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305" r:id="rId3"/>
    <p:sldId id="270" r:id="rId4"/>
    <p:sldId id="271" r:id="rId5"/>
    <p:sldId id="272" r:id="rId6"/>
    <p:sldId id="274" r:id="rId7"/>
    <p:sldId id="275" r:id="rId8"/>
    <p:sldId id="292" r:id="rId9"/>
    <p:sldId id="293" r:id="rId10"/>
    <p:sldId id="303" r:id="rId11"/>
    <p:sldId id="304" r:id="rId12"/>
    <p:sldId id="262" r:id="rId13"/>
    <p:sldId id="299" r:id="rId14"/>
    <p:sldId id="295" r:id="rId15"/>
    <p:sldId id="297" r:id="rId16"/>
    <p:sldId id="298" r:id="rId17"/>
    <p:sldId id="294" r:id="rId18"/>
    <p:sldId id="296" r:id="rId19"/>
    <p:sldId id="300" r:id="rId20"/>
    <p:sldId id="301" r:id="rId21"/>
    <p:sldId id="302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F0F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C07A1DA-ACAB-4804-AE4D-25B65ABFA00B}" type="datetimeFigureOut">
              <a:rPr lang="en-US"/>
              <a:pPr>
                <a:defRPr/>
              </a:pPr>
              <a:t>5/27/11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F2B1833-A039-444E-BBE1-09EF31675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1D0CA-CDCE-4453-AF06-BAF9E34E3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78CC-A476-4705-B752-62FAA12F3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2A2DB-41B0-4F56-9078-96DC3EDE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0DF99-40E6-496A-B6F0-75567A0A4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7C47-1517-4BAD-B44E-FB71C9FD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A135-5AEE-45A5-8E8E-B8C0D5D9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CA62-9155-492E-B82B-8820DBFA4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F97CE-2273-428A-8E6E-64C89FEB8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9376-0653-4D42-A046-531EC712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EBCDE-1F28-48D5-8BC6-6D694DD83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00794-7B95-4416-B41C-DA13010E7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ED83C7C-4D1C-4604-8B2B-1445C8E4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sz="2400"/>
              <a:t>Related to Hardison Ditch Day Lecture with some review</a:t>
            </a:r>
            <a:endParaRPr lang="en-US" sz="320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/>
              <a:t>I. Please do consult full posted slide set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II. Key concepts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A. Association Studies 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B. appreciate there are issues and design between a candidate 		gene association versus  a phenotype/disease vs a 			GWAS (genome-wide association study)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     1. Example of candidate gene study = classic in HD Gusella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	RFLP (restriction fragment length polymorphism – few markers then = low resolution; now it would be done with high resolution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Field is committed to do complete all known “simple” Mendelians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     2. Nice early example of GWAS (suppressor of sickle cell = BCL11a)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         a) be aware of multiple hypothesis testing problems coming  from using million markers and associating with one phenotype---even more so with multiple phenotypes.  Bonferroni correction (very conservative against false positives) alpha/n where alpha is your significance threshold for one test and n is the number of tests - independent or dependent).  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      3. Threshold stringency that is appropriate depends partly on how GWA candidates will be used subsequently	       </a:t>
            </a:r>
          </a:p>
          <a:p>
            <a:pPr marL="0" indent="0" eaLnBrk="1" hangingPunct="1">
              <a:buFontTx/>
              <a:buNone/>
            </a:pPr>
            <a:endParaRPr lang="en-US" sz="1800"/>
          </a:p>
          <a:p>
            <a:pPr marL="0" indent="0" eaLnBrk="1" hangingPunct="1">
              <a:buFontTx/>
              <a:buNone/>
            </a:pPr>
            <a:r>
              <a:rPr lang="en-US" sz="1800"/>
              <a:t>		</a:t>
            </a:r>
          </a:p>
          <a:p>
            <a:pPr marL="0" indent="0" eaLnBrk="1" hangingPunct="1">
              <a:buFontTx/>
              <a:buNone/>
            </a:pPr>
            <a:r>
              <a:rPr lang="en-US" sz="18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/>
              <a:t>Heritability</a:t>
            </a:r>
            <a:r>
              <a:rPr lang="en-US"/>
              <a:t> (h</a:t>
            </a:r>
            <a:r>
              <a:rPr lang="en-US" baseline="30000"/>
              <a:t>2</a:t>
            </a:r>
            <a:r>
              <a:rPr lang="en-US"/>
              <a:t>) is a measure of the strength of genetic effects on a trait.</a:t>
            </a:r>
          </a:p>
          <a:p>
            <a:r>
              <a:rPr lang="en-US"/>
              <a:t>In its most general sense, heritability is the proportion of phenotypic variance (</a:t>
            </a:r>
            <a:r>
              <a:rPr lang="el-GR">
                <a:ea typeface="Arial" pitchFamily="-123" charset="0"/>
                <a:cs typeface="Arial" pitchFamily="-123" charset="0"/>
              </a:rPr>
              <a:t>σ</a:t>
            </a:r>
            <a:r>
              <a:rPr lang="en-US" baseline="-25000">
                <a:ea typeface="Arial" pitchFamily="-123" charset="0"/>
                <a:cs typeface="Arial" pitchFamily="-123" charset="0"/>
              </a:rPr>
              <a:t>p</a:t>
            </a:r>
            <a:r>
              <a:rPr lang="en-US" baseline="30000">
                <a:ea typeface="Arial" pitchFamily="-123" charset="0"/>
                <a:cs typeface="Arial" pitchFamily="-123" charset="0"/>
              </a:rPr>
              <a:t>2</a:t>
            </a:r>
            <a:r>
              <a:rPr lang="en-US"/>
              <a:t>) in a trait that is attributable to genetic effects (</a:t>
            </a:r>
            <a:r>
              <a:rPr lang="el-GR">
                <a:ea typeface="Arial" pitchFamily="-123" charset="0"/>
                <a:cs typeface="Arial" pitchFamily="-123" charset="0"/>
              </a:rPr>
              <a:t>σ</a:t>
            </a:r>
            <a:r>
              <a:rPr lang="en-US" baseline="-25000">
                <a:ea typeface="Arial" pitchFamily="-123" charset="0"/>
                <a:cs typeface="Arial" pitchFamily="-123" charset="0"/>
              </a:rPr>
              <a:t>g</a:t>
            </a:r>
            <a:r>
              <a:rPr lang="en-US" baseline="30000">
                <a:ea typeface="Arial" pitchFamily="-123" charset="0"/>
                <a:cs typeface="Arial" pitchFamily="-123" charset="0"/>
              </a:rPr>
              <a:t>2</a:t>
            </a:r>
            <a:r>
              <a:rPr lang="en-US"/>
              <a:t>) </a:t>
            </a:r>
          </a:p>
          <a:p>
            <a:pPr>
              <a:buFontTx/>
              <a:buNone/>
            </a:pPr>
            <a:r>
              <a:rPr lang="en-US"/>
              <a:t>			      h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l-GR">
                <a:ea typeface="Arial" pitchFamily="-123" charset="0"/>
                <a:cs typeface="Arial" pitchFamily="-123" charset="0"/>
              </a:rPr>
              <a:t>σ</a:t>
            </a:r>
            <a:r>
              <a:rPr lang="en-US" baseline="-25000">
                <a:ea typeface="Arial" pitchFamily="-123" charset="0"/>
                <a:cs typeface="Arial" pitchFamily="-123" charset="0"/>
              </a:rPr>
              <a:t>p</a:t>
            </a:r>
            <a:r>
              <a:rPr lang="en-US" baseline="30000">
                <a:ea typeface="Arial" pitchFamily="-123" charset="0"/>
                <a:cs typeface="Arial" pitchFamily="-123" charset="0"/>
              </a:rPr>
              <a:t>2</a:t>
            </a:r>
            <a:r>
              <a:rPr lang="en-US"/>
              <a:t> / </a:t>
            </a:r>
            <a:r>
              <a:rPr lang="el-GR">
                <a:ea typeface="Arial" pitchFamily="-123" charset="0"/>
                <a:cs typeface="Arial" pitchFamily="-123" charset="0"/>
              </a:rPr>
              <a:t>σ</a:t>
            </a:r>
            <a:r>
              <a:rPr lang="en-US" baseline="-25000">
                <a:ea typeface="Arial" pitchFamily="-123" charset="0"/>
                <a:cs typeface="Arial" pitchFamily="-123" charset="0"/>
              </a:rPr>
              <a:t>g</a:t>
            </a:r>
            <a:r>
              <a:rPr lang="en-US" baseline="30000">
                <a:ea typeface="Arial" pitchFamily="-123" charset="0"/>
                <a:cs typeface="Arial" pitchFamily="-123" charset="0"/>
              </a:rPr>
              <a:t>2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505200" y="6400800"/>
            <a:ext cx="548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/>
              <a:t>Al-Chalabi and Almasy.  </a:t>
            </a:r>
            <a:r>
              <a:rPr lang="en-US" sz="1200" b="1"/>
              <a:t>Genetics of Complex Human Diseases</a:t>
            </a:r>
            <a:r>
              <a:rPr lang="en-US" sz="1200"/>
              <a:t>,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4343400"/>
          </a:xfrm>
        </p:spPr>
        <p:txBody>
          <a:bodyPr/>
          <a:lstStyle/>
          <a:p>
            <a:r>
              <a:rPr lang="en-US" sz="2400"/>
              <a:t>Current heritability measurements for three complex traits </a:t>
            </a:r>
            <a:r>
              <a:rPr lang="en-US" sz="1800"/>
              <a:t>(take these with a grain of salt and remember how hard it is even to diagnose some of these diseases):</a:t>
            </a:r>
          </a:p>
          <a:p>
            <a:r>
              <a:rPr lang="en-US" sz="2400"/>
              <a:t>Schizophrenia: 40% </a:t>
            </a:r>
            <a:r>
              <a:rPr lang="en-US" sz="1800"/>
              <a:t>(based on monozygotic twin study in 2007</a:t>
            </a:r>
            <a:r>
              <a:rPr lang="en-US" sz="1800" baseline="30000"/>
              <a:t>1</a:t>
            </a:r>
            <a:r>
              <a:rPr lang="en-US" sz="1800"/>
              <a:t>)</a:t>
            </a:r>
            <a:endParaRPr lang="en-US" sz="2400"/>
          </a:p>
          <a:p>
            <a:r>
              <a:rPr lang="en-US" sz="2400"/>
              <a:t>Autism: first 90% </a:t>
            </a:r>
            <a:r>
              <a:rPr lang="en-US" sz="1800"/>
              <a:t>(based on study of young twins in 2001</a:t>
            </a:r>
            <a:r>
              <a:rPr lang="en-US" sz="1800" baseline="30000"/>
              <a:t>2</a:t>
            </a:r>
            <a:r>
              <a:rPr lang="en-US" sz="1800"/>
              <a:t>)</a:t>
            </a:r>
            <a:r>
              <a:rPr lang="en-US" sz="2400"/>
              <a:t> and then 30% </a:t>
            </a:r>
            <a:r>
              <a:rPr lang="en-US" sz="1800"/>
              <a:t>(based on adult sibling study</a:t>
            </a:r>
            <a:r>
              <a:rPr lang="en-US" sz="1800" baseline="30000"/>
              <a:t>3</a:t>
            </a:r>
            <a:r>
              <a:rPr lang="en-US" sz="1800"/>
              <a:t>). Life expectancy and definition of Autism spectrum may account for much of the difference</a:t>
            </a:r>
          </a:p>
          <a:p>
            <a:r>
              <a:rPr lang="en-US" sz="1800"/>
              <a:t>Blood pressure disorders 60%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6126163"/>
            <a:ext cx="8610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aseline="30000"/>
              <a:t>1 </a:t>
            </a:r>
            <a:r>
              <a:rPr lang="en-US" sz="1200"/>
              <a:t>Picchioni MM, Murray RM. Schizophrenia. BMJ 2007</a:t>
            </a:r>
          </a:p>
          <a:p>
            <a:pPr algn="r"/>
            <a:r>
              <a:rPr lang="en-US" sz="1200" baseline="30000"/>
              <a:t>2</a:t>
            </a:r>
            <a:r>
              <a:rPr lang="en-US" sz="1200"/>
              <a:t> Folstein SE, Rosen-Sheidley B. Genetics of autism: complex aetiology for a heterogeneous disorder. Nat Rev Genet 2001</a:t>
            </a:r>
          </a:p>
          <a:p>
            <a:pPr algn="r"/>
            <a:r>
              <a:rPr lang="en-US" sz="1200" baseline="30000"/>
              <a:t>3 </a:t>
            </a:r>
            <a:r>
              <a:rPr lang="en-US" sz="1200"/>
              <a:t>Freitag CM. The genetics of autistic disorders and its clinical relevance: a review of the literature. Mol Psychiatry 2007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69850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9154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Schizophrenia raises  issues of complex genetic diseases: </a:t>
            </a:r>
          </a:p>
          <a:p>
            <a:pPr eaLnBrk="0" hangingPunct="0"/>
            <a:r>
              <a:rPr lang="en-US" sz="2000"/>
              <a:t>     </a:t>
            </a:r>
            <a:r>
              <a:rPr lang="en-US" sz="1600"/>
              <a:t>Multiple genes; penetrence issues (see red arrows below);  phenotyping complexity; and</a:t>
            </a:r>
          </a:p>
          <a:p>
            <a:pPr eaLnBrk="0" hangingPunct="0"/>
            <a:r>
              <a:rPr lang="en-US" sz="1600"/>
              <a:t>	uncertain environmental interactions implied by identical twin studies (h= heritability) </a:t>
            </a:r>
          </a:p>
          <a:p>
            <a:pPr eaLnBrk="0" hangingPunct="0"/>
            <a:r>
              <a:rPr lang="en-US" sz="1600"/>
              <a:t>A major and unexpected conclusion emerging in neuro-psychiatric diseases is the apparent involvement of some (many?) genes in multiple disorders that we view as quite different phenotypically.  Note here diagnoses of major depression and bipolar a well as schizophrenia</a:t>
            </a:r>
            <a:endParaRPr lang="en-US" sz="2000"/>
          </a:p>
        </p:txBody>
      </p:sp>
      <p:sp>
        <p:nvSpPr>
          <p:cNvPr id="20486" name="TextBox 4"/>
          <p:cNvSpPr txBox="1">
            <a:spLocks noChangeArrowheads="1"/>
          </p:cNvSpPr>
          <p:nvPr>
            <p:ph type="ctrTitle" idx="4294967295"/>
          </p:nvPr>
        </p:nvSpPr>
        <p:spPr>
          <a:xfrm>
            <a:off x="609600" y="5387975"/>
            <a:ext cx="7772400" cy="1470025"/>
          </a:xfrm>
          <a:noFill/>
        </p:spPr>
        <p:txBody>
          <a:bodyPr/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Founding Scottish pedigree first presented a (somewhat messy) Mendelian.  {Not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	a major player in the majority of schizophrenics}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Translocation T1:11 segregating in major mental illness family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DISC1 (Disrupted in Schizophrenia) identified in this manner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Consistent with Mendelian dominant (haplo-insufficient, novel product?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	think about how you would test for different possibilities)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3343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The underlying hypothesis behind Genome-wide association</a:t>
            </a:r>
          </a:p>
          <a:p>
            <a:r>
              <a:rPr lang="en-US">
                <a:solidFill>
                  <a:schemeClr val="hlink"/>
                </a:solidFill>
              </a:rPr>
              <a:t>Studies (GWAS) is that relatively few common alleles are </a:t>
            </a:r>
          </a:p>
          <a:p>
            <a:r>
              <a:rPr lang="en-US">
                <a:solidFill>
                  <a:schemeClr val="hlink"/>
                </a:solidFill>
              </a:rPr>
              <a:t>the major genetic components,when summed, </a:t>
            </a:r>
          </a:p>
          <a:p>
            <a:r>
              <a:rPr lang="en-US">
                <a:solidFill>
                  <a:schemeClr val="hlink"/>
                </a:solidFill>
              </a:rPr>
              <a:t>in complex disease.</a:t>
            </a:r>
          </a:p>
          <a:p>
            <a:endParaRPr lang="en-US">
              <a:solidFill>
                <a:schemeClr val="hlink"/>
              </a:solidFill>
            </a:endParaRPr>
          </a:p>
          <a:p>
            <a:r>
              <a:rPr lang="en-US">
                <a:solidFill>
                  <a:schemeClr val="hlink"/>
                </a:solidFill>
              </a:rPr>
              <a:t>Relatively common, in this context,</a:t>
            </a:r>
          </a:p>
          <a:p>
            <a:r>
              <a:rPr lang="en-US">
                <a:solidFill>
                  <a:schemeClr val="hlink"/>
                </a:solidFill>
              </a:rPr>
              <a:t>means above 1% (older papers emphasize above 5%)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83486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 major alternative hypothesis is that the genetic component</a:t>
            </a:r>
          </a:p>
          <a:p>
            <a:r>
              <a:rPr lang="en-US"/>
              <a:t>of complex disease comes from the summation of many rare</a:t>
            </a:r>
          </a:p>
          <a:p>
            <a:r>
              <a:rPr lang="en-US"/>
              <a:t>alleles of high effect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454025" y="4648200"/>
            <a:ext cx="8689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Consider later the case of a set of genes whose mutation leads</a:t>
            </a:r>
          </a:p>
          <a:p>
            <a:r>
              <a:rPr lang="en-US"/>
              <a:t>to lower blood pressure (very low in homozygotes;</a:t>
            </a:r>
          </a:p>
          <a:p>
            <a:r>
              <a:rPr lang="en-US"/>
              <a:t>Healthy low, it appears, in heterozygotes). (see paper from</a:t>
            </a:r>
          </a:p>
          <a:p>
            <a:r>
              <a:rPr lang="en-US"/>
              <a:t>R. Lifton and colleagues - Ji et al., 2008)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17525" y="6296025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First, though, GWAS on sickel cell anemia……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066800" y="228600"/>
            <a:ext cx="69469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Example of GWAS successfully finding a modifier gene</a:t>
            </a:r>
          </a:p>
          <a:p>
            <a:r>
              <a:rPr lang="en-US" sz="2000"/>
              <a:t>Of great possible (not yet successful) drug development use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7886700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Sickle cell anemia is thought of by many as a simple mendelian which sometimes</a:t>
            </a:r>
          </a:p>
          <a:p>
            <a:pPr>
              <a:lnSpc>
                <a:spcPct val="90000"/>
              </a:lnSpc>
            </a:pPr>
            <a:r>
              <a:rPr lang="en-US" sz="1600"/>
              <a:t>is modified when heterozygous with thalasemia alleles.  But it much is more</a:t>
            </a:r>
          </a:p>
          <a:p>
            <a:pPr>
              <a:lnSpc>
                <a:spcPct val="90000"/>
              </a:lnSpc>
            </a:pPr>
            <a:r>
              <a:rPr lang="en-US" sz="1600"/>
              <a:t>nuanced than that.  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Some people with Sickle cell do vastly better than the majority.  Orkin and colleagues </a:t>
            </a:r>
          </a:p>
          <a:p>
            <a:pPr>
              <a:lnSpc>
                <a:spcPct val="90000"/>
              </a:lnSpc>
            </a:pPr>
            <a:r>
              <a:rPr lang="en-US" sz="1600"/>
              <a:t>Focused on these cases for an association search.</a:t>
            </a:r>
          </a:p>
          <a:p>
            <a:pPr>
              <a:lnSpc>
                <a:spcPct val="90000"/>
              </a:lnSpc>
            </a:pPr>
            <a:r>
              <a:rPr lang="en-US" sz="1800"/>
              <a:t>Most successful finding so far was at BCL11a, a transcriptional repressor.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>
                <a:solidFill>
                  <a:schemeClr val="hlink"/>
                </a:solidFill>
              </a:rPr>
              <a:t>Above GWA panel from Uda et al (your reading)</a:t>
            </a:r>
            <a:endParaRPr lang="en-US" sz="1800"/>
          </a:p>
          <a:p>
            <a:r>
              <a:rPr lang="en-US" sz="1600"/>
              <a:t>Because it is a repressor mutation or model system inhibition by SRNA significantly</a:t>
            </a:r>
          </a:p>
          <a:p>
            <a:r>
              <a:rPr lang="en-US" sz="1600"/>
              <a:t> restores fetal (gamma) globin synthesis, this is welcome biology (at last) of </a:t>
            </a:r>
          </a:p>
          <a:p>
            <a:r>
              <a:rPr lang="en-US" sz="1600"/>
              <a:t>The locus and its transacting factors.  It also strongly suggests that a pharmaceutical</a:t>
            </a:r>
          </a:p>
          <a:p>
            <a:r>
              <a:rPr lang="en-US" sz="1600"/>
              <a:t>Inhibitor of BCL11a would be tolerated (if not toxic for other reasons) and could</a:t>
            </a:r>
          </a:p>
          <a:p>
            <a:r>
              <a:rPr lang="en-US" sz="1600"/>
              <a:t>Significantly treat sickle cell patients and beta thalasemia patients</a:t>
            </a:r>
          </a:p>
          <a:p>
            <a:endParaRPr lang="en-US" sz="1600"/>
          </a:p>
          <a:p>
            <a:endParaRPr lang="en-US" sz="1800"/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" y="2824163"/>
            <a:ext cx="87630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89916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447800" y="381000"/>
            <a:ext cx="531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Replication in a new group of subjects</a:t>
            </a:r>
            <a:endParaRPr 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124200"/>
            <a:ext cx="8610600" cy="228600"/>
          </a:xfrm>
          <a:prstGeom prst="rect">
            <a:avLst/>
          </a:prstGeom>
          <a:noFill/>
          <a:ln w="9525">
            <a:solidFill>
              <a:srgbClr val="DF0F14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304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Note that the P value obtained was not nearly as impressive.  This is often seen.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875"/>
            <a:ext cx="9144000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828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752600" y="152400"/>
            <a:ext cx="6842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siRNA (control labeled NT) or reactive to BCL11a</a:t>
            </a:r>
          </a:p>
          <a:p>
            <a:r>
              <a:rPr lang="en-US"/>
              <a:t>Gamma globin significantly induced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85979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" y="1447800"/>
            <a:ext cx="91313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838200" y="457200"/>
            <a:ext cx="7440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Chromatin immunoprecipitaton evidence of binding at candidate </a:t>
            </a:r>
          </a:p>
          <a:p>
            <a:r>
              <a:rPr lang="en-US" sz="2000"/>
              <a:t>Cis-regulatory regions in the non-coding parts of the globin locus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58039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949825" y="228600"/>
            <a:ext cx="4194175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20 genes have been found</a:t>
            </a:r>
          </a:p>
          <a:p>
            <a:r>
              <a:rPr lang="en-US" sz="2000"/>
              <a:t>As Mendelian disease predisposers</a:t>
            </a:r>
          </a:p>
          <a:p>
            <a:r>
              <a:rPr lang="en-US" sz="2000"/>
              <a:t>In regulation of blood pressure</a:t>
            </a:r>
          </a:p>
          <a:p>
            <a:endParaRPr lang="en-US" sz="2000"/>
          </a:p>
          <a:p>
            <a:r>
              <a:rPr lang="en-US" sz="2000"/>
              <a:t>Both high and low- many with </a:t>
            </a:r>
          </a:p>
          <a:p>
            <a:r>
              <a:rPr lang="en-US" sz="2000"/>
              <a:t>Very very strong phenotypes as</a:t>
            </a:r>
          </a:p>
          <a:p>
            <a:r>
              <a:rPr lang="en-US" sz="2000"/>
              <a:t> heterzygotes.</a:t>
            </a:r>
          </a:p>
          <a:p>
            <a:endParaRPr lang="en-US" sz="2000"/>
          </a:p>
          <a:p>
            <a:r>
              <a:rPr lang="en-US" sz="2000"/>
              <a:t>However, blood pressure </a:t>
            </a:r>
          </a:p>
          <a:p>
            <a:r>
              <a:rPr lang="en-US" sz="2000"/>
              <a:t>(and associated salt metabolism)</a:t>
            </a:r>
          </a:p>
          <a:p>
            <a:r>
              <a:rPr lang="en-US" sz="2000"/>
              <a:t>Are quantitative tras varying over</a:t>
            </a:r>
          </a:p>
          <a:p>
            <a:r>
              <a:rPr lang="en-US" sz="2000"/>
              <a:t>a continuum. </a:t>
            </a:r>
          </a:p>
          <a:p>
            <a:endParaRPr lang="en-US" sz="2000"/>
          </a:p>
          <a:p>
            <a:r>
              <a:rPr lang="en-US" sz="2000"/>
              <a:t>Three yielding low BP</a:t>
            </a:r>
          </a:p>
          <a:p>
            <a:r>
              <a:rPr lang="en-US" sz="2000"/>
              <a:t>When mutated surveyed in</a:t>
            </a:r>
          </a:p>
          <a:p>
            <a:r>
              <a:rPr lang="en-US" sz="2000"/>
              <a:t>Framingham study ~3,000</a:t>
            </a:r>
          </a:p>
          <a:p>
            <a:r>
              <a:rPr lang="en-US" sz="2000"/>
              <a:t>By DNA sequencing exomes(+)</a:t>
            </a:r>
          </a:p>
          <a:p>
            <a:r>
              <a:rPr lang="en-US" sz="2000"/>
              <a:t>Of these known genes (modest</a:t>
            </a:r>
          </a:p>
          <a:p>
            <a:r>
              <a:rPr lang="en-US" sz="2000"/>
              <a:t>Size expt - bigger cohort wanted).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43597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GWAS studies per Hardison lecture are correlating</a:t>
            </a:r>
          </a:p>
          <a:p>
            <a:r>
              <a:rPr lang="en-US"/>
              <a:t>Unexpectedly highly with ~500,000 candidate “functional</a:t>
            </a:r>
          </a:p>
          <a:p>
            <a:r>
              <a:rPr lang="en-US"/>
              <a:t>Noncoding regions in the genome defined by genomewide</a:t>
            </a:r>
          </a:p>
          <a:p>
            <a:r>
              <a:rPr lang="en-US"/>
              <a:t>Biochemical assays (DNASE-seq, ChP-seq, etc).</a:t>
            </a:r>
          </a:p>
          <a:p>
            <a:endParaRPr lang="en-US"/>
          </a:p>
          <a:p>
            <a:r>
              <a:rPr lang="en-US"/>
              <a:t>The elements that can be mapped by GWAS </a:t>
            </a:r>
          </a:p>
          <a:p>
            <a:r>
              <a:rPr lang="en-US"/>
              <a:t>Are not by any means the whole of variation in complex</a:t>
            </a:r>
          </a:p>
          <a:p>
            <a:r>
              <a:rPr lang="en-US"/>
              <a:t>Genetic disease  (blood pressure study)</a:t>
            </a:r>
          </a:p>
          <a:p>
            <a:endParaRPr lang="en-US"/>
          </a:p>
          <a:p>
            <a:r>
              <a:rPr lang="en-US"/>
              <a:t>The way solve the Mendelians remaining: exome sequencing</a:t>
            </a:r>
          </a:p>
          <a:p>
            <a:r>
              <a:rPr lang="en-US"/>
              <a:t>Will have big impact (Miller syndrome example)</a:t>
            </a:r>
          </a:p>
          <a:p>
            <a:endParaRPr lang="en-US"/>
          </a:p>
          <a:p>
            <a:r>
              <a:rPr lang="en-US"/>
              <a:t>Nongenetic entries as entire groups of genes in pathways</a:t>
            </a:r>
          </a:p>
          <a:p>
            <a:r>
              <a:rPr lang="en-US"/>
              <a:t>Or in multiprotein complexes (BBS and ciliopathies)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" y="-38100"/>
            <a:ext cx="54340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86400" y="381000"/>
            <a:ext cx="3727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Take home lesson re allele</a:t>
            </a:r>
          </a:p>
          <a:p>
            <a:r>
              <a:rPr lang="en-US" sz="2000"/>
              <a:t>Frequency, taken at face value,</a:t>
            </a:r>
          </a:p>
          <a:p>
            <a:r>
              <a:rPr lang="en-US" sz="2000"/>
              <a:t>Is low in sample (singletons)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68288" y="228600"/>
            <a:ext cx="8078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 what is phenotype of carriers of putatively hypomorphic</a:t>
            </a:r>
          </a:p>
          <a:p>
            <a:pPr algn="ctr"/>
            <a:r>
              <a:rPr lang="en-US"/>
              <a:t>alleles in these genes?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82688"/>
            <a:ext cx="5694363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801688" y="223838"/>
            <a:ext cx="7062787" cy="69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The following series is bonus material, except that I want you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to get the basic underlying point and a good example to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think about:  Not all genetics begins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With geneticists and any form of inheritance study.  Can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Increasingly be the other way around.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endParaRPr lang="en-US" sz="2200">
              <a:latin typeface="Times New Roman" pitchFamily="-123" charset="0"/>
            </a:endParaRP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It is on BBS, the slides being modified slightly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from those of field leader Dr. Peter Jackson of UCSF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then Genentech. 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endParaRPr lang="en-US" sz="2200">
              <a:latin typeface="Times New Roman" pitchFamily="-123" charset="0"/>
            </a:endParaRP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This illustrates, among other things, the intersection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of proteomics, rather than functional genomics, approaches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With human genetics of BBS syndrome which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Currently identifies 14 genes with a syndrome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Centered around the cellular organelle known as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The primary cilium.  It is mainly understood as a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specialized signaling organelle. 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endParaRPr lang="en-US" sz="2200">
              <a:latin typeface="Times New Roman" pitchFamily="-123" charset="0"/>
            </a:endParaRP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It also shows how, with a group of candidate genes, you can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Drive the attribution of multiple forms of a genetic disorder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r>
              <a:rPr lang="en-US" sz="2200">
                <a:latin typeface="Times New Roman" pitchFamily="-123" charset="0"/>
              </a:rPr>
              <a:t>That had not been solved by straight genetics.</a:t>
            </a:r>
          </a:p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23" charset="2"/>
              <a:buNone/>
            </a:pPr>
            <a:endParaRPr lang="en-US" sz="2200">
              <a:latin typeface="Times New Roman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0297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2895600"/>
            <a:ext cx="8001000" cy="685800"/>
          </a:xfrm>
          <a:prstGeom prst="rect">
            <a:avLst/>
          </a:prstGeom>
          <a:noFill/>
          <a:ln w="9525">
            <a:solidFill>
              <a:srgbClr val="DF0F14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5181600"/>
            <a:ext cx="8158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DF0F14"/>
                </a:solidFill>
              </a:rPr>
              <a:t>Phenotype/SNP in red box above is the main type in genome-wide association (GWAS), </a:t>
            </a:r>
          </a:p>
          <a:p>
            <a:r>
              <a:rPr lang="en-US" sz="1600">
                <a:solidFill>
                  <a:srgbClr val="DF0F14"/>
                </a:solidFill>
              </a:rPr>
              <a:t>enabled by assays for ~ 1 million SNPs per determination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9334500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82899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HD example below does several things: inspection of genotype for a linked</a:t>
            </a:r>
          </a:p>
          <a:p>
            <a:r>
              <a:rPr lang="en-US" sz="1800"/>
              <a:t>RFLP illustrates intuitively linkage, basis for mapping from linkage model in</a:t>
            </a:r>
          </a:p>
          <a:p>
            <a:r>
              <a:rPr lang="en-US" sz="1800"/>
              <a:t>Big pedigree, and clear crisp association of marker geneotype (allele C) with HD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715000" y="1752600"/>
            <a:ext cx="3640138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DF0F14"/>
                </a:solidFill>
              </a:rPr>
              <a:t>Appreciate that near-perfect</a:t>
            </a:r>
          </a:p>
          <a:p>
            <a:r>
              <a:rPr lang="en-US" sz="1800">
                <a:solidFill>
                  <a:srgbClr val="DF0F14"/>
                </a:solidFill>
              </a:rPr>
              <a:t>penetrance, true and large </a:t>
            </a:r>
          </a:p>
          <a:p>
            <a:r>
              <a:rPr lang="en-US" sz="1800">
                <a:solidFill>
                  <a:srgbClr val="DF0F14"/>
                </a:solidFill>
              </a:rPr>
              <a:t>pedigree, simple dominant pattern</a:t>
            </a:r>
          </a:p>
          <a:p>
            <a:r>
              <a:rPr lang="en-US" sz="1800">
                <a:solidFill>
                  <a:srgbClr val="DF0F14"/>
                </a:solidFill>
              </a:rPr>
              <a:t>make this visible so simply</a:t>
            </a:r>
          </a:p>
          <a:p>
            <a:r>
              <a:rPr lang="en-US" sz="1800">
                <a:solidFill>
                  <a:srgbClr val="DF0F14"/>
                </a:solidFill>
              </a:rPr>
              <a:t>Classic one gene-one disease</a:t>
            </a:r>
          </a:p>
          <a:p>
            <a:r>
              <a:rPr lang="en-US" sz="1800">
                <a:solidFill>
                  <a:srgbClr val="DF0F14"/>
                </a:solidFill>
              </a:rPr>
              <a:t>instance</a:t>
            </a:r>
          </a:p>
          <a:p>
            <a:endParaRPr lang="en-US" sz="2000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2362200" y="5029200"/>
            <a:ext cx="381000" cy="5334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>
            <a:solidFill>
              <a:srgbClr val="DF0F14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7630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What do you do for a putative simple Mendelian disease</a:t>
            </a:r>
          </a:p>
          <a:p>
            <a:r>
              <a:rPr lang="en-US">
                <a:solidFill>
                  <a:schemeClr val="hlink"/>
                </a:solidFill>
              </a:rPr>
              <a:t>for which you lack huge and deep pedigrees? </a:t>
            </a:r>
          </a:p>
          <a:p>
            <a:r>
              <a:rPr lang="en-US" sz="2000"/>
              <a:t>This is a significant problem for most contemporary studies in US populations.</a:t>
            </a:r>
            <a:r>
              <a:rPr lang="en-US"/>
              <a:t> </a:t>
            </a:r>
          </a:p>
          <a:p>
            <a:r>
              <a:rPr lang="en-US"/>
              <a:t>[</a:t>
            </a:r>
            <a:r>
              <a:rPr lang="en-US" sz="2000"/>
              <a:t>The exception is large Northeren European pedigrees from Utah Morman</a:t>
            </a:r>
          </a:p>
          <a:p>
            <a:r>
              <a:rPr lang="en-US" sz="2000"/>
              <a:t>Families; very strong family records and medical records.]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3513" y="2498725"/>
            <a:ext cx="89804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-123" charset="0"/>
              <a:buNone/>
            </a:pPr>
            <a:r>
              <a:rPr lang="en-US" sz="2000"/>
              <a:t>                                                </a:t>
            </a:r>
            <a:r>
              <a:rPr lang="en-US" sz="2000">
                <a:solidFill>
                  <a:schemeClr val="hlink"/>
                </a:solidFill>
              </a:rPr>
              <a:t>Alternatives</a:t>
            </a:r>
          </a:p>
          <a:p>
            <a:pPr marL="457200" indent="-457200">
              <a:buFont typeface="Arial" pitchFamily="-123" charset="0"/>
              <a:buAutoNum type="arabicPeriod"/>
            </a:pPr>
            <a:endParaRPr lang="en-US" sz="2000"/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1. Use many small families and in them compare affected vs unaffected 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		sibling pairs as leverage  [This does not require phasing information]</a:t>
            </a:r>
          </a:p>
          <a:p>
            <a:pPr marL="457200" indent="-457200">
              <a:buFont typeface="Arial" pitchFamily="-123" charset="0"/>
              <a:buNone/>
            </a:pPr>
            <a:endParaRPr lang="en-US" sz="2000"/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2. Let Biology guide you to high quality and limited number of candidate genes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     then go to geneticists with collections of patients and family members</a:t>
            </a:r>
          </a:p>
          <a:p>
            <a:pPr marL="457200" indent="-457200">
              <a:buFont typeface="Arial" pitchFamily="-123" charset="0"/>
              <a:buNone/>
            </a:pPr>
            <a:endParaRPr lang="en-US" sz="2000"/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3. Leap directly to candidate causal gene identification by whole 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	Exome Sequencing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	Ng, Shendure, Nickerson et al from University of Washington Nature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		Genetics 2010</a:t>
            </a:r>
          </a:p>
          <a:p>
            <a:pPr marL="457200" indent="-457200">
              <a:buFont typeface="Arial" pitchFamily="-123" charset="0"/>
              <a:buNone/>
            </a:pPr>
            <a:r>
              <a:rPr lang="en-US" sz="2000"/>
              <a:t>     </a:t>
            </a:r>
          </a:p>
          <a:p>
            <a:pPr marL="457200" indent="-457200">
              <a:buFont typeface="Arial" pitchFamily="-123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060950" cy="66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29200" y="152400"/>
            <a:ext cx="3843338" cy="739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Exome sequencing</a:t>
            </a:r>
          </a:p>
          <a:p>
            <a:r>
              <a:rPr lang="en-US"/>
              <a:t>In 3 families finds the </a:t>
            </a:r>
          </a:p>
          <a:p>
            <a:r>
              <a:rPr lang="en-US"/>
              <a:t>Gene responsible when </a:t>
            </a:r>
          </a:p>
          <a:p>
            <a:r>
              <a:rPr lang="en-US"/>
              <a:t>Other methods failed</a:t>
            </a:r>
          </a:p>
          <a:p>
            <a:endParaRPr lang="en-US"/>
          </a:p>
          <a:p>
            <a:r>
              <a:rPr lang="en-US"/>
              <a:t>Very few examples</a:t>
            </a:r>
          </a:p>
          <a:p>
            <a:r>
              <a:rPr lang="en-US"/>
              <a:t>Small families</a:t>
            </a:r>
          </a:p>
          <a:p>
            <a:r>
              <a:rPr lang="en-US"/>
              <a:t>Inheritance model unclear</a:t>
            </a:r>
          </a:p>
          <a:p>
            <a:endParaRPr lang="en-US"/>
          </a:p>
          <a:p>
            <a:r>
              <a:rPr lang="en-US"/>
              <a:t>Note: when families are </a:t>
            </a:r>
          </a:p>
          <a:p>
            <a:r>
              <a:rPr lang="en-US"/>
              <a:t>Small it is very hard to </a:t>
            </a:r>
          </a:p>
          <a:p>
            <a:r>
              <a:rPr lang="en-US"/>
              <a:t>Tell the difference between</a:t>
            </a:r>
          </a:p>
          <a:p>
            <a:r>
              <a:rPr lang="en-US"/>
              <a:t>Sporadic dominant and </a:t>
            </a:r>
          </a:p>
          <a:p>
            <a:r>
              <a:rPr lang="en-US"/>
              <a:t>Rare recessive</a:t>
            </a:r>
          </a:p>
          <a:p>
            <a:endParaRPr lang="en-US"/>
          </a:p>
          <a:p>
            <a:r>
              <a:rPr lang="en-US"/>
              <a:t>This will likely be the </a:t>
            </a:r>
          </a:p>
          <a:p>
            <a:r>
              <a:rPr lang="en-US"/>
              <a:t>endgame for many rare</a:t>
            </a:r>
          </a:p>
          <a:p>
            <a:r>
              <a:rPr lang="en-US"/>
              <a:t>Mendelian disorders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82391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From Ng et al.  Note how important filtering is to eliminate sequence differences</a:t>
            </a:r>
          </a:p>
          <a:p>
            <a:r>
              <a:rPr lang="en-US" sz="1800"/>
              <a:t>That are not good candidates but appear in whole exome data.</a:t>
            </a:r>
          </a:p>
          <a:p>
            <a:endParaRPr lang="en-US" sz="1800"/>
          </a:p>
          <a:p>
            <a:r>
              <a:rPr lang="en-US" sz="1800">
                <a:solidFill>
                  <a:schemeClr val="hlink"/>
                </a:solidFill>
              </a:rPr>
              <a:t>Notice the dependency on dominant vs recessive model and issue with using</a:t>
            </a:r>
          </a:p>
          <a:p>
            <a:r>
              <a:rPr lang="en-US" sz="1800">
                <a:solidFill>
                  <a:schemeClr val="hlink"/>
                </a:solidFill>
              </a:rPr>
              <a:t>Computational predictions for how deleterious each change might be to protein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52400" y="5815013"/>
            <a:ext cx="90408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</a:rPr>
              <a:t>Note </a:t>
            </a:r>
            <a:r>
              <a:rPr lang="en-US" sz="1800">
                <a:solidFill>
                  <a:schemeClr val="hlink"/>
                </a:solidFill>
              </a:rPr>
              <a:t>the other recessive gene in the siblings under recessive model - DNAH5, a dynein</a:t>
            </a:r>
          </a:p>
          <a:p>
            <a:r>
              <a:rPr lang="en-US" sz="1800">
                <a:solidFill>
                  <a:schemeClr val="hlink"/>
                </a:solidFill>
              </a:rPr>
              <a:t>Protein known to produce a ciliopathy -- which these kids have symptoms of!</a:t>
            </a:r>
          </a:p>
          <a:p>
            <a:r>
              <a:rPr lang="en-US" sz="1800">
                <a:solidFill>
                  <a:schemeClr val="hlink"/>
                </a:solidFill>
              </a:rPr>
              <a:t>So the hunt was successful twice, but only one gene applied to Miller’s syndrome.</a:t>
            </a:r>
            <a:endParaRPr lang="en-US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77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81940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57200" y="5105400"/>
            <a:ext cx="829151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Note that after the whole exome sequencing on four individuals in three families,</a:t>
            </a:r>
          </a:p>
          <a:p>
            <a:r>
              <a:rPr lang="en-US" sz="1800">
                <a:solidFill>
                  <a:schemeClr val="hlink"/>
                </a:solidFill>
              </a:rPr>
              <a:t>They then added additional cases from three more families.  There is a strong </a:t>
            </a:r>
          </a:p>
          <a:p>
            <a:r>
              <a:rPr lang="en-US" sz="1800">
                <a:solidFill>
                  <a:schemeClr val="hlink"/>
                </a:solidFill>
              </a:rPr>
              <a:t>prediction to test the initial favored candidate gene and the effort to go directly</a:t>
            </a:r>
          </a:p>
          <a:p>
            <a:r>
              <a:rPr lang="en-US" sz="1800">
                <a:solidFill>
                  <a:schemeClr val="hlink"/>
                </a:solidFill>
              </a:rPr>
              <a:t>To this gene to look for mutation is vastly simpler, faster, cheaper that more</a:t>
            </a:r>
          </a:p>
          <a:p>
            <a:r>
              <a:rPr lang="en-US" sz="1800">
                <a:solidFill>
                  <a:schemeClr val="hlink"/>
                </a:solidFill>
              </a:rPr>
              <a:t>Entire cases. 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638800" y="3124200"/>
            <a:ext cx="31146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From Ng et al.  Gene is DODH =</a:t>
            </a:r>
            <a:br>
              <a:rPr lang="en-US" sz="1600"/>
            </a:br>
            <a:r>
              <a:rPr lang="en-US" sz="1600" i="1"/>
              <a:t>de novo</a:t>
            </a:r>
            <a:r>
              <a:rPr lang="en-US" sz="1600"/>
              <a:t> pyrimidine biosynthesis</a:t>
            </a:r>
            <a:br>
              <a:rPr lang="en-US" sz="1600"/>
            </a:br>
            <a:r>
              <a:rPr lang="en-US" sz="1600"/>
              <a:t>gene; Clearly would not have</a:t>
            </a:r>
            <a:br>
              <a:rPr lang="en-US" sz="1600"/>
            </a:br>
            <a:r>
              <a:rPr lang="en-US" sz="1600"/>
              <a:t>been guessed based on the</a:t>
            </a:r>
            <a:br>
              <a:rPr lang="en-US" sz="1600"/>
            </a:br>
            <a:r>
              <a:rPr lang="en-US" sz="1600"/>
              <a:t>whole organism phenotype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57200" y="4572000"/>
            <a:ext cx="7172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The diversity of alleles is high from the six families (10 different ones)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7772400" cy="4114800"/>
          </a:xfrm>
        </p:spPr>
        <p:txBody>
          <a:bodyPr/>
          <a:lstStyle/>
          <a:p>
            <a:r>
              <a:rPr lang="en-US" sz="1800"/>
              <a:t>Bonferroni correction was applied for interrogating ~17000 genes</a:t>
            </a:r>
          </a:p>
          <a:p>
            <a:pPr>
              <a:buFontTx/>
              <a:buNone/>
            </a:pPr>
            <a:r>
              <a:rPr lang="en-US" sz="1800"/>
              <a:t>	although with some broad assumptions -&gt; still significant.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Recessive model favored because they could see compound heterozygosity at this locus in each affected individual in the</a:t>
            </a:r>
          </a:p>
          <a:p>
            <a:pPr>
              <a:buFontTx/>
              <a:buNone/>
            </a:pPr>
            <a:r>
              <a:rPr lang="en-US" sz="1800"/>
              <a:t>	primary search group.  In the sibs, they are the same pair.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Confirmation included final more reliable Sanger capillary sequencing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0"/>
            <a:ext cx="7848600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1563</Words>
  <Application>Microsoft Macintosh PowerPoint</Application>
  <PresentationFormat>On-screen Show (4:3)</PresentationFormat>
  <Paragraphs>204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ＭＳ Ｐゴシック</vt:lpstr>
      <vt:lpstr>Calibri</vt:lpstr>
      <vt:lpstr>Times New Roman</vt:lpstr>
      <vt:lpstr>Wingdings</vt:lpstr>
      <vt:lpstr>Blank Presentation</vt:lpstr>
      <vt:lpstr>Related to Hardison Ditch Day Lecture with some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Founding Scottish pedigree first presented a (somewhat messy) Mendelian.  {Not  a major player in the majority of schizophrenics} Translocation T1:11 segregating in major mental illness family DISC1 (Disrupted in Schizophrenia) identified in this manner Consistent with Mendelian dominant (haplo-insufficient, novel product?   think about how you would test for different possibilities)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Barbara Wold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Wold</dc:creator>
  <cp:lastModifiedBy>Barbara Wold</cp:lastModifiedBy>
  <cp:revision>35</cp:revision>
  <dcterms:created xsi:type="dcterms:W3CDTF">2009-04-19T04:12:07Z</dcterms:created>
  <dcterms:modified xsi:type="dcterms:W3CDTF">2011-05-28T04:33:19Z</dcterms:modified>
</cp:coreProperties>
</file>