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sldIdLst>
    <p:sldId id="407" r:id="rId2"/>
    <p:sldId id="415" r:id="rId3"/>
    <p:sldId id="416" r:id="rId4"/>
    <p:sldId id="417" r:id="rId5"/>
    <p:sldId id="419" r:id="rId6"/>
    <p:sldId id="418" r:id="rId7"/>
    <p:sldId id="434" r:id="rId8"/>
    <p:sldId id="435" r:id="rId9"/>
    <p:sldId id="436" r:id="rId10"/>
    <p:sldId id="467" r:id="rId11"/>
    <p:sldId id="466" r:id="rId12"/>
    <p:sldId id="441" r:id="rId13"/>
    <p:sldId id="442" r:id="rId14"/>
    <p:sldId id="443" r:id="rId15"/>
    <p:sldId id="444" r:id="rId16"/>
    <p:sldId id="469" r:id="rId17"/>
    <p:sldId id="445" r:id="rId18"/>
    <p:sldId id="446" r:id="rId19"/>
    <p:sldId id="447" r:id="rId20"/>
    <p:sldId id="448" r:id="rId21"/>
    <p:sldId id="449" r:id="rId22"/>
    <p:sldId id="470" r:id="rId23"/>
    <p:sldId id="450" r:id="rId24"/>
    <p:sldId id="451" r:id="rId25"/>
    <p:sldId id="453" r:id="rId26"/>
    <p:sldId id="457" r:id="rId27"/>
    <p:sldId id="458" r:id="rId28"/>
    <p:sldId id="459" r:id="rId29"/>
    <p:sldId id="468" r:id="rId30"/>
    <p:sldId id="479" r:id="rId31"/>
    <p:sldId id="471" r:id="rId32"/>
    <p:sldId id="475" r:id="rId33"/>
    <p:sldId id="476" r:id="rId34"/>
    <p:sldId id="477" r:id="rId35"/>
    <p:sldId id="478" r:id="rId36"/>
    <p:sldId id="473" r:id="rId37"/>
    <p:sldId id="474" r:id="rId38"/>
    <p:sldId id="460" r:id="rId39"/>
    <p:sldId id="461" r:id="rId40"/>
    <p:sldId id="462" r:id="rId41"/>
    <p:sldId id="463"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512"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281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49C44C2-94DB-8743-A2FE-D6EFD9241D64}" type="slidenum">
              <a:rPr lang="en-US"/>
              <a:pPr/>
              <a:t>‹#›</a:t>
            </a:fld>
            <a:endParaRPr lang="en-US"/>
          </a:p>
        </p:txBody>
      </p:sp>
    </p:spTree>
    <p:extLst>
      <p:ext uri="{BB962C8B-B14F-4D97-AF65-F5344CB8AC3E}">
        <p14:creationId xmlns:p14="http://schemas.microsoft.com/office/powerpoint/2010/main" val="1576507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non-coding RNA class</a:t>
            </a:r>
            <a:r>
              <a:rPr lang="en-US" baseline="0" dirty="0" smtClean="0"/>
              <a:t> is likely to be quite heterogeneous.  Some will be unimportant “noise” transcription.  Others are regulatory, and the number of mechanisms and pathways by which operate, in cis and in trans are objects of active study.  X inactivation role for XIST and TSIX are more advanced and will be discussed.</a:t>
            </a:r>
            <a:endParaRPr lang="en-US" dirty="0"/>
          </a:p>
        </p:txBody>
      </p:sp>
      <p:sp>
        <p:nvSpPr>
          <p:cNvPr id="4" name="Slide Number Placeholder 3"/>
          <p:cNvSpPr>
            <a:spLocks noGrp="1"/>
          </p:cNvSpPr>
          <p:nvPr>
            <p:ph type="sldNum" sz="quarter" idx="10"/>
          </p:nvPr>
        </p:nvSpPr>
        <p:spPr/>
        <p:txBody>
          <a:bodyPr/>
          <a:lstStyle/>
          <a:p>
            <a:fld id="{149C44C2-94DB-8743-A2FE-D6EFD9241D64}" type="slidenum">
              <a:rPr lang="en-US" smtClean="0"/>
              <a:pPr/>
              <a:t>3</a:t>
            </a:fld>
            <a:endParaRPr lang="en-US"/>
          </a:p>
        </p:txBody>
      </p:sp>
    </p:spTree>
    <p:extLst>
      <p:ext uri="{BB962C8B-B14F-4D97-AF65-F5344CB8AC3E}">
        <p14:creationId xmlns:p14="http://schemas.microsoft.com/office/powerpoint/2010/main" val="477134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 correlates of different single and combination</a:t>
            </a:r>
            <a:r>
              <a:rPr lang="en-US" baseline="0" dirty="0" smtClean="0"/>
              <a:t> histone modifications will be addressed in a later talk.   The point is that some preferentially </a:t>
            </a:r>
            <a:r>
              <a:rPr lang="en-US" baseline="0" dirty="0" err="1" smtClean="0"/>
              <a:t>markactive</a:t>
            </a:r>
            <a:r>
              <a:rPr lang="en-US" baseline="0" dirty="0" smtClean="0"/>
              <a:t>  enhancers and/or promoters.  Others mark domain that are repressed (including association with DNA methylation enzymes)</a:t>
            </a:r>
            <a:endParaRPr lang="en-US" dirty="0"/>
          </a:p>
        </p:txBody>
      </p:sp>
      <p:sp>
        <p:nvSpPr>
          <p:cNvPr id="4" name="Slide Number Placeholder 3"/>
          <p:cNvSpPr>
            <a:spLocks noGrp="1"/>
          </p:cNvSpPr>
          <p:nvPr>
            <p:ph type="sldNum" sz="quarter" idx="10"/>
          </p:nvPr>
        </p:nvSpPr>
        <p:spPr/>
        <p:txBody>
          <a:bodyPr/>
          <a:lstStyle/>
          <a:p>
            <a:fld id="{149C44C2-94DB-8743-A2FE-D6EFD9241D64}" type="slidenum">
              <a:rPr lang="en-US" smtClean="0"/>
              <a:pPr/>
              <a:t>36</a:t>
            </a:fld>
            <a:endParaRPr lang="en-US"/>
          </a:p>
        </p:txBody>
      </p:sp>
    </p:spTree>
    <p:extLst>
      <p:ext uri="{BB962C8B-B14F-4D97-AF65-F5344CB8AC3E}">
        <p14:creationId xmlns:p14="http://schemas.microsoft.com/office/powerpoint/2010/main" val="101090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07703D78-92B3-41C9-9804-6EAD06EA2F37}" type="slidenum">
              <a:rPr lang="en-US" smtClean="0"/>
              <a:pPr/>
              <a:t>22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706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ISMB 2012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10047-6693-A24E-9759-B0FB181C4798}" type="slidenum">
              <a:rPr lang="en-US"/>
              <a:pPr/>
              <a:t>30</a:t>
            </a:fld>
            <a:endParaRPr lang="en-US"/>
          </a:p>
        </p:txBody>
      </p:sp>
      <p:sp>
        <p:nvSpPr>
          <p:cNvPr id="311298"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112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29628" indent="-37472453">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175" eaLnBrk="0" fontAlgn="base" hangingPunct="0">
              <a:spcBef>
                <a:spcPct val="0"/>
              </a:spcBef>
              <a:spcAft>
                <a:spcPct val="0"/>
              </a:spcAft>
              <a:defRPr sz="2400">
                <a:solidFill>
                  <a:schemeClr val="tx1"/>
                </a:solidFill>
                <a:latin typeface="Arial" charset="0"/>
                <a:ea typeface="ＭＳ Ｐゴシック" charset="-128"/>
              </a:defRPr>
            </a:lvl6pPr>
            <a:lvl7pPr marL="914350" eaLnBrk="0" fontAlgn="base" hangingPunct="0">
              <a:spcBef>
                <a:spcPct val="0"/>
              </a:spcBef>
              <a:spcAft>
                <a:spcPct val="0"/>
              </a:spcAft>
              <a:defRPr sz="2400">
                <a:solidFill>
                  <a:schemeClr val="tx1"/>
                </a:solidFill>
                <a:latin typeface="Arial" charset="0"/>
                <a:ea typeface="ＭＳ Ｐゴシック" charset="-128"/>
              </a:defRPr>
            </a:lvl7pPr>
            <a:lvl8pPr marL="1371524" eaLnBrk="0" fontAlgn="base" hangingPunct="0">
              <a:spcBef>
                <a:spcPct val="0"/>
              </a:spcBef>
              <a:spcAft>
                <a:spcPct val="0"/>
              </a:spcAft>
              <a:defRPr sz="2400">
                <a:solidFill>
                  <a:schemeClr val="tx1"/>
                </a:solidFill>
                <a:latin typeface="Arial" charset="0"/>
                <a:ea typeface="ＭＳ Ｐゴシック" charset="-128"/>
              </a:defRPr>
            </a:lvl8pPr>
            <a:lvl9pPr marL="1828699" eaLnBrk="0" fontAlgn="base" hangingPunct="0">
              <a:spcBef>
                <a:spcPct val="0"/>
              </a:spcBef>
              <a:spcAft>
                <a:spcPct val="0"/>
              </a:spcAft>
              <a:defRPr sz="2400">
                <a:solidFill>
                  <a:schemeClr val="tx1"/>
                </a:solidFill>
                <a:latin typeface="Arial" charset="0"/>
                <a:ea typeface="ＭＳ Ｐゴシック" charset="-128"/>
              </a:defRPr>
            </a:lvl9pPr>
          </a:lstStyle>
          <a:p>
            <a:fld id="{AF395A6C-31D9-4DA3-9E20-360E27C860D8}" type="slidenum">
              <a:rPr lang="en-US" sz="1200"/>
              <a:pPr/>
              <a:t>31</a:t>
            </a:fld>
            <a:endParaRPr lang="en-US" sz="1200"/>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E55CA-8EE9-CF47-837C-0CB2FB4B113D}" type="slidenum">
              <a:rPr lang="en-US"/>
              <a:pPr/>
              <a:t>32</a:t>
            </a:fld>
            <a:endParaRPr lang="en-US"/>
          </a:p>
        </p:txBody>
      </p:sp>
      <p:sp>
        <p:nvSpPr>
          <p:cNvPr id="90114"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011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3F5C7-4372-4D41-885A-44A2D88B91A3}" type="slidenum">
              <a:rPr lang="en-US"/>
              <a:pPr/>
              <a:t>33</a:t>
            </a:fld>
            <a:endParaRPr lang="en-US"/>
          </a:p>
        </p:txBody>
      </p:sp>
      <p:sp>
        <p:nvSpPr>
          <p:cNvPr id="2027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5BE52-EA78-004D-91C0-AD8E15C0A3EC}" type="slidenum">
              <a:rPr lang="en-US"/>
              <a:pPr/>
              <a:t>34</a:t>
            </a:fld>
            <a:endParaRPr lang="en-US"/>
          </a:p>
        </p:txBody>
      </p:sp>
      <p:sp>
        <p:nvSpPr>
          <p:cNvPr id="223234"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323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6636A-9BAC-C243-82F8-E1C4C2005AF6}" type="slidenum">
              <a:rPr lang="en-US"/>
              <a:pPr/>
              <a:t>35</a:t>
            </a:fld>
            <a:endParaRPr lang="en-US"/>
          </a:p>
        </p:txBody>
      </p:sp>
      <p:sp>
        <p:nvSpPr>
          <p:cNvPr id="17510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10"/>
          <p:cNvSpPr>
            <a:spLocks noGrp="1"/>
          </p:cNvSpPr>
          <p:nvPr>
            <p:ph type="sldNum" sz="quarter" idx="12"/>
          </p:nvPr>
        </p:nvSpPr>
        <p:spPr/>
        <p:txBody>
          <a:bodyPr/>
          <a:lstStyle>
            <a:lvl1pPr>
              <a:defRPr/>
            </a:lvl1pPr>
          </a:lstStyle>
          <a:p>
            <a:fld id="{1D599C73-B916-7743-8CB9-E019C3F66FEF}" type="slidenum">
              <a:rPr lang="en-US"/>
              <a:pPr/>
              <a:t>‹#›</a:t>
            </a:fld>
            <a:endParaRPr lang="en-US"/>
          </a:p>
        </p:txBody>
      </p:sp>
    </p:spTree>
    <p:extLst>
      <p:ext uri="{BB962C8B-B14F-4D97-AF65-F5344CB8AC3E}">
        <p14:creationId xmlns:p14="http://schemas.microsoft.com/office/powerpoint/2010/main" val="197436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2CE37212-B202-A24D-8CA3-3DE997B3E2F6}" type="slidenum">
              <a:rPr lang="en-US"/>
              <a:pPr/>
              <a:t>‹#›</a:t>
            </a:fld>
            <a:endParaRPr lang="en-US"/>
          </a:p>
        </p:txBody>
      </p:sp>
    </p:spTree>
    <p:extLst>
      <p:ext uri="{BB962C8B-B14F-4D97-AF65-F5344CB8AC3E}">
        <p14:creationId xmlns:p14="http://schemas.microsoft.com/office/powerpoint/2010/main" val="301432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DA2902D0-19EF-284A-866F-114E7CB9E3A7}" type="slidenum">
              <a:rPr lang="en-US"/>
              <a:pPr/>
              <a:t>‹#›</a:t>
            </a:fld>
            <a:endParaRPr lang="en-US"/>
          </a:p>
        </p:txBody>
      </p:sp>
    </p:spTree>
    <p:extLst>
      <p:ext uri="{BB962C8B-B14F-4D97-AF65-F5344CB8AC3E}">
        <p14:creationId xmlns:p14="http://schemas.microsoft.com/office/powerpoint/2010/main" val="3071267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
          <p:cNvSpPr>
            <a:spLocks noGrp="1" noChangeArrowheads="1"/>
          </p:cNvSpPr>
          <p:nvPr>
            <p:ph type="title"/>
          </p:nvPr>
        </p:nvSpPr>
        <p:spPr bwMode="auto">
          <a:xfrm>
            <a:off x="205591" y="239749"/>
            <a:ext cx="8601075" cy="908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3070353877"/>
      </p:ext>
    </p:extLst>
  </p:cSld>
  <p:clrMapOvr>
    <a:masterClrMapping/>
  </p:clrMapOvr>
  <p:transition xmlns:p14="http://schemas.microsoft.com/office/powerpoint/2010/mai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1B6F27F0-F8B8-E943-9053-65009E8A1C05}" type="slidenum">
              <a:rPr lang="en-US"/>
              <a:pPr/>
              <a:t>‹#›</a:t>
            </a:fld>
            <a:endParaRPr lang="en-US"/>
          </a:p>
        </p:txBody>
      </p:sp>
    </p:spTree>
    <p:extLst>
      <p:ext uri="{BB962C8B-B14F-4D97-AF65-F5344CB8AC3E}">
        <p14:creationId xmlns:p14="http://schemas.microsoft.com/office/powerpoint/2010/main" val="125292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F49AA9DC-A380-974C-A44D-7B1546D827BF}" type="slidenum">
              <a:rPr lang="en-US"/>
              <a:pPr/>
              <a:t>‹#›</a:t>
            </a:fld>
            <a:endParaRPr lang="en-US"/>
          </a:p>
        </p:txBody>
      </p:sp>
    </p:spTree>
    <p:extLst>
      <p:ext uri="{BB962C8B-B14F-4D97-AF65-F5344CB8AC3E}">
        <p14:creationId xmlns:p14="http://schemas.microsoft.com/office/powerpoint/2010/main" val="15675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fld id="{505DC901-4C02-964E-9B5E-72A57D8A9412}" type="slidenum">
              <a:rPr lang="en-US"/>
              <a:pPr/>
              <a:t>‹#›</a:t>
            </a:fld>
            <a:endParaRPr lang="en-US"/>
          </a:p>
        </p:txBody>
      </p:sp>
    </p:spTree>
    <p:extLst>
      <p:ext uri="{BB962C8B-B14F-4D97-AF65-F5344CB8AC3E}">
        <p14:creationId xmlns:p14="http://schemas.microsoft.com/office/powerpoint/2010/main" val="364381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endParaRPr lang="en-US"/>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332FA0BB-7806-244F-9564-52B7811D5315}" type="slidenum">
              <a:rPr lang="en-US"/>
              <a:pPr/>
              <a:t>‹#›</a:t>
            </a:fld>
            <a:endParaRPr lang="en-US"/>
          </a:p>
        </p:txBody>
      </p:sp>
    </p:spTree>
    <p:extLst>
      <p:ext uri="{BB962C8B-B14F-4D97-AF65-F5344CB8AC3E}">
        <p14:creationId xmlns:p14="http://schemas.microsoft.com/office/powerpoint/2010/main" val="177767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endParaRPr lang="en-US"/>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4B4572ED-E345-6D4B-AFF2-8FEB3F863729}" type="slidenum">
              <a:rPr lang="en-US"/>
              <a:pPr/>
              <a:t>‹#›</a:t>
            </a:fld>
            <a:endParaRPr lang="en-US"/>
          </a:p>
        </p:txBody>
      </p:sp>
    </p:spTree>
    <p:extLst>
      <p:ext uri="{BB962C8B-B14F-4D97-AF65-F5344CB8AC3E}">
        <p14:creationId xmlns:p14="http://schemas.microsoft.com/office/powerpoint/2010/main" val="993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3876C602-E275-5449-B3B5-B6DB09338639}" type="slidenum">
              <a:rPr lang="en-US"/>
              <a:pPr/>
              <a:t>‹#›</a:t>
            </a:fld>
            <a:endParaRPr lang="en-US"/>
          </a:p>
        </p:txBody>
      </p:sp>
    </p:spTree>
    <p:extLst>
      <p:ext uri="{BB962C8B-B14F-4D97-AF65-F5344CB8AC3E}">
        <p14:creationId xmlns:p14="http://schemas.microsoft.com/office/powerpoint/2010/main" val="109524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fld id="{E84C557E-C746-8947-850F-603ED83A73CB}" type="slidenum">
              <a:rPr lang="en-US"/>
              <a:pPr/>
              <a:t>‹#›</a:t>
            </a:fld>
            <a:endParaRPr lang="en-US"/>
          </a:p>
        </p:txBody>
      </p:sp>
    </p:spTree>
    <p:extLst>
      <p:ext uri="{BB962C8B-B14F-4D97-AF65-F5344CB8AC3E}">
        <p14:creationId xmlns:p14="http://schemas.microsoft.com/office/powerpoint/2010/main" val="202523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52C2FF11-7541-D94C-AEA6-09F35EF93F74}" type="slidenum">
              <a:rPr lang="en-US"/>
              <a:pPr/>
              <a:t>‹#›</a:t>
            </a:fld>
            <a:endParaRPr lang="en-US"/>
          </a:p>
        </p:txBody>
      </p:sp>
    </p:spTree>
    <p:extLst>
      <p:ext uri="{BB962C8B-B14F-4D97-AF65-F5344CB8AC3E}">
        <p14:creationId xmlns:p14="http://schemas.microsoft.com/office/powerpoint/2010/main" val="3540344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82880"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latin typeface="Arial" charset="0"/>
                <a:ea typeface="ＭＳ Ｐゴシック" charset="-128"/>
                <a:cs typeface="ＭＳ Ｐゴシック" charset="-128"/>
              </a:defRPr>
            </a:lvl1pPr>
          </a:lstStyle>
          <a:p>
            <a:pPr>
              <a:defRPr/>
            </a:pPr>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rgbClr val="A7A399"/>
                </a:solidFill>
              </a:defRPr>
            </a:lvl1pPr>
          </a:lstStyle>
          <a:p>
            <a:fld id="{20B599D6-390F-BE4F-96D9-A2AF6AE3C14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893" r:id="rId2"/>
    <p:sldLayoutId id="2147483901" r:id="rId3"/>
    <p:sldLayoutId id="2147483894" r:id="rId4"/>
    <p:sldLayoutId id="2147483895" r:id="rId5"/>
    <p:sldLayoutId id="2147483896" r:id="rId6"/>
    <p:sldLayoutId id="2147483902" r:id="rId7"/>
    <p:sldLayoutId id="2147483897" r:id="rId8"/>
    <p:sldLayoutId id="2147483903" r:id="rId9"/>
    <p:sldLayoutId id="2147483898" r:id="rId10"/>
    <p:sldLayoutId id="2147483899" r:id="rId11"/>
    <p:sldLayoutId id="2147483904" r:id="rId12"/>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2pPr>
      <a:lvl3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3pPr>
      <a:lvl4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4pPr>
      <a:lvl5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5pPr>
      <a:lvl6pPr marL="4572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6pPr>
      <a:lvl7pPr marL="9144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7pPr>
      <a:lvl8pPr marL="13716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8pPr>
      <a:lvl9pPr marL="18288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9pPr>
    </p:titleStyle>
    <p:bodyStyle>
      <a:lvl1pPr marL="265113" indent="-265113" algn="l" rtl="0" eaLnBrk="0" fontAlgn="base" hangingPunct="0">
        <a:spcBef>
          <a:spcPts val="250"/>
        </a:spcBef>
        <a:spcAft>
          <a:spcPct val="0"/>
        </a:spcAft>
        <a:buClr>
          <a:schemeClr val="accent1"/>
        </a:buClr>
        <a:buSzPct val="80000"/>
        <a:buFont typeface="Wingdings 2" charset="0"/>
        <a:buChar char=""/>
        <a:defRPr sz="2800" kern="1200">
          <a:solidFill>
            <a:schemeClr val="tx1"/>
          </a:solidFill>
          <a:latin typeface="+mn-lt"/>
          <a:ea typeface="ＭＳ Ｐゴシック" charset="-128"/>
          <a:cs typeface="ＭＳ Ｐゴシック" charset="-128"/>
        </a:defRPr>
      </a:lvl1pPr>
      <a:lvl2pPr marL="547688" indent="-200025" algn="l" rtl="0" eaLnBrk="0" fontAlgn="base" hangingPunct="0">
        <a:spcBef>
          <a:spcPts val="250"/>
        </a:spcBef>
        <a:spcAft>
          <a:spcPct val="0"/>
        </a:spcAft>
        <a:buClr>
          <a:schemeClr val="accent1"/>
        </a:buClr>
        <a:buSzPct val="100000"/>
        <a:buFont typeface="Verdana" charset="0"/>
        <a:buChar char="◦"/>
        <a:defRPr sz="2400" kern="1200">
          <a:solidFill>
            <a:schemeClr val="tx1"/>
          </a:solidFill>
          <a:latin typeface="+mn-lt"/>
          <a:ea typeface="ＭＳ Ｐゴシック" charset="-128"/>
          <a:cs typeface="+mn-cs"/>
        </a:defRPr>
      </a:lvl2pPr>
      <a:lvl3pPr marL="785813" indent="-182563" algn="l" rtl="0" eaLnBrk="0" fontAlgn="base" hangingPunct="0">
        <a:spcBef>
          <a:spcPts val="250"/>
        </a:spcBef>
        <a:spcAft>
          <a:spcPct val="0"/>
        </a:spcAft>
        <a:buClr>
          <a:srgbClr val="ED3742"/>
        </a:buClr>
        <a:buSzPct val="100000"/>
        <a:buFont typeface="Wingdings 2" charset="0"/>
        <a:buChar char=""/>
        <a:defRPr sz="2200" kern="1200">
          <a:solidFill>
            <a:schemeClr val="tx1"/>
          </a:solidFill>
          <a:latin typeface="+mn-lt"/>
          <a:ea typeface="ＭＳ Ｐゴシック" charset="-128"/>
          <a:cs typeface="+mn-cs"/>
        </a:defRPr>
      </a:lvl3pPr>
      <a:lvl4pPr marL="1023938" indent="-182563" algn="l" rtl="0" eaLnBrk="0" fontAlgn="base" hangingPunct="0">
        <a:spcBef>
          <a:spcPts val="225"/>
        </a:spcBef>
        <a:spcAft>
          <a:spcPct val="0"/>
        </a:spcAft>
        <a:buClr>
          <a:srgbClr val="ED3742"/>
        </a:buClr>
        <a:buSzPct val="112000"/>
        <a:buFont typeface="Verdana" charset="0"/>
        <a:buChar char="◦"/>
        <a:defRPr sz="1900" kern="1200">
          <a:solidFill>
            <a:schemeClr val="tx1"/>
          </a:solidFill>
          <a:latin typeface="+mn-lt"/>
          <a:ea typeface="ＭＳ Ｐゴシック" charset="-128"/>
          <a:cs typeface="+mn-cs"/>
        </a:defRPr>
      </a:lvl4pPr>
      <a:lvl5pPr marL="1279525" indent="-182563" algn="l" rtl="0" eaLnBrk="0" fontAlgn="base" hangingPunct="0">
        <a:spcBef>
          <a:spcPts val="250"/>
        </a:spcBef>
        <a:spcAft>
          <a:spcPct val="0"/>
        </a:spcAft>
        <a:buClr>
          <a:srgbClr val="4A85BF"/>
        </a:buClr>
        <a:buSzPct val="100000"/>
        <a:buFont typeface="Wingdings 2" charset="0"/>
        <a:buChar char=""/>
        <a:defRPr kern="1200">
          <a:solidFill>
            <a:schemeClr val="tx1"/>
          </a:solidFill>
          <a:latin typeface="+mn-lt"/>
          <a:ea typeface="ＭＳ Ｐゴシック" charset="-128"/>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jpe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6"/>
          <p:cNvSpPr txBox="1">
            <a:spLocks noChangeArrowheads="1"/>
          </p:cNvSpPr>
          <p:nvPr/>
        </p:nvSpPr>
        <p:spPr bwMode="auto">
          <a:xfrm>
            <a:off x="1143000" y="838200"/>
            <a:ext cx="7086600" cy="803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Tx/>
              <a:buChar char="-"/>
            </a:pPr>
            <a:r>
              <a:rPr lang="en-US" dirty="0"/>
              <a:t> </a:t>
            </a:r>
            <a:r>
              <a:rPr lang="en-US" dirty="0"/>
              <a:t>D</a:t>
            </a:r>
            <a:r>
              <a:rPr lang="en-US" dirty="0" smtClean="0"/>
              <a:t>efinitions and RNA review</a:t>
            </a:r>
            <a:endParaRPr lang="en-US" dirty="0"/>
          </a:p>
          <a:p>
            <a:pPr>
              <a:buFontTx/>
              <a:buChar char="-"/>
            </a:pPr>
            <a:endParaRPr lang="en-US" sz="800" dirty="0"/>
          </a:p>
          <a:p>
            <a:pPr>
              <a:buFontTx/>
              <a:buChar char="-"/>
            </a:pPr>
            <a:endParaRPr lang="en-US" sz="800" dirty="0"/>
          </a:p>
          <a:p>
            <a:pPr>
              <a:buFontTx/>
              <a:buChar char="-"/>
            </a:pPr>
            <a:r>
              <a:rPr lang="en-US" dirty="0"/>
              <a:t> </a:t>
            </a:r>
            <a:r>
              <a:rPr lang="en-US" dirty="0" smtClean="0"/>
              <a:t>measure </a:t>
            </a:r>
            <a:r>
              <a:rPr lang="en-US" dirty="0" err="1" smtClean="0"/>
              <a:t>transcriptomes</a:t>
            </a:r>
            <a:r>
              <a:rPr lang="en-US" dirty="0" smtClean="0"/>
              <a:t> – mainly by </a:t>
            </a:r>
            <a:r>
              <a:rPr lang="en-US" dirty="0" err="1" smtClean="0"/>
              <a:t>cDNA</a:t>
            </a:r>
            <a:r>
              <a:rPr lang="en-US" dirty="0" smtClean="0"/>
              <a:t> sequencing – known as RNA-seq</a:t>
            </a:r>
          </a:p>
          <a:p>
            <a:pPr>
              <a:buFontTx/>
              <a:buChar char="-"/>
            </a:pPr>
            <a:endParaRPr lang="en-US" dirty="0"/>
          </a:p>
          <a:p>
            <a:pPr>
              <a:buFontTx/>
              <a:buChar char="-"/>
            </a:pPr>
            <a:r>
              <a:rPr lang="en-US" dirty="0" smtClean="0"/>
              <a:t>- other transcriptome methods – micro-arrays</a:t>
            </a:r>
          </a:p>
          <a:p>
            <a:pPr>
              <a:buFontTx/>
              <a:buChar char="-"/>
            </a:pPr>
            <a:endParaRPr lang="en-US" dirty="0"/>
          </a:p>
          <a:p>
            <a:pPr>
              <a:buFontTx/>
              <a:buChar char="-"/>
            </a:pPr>
            <a:r>
              <a:rPr lang="en-US" dirty="0" smtClean="0"/>
              <a:t>__Basics of ChIP as a way to map DNA-bound or associated  proteins (TFs, transcription factors, histones</a:t>
            </a:r>
            <a:r>
              <a:rPr lang="en-US" smtClean="0"/>
              <a:t>, co-activators </a:t>
            </a:r>
            <a:r>
              <a:rPr lang="en-US" dirty="0" smtClean="0"/>
              <a:t>and co-repressors </a:t>
            </a:r>
            <a:r>
              <a:rPr lang="en-US" dirty="0" err="1" smtClean="0"/>
              <a:t>etc</a:t>
            </a:r>
            <a:r>
              <a:rPr lang="en-US" dirty="0" smtClean="0"/>
              <a:t>).</a:t>
            </a:r>
          </a:p>
          <a:p>
            <a:pPr>
              <a:buFontTx/>
              <a:buChar char="-"/>
            </a:pPr>
            <a:endParaRPr lang="en-US" dirty="0"/>
          </a:p>
          <a:p>
            <a:pPr>
              <a:buFontTx/>
              <a:buChar char="-"/>
            </a:pPr>
            <a:endParaRPr lang="en-US" dirty="0" smtClean="0"/>
          </a:p>
          <a:p>
            <a:pPr>
              <a:buFontTx/>
              <a:buChar char="-"/>
            </a:pPr>
            <a:endParaRPr lang="en-US" dirty="0" smtClean="0"/>
          </a:p>
          <a:p>
            <a:pPr lvl="1">
              <a:buFontTx/>
              <a:buChar char="-"/>
            </a:pPr>
            <a:r>
              <a:rPr lang="en-US" dirty="0" smtClean="0"/>
              <a:t>RNA</a:t>
            </a:r>
            <a:r>
              <a:rPr lang="en-US" dirty="0"/>
              <a:t>-seq</a:t>
            </a:r>
          </a:p>
          <a:p>
            <a:pPr>
              <a:buFontTx/>
              <a:buChar char="-"/>
            </a:pPr>
            <a:endParaRPr lang="en-US" sz="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7349"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7350"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7351"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7352"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8373"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74"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26" name="Rounded Rectangle 25"/>
          <p:cNvSpPr/>
          <p:nvPr/>
        </p:nvSpPr>
        <p:spPr>
          <a:xfrm>
            <a:off x="6899275" y="2940050"/>
            <a:ext cx="1292225"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Transcriptome</a:t>
            </a:r>
          </a:p>
        </p:txBody>
      </p:sp>
      <p:cxnSp>
        <p:nvCxnSpPr>
          <p:cNvPr id="33" name="Curved Connector 32"/>
          <p:cNvCxnSpPr>
            <a:stCxn id="26" idx="2"/>
            <a:endCxn id="15" idx="3"/>
          </p:cNvCxnSpPr>
          <p:nvPr/>
        </p:nvCxnSpPr>
        <p:spPr>
          <a:xfrm rot="5400000">
            <a:off x="5484019" y="2410619"/>
            <a:ext cx="977900" cy="3144838"/>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47" name="Rounded Rectangle 46"/>
          <p:cNvSpPr/>
          <p:nvPr/>
        </p:nvSpPr>
        <p:spPr>
          <a:xfrm>
            <a:off x="6978650" y="1347788"/>
            <a:ext cx="1250950" cy="55403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dirty="0">
                <a:solidFill>
                  <a:schemeClr val="tx1">
                    <a:lumMod val="65000"/>
                    <a:lumOff val="35000"/>
                  </a:schemeClr>
                </a:solidFill>
              </a:rPr>
              <a:t>de novo </a:t>
            </a:r>
            <a:r>
              <a:rPr lang="en-US" sz="1400" b="1" dirty="0">
                <a:solidFill>
                  <a:schemeClr val="tx1">
                    <a:lumMod val="65000"/>
                    <a:lumOff val="35000"/>
                  </a:schemeClr>
                </a:solidFill>
              </a:rPr>
              <a:t>assembly</a:t>
            </a:r>
          </a:p>
        </p:txBody>
      </p:sp>
      <p:grpSp>
        <p:nvGrpSpPr>
          <p:cNvPr id="58378"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8379"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80" name="Group 53"/>
          <p:cNvGrpSpPr>
            <a:grpSpLocks/>
          </p:cNvGrpSpPr>
          <p:nvPr/>
        </p:nvGrpSpPr>
        <p:grpSpPr bwMode="auto">
          <a:xfrm rot="5400000">
            <a:off x="7250113" y="2300288"/>
            <a:ext cx="592137" cy="198437"/>
            <a:chOff x="1766887" y="1833427"/>
            <a:chExt cx="339494" cy="397144"/>
          </a:xfrm>
        </p:grpSpPr>
        <p:sp>
          <p:nvSpPr>
            <p:cNvPr id="55" name="Right Arrow 54"/>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81" name="Group 56"/>
          <p:cNvGrpSpPr>
            <a:grpSpLocks/>
          </p:cNvGrpSpPr>
          <p:nvPr/>
        </p:nvGrpSpPr>
        <p:grpSpPr bwMode="auto">
          <a:xfrm>
            <a:off x="4816475" y="1509713"/>
            <a:ext cx="1774825" cy="198437"/>
            <a:chOff x="1766887" y="1833427"/>
            <a:chExt cx="339494" cy="397144"/>
          </a:xfrm>
        </p:grpSpPr>
        <p:sp>
          <p:nvSpPr>
            <p:cNvPr id="58" name="Right Arrow 57"/>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1766887" y="1912855"/>
              <a:ext cx="23776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8386" name="TextBox 68"/>
          <p:cNvSpPr txBox="1">
            <a:spLocks noChangeArrowheads="1"/>
          </p:cNvSpPr>
          <p:nvPr/>
        </p:nvSpPr>
        <p:spPr bwMode="auto">
          <a:xfrm>
            <a:off x="7034213" y="1076325"/>
            <a:ext cx="1030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No genome</a:t>
            </a:r>
          </a:p>
        </p:txBody>
      </p: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9397"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398"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26" name="Rounded Rectangle 25"/>
          <p:cNvSpPr/>
          <p:nvPr/>
        </p:nvSpPr>
        <p:spPr>
          <a:xfrm>
            <a:off x="6899275" y="2940050"/>
            <a:ext cx="1292225"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Transcriptome</a:t>
            </a:r>
          </a:p>
        </p:txBody>
      </p:sp>
      <p:cxnSp>
        <p:nvCxnSpPr>
          <p:cNvPr id="33" name="Curved Connector 32"/>
          <p:cNvCxnSpPr>
            <a:stCxn id="26" idx="2"/>
            <a:endCxn id="15" idx="3"/>
          </p:cNvCxnSpPr>
          <p:nvPr/>
        </p:nvCxnSpPr>
        <p:spPr>
          <a:xfrm rot="5400000">
            <a:off x="5484019" y="2410619"/>
            <a:ext cx="977900" cy="3144838"/>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4953000" y="2959100"/>
            <a:ext cx="1273175" cy="554038"/>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a:solidFill>
                  <a:srgbClr val="595959"/>
                </a:solidFill>
                <a:ea typeface="ＭＳ Ｐゴシック" pitchFamily="-84" charset="-128"/>
                <a:cs typeface="ＭＳ Ｐゴシック" pitchFamily="-84" charset="-128"/>
              </a:rPr>
              <a:t>ab initio </a:t>
            </a:r>
            <a:r>
              <a:rPr lang="en-US" sz="1400" b="1">
                <a:solidFill>
                  <a:srgbClr val="595959"/>
                </a:solidFill>
                <a:ea typeface="ＭＳ Ｐゴシック" pitchFamily="-84" charset="-128"/>
                <a:cs typeface="ＭＳ Ｐゴシック" pitchFamily="-84" charset="-128"/>
              </a:rPr>
              <a:t>assembly</a:t>
            </a:r>
          </a:p>
        </p:txBody>
      </p:sp>
      <p:grpSp>
        <p:nvGrpSpPr>
          <p:cNvPr id="59402" name="Group 38"/>
          <p:cNvGrpSpPr>
            <a:grpSpLocks/>
          </p:cNvGrpSpPr>
          <p:nvPr/>
        </p:nvGrpSpPr>
        <p:grpSpPr bwMode="auto">
          <a:xfrm>
            <a:off x="4464050" y="3114675"/>
            <a:ext cx="488950" cy="198438"/>
            <a:chOff x="1766887" y="1833427"/>
            <a:chExt cx="339494" cy="397144"/>
          </a:xfrm>
        </p:grpSpPr>
        <p:sp>
          <p:nvSpPr>
            <p:cNvPr id="40" name="Right Arrow 3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Right Arrow 4"/>
            <p:cNvSpPr/>
            <p:nvPr/>
          </p:nvSpPr>
          <p:spPr>
            <a:xfrm>
              <a:off x="1766887" y="1912857"/>
              <a:ext cx="238087" cy="23828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3" name="Group 41"/>
          <p:cNvGrpSpPr>
            <a:grpSpLocks/>
          </p:cNvGrpSpPr>
          <p:nvPr/>
        </p:nvGrpSpPr>
        <p:grpSpPr bwMode="auto">
          <a:xfrm>
            <a:off x="6313488" y="3128963"/>
            <a:ext cx="488950" cy="198437"/>
            <a:chOff x="1766887" y="1833427"/>
            <a:chExt cx="339494" cy="397144"/>
          </a:xfrm>
        </p:grpSpPr>
        <p:sp>
          <p:nvSpPr>
            <p:cNvPr id="43" name="Right Arrow 4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1766887" y="1912855"/>
              <a:ext cx="23808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47" name="Rounded Rectangle 46"/>
          <p:cNvSpPr/>
          <p:nvPr/>
        </p:nvSpPr>
        <p:spPr>
          <a:xfrm>
            <a:off x="6978650" y="1347788"/>
            <a:ext cx="1250950" cy="55403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dirty="0">
                <a:solidFill>
                  <a:schemeClr val="tx1">
                    <a:lumMod val="65000"/>
                    <a:lumOff val="35000"/>
                  </a:schemeClr>
                </a:solidFill>
              </a:rPr>
              <a:t>de novo </a:t>
            </a:r>
            <a:r>
              <a:rPr lang="en-US" sz="1400" b="1" dirty="0">
                <a:solidFill>
                  <a:schemeClr val="tx1">
                    <a:lumMod val="65000"/>
                    <a:lumOff val="35000"/>
                  </a:schemeClr>
                </a:solidFill>
              </a:rPr>
              <a:t>assembly</a:t>
            </a:r>
          </a:p>
        </p:txBody>
      </p:sp>
      <p:grpSp>
        <p:nvGrpSpPr>
          <p:cNvPr id="59405"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9406"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7" name="Group 53"/>
          <p:cNvGrpSpPr>
            <a:grpSpLocks/>
          </p:cNvGrpSpPr>
          <p:nvPr/>
        </p:nvGrpSpPr>
        <p:grpSpPr bwMode="auto">
          <a:xfrm rot="5400000">
            <a:off x="7250113" y="2300288"/>
            <a:ext cx="592137" cy="198437"/>
            <a:chOff x="1766887" y="1833427"/>
            <a:chExt cx="339494" cy="397144"/>
          </a:xfrm>
        </p:grpSpPr>
        <p:sp>
          <p:nvSpPr>
            <p:cNvPr id="55" name="Right Arrow 54"/>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8" name="Group 56"/>
          <p:cNvGrpSpPr>
            <a:grpSpLocks/>
          </p:cNvGrpSpPr>
          <p:nvPr/>
        </p:nvGrpSpPr>
        <p:grpSpPr bwMode="auto">
          <a:xfrm>
            <a:off x="4816475" y="1509713"/>
            <a:ext cx="1774825" cy="198437"/>
            <a:chOff x="1766887" y="1833427"/>
            <a:chExt cx="339494" cy="397144"/>
          </a:xfrm>
        </p:grpSpPr>
        <p:sp>
          <p:nvSpPr>
            <p:cNvPr id="58" name="Right Arrow 57"/>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1766887" y="1912855"/>
              <a:ext cx="23776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7" name="Curved Connector 66"/>
          <p:cNvCxnSpPr>
            <a:stCxn id="60" idx="2"/>
          </p:cNvCxnSpPr>
          <p:nvPr/>
        </p:nvCxnSpPr>
        <p:spPr>
          <a:xfrm rot="16200000" flipH="1">
            <a:off x="5232400" y="2806700"/>
            <a:ext cx="330200" cy="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9414" name="TextBox 68"/>
          <p:cNvSpPr txBox="1">
            <a:spLocks noChangeArrowheads="1"/>
          </p:cNvSpPr>
          <p:nvPr/>
        </p:nvSpPr>
        <p:spPr bwMode="auto">
          <a:xfrm>
            <a:off x="7034213" y="1076325"/>
            <a:ext cx="1030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No genome</a:t>
            </a:r>
          </a:p>
        </p:txBody>
      </p:sp>
      <p:sp>
        <p:nvSpPr>
          <p:cNvPr id="59415" name="TextBox 69"/>
          <p:cNvSpPr txBox="1">
            <a:spLocks noChangeArrowheads="1"/>
          </p:cNvSpPr>
          <p:nvPr/>
        </p:nvSpPr>
        <p:spPr bwMode="auto">
          <a:xfrm>
            <a:off x="4953000" y="3494088"/>
            <a:ext cx="1176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With genome</a:t>
            </a:r>
          </a:p>
        </p:txBody>
      </p: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4294967295"/>
          </p:nvPr>
        </p:nvSpPr>
        <p:spPr>
          <a:xfrm>
            <a:off x="304800" y="1624013"/>
            <a:ext cx="8229600" cy="4743450"/>
          </a:xfrm>
        </p:spPr>
        <p:txBody>
          <a:bodyPr/>
          <a:lstStyle/>
          <a:p>
            <a:r>
              <a:rPr lang="en-US" sz="2400" dirty="0" smtClean="0">
                <a:latin typeface="Arial" charset="0"/>
                <a:ea typeface="ＭＳ Ｐゴシック" charset="0"/>
                <a:cs typeface="Arial" charset="0"/>
              </a:rPr>
              <a:t>m</a:t>
            </a:r>
            <a:r>
              <a:rPr lang="en-US" sz="2400" dirty="0" smtClean="0">
                <a:latin typeface="Arial" charset="0"/>
                <a:ea typeface="ＭＳ Ｐゴシック" charset="0"/>
                <a:cs typeface="Arial" charset="0"/>
              </a:rPr>
              <a:t>apping “short” sequence </a:t>
            </a:r>
            <a:r>
              <a:rPr lang="en-US" sz="2400" dirty="0">
                <a:latin typeface="Arial" charset="0"/>
                <a:ea typeface="ＭＳ Ｐゴシック" charset="0"/>
                <a:cs typeface="Arial" charset="0"/>
              </a:rPr>
              <a:t>reads to </a:t>
            </a:r>
            <a:r>
              <a:rPr lang="en-US" sz="2400" dirty="0" smtClean="0">
                <a:latin typeface="Arial" charset="0"/>
                <a:ea typeface="ＭＳ Ｐゴシック" charset="0"/>
                <a:cs typeface="Arial" charset="0"/>
              </a:rPr>
              <a:t>genome (as small as 25NT –</a:t>
            </a:r>
            <a:r>
              <a:rPr lang="en-US" sz="2000" dirty="0" smtClean="0">
                <a:latin typeface="Arial" charset="0"/>
                <a:ea typeface="ＭＳ Ｐゴシック" charset="0"/>
                <a:cs typeface="Arial" charset="0"/>
              </a:rPr>
              <a:t>now more usually = 50-125NT)</a:t>
            </a:r>
            <a:endParaRPr lang="en-US" sz="20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 map reads </a:t>
            </a:r>
            <a:r>
              <a:rPr lang="en-US" sz="2400" dirty="0">
                <a:latin typeface="Arial" charset="0"/>
                <a:ea typeface="ＭＳ Ｐゴシック" charset="0"/>
                <a:cs typeface="Arial" charset="0"/>
              </a:rPr>
              <a:t>across splice </a:t>
            </a:r>
            <a:r>
              <a:rPr lang="en-US" sz="2400" dirty="0" smtClean="0">
                <a:latin typeface="Arial" charset="0"/>
                <a:ea typeface="ＭＳ Ｐゴシック" charset="0"/>
                <a:cs typeface="Arial" charset="0"/>
              </a:rPr>
              <a:t>junctions (highly informative)</a:t>
            </a:r>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computational</a:t>
            </a:r>
            <a:r>
              <a:rPr lang="en-US" sz="2400" dirty="0" smtClean="0">
                <a:latin typeface="Arial" charset="0"/>
                <a:ea typeface="ＭＳ Ｐゴシック" charset="0"/>
                <a:cs typeface="Arial" charset="0"/>
              </a:rPr>
              <a:t> </a:t>
            </a:r>
            <a:r>
              <a:rPr lang="en-US" sz="2400" dirty="0">
                <a:latin typeface="Arial" charset="0"/>
                <a:ea typeface="ＭＳ Ｐゴシック" charset="0"/>
                <a:cs typeface="Arial" charset="0"/>
              </a:rPr>
              <a:t>transcript </a:t>
            </a:r>
            <a:r>
              <a:rPr lang="en-US" sz="2400" dirty="0" smtClean="0">
                <a:latin typeface="Arial" charset="0"/>
                <a:ea typeface="ＭＳ Ｐゴシック" charset="0"/>
                <a:cs typeface="Arial" charset="0"/>
              </a:rPr>
              <a:t>assembly – possible, but isoforms make it challenging- more isoforms, more confusion</a:t>
            </a:r>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More </a:t>
            </a:r>
            <a:r>
              <a:rPr lang="en-US" sz="2400" dirty="0">
                <a:latin typeface="Arial" charset="0"/>
                <a:ea typeface="ＭＳ Ｐゴシック" charset="0"/>
                <a:cs typeface="Arial" charset="0"/>
              </a:rPr>
              <a:t>difficult in </a:t>
            </a:r>
            <a:r>
              <a:rPr lang="en-US" sz="2400" dirty="0" smtClean="0">
                <a:latin typeface="Arial" charset="0"/>
                <a:ea typeface="ＭＳ Ｐゴシック" charset="0"/>
                <a:cs typeface="Arial" charset="0"/>
              </a:rPr>
              <a:t>large, </a:t>
            </a:r>
            <a:r>
              <a:rPr lang="en-US" sz="2400" dirty="0">
                <a:latin typeface="Arial" charset="0"/>
                <a:ea typeface="ＭＳ Ｐゴシック" charset="0"/>
                <a:cs typeface="Arial" charset="0"/>
              </a:rPr>
              <a:t>complex </a:t>
            </a:r>
            <a:r>
              <a:rPr lang="en-US" sz="2400" dirty="0" smtClean="0">
                <a:latin typeface="Arial" charset="0"/>
                <a:ea typeface="ＭＳ Ｐゴシック" charset="0"/>
                <a:cs typeface="Arial" charset="0"/>
              </a:rPr>
              <a:t>(mammalian)genomes </a:t>
            </a:r>
            <a:r>
              <a:rPr lang="en-US" sz="2400" dirty="0">
                <a:latin typeface="Arial" charset="0"/>
                <a:ea typeface="ＭＳ Ｐゴシック" charset="0"/>
                <a:cs typeface="Arial" charset="0"/>
              </a:rPr>
              <a:t>due to </a:t>
            </a:r>
            <a:r>
              <a:rPr lang="en-US" sz="2400" dirty="0" err="1">
                <a:latin typeface="Arial" charset="0"/>
                <a:ea typeface="ＭＳ Ｐゴシック" charset="0"/>
                <a:cs typeface="Arial" charset="0"/>
              </a:rPr>
              <a:t>orthologs</a:t>
            </a:r>
            <a:r>
              <a:rPr lang="en-US" sz="2400" dirty="0">
                <a:latin typeface="Arial" charset="0"/>
                <a:ea typeface="ＭＳ Ｐゴシック" charset="0"/>
                <a:cs typeface="Arial" charset="0"/>
              </a:rPr>
              <a:t>, repeats, and pseudo-genes</a:t>
            </a:r>
            <a:r>
              <a:rPr lang="en-US" sz="2400" dirty="0" smtClean="0">
                <a:latin typeface="Arial" charset="0"/>
                <a:ea typeface="ＭＳ Ｐゴシック" charset="0"/>
                <a:cs typeface="Arial" charset="0"/>
              </a:rPr>
              <a:t>.</a:t>
            </a:r>
          </a:p>
          <a:p>
            <a:pPr marL="0" indent="0">
              <a:buNone/>
            </a:pPr>
            <a:r>
              <a:rPr lang="en-US" sz="2400" dirty="0" smtClean="0">
                <a:latin typeface="Arial" charset="0"/>
                <a:ea typeface="ＭＳ Ｐゴシック" charset="0"/>
                <a:cs typeface="Arial" charset="0"/>
              </a:rPr>
              <a:t>   These elements make correct read mapping harder</a:t>
            </a:r>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Computational challenges posed by RNA-seq</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4294967295"/>
          </p:nvPr>
        </p:nvSpPr>
        <p:spPr>
          <a:xfrm>
            <a:off x="304800" y="1219200"/>
            <a:ext cx="7924800" cy="5019675"/>
          </a:xfrm>
        </p:spPr>
        <p:txBody>
          <a:bodyPr/>
          <a:lstStyle/>
          <a:p>
            <a:r>
              <a:rPr lang="en-US" sz="2400" dirty="0" smtClean="0">
                <a:latin typeface="Arial" charset="0"/>
                <a:ea typeface="ＭＳ Ｐゴシック" charset="0"/>
                <a:cs typeface="Arial" charset="0"/>
              </a:rPr>
              <a:t>Transcript </a:t>
            </a:r>
            <a:r>
              <a:rPr lang="en-US" sz="2400" dirty="0">
                <a:latin typeface="Arial" charset="0"/>
                <a:ea typeface="ＭＳ Ｐゴシック" charset="0"/>
                <a:cs typeface="Arial" charset="0"/>
              </a:rPr>
              <a:t>coverage levels differ along their lengths depending on library construction procedure.</a:t>
            </a:r>
          </a:p>
          <a:p>
            <a:pPr marL="347663" lvl="1" indent="0">
              <a:buNone/>
            </a:pPr>
            <a:r>
              <a:rPr lang="en-US" dirty="0" smtClean="0">
                <a:latin typeface="Arial" charset="0"/>
                <a:ea typeface="ＭＳ Ｐゴシック" charset="0"/>
                <a:cs typeface="Arial" charset="0"/>
              </a:rPr>
              <a:t>    Fragmentation </a:t>
            </a:r>
            <a:r>
              <a:rPr lang="en-US" dirty="0">
                <a:latin typeface="Arial" charset="0"/>
                <a:ea typeface="ＭＳ Ｐゴシック" charset="0"/>
                <a:cs typeface="Arial" charset="0"/>
              </a:rPr>
              <a:t>before or after reverse transcription.</a:t>
            </a:r>
          </a:p>
        </p:txBody>
      </p:sp>
      <p:sp>
        <p:nvSpPr>
          <p:cNvPr id="5" name="Rounded Rectangle 4"/>
          <p:cNvSpPr/>
          <p:nvPr/>
        </p:nvSpPr>
        <p:spPr>
          <a:xfrm>
            <a:off x="3170238" y="3586163"/>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t>
            </a:r>
          </a:p>
        </p:txBody>
      </p:sp>
      <p:sp>
        <p:nvSpPr>
          <p:cNvPr id="6" name="Rounded Rectangle 5"/>
          <p:cNvSpPr/>
          <p:nvPr/>
        </p:nvSpPr>
        <p:spPr>
          <a:xfrm>
            <a:off x="5021263" y="3586163"/>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7" name="Rounded Rectangle 6"/>
          <p:cNvSpPr/>
          <p:nvPr/>
        </p:nvSpPr>
        <p:spPr>
          <a:xfrm>
            <a:off x="4249738" y="3586163"/>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a:t>
            </a:r>
          </a:p>
        </p:txBody>
      </p:sp>
      <p:sp>
        <p:nvSpPr>
          <p:cNvPr id="61446" name="TextBox 13"/>
          <p:cNvSpPr txBox="1">
            <a:spLocks noChangeArrowheads="1"/>
          </p:cNvSpPr>
          <p:nvPr/>
        </p:nvSpPr>
        <p:spPr bwMode="auto">
          <a:xfrm>
            <a:off x="2057400" y="3548063"/>
            <a:ext cx="77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17" name="Down Arrow 16"/>
          <p:cNvSpPr/>
          <p:nvPr/>
        </p:nvSpPr>
        <p:spPr>
          <a:xfrm>
            <a:off x="4502150" y="4227513"/>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48" name="TextBox 17"/>
          <p:cNvSpPr txBox="1">
            <a:spLocks noChangeArrowheads="1"/>
          </p:cNvSpPr>
          <p:nvPr/>
        </p:nvSpPr>
        <p:spPr bwMode="auto">
          <a:xfrm>
            <a:off x="4792663" y="4283075"/>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Sequencing</a:t>
            </a:r>
          </a:p>
        </p:txBody>
      </p:sp>
      <p:sp>
        <p:nvSpPr>
          <p:cNvPr id="19" name="Rounded Rectangle 18"/>
          <p:cNvSpPr/>
          <p:nvPr/>
        </p:nvSpPr>
        <p:spPr>
          <a:xfrm>
            <a:off x="3170238" y="56896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20" name="Rounded Rectangle 19"/>
          <p:cNvSpPr/>
          <p:nvPr/>
        </p:nvSpPr>
        <p:spPr>
          <a:xfrm>
            <a:off x="5021263" y="56896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21" name="Rounded Rectangle 20"/>
          <p:cNvSpPr/>
          <p:nvPr/>
        </p:nvSpPr>
        <p:spPr>
          <a:xfrm>
            <a:off x="4249738" y="568960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61452" name="TextBox 21"/>
          <p:cNvSpPr txBox="1">
            <a:spLocks noChangeArrowheads="1"/>
          </p:cNvSpPr>
          <p:nvPr/>
        </p:nvSpPr>
        <p:spPr bwMode="auto">
          <a:xfrm>
            <a:off x="2057400" y="5649913"/>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23" name="Rectangle 22"/>
          <p:cNvSpPr/>
          <p:nvPr/>
        </p:nvSpPr>
        <p:spPr>
          <a:xfrm>
            <a:off x="3363913" y="5387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5491163" y="5387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5246688" y="55499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573563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4508500"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368458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325913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4876800" y="5511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Rectangle 38"/>
          <p:cNvSpPr/>
          <p:nvPr/>
        </p:nvSpPr>
        <p:spPr>
          <a:xfrm>
            <a:off x="4105275" y="54737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0" name="Rectangle 39"/>
          <p:cNvSpPr/>
          <p:nvPr/>
        </p:nvSpPr>
        <p:spPr>
          <a:xfrm>
            <a:off x="3946525" y="53324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Rectangle 40"/>
          <p:cNvSpPr/>
          <p:nvPr/>
        </p:nvSpPr>
        <p:spPr>
          <a:xfrm>
            <a:off x="3722688" y="50577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Rectangle 41"/>
          <p:cNvSpPr/>
          <p:nvPr/>
        </p:nvSpPr>
        <p:spPr>
          <a:xfrm>
            <a:off x="3395663" y="5003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ectangle 42"/>
          <p:cNvSpPr/>
          <p:nvPr/>
        </p:nvSpPr>
        <p:spPr>
          <a:xfrm>
            <a:off x="5021263" y="5421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ectangle 43"/>
          <p:cNvSpPr/>
          <p:nvPr/>
        </p:nvSpPr>
        <p:spPr>
          <a:xfrm>
            <a:off x="3381375" y="519906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Rectangle 46"/>
          <p:cNvSpPr/>
          <p:nvPr/>
        </p:nvSpPr>
        <p:spPr>
          <a:xfrm>
            <a:off x="3721100" y="49276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3768725" y="519906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Rectangle 48"/>
          <p:cNvSpPr/>
          <p:nvPr/>
        </p:nvSpPr>
        <p:spPr>
          <a:xfrm>
            <a:off x="5159375" y="53117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p:nvPr/>
        </p:nvSpPr>
        <p:spPr>
          <a:xfrm>
            <a:off x="4587875" y="53705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TextBox 3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Uneven coverage levels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4294967295"/>
          </p:nvPr>
        </p:nvSpPr>
        <p:spPr>
          <a:xfrm>
            <a:off x="319088" y="1066800"/>
            <a:ext cx="8367712" cy="4879975"/>
          </a:xfrm>
        </p:spPr>
        <p:txBody>
          <a:bodyPr/>
          <a:lstStyle/>
          <a:p>
            <a:pPr lvl="1"/>
            <a:r>
              <a:rPr lang="en-US">
                <a:latin typeface="Arial" charset="0"/>
                <a:ea typeface="ＭＳ Ｐゴシック" charset="0"/>
                <a:cs typeface="Arial" charset="0"/>
              </a:rPr>
              <a:t>GC-rich and GC-poor regions are under-sampled during sequencing by some chemistries (e.g. Illumina).</a:t>
            </a:r>
          </a:p>
          <a:p>
            <a:pPr lvl="1"/>
            <a:endParaRPr lang="en-US">
              <a:latin typeface="Arial" charset="0"/>
              <a:ea typeface="ＭＳ Ｐゴシック" charset="0"/>
              <a:cs typeface="Arial" charset="0"/>
            </a:endParaRPr>
          </a:p>
          <a:p>
            <a:pPr lvl="1"/>
            <a:r>
              <a:rPr lang="en-US">
                <a:latin typeface="Arial" charset="0"/>
                <a:ea typeface="ＭＳ Ｐゴシック" charset="0"/>
                <a:cs typeface="Arial" charset="0"/>
              </a:rPr>
              <a:t>Random priming causes bias against common hexamer e.g. (AAAAAA).</a:t>
            </a:r>
          </a:p>
          <a:p>
            <a:pPr lvl="1"/>
            <a:endParaRPr lang="en-US">
              <a:latin typeface="Arial" charset="0"/>
              <a:ea typeface="ＭＳ Ｐゴシック" charset="0"/>
              <a:cs typeface="Arial" charset="0"/>
            </a:endParaRPr>
          </a:p>
          <a:p>
            <a:pPr lvl="1"/>
            <a:r>
              <a:rPr lang="en-US">
                <a:latin typeface="Arial" charset="0"/>
                <a:ea typeface="ＭＳ Ｐゴシック" charset="0"/>
                <a:cs typeface="Arial" charset="0"/>
              </a:rPr>
              <a:t>Not so random priming.</a:t>
            </a:r>
          </a:p>
        </p:txBody>
      </p:sp>
      <p:sp>
        <p:nvSpPr>
          <p:cNvPr id="62467" name="TextBox 7"/>
          <p:cNvSpPr txBox="1">
            <a:spLocks noChangeArrowheads="1"/>
          </p:cNvSpPr>
          <p:nvPr/>
        </p:nvSpPr>
        <p:spPr bwMode="auto">
          <a:xfrm>
            <a:off x="574675" y="4913313"/>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9" name="Rectangle 8"/>
          <p:cNvSpPr/>
          <p:nvPr/>
        </p:nvSpPr>
        <p:spPr>
          <a:xfrm>
            <a:off x="320516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7399338" y="4719638"/>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5959475"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711041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478338" y="49006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259238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85933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786606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399573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4859338" y="4659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478338" y="4495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6965950" y="47244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3613150"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ectangle 22"/>
          <p:cNvSpPr/>
          <p:nvPr/>
        </p:nvSpPr>
        <p:spPr>
          <a:xfrm>
            <a:off x="3349625" y="46974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4184650" y="4659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7866063" y="4643438"/>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3717925" y="47355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86" name="TextBox 28"/>
          <p:cNvSpPr txBox="1">
            <a:spLocks noChangeArrowheads="1"/>
          </p:cNvSpPr>
          <p:nvPr/>
        </p:nvSpPr>
        <p:spPr bwMode="auto">
          <a:xfrm>
            <a:off x="1590675" y="4975225"/>
            <a:ext cx="7248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FF0000"/>
                </a:solidFill>
              </a:rPr>
              <a:t>ATCTTAAATAT</a:t>
            </a:r>
            <a:r>
              <a:rPr lang="en-US" sz="1600"/>
              <a:t>CGTCTGACTGACTGTCGTA</a:t>
            </a:r>
            <a:r>
              <a:rPr lang="en-US" sz="1600">
                <a:solidFill>
                  <a:srgbClr val="FF0000"/>
                </a:solidFill>
              </a:rPr>
              <a:t>CGCGGCCC</a:t>
            </a:r>
            <a:r>
              <a:rPr lang="en-US" sz="1600"/>
              <a:t>TATCGTACGTCGT</a:t>
            </a:r>
          </a:p>
        </p:txBody>
      </p:sp>
      <p:sp>
        <p:nvSpPr>
          <p:cNvPr id="30" name="Rectangle 29"/>
          <p:cNvSpPr/>
          <p:nvPr/>
        </p:nvSpPr>
        <p:spPr>
          <a:xfrm>
            <a:off x="7543800" y="45069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8169275" y="4752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3851275" y="45720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90" name="TextBox 34"/>
          <p:cNvSpPr txBox="1">
            <a:spLocks noChangeArrowheads="1"/>
          </p:cNvSpPr>
          <p:nvPr/>
        </p:nvSpPr>
        <p:spPr bwMode="auto">
          <a:xfrm>
            <a:off x="1905000" y="6049963"/>
            <a:ext cx="969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GC-poor</a:t>
            </a:r>
          </a:p>
        </p:txBody>
      </p:sp>
      <p:sp>
        <p:nvSpPr>
          <p:cNvPr id="62491" name="TextBox 35"/>
          <p:cNvSpPr txBox="1">
            <a:spLocks noChangeArrowheads="1"/>
          </p:cNvSpPr>
          <p:nvPr/>
        </p:nvSpPr>
        <p:spPr bwMode="auto">
          <a:xfrm>
            <a:off x="5676900" y="6049963"/>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GC-rich</a:t>
            </a:r>
          </a:p>
        </p:txBody>
      </p:sp>
      <p:cxnSp>
        <p:nvCxnSpPr>
          <p:cNvPr id="38" name="Straight Arrow Connector 37"/>
          <p:cNvCxnSpPr>
            <a:stCxn id="62491" idx="0"/>
          </p:cNvCxnSpPr>
          <p:nvPr/>
        </p:nvCxnSpPr>
        <p:spPr>
          <a:xfrm rot="5400000" flipH="1" flipV="1">
            <a:off x="5752306" y="5685632"/>
            <a:ext cx="7270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2490" idx="0"/>
          </p:cNvCxnSpPr>
          <p:nvPr/>
        </p:nvCxnSpPr>
        <p:spPr>
          <a:xfrm rot="16200000" flipV="1">
            <a:off x="2042319" y="5701507"/>
            <a:ext cx="69532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Sequencing bias</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057400"/>
            <a:ext cx="4101904" cy="461665"/>
          </a:xfrm>
          <a:prstGeom prst="rect">
            <a:avLst/>
          </a:prstGeom>
          <a:noFill/>
        </p:spPr>
        <p:txBody>
          <a:bodyPr wrap="none" rtlCol="0">
            <a:spAutoFit/>
          </a:bodyPr>
          <a:lstStyle/>
          <a:p>
            <a:r>
              <a:rPr lang="en-US" dirty="0" smtClean="0"/>
              <a:t>What follows is useful for the </a:t>
            </a:r>
            <a:endParaRPr lang="en-US" dirty="0"/>
          </a:p>
        </p:txBody>
      </p:sp>
    </p:spTree>
    <p:extLst>
      <p:ext uri="{BB962C8B-B14F-4D97-AF65-F5344CB8AC3E}">
        <p14:creationId xmlns:p14="http://schemas.microsoft.com/office/powerpoint/2010/main" val="108435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4294967295"/>
          </p:nvPr>
        </p:nvSpPr>
        <p:spPr>
          <a:xfrm>
            <a:off x="304800" y="1314450"/>
            <a:ext cx="8229600" cy="4716463"/>
          </a:xfrm>
        </p:spPr>
        <p:txBody>
          <a:bodyPr/>
          <a:lstStyle/>
          <a:p>
            <a:r>
              <a:rPr lang="en-US" sz="2400" dirty="0">
                <a:solidFill>
                  <a:srgbClr val="000000"/>
                </a:solidFill>
                <a:latin typeface="Arial" charset="0"/>
                <a:ea typeface="ＭＳ Ｐゴシック" charset="0"/>
                <a:cs typeface="Arial" charset="0"/>
              </a:rPr>
              <a:t>Amount of sequence:</a:t>
            </a:r>
          </a:p>
          <a:p>
            <a:pPr lvl="1"/>
            <a:r>
              <a:rPr lang="en-US" dirty="0">
                <a:latin typeface="Arial" charset="0"/>
                <a:ea typeface="ＭＳ Ｐゴシック" charset="0"/>
                <a:cs typeface="Arial" charset="0"/>
              </a:rPr>
              <a:t>20-40 million reads for RNA-seq quantitation.</a:t>
            </a:r>
          </a:p>
          <a:p>
            <a:pPr lvl="1"/>
            <a:r>
              <a:rPr lang="en-US" dirty="0">
                <a:latin typeface="Arial" charset="0"/>
                <a:ea typeface="ＭＳ Ｐゴシック" charset="0"/>
                <a:cs typeface="Arial" charset="0"/>
              </a:rPr>
              <a:t>More for transcript assembly.</a:t>
            </a:r>
          </a:p>
          <a:p>
            <a:r>
              <a:rPr lang="en-US" sz="2400" dirty="0">
                <a:solidFill>
                  <a:srgbClr val="000000"/>
                </a:solidFill>
                <a:latin typeface="Arial" charset="0"/>
                <a:ea typeface="ＭＳ Ｐゴシック" charset="0"/>
                <a:cs typeface="Arial" charset="0"/>
              </a:rPr>
              <a:t>Type of sequence:</a:t>
            </a:r>
          </a:p>
          <a:p>
            <a:pPr lvl="1"/>
            <a:r>
              <a:rPr lang="en-US" dirty="0">
                <a:latin typeface="Arial" charset="0"/>
                <a:ea typeface="ＭＳ Ｐゴシック" charset="0"/>
                <a:cs typeface="Arial" charset="0"/>
              </a:rPr>
              <a:t>Single-end, </a:t>
            </a:r>
            <a:r>
              <a:rPr lang="en-US" dirty="0" smtClean="0">
                <a:latin typeface="Arial" charset="0"/>
                <a:ea typeface="ＭＳ Ｐゴシック" charset="0"/>
                <a:cs typeface="Arial" charset="0"/>
              </a:rPr>
              <a:t>1x50-100bp </a:t>
            </a:r>
            <a:r>
              <a:rPr lang="en-US" dirty="0">
                <a:latin typeface="Arial" charset="0"/>
                <a:ea typeface="ＭＳ Ｐゴシック" charset="0"/>
                <a:cs typeface="Arial" charset="0"/>
              </a:rPr>
              <a:t>for quantitation.</a:t>
            </a:r>
          </a:p>
          <a:p>
            <a:pPr lvl="1"/>
            <a:r>
              <a:rPr lang="en-US" dirty="0">
                <a:latin typeface="Arial" charset="0"/>
                <a:ea typeface="ＭＳ Ｐゴシック" charset="0"/>
                <a:cs typeface="Arial" charset="0"/>
              </a:rPr>
              <a:t>Paired-end, 2x75bp or 2x100bp for RNA-seq transcriptome assembly.</a:t>
            </a:r>
          </a:p>
          <a:p>
            <a:r>
              <a:rPr lang="en-US" sz="2400" dirty="0">
                <a:latin typeface="Arial" charset="0"/>
                <a:ea typeface="ＭＳ Ｐゴシック" charset="0"/>
                <a:cs typeface="Arial" charset="0"/>
              </a:rPr>
              <a:t>Longer reads:</a:t>
            </a:r>
          </a:p>
          <a:p>
            <a:pPr lvl="1"/>
            <a:r>
              <a:rPr lang="en-US" dirty="0">
                <a:latin typeface="Arial" charset="0"/>
                <a:ea typeface="ＭＳ Ｐゴシック" charset="0"/>
                <a:cs typeface="Arial" charset="0"/>
              </a:rPr>
              <a:t>For RNA-seq, longer reads translate into more splice events observed</a:t>
            </a:r>
            <a:r>
              <a:rPr lang="en-US" dirty="0" smtClean="0">
                <a:latin typeface="Arial" charset="0"/>
                <a:ea typeface="ＭＳ Ｐゴシック" charset="0"/>
                <a:cs typeface="Arial" charset="0"/>
              </a:rPr>
              <a:t>.  Clarity about </a:t>
            </a:r>
            <a:r>
              <a:rPr lang="en-US" dirty="0" smtClean="0">
                <a:latin typeface="Arial" charset="0"/>
                <a:ea typeface="ＭＳ Ｐゴシック" charset="0"/>
                <a:cs typeface="Arial" charset="0"/>
              </a:rPr>
              <a:t>long-range isoforms</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increases with length of contiguous sequence read</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The problem will be solved, ultimately, by full-length </a:t>
            </a:r>
            <a:r>
              <a:rPr lang="en-US" dirty="0" err="1" smtClean="0">
                <a:latin typeface="Arial" charset="0"/>
                <a:ea typeface="ＭＳ Ｐゴシック" charset="0"/>
                <a:cs typeface="Arial" charset="0"/>
              </a:rPr>
              <a:t>cDNA</a:t>
            </a:r>
            <a:r>
              <a:rPr lang="en-US" dirty="0" smtClean="0">
                <a:latin typeface="Arial" charset="0"/>
                <a:ea typeface="ＭＳ Ｐゴシック" charset="0"/>
                <a:cs typeface="Arial" charset="0"/>
              </a:rPr>
              <a:t> captured in one long continuous sequence</a:t>
            </a:r>
            <a:endParaRPr lang="en-US"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Sequencing considerations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4294967295"/>
          </p:nvPr>
        </p:nvSpPr>
        <p:spPr>
          <a:xfrm>
            <a:off x="304800" y="998538"/>
            <a:ext cx="8229600" cy="5535612"/>
          </a:xfrm>
        </p:spPr>
        <p:txBody>
          <a:bodyPr/>
          <a:lstStyle/>
          <a:p>
            <a:r>
              <a:rPr lang="en-US" sz="2400" dirty="0">
                <a:latin typeface="Arial" charset="0"/>
                <a:ea typeface="ＭＳ Ｐゴシック" charset="0"/>
                <a:cs typeface="Arial" charset="0"/>
              </a:rPr>
              <a:t>Quality of sequence:</a:t>
            </a:r>
          </a:p>
          <a:p>
            <a:pPr lvl="1"/>
            <a:r>
              <a:rPr lang="ja-JP" altLang="en-US" sz="2000" dirty="0">
                <a:latin typeface="Arial" charset="0"/>
                <a:ea typeface="ＭＳ Ｐゴシック" charset="0"/>
                <a:cs typeface="Arial" charset="0"/>
              </a:rPr>
              <a:t>“</a:t>
            </a:r>
            <a:r>
              <a:rPr lang="en-US" sz="2000" dirty="0">
                <a:latin typeface="Arial" charset="0"/>
                <a:ea typeface="ＭＳ Ｐゴシック" charset="0"/>
                <a:cs typeface="Arial" charset="0"/>
              </a:rPr>
              <a:t>Filtering by mapping</a:t>
            </a:r>
            <a:r>
              <a:rPr lang="ja-JP" altLang="en-US" sz="2000" dirty="0">
                <a:latin typeface="Arial" charset="0"/>
                <a:ea typeface="ＭＳ Ｐゴシック" charset="0"/>
                <a:cs typeface="Arial" charset="0"/>
              </a:rPr>
              <a:t>”</a:t>
            </a:r>
            <a:r>
              <a:rPr lang="en-US" sz="2000" dirty="0">
                <a:latin typeface="Arial" charset="0"/>
                <a:ea typeface="ＭＳ Ｐゴシック" charset="0"/>
                <a:cs typeface="Arial" charset="0"/>
              </a:rPr>
              <a:t> for quantitation.</a:t>
            </a:r>
          </a:p>
          <a:p>
            <a:pPr lvl="1"/>
            <a:r>
              <a:rPr lang="en-US" sz="2000" dirty="0" smtClean="0">
                <a:latin typeface="Arial" charset="0"/>
                <a:ea typeface="ＭＳ Ｐゴシック" charset="0"/>
                <a:cs typeface="Arial" charset="0"/>
              </a:rPr>
              <a:t>Map </a:t>
            </a:r>
            <a:r>
              <a:rPr lang="en-US" sz="2000" dirty="0">
                <a:latin typeface="Arial" charset="0"/>
                <a:ea typeface="ＭＳ Ｐゴシック" charset="0"/>
                <a:cs typeface="Arial" charset="0"/>
              </a:rPr>
              <a:t>using quality score for more sensitivity and for SNP-calling.</a:t>
            </a:r>
          </a:p>
          <a:p>
            <a:r>
              <a:rPr lang="en-US" sz="2400" dirty="0">
                <a:latin typeface="Arial" charset="0"/>
                <a:ea typeface="ＭＳ Ｐゴシック" charset="0"/>
                <a:cs typeface="Arial" charset="0"/>
              </a:rPr>
              <a:t>How to handle and weight </a:t>
            </a:r>
            <a:r>
              <a:rPr lang="en-US" sz="2400" dirty="0" smtClean="0">
                <a:latin typeface="Arial" charset="0"/>
                <a:ea typeface="ＭＳ Ｐゴシック" charset="0"/>
                <a:cs typeface="Arial" charset="0"/>
              </a:rPr>
              <a:t>multi-reads</a:t>
            </a:r>
            <a:r>
              <a:rPr lang="en-US" sz="2400" dirty="0">
                <a:latin typeface="Arial" charset="0"/>
                <a:ea typeface="ＭＳ Ｐゴシック" charset="0"/>
                <a:cs typeface="Arial" charset="0"/>
              </a:rPr>
              <a:t>, i.e. reads that map to more than one place in the genome:</a:t>
            </a:r>
          </a:p>
          <a:p>
            <a:pPr lvl="1"/>
            <a:r>
              <a:rPr lang="en-US" sz="2000" dirty="0">
                <a:latin typeface="Arial" charset="0"/>
                <a:ea typeface="ＭＳ Ｐゴシック" charset="0"/>
                <a:cs typeface="Arial" charset="0"/>
              </a:rPr>
              <a:t>Ignore them</a:t>
            </a:r>
            <a:r>
              <a:rPr lang="en-US" sz="2000" dirty="0" smtClean="0">
                <a:latin typeface="Arial" charset="0"/>
                <a:ea typeface="ＭＳ Ｐゴシック" charset="0"/>
                <a:cs typeface="Arial" charset="0"/>
              </a:rPr>
              <a:t>. (dangerous, but sometimes useful to look at)</a:t>
            </a:r>
            <a:endParaRPr lang="en-US" sz="2000" dirty="0">
              <a:latin typeface="Arial" charset="0"/>
              <a:ea typeface="ＭＳ Ｐゴシック" charset="0"/>
              <a:cs typeface="Arial" charset="0"/>
            </a:endParaRPr>
          </a:p>
          <a:p>
            <a:pPr lvl="1"/>
            <a:r>
              <a:rPr lang="en-US" sz="2000" dirty="0">
                <a:latin typeface="Arial" charset="0"/>
                <a:ea typeface="ＭＳ Ｐゴシック" charset="0"/>
                <a:cs typeface="Arial" charset="0"/>
              </a:rPr>
              <a:t>Take reads that map to a small number of </a:t>
            </a:r>
            <a:r>
              <a:rPr lang="en-US" sz="2000" dirty="0" smtClean="0">
                <a:latin typeface="Arial" charset="0"/>
                <a:ea typeface="ＭＳ Ｐゴシック" charset="0"/>
                <a:cs typeface="Arial" charset="0"/>
              </a:rPr>
              <a:t>places and allocate.</a:t>
            </a:r>
            <a:endParaRPr lang="en-US" sz="2000" dirty="0">
              <a:latin typeface="Arial" charset="0"/>
              <a:ea typeface="ＭＳ Ｐゴシック" charset="0"/>
              <a:cs typeface="Arial" charset="0"/>
            </a:endParaRPr>
          </a:p>
          <a:p>
            <a:pPr lvl="1"/>
            <a:r>
              <a:rPr lang="en-US" sz="2000" dirty="0">
                <a:latin typeface="Arial" charset="0"/>
                <a:ea typeface="ＭＳ Ｐゴシック" charset="0"/>
                <a:cs typeface="Arial" charset="0"/>
              </a:rPr>
              <a:t>Take all.</a:t>
            </a:r>
          </a:p>
          <a:p>
            <a:r>
              <a:rPr lang="en-US" sz="2400" dirty="0">
                <a:latin typeface="Arial" charset="0"/>
                <a:ea typeface="ＭＳ Ｐゴシック" charset="0"/>
                <a:cs typeface="Arial" charset="0"/>
              </a:rPr>
              <a:t>How many mismatches to allow? Will this be used for SNP calling?</a:t>
            </a:r>
          </a:p>
          <a:p>
            <a:pPr lvl="1"/>
            <a:r>
              <a:rPr lang="en-US" sz="2000" dirty="0">
                <a:latin typeface="Arial" charset="0"/>
                <a:ea typeface="ＭＳ Ｐゴシック" charset="0"/>
                <a:cs typeface="Arial" charset="0"/>
              </a:rPr>
              <a:t>A finite number (e.g. 5/100)</a:t>
            </a:r>
          </a:p>
          <a:p>
            <a:pPr lvl="1"/>
            <a:r>
              <a:rPr lang="en-US" sz="2000" dirty="0">
                <a:latin typeface="Arial" charset="0"/>
                <a:ea typeface="ＭＳ Ｐゴシック" charset="0"/>
                <a:cs typeface="Arial" charset="0"/>
              </a:rPr>
              <a:t>A finite amount of quality budget ( e.g. up to 200 quality values, distributed across as many positions).</a:t>
            </a:r>
          </a:p>
          <a:p>
            <a:pPr lvl="1"/>
            <a:r>
              <a:rPr lang="en-US" sz="2000" dirty="0">
                <a:latin typeface="Arial" charset="0"/>
                <a:ea typeface="ＭＳ Ｐゴシック" charset="0"/>
                <a:cs typeface="Arial" charset="0"/>
              </a:rPr>
              <a:t>As many mismatches as still uniquely </a:t>
            </a:r>
            <a:r>
              <a:rPr lang="en-US" sz="2000" dirty="0" err="1">
                <a:latin typeface="Arial" charset="0"/>
                <a:ea typeface="ＭＳ Ｐゴシック" charset="0"/>
                <a:cs typeface="Arial" charset="0"/>
              </a:rPr>
              <a:t>mappable</a:t>
            </a:r>
            <a:r>
              <a:rPr lang="en-US" sz="2000" dirty="0">
                <a:latin typeface="Arial" charset="0"/>
                <a:ea typeface="ＭＳ Ｐゴシック" charset="0"/>
                <a:cs typeface="Arial" charset="0"/>
              </a:rPr>
              <a:t>.</a:t>
            </a:r>
          </a:p>
          <a:p>
            <a:pPr lvl="1"/>
            <a:endParaRPr lang="en-US" sz="1200" dirty="0">
              <a:latin typeface="Arial" charset="0"/>
              <a:ea typeface="ＭＳ Ｐゴシック" charset="0"/>
              <a:cs typeface="Arial" charset="0"/>
            </a:endParaRPr>
          </a:p>
        </p:txBody>
      </p:sp>
      <p:sp>
        <p:nvSpPr>
          <p:cNvPr id="6" name="TextBox 5"/>
          <p:cNvSpPr txBox="1"/>
          <p:nvPr/>
        </p:nvSpPr>
        <p:spPr>
          <a:xfrm>
            <a:off x="290513" y="609600"/>
            <a:ext cx="8624887" cy="1569660"/>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Read mapping </a:t>
            </a:r>
            <a:r>
              <a:rPr lang="en-US" b="1" dirty="0" smtClean="0">
                <a:solidFill>
                  <a:srgbClr val="FF6600"/>
                </a:solidFill>
                <a:latin typeface="Arial" pitchFamily="-84" charset="0"/>
                <a:ea typeface="ＭＳ Ｐゴシック" pitchFamily="-84" charset="-128"/>
                <a:cs typeface="ＭＳ Ｐゴシック" pitchFamily="-84" charset="-128"/>
              </a:rPr>
              <a:t>considerations – do not have to do it-</a:t>
            </a:r>
          </a:p>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FF6600"/>
                </a:solidFill>
                <a:latin typeface="Arial" pitchFamily="-84" charset="0"/>
                <a:ea typeface="ＭＳ Ｐゴシック" pitchFamily="-84" charset="-128"/>
                <a:cs typeface="ＭＳ Ｐゴシック" pitchFamily="-84" charset="-128"/>
              </a:rPr>
              <a:t>			do want you to think about it</a:t>
            </a:r>
            <a:endParaRPr lang="en-US" b="1" dirty="0" smtClean="0">
              <a:solidFill>
                <a:srgbClr val="FF6600"/>
              </a:solidFill>
              <a:latin typeface="Arial" pitchFamily="-84" charset="0"/>
              <a:ea typeface="ＭＳ Ｐゴシック" pitchFamily="-84" charset="-128"/>
              <a:cs typeface="ＭＳ Ｐゴシック" pitchFamily="-84" charset="-128"/>
            </a:endParaRPr>
          </a:p>
          <a:p>
            <a:pPr>
              <a:defRPr/>
            </a:pPr>
            <a:endParaRPr lang="en-US" b="1" dirty="0" smtClean="0">
              <a:solidFill>
                <a:srgbClr val="FF6600"/>
              </a:solidFill>
              <a:latin typeface="Arial" pitchFamily="-84" charset="0"/>
              <a:ea typeface="ＭＳ Ｐゴシック" pitchFamily="-84" charset="-128"/>
              <a:cs typeface="ＭＳ Ｐゴシック" pitchFamily="-84" charset="-128"/>
            </a:endParaRPr>
          </a:p>
          <a:p>
            <a:pPr>
              <a:defRPr/>
            </a:pP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4294967295"/>
          </p:nvPr>
        </p:nvSpPr>
        <p:spPr>
          <a:xfrm>
            <a:off x="304800" y="1373188"/>
            <a:ext cx="8229600" cy="4983162"/>
          </a:xfrm>
        </p:spPr>
        <p:txBody>
          <a:bodyPr/>
          <a:lstStyle/>
          <a:p>
            <a:r>
              <a:rPr lang="en-US" sz="2400" dirty="0">
                <a:latin typeface="Arial" charset="0"/>
                <a:ea typeface="ＭＳ Ｐゴシック" charset="0"/>
                <a:cs typeface="Arial" charset="0"/>
              </a:rPr>
              <a:t>Mapping reads: </a:t>
            </a:r>
          </a:p>
          <a:p>
            <a:pPr lvl="1"/>
            <a:r>
              <a:rPr lang="en-US" dirty="0" smtClean="0">
                <a:latin typeface="Arial" charset="0"/>
                <a:ea typeface="ＭＳ Ｐゴシック" charset="0"/>
                <a:cs typeface="Arial" charset="0"/>
              </a:rPr>
              <a:t>determine </a:t>
            </a:r>
            <a:r>
              <a:rPr lang="en-US" dirty="0">
                <a:latin typeface="Arial" charset="0"/>
                <a:ea typeface="ＭＳ Ｐゴシック" charset="0"/>
                <a:cs typeface="Arial" charset="0"/>
              </a:rPr>
              <a:t>position of a read within the reference </a:t>
            </a:r>
            <a:r>
              <a:rPr lang="en-US" dirty="0" smtClean="0">
                <a:latin typeface="Arial" charset="0"/>
                <a:ea typeface="ＭＳ Ｐゴシック" charset="0"/>
                <a:cs typeface="Arial" charset="0"/>
              </a:rPr>
              <a:t>genome</a:t>
            </a:r>
          </a:p>
          <a:p>
            <a:pPr lvl="1"/>
            <a:endParaRPr lang="en-US" dirty="0">
              <a:latin typeface="Arial" charset="0"/>
              <a:ea typeface="ＭＳ Ｐゴシック" charset="0"/>
              <a:cs typeface="Arial" charset="0"/>
            </a:endParaRPr>
          </a:p>
          <a:p>
            <a:r>
              <a:rPr lang="ja-JP" altLang="en-US" sz="2400" dirty="0">
                <a:latin typeface="Arial" charset="0"/>
                <a:ea typeface="ＭＳ Ｐゴシック" charset="0"/>
                <a:cs typeface="Arial" charset="0"/>
              </a:rPr>
              <a:t>“</a:t>
            </a:r>
            <a:r>
              <a:rPr lang="en-US" sz="2400" dirty="0">
                <a:latin typeface="Arial" charset="0"/>
                <a:ea typeface="ＭＳ Ｐゴシック" charset="0"/>
                <a:cs typeface="Arial" charset="0"/>
              </a:rPr>
              <a:t>Read mapping</a:t>
            </a:r>
            <a:r>
              <a:rPr lang="ja-JP" altLang="en-US" sz="2400" dirty="0" smtClean="0">
                <a:latin typeface="Arial" charset="0"/>
                <a:ea typeface="ＭＳ Ｐゴシック" charset="0"/>
                <a:cs typeface="Arial" charset="0"/>
              </a:rPr>
              <a:t>”</a:t>
            </a:r>
            <a:r>
              <a:rPr lang="en-US" sz="2400" dirty="0" smtClean="0">
                <a:latin typeface="Arial" charset="0"/>
                <a:ea typeface="ＭＳ Ｐゴシック" charset="0"/>
                <a:cs typeface="Arial" charset="0"/>
              </a:rPr>
              <a:t> </a:t>
            </a:r>
            <a:r>
              <a:rPr lang="en-US" sz="2400" dirty="0" smtClean="0">
                <a:latin typeface="Arial" charset="0"/>
                <a:ea typeface="ＭＳ Ｐゴシック" charset="0"/>
                <a:cs typeface="Arial" charset="0"/>
              </a:rPr>
              <a:t>task</a:t>
            </a:r>
            <a:r>
              <a:rPr lang="en-US" sz="2400" dirty="0" smtClean="0">
                <a:latin typeface="Arial" charset="0"/>
                <a:ea typeface="ＭＳ Ｐゴシック" charset="0"/>
                <a:cs typeface="Arial" charset="0"/>
              </a:rPr>
              <a:t>:</a:t>
            </a:r>
            <a:endParaRPr lang="en-US" sz="2400" dirty="0">
              <a:latin typeface="Arial" charset="0"/>
              <a:ea typeface="ＭＳ Ｐゴシック" charset="0"/>
              <a:cs typeface="Arial" charset="0"/>
            </a:endParaRPr>
          </a:p>
          <a:p>
            <a:pPr lvl="1"/>
            <a:r>
              <a:rPr lang="en-US" dirty="0">
                <a:latin typeface="Arial" charset="0"/>
                <a:ea typeface="ＭＳ Ｐゴシック" charset="0"/>
                <a:cs typeface="Arial" charset="0"/>
              </a:rPr>
              <a:t>Millions to billions of short reads</a:t>
            </a:r>
            <a:r>
              <a:rPr lang="en-US" dirty="0" smtClean="0">
                <a:latin typeface="Arial" charset="0"/>
                <a:ea typeface="ＭＳ Ｐゴシック" charset="0"/>
                <a:cs typeface="Arial" charset="0"/>
              </a:rPr>
              <a:t>.</a:t>
            </a:r>
            <a:endParaRPr lang="en-US" dirty="0">
              <a:latin typeface="Arial" charset="0"/>
              <a:ea typeface="ＭＳ Ｐゴシック" charset="0"/>
              <a:cs typeface="Arial" charset="0"/>
            </a:endParaRPr>
          </a:p>
          <a:p>
            <a:pPr marL="347663" lvl="1" indent="0">
              <a:buNone/>
            </a:pPr>
            <a:r>
              <a:rPr lang="en-US" dirty="0" smtClean="0">
                <a:latin typeface="Arial" charset="0"/>
                <a:ea typeface="ＭＳ Ｐゴシック" charset="0"/>
                <a:cs typeface="Arial" charset="0"/>
              </a:rPr>
              <a:t>	How to cope </a:t>
            </a:r>
            <a:r>
              <a:rPr lang="en-US" dirty="0">
                <a:latin typeface="Arial" charset="0"/>
                <a:ea typeface="ＭＳ Ｐゴシック" charset="0"/>
                <a:cs typeface="Arial" charset="0"/>
              </a:rPr>
              <a:t>with reads from repetitive regions.</a:t>
            </a:r>
          </a:p>
          <a:p>
            <a:pPr lvl="1"/>
            <a:r>
              <a:rPr lang="en-US" dirty="0" smtClean="0">
                <a:latin typeface="Arial" charset="0"/>
                <a:ea typeface="ＭＳ Ｐゴシック" charset="0"/>
                <a:cs typeface="Arial" charset="0"/>
              </a:rPr>
              <a:t>Deal </a:t>
            </a:r>
            <a:r>
              <a:rPr lang="en-US" dirty="0">
                <a:latin typeface="Arial" charset="0"/>
                <a:ea typeface="ＭＳ Ｐゴシック" charset="0"/>
                <a:cs typeface="Arial" charset="0"/>
              </a:rPr>
              <a:t>with sequencing </a:t>
            </a:r>
            <a:r>
              <a:rPr lang="en-US" dirty="0" smtClean="0">
                <a:latin typeface="Arial" charset="0"/>
                <a:ea typeface="ＭＳ Ｐゴシック" charset="0"/>
                <a:cs typeface="Arial" charset="0"/>
              </a:rPr>
              <a:t>error – different kinds of</a:t>
            </a:r>
          </a:p>
          <a:p>
            <a:pPr marL="603250" lvl="2" indent="0">
              <a:buNone/>
            </a:pPr>
            <a:r>
              <a:rPr lang="en-US" dirty="0" smtClean="0">
                <a:latin typeface="Arial" charset="0"/>
                <a:ea typeface="ＭＳ Ｐゴシック" charset="0"/>
                <a:cs typeface="Arial" charset="0"/>
              </a:rPr>
              <a:t>platforms will give different amount and type of error</a:t>
            </a:r>
            <a:endParaRPr lang="en-US"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Mapping RNA-seq reads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381000" y="1319213"/>
            <a:ext cx="8229600" cy="4879975"/>
          </a:xfrm>
        </p:spPr>
        <p:txBody>
          <a:bodyPr/>
          <a:lstStyle/>
          <a:p>
            <a:r>
              <a:rPr lang="en-US" sz="2400" dirty="0">
                <a:latin typeface="Arial" charset="0"/>
                <a:ea typeface="ＭＳ Ｐゴシック" charset="0"/>
                <a:cs typeface="Arial" charset="0"/>
              </a:rPr>
              <a:t>Complete set of transcripts in a cell, tissue or animal.</a:t>
            </a:r>
          </a:p>
          <a:p>
            <a:r>
              <a:rPr lang="en-US" sz="2400" dirty="0">
                <a:latin typeface="Arial" charset="0"/>
                <a:ea typeface="ＭＳ Ｐゴシック" charset="0"/>
                <a:cs typeface="Arial" charset="0"/>
              </a:rPr>
              <a:t>Includes:</a:t>
            </a:r>
          </a:p>
          <a:p>
            <a:pPr lvl="1"/>
            <a:r>
              <a:rPr lang="en-US" dirty="0" err="1" smtClean="0">
                <a:latin typeface="Arial" charset="0"/>
                <a:ea typeface="ＭＳ Ｐゴシック" charset="0"/>
                <a:cs typeface="Arial" charset="0"/>
              </a:rPr>
              <a:t>Protien</a:t>
            </a:r>
            <a:r>
              <a:rPr lang="en-US" dirty="0" smtClean="0">
                <a:latin typeface="Arial" charset="0"/>
                <a:ea typeface="ＭＳ Ｐゴシック" charset="0"/>
                <a:cs typeface="Arial" charset="0"/>
              </a:rPr>
              <a:t> c</a:t>
            </a:r>
            <a:r>
              <a:rPr lang="en-US" dirty="0" smtClean="0">
                <a:latin typeface="Arial" charset="0"/>
                <a:ea typeface="ＭＳ Ｐゴシック" charset="0"/>
                <a:cs typeface="Arial" charset="0"/>
              </a:rPr>
              <a:t>oding </a:t>
            </a:r>
            <a:r>
              <a:rPr lang="en-US" dirty="0">
                <a:latin typeface="Arial" charset="0"/>
                <a:ea typeface="ＭＳ Ｐゴシック" charset="0"/>
                <a:cs typeface="Arial" charset="0"/>
              </a:rPr>
              <a:t>transcripts, </a:t>
            </a:r>
            <a:r>
              <a:rPr lang="en-US" dirty="0" smtClean="0">
                <a:latin typeface="Arial" charset="0"/>
                <a:ea typeface="ＭＳ Ｐゴシック" charset="0"/>
                <a:cs typeface="Arial" charset="0"/>
              </a:rPr>
              <a:t>mRNA</a:t>
            </a:r>
          </a:p>
          <a:p>
            <a:pPr lvl="2"/>
            <a:r>
              <a:rPr lang="en-US" dirty="0" smtClean="0">
                <a:latin typeface="Arial" charset="0"/>
                <a:ea typeface="ＭＳ Ｐゴシック" charset="0"/>
                <a:cs typeface="Arial" charset="0"/>
              </a:rPr>
              <a:t>many measurements focus on mature mRNA, but precursor transcripts are also part of the transcriptome</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Non-coding Transcripts e.g. </a:t>
            </a:r>
            <a:r>
              <a:rPr lang="en-US" dirty="0" err="1">
                <a:latin typeface="Arial" charset="0"/>
                <a:ea typeface="ＭＳ Ｐゴシック" charset="0"/>
                <a:cs typeface="Arial" charset="0"/>
              </a:rPr>
              <a:t>lincRNA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siRNA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miRNA</a:t>
            </a:r>
            <a:endParaRPr lang="en-US" dirty="0">
              <a:latin typeface="Arial" charset="0"/>
              <a:ea typeface="ＭＳ Ｐゴシック" charset="0"/>
              <a:cs typeface="Arial" charset="0"/>
            </a:endParaRPr>
          </a:p>
          <a:p>
            <a:pPr lvl="1"/>
            <a:r>
              <a:rPr lang="en-US" dirty="0" err="1">
                <a:latin typeface="Arial" charset="0"/>
                <a:ea typeface="ＭＳ Ｐゴシック" charset="0"/>
                <a:cs typeface="Arial" charset="0"/>
              </a:rPr>
              <a:t>rRNA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tRNA</a:t>
            </a:r>
            <a:r>
              <a:rPr lang="en-US" dirty="0">
                <a:latin typeface="Arial" charset="0"/>
                <a:ea typeface="ＭＳ Ｐゴシック" charset="0"/>
                <a:cs typeface="Arial" charset="0"/>
              </a:rPr>
              <a:t> (&gt;90% of total RNA)</a:t>
            </a:r>
          </a:p>
          <a:p>
            <a:r>
              <a:rPr lang="en-US" sz="2400" dirty="0" smtClean="0">
                <a:latin typeface="Arial" charset="0"/>
                <a:ea typeface="ＭＳ Ｐゴシック" charset="0"/>
                <a:cs typeface="Arial" charset="0"/>
              </a:rPr>
              <a:t>In aggregate, d</a:t>
            </a:r>
            <a:r>
              <a:rPr lang="en-US" sz="2400" dirty="0" smtClean="0">
                <a:latin typeface="Arial" charset="0"/>
                <a:ea typeface="ＭＳ Ｐゴシック" charset="0"/>
                <a:cs typeface="Arial" charset="0"/>
              </a:rPr>
              <a:t>ictates </a:t>
            </a:r>
            <a:r>
              <a:rPr lang="en-US" sz="2400" dirty="0">
                <a:latin typeface="Arial" charset="0"/>
                <a:ea typeface="ＭＳ Ｐゴシック" charset="0"/>
                <a:cs typeface="Arial" charset="0"/>
              </a:rPr>
              <a:t>the activities of a cell</a:t>
            </a:r>
            <a:r>
              <a:rPr lang="en-US" sz="2400" dirty="0" smtClean="0">
                <a:latin typeface="Arial" charset="0"/>
                <a:ea typeface="ＭＳ Ｐゴシック" charset="0"/>
                <a:cs typeface="Arial" charset="0"/>
              </a:rPr>
              <a:t>.  No RNA-&gt; no protein!</a:t>
            </a:r>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Learning transcriptome content is an</a:t>
            </a:r>
            <a:r>
              <a:rPr lang="en-US" sz="2400" dirty="0" smtClean="0">
                <a:latin typeface="Arial" charset="0"/>
                <a:ea typeface="ＭＳ Ｐゴシック" charset="0"/>
                <a:cs typeface="Arial" charset="0"/>
              </a:rPr>
              <a:t> </a:t>
            </a:r>
            <a:r>
              <a:rPr lang="en-US" sz="2400" dirty="0">
                <a:latin typeface="Arial" charset="0"/>
                <a:ea typeface="ＭＳ Ｐゴシック" charset="0"/>
                <a:cs typeface="Arial" charset="0"/>
              </a:rPr>
              <a:t>integral part </a:t>
            </a:r>
            <a:r>
              <a:rPr lang="en-US" sz="2400" dirty="0" smtClean="0">
                <a:latin typeface="Arial" charset="0"/>
                <a:ea typeface="ＭＳ Ｐゴシック" charset="0"/>
                <a:cs typeface="Arial" charset="0"/>
              </a:rPr>
              <a:t>of most </a:t>
            </a:r>
            <a:r>
              <a:rPr lang="en-US" sz="2400" dirty="0">
                <a:latin typeface="Arial" charset="0"/>
                <a:ea typeface="ＭＳ Ｐゴシック" charset="0"/>
                <a:cs typeface="Arial" charset="0"/>
              </a:rPr>
              <a:t>functional </a:t>
            </a:r>
            <a:r>
              <a:rPr lang="en-US" sz="2400" dirty="0" smtClean="0">
                <a:latin typeface="Arial" charset="0"/>
                <a:ea typeface="ＭＳ Ｐゴシック" charset="0"/>
                <a:cs typeface="Arial" charset="0"/>
              </a:rPr>
              <a:t>genomics studies; can help explain impact of mutations in regulatory pathways and in cis-elements.</a:t>
            </a:r>
          </a:p>
          <a:p>
            <a:pPr marL="0" indent="0">
              <a:buNone/>
            </a:pPr>
            <a:r>
              <a:rPr lang="en-US" sz="2400" dirty="0">
                <a:latin typeface="Arial" charset="0"/>
                <a:ea typeface="ＭＳ Ｐゴシック" charset="0"/>
                <a:cs typeface="Arial" charset="0"/>
              </a:rPr>
              <a:t> </a:t>
            </a:r>
            <a:r>
              <a:rPr lang="en-US" sz="2400" dirty="0" smtClean="0">
                <a:latin typeface="Arial" charset="0"/>
                <a:ea typeface="ＭＳ Ｐゴシック" charset="0"/>
                <a:cs typeface="Arial" charset="0"/>
              </a:rPr>
              <a:t> </a:t>
            </a:r>
            <a:r>
              <a:rPr lang="en-US" sz="2400" dirty="0" smtClean="0">
                <a:latin typeface="Arial" charset="0"/>
                <a:ea typeface="ＭＳ Ｐゴシック" charset="0"/>
                <a:cs typeface="Arial" charset="0"/>
              </a:rPr>
              <a:t>    </a:t>
            </a:r>
            <a:endParaRPr lang="en-US" sz="2400" dirty="0">
              <a:latin typeface="Arial" charset="0"/>
              <a:ea typeface="ＭＳ Ｐゴシック" charset="0"/>
              <a:cs typeface="Arial" charset="0"/>
            </a:endParaRPr>
          </a:p>
          <a:p>
            <a:endParaRPr lang="en-US" dirty="0">
              <a:latin typeface="Verdana" charset="0"/>
              <a:ea typeface="ＭＳ Ｐゴシック" charset="0"/>
              <a:cs typeface="ＭＳ Ｐゴシック" charset="0"/>
            </a:endParaRPr>
          </a:p>
          <a:p>
            <a:pPr>
              <a:buFont typeface="Wingdings 2" charset="0"/>
              <a:buNone/>
            </a:pPr>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p:txBody>
      </p:sp>
      <p:sp>
        <p:nvSpPr>
          <p:cNvPr id="7" name="TextBox 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lgn="ctr">
              <a:defRPr/>
            </a:pPr>
            <a:r>
              <a:rPr lang="en-US" dirty="0">
                <a:solidFill>
                  <a:srgbClr val="0000FF"/>
                </a:solidFill>
                <a:latin typeface="Arial" pitchFamily="-84" charset="0"/>
                <a:ea typeface="ＭＳ Ｐゴシック" pitchFamily="-84" charset="-128"/>
                <a:cs typeface="ＭＳ Ｐゴシック" pitchFamily="-84" charset="-128"/>
              </a:rPr>
              <a:t>The </a:t>
            </a:r>
            <a:r>
              <a:rPr lang="en-US" dirty="0" smtClean="0">
                <a:solidFill>
                  <a:srgbClr val="0000FF"/>
                </a:solidFill>
                <a:latin typeface="Arial" pitchFamily="-84" charset="0"/>
                <a:ea typeface="ＭＳ Ｐゴシック" pitchFamily="-84" charset="-128"/>
                <a:cs typeface="ＭＳ Ｐゴシック" pitchFamily="-84" charset="-128"/>
              </a:rPr>
              <a:t>transcriptome and ways to measure it</a:t>
            </a:r>
            <a:endParaRPr lang="en-US" dirty="0">
              <a:solidFill>
                <a:srgbClr val="0000FF"/>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24200" y="352107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t>
            </a:r>
          </a:p>
        </p:txBody>
      </p:sp>
      <p:sp>
        <p:nvSpPr>
          <p:cNvPr id="6" name="Rounded Rectangle 5"/>
          <p:cNvSpPr/>
          <p:nvPr/>
        </p:nvSpPr>
        <p:spPr>
          <a:xfrm>
            <a:off x="4975225" y="352107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7" name="Rounded Rectangle 6"/>
          <p:cNvSpPr/>
          <p:nvPr/>
        </p:nvSpPr>
        <p:spPr>
          <a:xfrm>
            <a:off x="4203700" y="3521075"/>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a:t>
            </a:r>
          </a:p>
        </p:txBody>
      </p:sp>
      <p:sp>
        <p:nvSpPr>
          <p:cNvPr id="8" name="Rounded Rectangle 7"/>
          <p:cNvSpPr/>
          <p:nvPr/>
        </p:nvSpPr>
        <p:spPr>
          <a:xfrm>
            <a:off x="2252663" y="18288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9" name="Rounded Rectangle 8"/>
          <p:cNvSpPr/>
          <p:nvPr/>
        </p:nvSpPr>
        <p:spPr>
          <a:xfrm>
            <a:off x="6083300" y="18288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10" name="Rounded Rectangle 9"/>
          <p:cNvSpPr/>
          <p:nvPr/>
        </p:nvSpPr>
        <p:spPr>
          <a:xfrm>
            <a:off x="4411663" y="182880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11" name="Rounded Rectangle 10"/>
          <p:cNvSpPr/>
          <p:nvPr/>
        </p:nvSpPr>
        <p:spPr>
          <a:xfrm>
            <a:off x="3332163" y="1830388"/>
            <a:ext cx="1079500" cy="330200"/>
          </a:xfrm>
          <a:prstGeom prst="roundRect">
            <a:avLst/>
          </a:prstGeom>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Intron</a:t>
            </a:r>
          </a:p>
        </p:txBody>
      </p:sp>
      <p:sp>
        <p:nvSpPr>
          <p:cNvPr id="12" name="Rounded Rectangle 11"/>
          <p:cNvSpPr/>
          <p:nvPr/>
        </p:nvSpPr>
        <p:spPr>
          <a:xfrm>
            <a:off x="5199063" y="1830388"/>
            <a:ext cx="896937" cy="330200"/>
          </a:xfrm>
          <a:prstGeom prst="roundRect">
            <a:avLst/>
          </a:prstGeom>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Intron</a:t>
            </a:r>
          </a:p>
        </p:txBody>
      </p:sp>
      <p:sp>
        <p:nvSpPr>
          <p:cNvPr id="66570" name="TextBox 12"/>
          <p:cNvSpPr txBox="1">
            <a:spLocks noChangeArrowheads="1"/>
          </p:cNvSpPr>
          <p:nvPr/>
        </p:nvSpPr>
        <p:spPr bwMode="auto">
          <a:xfrm>
            <a:off x="609600" y="1774825"/>
            <a:ext cx="1165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pre-mRNA</a:t>
            </a:r>
          </a:p>
        </p:txBody>
      </p:sp>
      <p:sp>
        <p:nvSpPr>
          <p:cNvPr id="66571" name="TextBox 13"/>
          <p:cNvSpPr txBox="1">
            <a:spLocks noChangeArrowheads="1"/>
          </p:cNvSpPr>
          <p:nvPr/>
        </p:nvSpPr>
        <p:spPr bwMode="auto">
          <a:xfrm>
            <a:off x="1890713" y="3482975"/>
            <a:ext cx="776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15" name="Down Arrow 14"/>
          <p:cNvSpPr/>
          <p:nvPr/>
        </p:nvSpPr>
        <p:spPr>
          <a:xfrm>
            <a:off x="4454525" y="2528888"/>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73" name="TextBox 15"/>
          <p:cNvSpPr txBox="1">
            <a:spLocks noChangeArrowheads="1"/>
          </p:cNvSpPr>
          <p:nvPr/>
        </p:nvSpPr>
        <p:spPr bwMode="auto">
          <a:xfrm>
            <a:off x="4740275" y="2573338"/>
            <a:ext cx="1644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 processing</a:t>
            </a:r>
          </a:p>
        </p:txBody>
      </p:sp>
      <p:sp>
        <p:nvSpPr>
          <p:cNvPr id="17" name="Down Arrow 16"/>
          <p:cNvSpPr/>
          <p:nvPr/>
        </p:nvSpPr>
        <p:spPr>
          <a:xfrm>
            <a:off x="4454525" y="4241800"/>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75" name="TextBox 17"/>
          <p:cNvSpPr txBox="1">
            <a:spLocks noChangeArrowheads="1"/>
          </p:cNvSpPr>
          <p:nvPr/>
        </p:nvSpPr>
        <p:spPr bwMode="auto">
          <a:xfrm>
            <a:off x="4900613" y="4167188"/>
            <a:ext cx="1484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Sequencing,</a:t>
            </a:r>
          </a:p>
          <a:p>
            <a:r>
              <a:rPr lang="en-US"/>
              <a:t>read mapping</a:t>
            </a:r>
          </a:p>
        </p:txBody>
      </p:sp>
      <p:sp>
        <p:nvSpPr>
          <p:cNvPr id="19" name="Rounded Rectangle 18"/>
          <p:cNvSpPr/>
          <p:nvPr/>
        </p:nvSpPr>
        <p:spPr>
          <a:xfrm>
            <a:off x="3124200" y="562292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20" name="Rounded Rectangle 19"/>
          <p:cNvSpPr/>
          <p:nvPr/>
        </p:nvSpPr>
        <p:spPr>
          <a:xfrm>
            <a:off x="4975225" y="562292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21" name="Rounded Rectangle 20"/>
          <p:cNvSpPr/>
          <p:nvPr/>
        </p:nvSpPr>
        <p:spPr>
          <a:xfrm>
            <a:off x="4203700" y="5622925"/>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66579" name="TextBox 21"/>
          <p:cNvSpPr txBox="1">
            <a:spLocks noChangeArrowheads="1"/>
          </p:cNvSpPr>
          <p:nvPr/>
        </p:nvSpPr>
        <p:spPr bwMode="auto">
          <a:xfrm>
            <a:off x="1890713" y="5583238"/>
            <a:ext cx="776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23" name="Rectangle 22"/>
          <p:cNvSpPr/>
          <p:nvPr/>
        </p:nvSpPr>
        <p:spPr>
          <a:xfrm>
            <a:off x="3395663" y="53213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5545138" y="52832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5199063" y="54832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5689600"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446246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363696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321151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761163" y="5170488"/>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4933950" y="5351463"/>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4059238" y="54673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Rectangle 34"/>
          <p:cNvSpPr/>
          <p:nvPr/>
        </p:nvSpPr>
        <p:spPr>
          <a:xfrm>
            <a:off x="4856163" y="54673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Rectangle 35"/>
          <p:cNvSpPr/>
          <p:nvPr/>
        </p:nvSpPr>
        <p:spPr>
          <a:xfrm>
            <a:off x="6759575" y="54356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92" name="TextBox 36"/>
          <p:cNvSpPr txBox="1">
            <a:spLocks noChangeArrowheads="1"/>
          </p:cNvSpPr>
          <p:nvPr/>
        </p:nvSpPr>
        <p:spPr bwMode="auto">
          <a:xfrm>
            <a:off x="7056438" y="5019675"/>
            <a:ext cx="1204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Spliced read</a:t>
            </a:r>
          </a:p>
        </p:txBody>
      </p:sp>
      <p:sp>
        <p:nvSpPr>
          <p:cNvPr id="66593" name="TextBox 37"/>
          <p:cNvSpPr txBox="1">
            <a:spLocks noChangeArrowheads="1"/>
          </p:cNvSpPr>
          <p:nvPr/>
        </p:nvSpPr>
        <p:spPr bwMode="auto">
          <a:xfrm>
            <a:off x="7045325" y="5278438"/>
            <a:ext cx="1430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Unspliced read</a:t>
            </a:r>
          </a:p>
        </p:txBody>
      </p:sp>
      <p:sp>
        <p:nvSpPr>
          <p:cNvPr id="37" name="TextBox 3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Spliced and </a:t>
            </a:r>
            <a:r>
              <a:rPr lang="en-US" b="1" dirty="0" err="1">
                <a:solidFill>
                  <a:srgbClr val="FF6600"/>
                </a:solidFill>
                <a:latin typeface="Arial" pitchFamily="-84" charset="0"/>
                <a:ea typeface="ＭＳ Ｐゴシック" pitchFamily="-84" charset="-128"/>
                <a:cs typeface="ＭＳ Ｐゴシック" pitchFamily="-84" charset="-128"/>
              </a:rPr>
              <a:t>unspliced</a:t>
            </a:r>
            <a:r>
              <a:rPr lang="en-US" b="1" dirty="0">
                <a:solidFill>
                  <a:srgbClr val="FF6600"/>
                </a:solidFill>
                <a:latin typeface="Arial" pitchFamily="-84" charset="0"/>
                <a:ea typeface="ＭＳ Ｐゴシック" pitchFamily="-84" charset="-128"/>
                <a:cs typeface="ＭＳ Ｐゴシック" pitchFamily="-84" charset="-128"/>
              </a:rPr>
              <a:t> reads</a:t>
            </a:r>
          </a:p>
        </p:txBody>
      </p:sp>
      <p:sp>
        <p:nvSpPr>
          <p:cNvPr id="2" name="TextBox 1"/>
          <p:cNvSpPr txBox="1"/>
          <p:nvPr/>
        </p:nvSpPr>
        <p:spPr>
          <a:xfrm>
            <a:off x="8153400" y="6858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sz="half" idx="4294967295"/>
          </p:nvPr>
        </p:nvSpPr>
        <p:spPr>
          <a:xfrm>
            <a:off x="304800" y="2590800"/>
            <a:ext cx="4419600" cy="2328863"/>
          </a:xfrm>
        </p:spPr>
        <p:txBody>
          <a:bodyPr/>
          <a:lstStyle/>
          <a:p>
            <a:r>
              <a:rPr lang="en-US" sz="2400">
                <a:latin typeface="Arial" charset="0"/>
                <a:ea typeface="ＭＳ Ｐゴシック" charset="0"/>
                <a:cs typeface="Arial" charset="0"/>
              </a:rPr>
              <a:t>Unspliced-read mapping</a:t>
            </a:r>
          </a:p>
        </p:txBody>
      </p:sp>
      <p:sp>
        <p:nvSpPr>
          <p:cNvPr id="67587" name="Content Placeholder 3"/>
          <p:cNvSpPr>
            <a:spLocks noGrp="1"/>
          </p:cNvSpPr>
          <p:nvPr>
            <p:ph sz="half" idx="4294967295"/>
          </p:nvPr>
        </p:nvSpPr>
        <p:spPr>
          <a:xfrm>
            <a:off x="4800600" y="2590800"/>
            <a:ext cx="3930650" cy="2328863"/>
          </a:xfrm>
        </p:spPr>
        <p:txBody>
          <a:bodyPr/>
          <a:lstStyle/>
          <a:p>
            <a:r>
              <a:rPr lang="en-US" sz="2400">
                <a:latin typeface="Arial" charset="0"/>
                <a:ea typeface="ＭＳ Ｐゴシック" charset="0"/>
                <a:cs typeface="Arial" charset="0"/>
              </a:rPr>
              <a:t>Spliced-read mapping</a:t>
            </a:r>
          </a:p>
        </p:txBody>
      </p:sp>
      <p:sp>
        <p:nvSpPr>
          <p:cNvPr id="6" name="Rounded Rectangle 5"/>
          <p:cNvSpPr/>
          <p:nvPr/>
        </p:nvSpPr>
        <p:spPr>
          <a:xfrm>
            <a:off x="784225"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a:t>
            </a:r>
          </a:p>
        </p:txBody>
      </p:sp>
      <p:sp>
        <p:nvSpPr>
          <p:cNvPr id="7" name="Rounded Rectangle 6"/>
          <p:cNvSpPr/>
          <p:nvPr/>
        </p:nvSpPr>
        <p:spPr>
          <a:xfrm>
            <a:off x="263525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C</a:t>
            </a:r>
          </a:p>
        </p:txBody>
      </p:sp>
      <p:sp>
        <p:nvSpPr>
          <p:cNvPr id="8" name="Rounded Rectangle 7"/>
          <p:cNvSpPr/>
          <p:nvPr/>
        </p:nvSpPr>
        <p:spPr>
          <a:xfrm>
            <a:off x="1863725" y="422275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B</a:t>
            </a:r>
          </a:p>
        </p:txBody>
      </p:sp>
      <p:sp>
        <p:nvSpPr>
          <p:cNvPr id="9" name="Rounded Rectangle 8"/>
          <p:cNvSpPr/>
          <p:nvPr/>
        </p:nvSpPr>
        <p:spPr>
          <a:xfrm>
            <a:off x="464820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a:t>
            </a:r>
          </a:p>
        </p:txBody>
      </p:sp>
      <p:sp>
        <p:nvSpPr>
          <p:cNvPr id="10" name="Rounded Rectangle 9"/>
          <p:cNvSpPr/>
          <p:nvPr/>
        </p:nvSpPr>
        <p:spPr>
          <a:xfrm>
            <a:off x="760730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C</a:t>
            </a:r>
          </a:p>
        </p:txBody>
      </p:sp>
      <p:sp>
        <p:nvSpPr>
          <p:cNvPr id="12" name="Rectangle 11"/>
          <p:cNvSpPr/>
          <p:nvPr/>
        </p:nvSpPr>
        <p:spPr>
          <a:xfrm>
            <a:off x="1987550" y="4044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2962275" y="37147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1260475" y="3917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2673350" y="3879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3098800" y="40576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996950" y="4044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2384425" y="3498850"/>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1749425" y="3752850"/>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6270625" y="422275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B</a:t>
            </a:r>
          </a:p>
        </p:txBody>
      </p:sp>
      <p:sp>
        <p:nvSpPr>
          <p:cNvPr id="25" name="Rectangle 24"/>
          <p:cNvSpPr/>
          <p:nvPr/>
        </p:nvSpPr>
        <p:spPr>
          <a:xfrm>
            <a:off x="8064500" y="4006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7645400" y="38417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7877175" y="3663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6353175" y="40322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4794250" y="4006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083175" y="3879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5410200" y="37147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270625" y="3714750"/>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6753225" y="34988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7607300" y="3498850"/>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6" name="Straight Connector 35"/>
          <p:cNvCxnSpPr>
            <a:stCxn id="9" idx="3"/>
            <a:endCxn id="24" idx="1"/>
          </p:cNvCxnSpPr>
          <p:nvPr/>
        </p:nvCxnSpPr>
        <p:spPr>
          <a:xfrm>
            <a:off x="5727700" y="4387850"/>
            <a:ext cx="5429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4" idx="3"/>
            <a:endCxn id="10" idx="1"/>
          </p:cNvCxnSpPr>
          <p:nvPr/>
        </p:nvCxnSpPr>
        <p:spPr>
          <a:xfrm>
            <a:off x="7042150" y="4387850"/>
            <a:ext cx="5651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1" idx="3"/>
            <a:endCxn id="32" idx="1"/>
          </p:cNvCxnSpPr>
          <p:nvPr/>
        </p:nvCxnSpPr>
        <p:spPr>
          <a:xfrm>
            <a:off x="5699125" y="3752850"/>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042150" y="3536950"/>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sp>
        <p:nvSpPr>
          <p:cNvPr id="67616" name="TextBox 41"/>
          <p:cNvSpPr txBox="1">
            <a:spLocks noChangeArrowheads="1"/>
          </p:cNvSpPr>
          <p:nvPr/>
        </p:nvSpPr>
        <p:spPr bwMode="auto">
          <a:xfrm>
            <a:off x="2533650" y="333216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67617" name="TextBox 42"/>
          <p:cNvSpPr txBox="1">
            <a:spLocks noChangeArrowheads="1"/>
          </p:cNvSpPr>
          <p:nvPr/>
        </p:nvSpPr>
        <p:spPr bwMode="auto">
          <a:xfrm>
            <a:off x="1908175" y="358775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44" name="Rectangle 43"/>
          <p:cNvSpPr/>
          <p:nvPr/>
        </p:nvSpPr>
        <p:spPr>
          <a:xfrm>
            <a:off x="815975" y="5153025"/>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619" name="TextBox 44"/>
          <p:cNvSpPr txBox="1">
            <a:spLocks noChangeArrowheads="1"/>
          </p:cNvSpPr>
          <p:nvPr/>
        </p:nvSpPr>
        <p:spPr bwMode="auto">
          <a:xfrm>
            <a:off x="965200" y="4986338"/>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46" name="Rectangle 45"/>
          <p:cNvSpPr/>
          <p:nvPr/>
        </p:nvSpPr>
        <p:spPr>
          <a:xfrm>
            <a:off x="815975" y="544830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Rectangle 46"/>
          <p:cNvSpPr/>
          <p:nvPr/>
        </p:nvSpPr>
        <p:spPr>
          <a:xfrm>
            <a:off x="4678363" y="5165725"/>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5532438" y="5165725"/>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 name="Straight Connector 48"/>
          <p:cNvCxnSpPr/>
          <p:nvPr/>
        </p:nvCxnSpPr>
        <p:spPr>
          <a:xfrm>
            <a:off x="4967288" y="5203825"/>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sp>
        <p:nvSpPr>
          <p:cNvPr id="50" name="Rectangle 49"/>
          <p:cNvSpPr/>
          <p:nvPr/>
        </p:nvSpPr>
        <p:spPr>
          <a:xfrm>
            <a:off x="5389563" y="5443538"/>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625" name="TextBox 50"/>
          <p:cNvSpPr txBox="1">
            <a:spLocks noChangeArrowheads="1"/>
          </p:cNvSpPr>
          <p:nvPr/>
        </p:nvSpPr>
        <p:spPr bwMode="auto">
          <a:xfrm>
            <a:off x="1568450" y="4995863"/>
            <a:ext cx="1628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Non-aligned read</a:t>
            </a:r>
          </a:p>
        </p:txBody>
      </p:sp>
      <p:sp>
        <p:nvSpPr>
          <p:cNvPr id="67626" name="TextBox 51"/>
          <p:cNvSpPr txBox="1">
            <a:spLocks noChangeArrowheads="1"/>
          </p:cNvSpPr>
          <p:nvPr/>
        </p:nvSpPr>
        <p:spPr bwMode="auto">
          <a:xfrm>
            <a:off x="1571625" y="5291138"/>
            <a:ext cx="1238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Aligned read</a:t>
            </a:r>
          </a:p>
        </p:txBody>
      </p:sp>
      <p:sp>
        <p:nvSpPr>
          <p:cNvPr id="67627" name="TextBox 52"/>
          <p:cNvSpPr txBox="1">
            <a:spLocks noChangeArrowheads="1"/>
          </p:cNvSpPr>
          <p:nvPr/>
        </p:nvSpPr>
        <p:spPr bwMode="auto">
          <a:xfrm>
            <a:off x="6254750" y="5299075"/>
            <a:ext cx="1236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Aligned read</a:t>
            </a:r>
          </a:p>
        </p:txBody>
      </p:sp>
      <p:sp>
        <p:nvSpPr>
          <p:cNvPr id="67628" name="TextBox 53"/>
          <p:cNvSpPr txBox="1">
            <a:spLocks noChangeArrowheads="1"/>
          </p:cNvSpPr>
          <p:nvPr/>
        </p:nvSpPr>
        <p:spPr bwMode="auto">
          <a:xfrm>
            <a:off x="6223000" y="5030788"/>
            <a:ext cx="194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Intron-spanning read</a:t>
            </a:r>
          </a:p>
        </p:txBody>
      </p:sp>
      <p:sp>
        <p:nvSpPr>
          <p:cNvPr id="51" name="TextBox 50"/>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Mapping strategies</a:t>
            </a:r>
          </a:p>
        </p:txBody>
      </p:sp>
      <p:sp>
        <p:nvSpPr>
          <p:cNvPr id="2" name="TextBox 1"/>
          <p:cNvSpPr txBox="1"/>
          <p:nvPr/>
        </p:nvSpPr>
        <p:spPr>
          <a:xfrm>
            <a:off x="7848600" y="8382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9182" y="133061"/>
            <a:ext cx="8601075" cy="727364"/>
          </a:xfrm>
        </p:spPr>
        <p:txBody>
          <a:bodyPr>
            <a:normAutofit fontScale="90000"/>
          </a:bodyPr>
          <a:lstStyle/>
          <a:p>
            <a:pPr algn="ctr"/>
            <a:r>
              <a:rPr lang="en-US" sz="3200" b="1" dirty="0" smtClean="0"/>
              <a:t>The Intuitive Beauty of RNA-</a:t>
            </a:r>
            <a:r>
              <a:rPr lang="en-US" sz="3200" b="1" dirty="0" err="1" smtClean="0"/>
              <a:t>Seq</a:t>
            </a:r>
            <a:r>
              <a:rPr lang="en-US" sz="3200" b="1" dirty="0" smtClean="0"/>
              <a:t> Data</a:t>
            </a:r>
          </a:p>
        </p:txBody>
      </p:sp>
      <p:pic>
        <p:nvPicPr>
          <p:cNvPr id="7171" name="Picture 2" descr="SARS_IL8RB.JPG"/>
          <p:cNvPicPr>
            <a:picLocks noChangeAspect="1"/>
          </p:cNvPicPr>
          <p:nvPr/>
        </p:nvPicPr>
        <p:blipFill>
          <a:blip r:embed="rId3" cstate="print"/>
          <a:srcRect/>
          <a:stretch>
            <a:fillRect/>
          </a:stretch>
        </p:blipFill>
        <p:spPr bwMode="auto">
          <a:xfrm>
            <a:off x="0" y="860425"/>
            <a:ext cx="9144000" cy="3282950"/>
          </a:xfrm>
          <a:prstGeom prst="rect">
            <a:avLst/>
          </a:prstGeom>
          <a:noFill/>
          <a:ln w="9525">
            <a:noFill/>
            <a:miter lim="800000"/>
            <a:headEnd/>
            <a:tailEnd/>
          </a:ln>
        </p:spPr>
      </p:pic>
      <p:pic>
        <p:nvPicPr>
          <p:cNvPr id="7172" name="Picture 3" descr="SARS_IL8RB_CHR.JPG"/>
          <p:cNvPicPr>
            <a:picLocks noChangeAspect="1"/>
          </p:cNvPicPr>
          <p:nvPr/>
        </p:nvPicPr>
        <p:blipFill>
          <a:blip r:embed="rId4" cstate="print"/>
          <a:srcRect/>
          <a:stretch>
            <a:fillRect/>
          </a:stretch>
        </p:blipFill>
        <p:spPr bwMode="auto">
          <a:xfrm>
            <a:off x="0" y="4132263"/>
            <a:ext cx="9144000" cy="1946275"/>
          </a:xfrm>
          <a:prstGeom prst="rect">
            <a:avLst/>
          </a:prstGeom>
          <a:noFill/>
          <a:ln w="9525">
            <a:noFill/>
            <a:miter lim="800000"/>
            <a:headEnd/>
            <a:tailEnd/>
          </a:ln>
        </p:spPr>
      </p:pic>
      <p:sp>
        <p:nvSpPr>
          <p:cNvPr id="7173" name="TextBox 4"/>
          <p:cNvSpPr txBox="1">
            <a:spLocks noChangeArrowheads="1"/>
          </p:cNvSpPr>
          <p:nvPr/>
        </p:nvSpPr>
        <p:spPr bwMode="auto">
          <a:xfrm>
            <a:off x="7454900" y="1638300"/>
            <a:ext cx="1289135" cy="338554"/>
          </a:xfrm>
          <a:prstGeom prst="rect">
            <a:avLst/>
          </a:prstGeom>
          <a:noFill/>
          <a:ln w="9525">
            <a:noFill/>
            <a:miter lim="800000"/>
            <a:headEnd/>
            <a:tailEnd/>
          </a:ln>
        </p:spPr>
        <p:txBody>
          <a:bodyPr wrap="none">
            <a:spAutoFit/>
          </a:bodyPr>
          <a:lstStyle/>
          <a:p>
            <a:r>
              <a:rPr lang="en-US" b="1" dirty="0"/>
              <a:t>547 Counts</a:t>
            </a:r>
          </a:p>
        </p:txBody>
      </p:sp>
      <p:sp>
        <p:nvSpPr>
          <p:cNvPr id="7174" name="TextBox 5"/>
          <p:cNvSpPr txBox="1">
            <a:spLocks noChangeArrowheads="1"/>
          </p:cNvSpPr>
          <p:nvPr/>
        </p:nvSpPr>
        <p:spPr bwMode="auto">
          <a:xfrm>
            <a:off x="7581900" y="3251200"/>
            <a:ext cx="1175322" cy="338554"/>
          </a:xfrm>
          <a:prstGeom prst="rect">
            <a:avLst/>
          </a:prstGeom>
          <a:noFill/>
          <a:ln w="9525">
            <a:noFill/>
            <a:miter lim="800000"/>
            <a:headEnd/>
            <a:tailEnd/>
          </a:ln>
        </p:spPr>
        <p:txBody>
          <a:bodyPr wrap="none">
            <a:spAutoFit/>
          </a:bodyPr>
          <a:lstStyle/>
          <a:p>
            <a:r>
              <a:rPr lang="en-US" b="1" dirty="0"/>
              <a:t>30 Counts</a:t>
            </a:r>
          </a:p>
        </p:txBody>
      </p:sp>
      <p:sp>
        <p:nvSpPr>
          <p:cNvPr id="7175" name="TextBox 6"/>
          <p:cNvSpPr txBox="1">
            <a:spLocks noChangeArrowheads="1"/>
          </p:cNvSpPr>
          <p:nvPr/>
        </p:nvSpPr>
        <p:spPr bwMode="auto">
          <a:xfrm>
            <a:off x="1511300" y="1295400"/>
            <a:ext cx="1024639" cy="369332"/>
          </a:xfrm>
          <a:prstGeom prst="rect">
            <a:avLst/>
          </a:prstGeom>
          <a:noFill/>
          <a:ln w="9525">
            <a:noFill/>
            <a:miter lim="800000"/>
            <a:headEnd/>
            <a:tailEnd/>
          </a:ln>
        </p:spPr>
        <p:txBody>
          <a:bodyPr wrap="none">
            <a:spAutoFit/>
          </a:bodyPr>
          <a:lstStyle/>
          <a:p>
            <a:r>
              <a:rPr lang="en-US" sz="1800" b="1" dirty="0"/>
              <a:t>+ SARS</a:t>
            </a:r>
          </a:p>
        </p:txBody>
      </p:sp>
      <p:sp>
        <p:nvSpPr>
          <p:cNvPr id="8" name="TextBox 6"/>
          <p:cNvSpPr txBox="1">
            <a:spLocks noChangeArrowheads="1"/>
          </p:cNvSpPr>
          <p:nvPr/>
        </p:nvSpPr>
        <p:spPr bwMode="auto">
          <a:xfrm>
            <a:off x="1609109" y="2880815"/>
            <a:ext cx="966931" cy="369332"/>
          </a:xfrm>
          <a:prstGeom prst="rect">
            <a:avLst/>
          </a:prstGeom>
          <a:noFill/>
          <a:ln w="9525">
            <a:noFill/>
            <a:miter lim="800000"/>
            <a:headEnd/>
            <a:tailEnd/>
          </a:ln>
        </p:spPr>
        <p:txBody>
          <a:bodyPr wrap="none">
            <a:spAutoFit/>
          </a:bodyPr>
          <a:lstStyle/>
          <a:p>
            <a:r>
              <a:rPr lang="en-US" sz="1800" b="1" dirty="0" smtClean="0"/>
              <a:t>- SARS</a:t>
            </a:r>
            <a:endParaRPr lang="en-US" sz="1800" b="1" dirty="0"/>
          </a:p>
        </p:txBody>
      </p:sp>
    </p:spTree>
    <p:extLst>
      <p:ext uri="{BB962C8B-B14F-4D97-AF65-F5344CB8AC3E}">
        <p14:creationId xmlns:p14="http://schemas.microsoft.com/office/powerpoint/2010/main" val="1721432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Content Placeholder 5" descr="hgt_genome_3deb_933490.pdf"/>
          <p:cNvPicPr>
            <a:picLocks noGrp="1" noChangeAspect="1"/>
          </p:cNvPicPr>
          <p:nvPr>
            <p:ph idx="4294967295"/>
          </p:nvPr>
        </p:nvPicPr>
        <p:blipFill>
          <a:blip r:embed="rId2">
            <a:extLst>
              <a:ext uri="{28A0092B-C50C-407E-A947-70E740481C1C}">
                <a14:useLocalDpi xmlns:a14="http://schemas.microsoft.com/office/drawing/2010/main" val="0"/>
              </a:ext>
            </a:extLst>
          </a:blip>
          <a:srcRect t="-65108" b="-65108"/>
          <a:stretch>
            <a:fillRect/>
          </a:stretch>
        </p:blipFill>
        <p:spPr>
          <a:xfrm>
            <a:off x="604838" y="1639888"/>
            <a:ext cx="8229600" cy="4525962"/>
          </a:xfrm>
        </p:spPr>
      </p:pic>
      <p:sp>
        <p:nvSpPr>
          <p:cNvPr id="68611" name="TextBox 9"/>
          <p:cNvSpPr txBox="1">
            <a:spLocks noChangeArrowheads="1"/>
          </p:cNvSpPr>
          <p:nvPr/>
        </p:nvSpPr>
        <p:spPr bwMode="auto">
          <a:xfrm>
            <a:off x="663575" y="1508125"/>
            <a:ext cx="7821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sz="2800"/>
              <a:t>Number of mapped reads a direct way to quantitate gene expression. </a:t>
            </a:r>
          </a:p>
        </p:txBody>
      </p:sp>
      <p:sp>
        <p:nvSpPr>
          <p:cNvPr id="11" name="Rectangle 10"/>
          <p:cNvSpPr/>
          <p:nvPr/>
        </p:nvSpPr>
        <p:spPr>
          <a:xfrm>
            <a:off x="7354888" y="4652963"/>
            <a:ext cx="820737" cy="28098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7354888" y="4289425"/>
            <a:ext cx="820737" cy="28098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p:cNvSpPr/>
          <p:nvPr/>
        </p:nvSpPr>
        <p:spPr>
          <a:xfrm>
            <a:off x="304800" y="4489450"/>
            <a:ext cx="958850" cy="4000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615" name="TextBox 14"/>
          <p:cNvSpPr txBox="1">
            <a:spLocks noChangeArrowheads="1"/>
          </p:cNvSpPr>
          <p:nvPr/>
        </p:nvSpPr>
        <p:spPr bwMode="auto">
          <a:xfrm>
            <a:off x="5251450" y="5478463"/>
            <a:ext cx="18891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Different read</a:t>
            </a:r>
            <a:br>
              <a:rPr lang="en-US" sz="2200"/>
            </a:br>
            <a:r>
              <a:rPr lang="en-US" sz="2200"/>
              <a:t>densities</a:t>
            </a:r>
          </a:p>
        </p:txBody>
      </p:sp>
      <p:sp>
        <p:nvSpPr>
          <p:cNvPr id="68616" name="TextBox 21"/>
          <p:cNvSpPr txBox="1">
            <a:spLocks noChangeArrowheads="1"/>
          </p:cNvSpPr>
          <p:nvPr/>
        </p:nvSpPr>
        <p:spPr bwMode="auto">
          <a:xfrm>
            <a:off x="1001713" y="5657850"/>
            <a:ext cx="2406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Different cell lines</a:t>
            </a:r>
          </a:p>
        </p:txBody>
      </p:sp>
      <p:sp>
        <p:nvSpPr>
          <p:cNvPr id="20" name="Oval 19"/>
          <p:cNvSpPr/>
          <p:nvPr/>
        </p:nvSpPr>
        <p:spPr>
          <a:xfrm>
            <a:off x="327025" y="4089400"/>
            <a:ext cx="960438" cy="4000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flipV="1">
            <a:off x="1287463" y="4889500"/>
            <a:ext cx="774700" cy="706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1287463" y="4489450"/>
            <a:ext cx="774700" cy="1106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416675" y="4489450"/>
            <a:ext cx="815975" cy="1106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6416675" y="4889500"/>
            <a:ext cx="815975" cy="706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Quantitation of gene </a:t>
            </a:r>
            <a:r>
              <a:rPr lang="en-US" b="1" dirty="0" smtClean="0">
                <a:solidFill>
                  <a:srgbClr val="FF6600"/>
                </a:solidFill>
                <a:latin typeface="Arial" pitchFamily="-84" charset="0"/>
                <a:ea typeface="ＭＳ Ｐゴシック" pitchFamily="-84" charset="-128"/>
                <a:cs typeface="ＭＳ Ｐゴシック" pitchFamily="-84" charset="-128"/>
              </a:rPr>
              <a:t>expression (sneaky case to show)</a:t>
            </a:r>
            <a:endParaRPr lang="en-US" b="1" dirty="0">
              <a:solidFill>
                <a:srgbClr val="FF6600"/>
              </a:solidFill>
              <a:latin typeface="Arial" pitchFamily="-84" charset="0"/>
              <a:ea typeface="ＭＳ Ｐゴシック" pitchFamily="-84" charset="-128"/>
              <a:cs typeface="ＭＳ Ｐゴシック" pitchFamily="-84" charset="-128"/>
            </a:endParaRPr>
          </a:p>
        </p:txBody>
      </p:sp>
      <p:sp>
        <p:nvSpPr>
          <p:cNvPr id="2" name="TextBox 1"/>
          <p:cNvSpPr txBox="1"/>
          <p:nvPr/>
        </p:nvSpPr>
        <p:spPr>
          <a:xfrm>
            <a:off x="8077200" y="12192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4"/>
          <p:cNvSpPr txBox="1">
            <a:spLocks noChangeArrowheads="1"/>
          </p:cNvSpPr>
          <p:nvPr/>
        </p:nvSpPr>
        <p:spPr bwMode="auto">
          <a:xfrm>
            <a:off x="306388" y="4114800"/>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09738" y="4391025"/>
            <a:ext cx="621506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754313" y="43005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4692650" y="4316413"/>
            <a:ext cx="650875" cy="15875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022725" y="4306888"/>
            <a:ext cx="465138" cy="168275"/>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2754313" y="35290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ounded Rectangle 10"/>
          <p:cNvSpPr/>
          <p:nvPr/>
        </p:nvSpPr>
        <p:spPr>
          <a:xfrm>
            <a:off x="4692650" y="35258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ounded Rectangle 11"/>
          <p:cNvSpPr/>
          <p:nvPr/>
        </p:nvSpPr>
        <p:spPr>
          <a:xfrm>
            <a:off x="4022725" y="3525838"/>
            <a:ext cx="465138"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ounded Rectangle 12"/>
          <p:cNvSpPr/>
          <p:nvPr/>
        </p:nvSpPr>
        <p:spPr>
          <a:xfrm>
            <a:off x="2754313" y="3894138"/>
            <a:ext cx="931862" cy="20796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4692650" y="38973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5" name="Straight Connector 14"/>
          <p:cNvCxnSpPr>
            <a:stCxn id="10" idx="3"/>
            <a:endCxn id="12" idx="1"/>
          </p:cNvCxnSpPr>
          <p:nvPr/>
        </p:nvCxnSpPr>
        <p:spPr>
          <a:xfrm flipV="1">
            <a:off x="3686175" y="3619500"/>
            <a:ext cx="33655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1" idx="1"/>
          </p:cNvCxnSpPr>
          <p:nvPr/>
        </p:nvCxnSpPr>
        <p:spPr>
          <a:xfrm flipV="1">
            <a:off x="4487863" y="3619500"/>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3" idx="3"/>
            <a:endCxn id="14" idx="1"/>
          </p:cNvCxnSpPr>
          <p:nvPr/>
        </p:nvCxnSpPr>
        <p:spPr>
          <a:xfrm>
            <a:off x="3686175" y="39989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69647" name="Rectangle 17"/>
          <p:cNvSpPr>
            <a:spLocks noChangeArrowheads="1"/>
          </p:cNvSpPr>
          <p:nvPr/>
        </p:nvSpPr>
        <p:spPr bwMode="auto">
          <a:xfrm>
            <a:off x="1444625" y="34512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69648" name="Rectangle 18"/>
          <p:cNvSpPr>
            <a:spLocks noChangeArrowheads="1"/>
          </p:cNvSpPr>
          <p:nvPr/>
        </p:nvSpPr>
        <p:spPr bwMode="auto">
          <a:xfrm>
            <a:off x="1444625" y="38306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27" name="Straight Connector 26"/>
          <p:cNvCxnSpPr/>
          <p:nvPr/>
        </p:nvCxnSpPr>
        <p:spPr>
          <a:xfrm>
            <a:off x="2538413" y="3060700"/>
            <a:ext cx="32496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2736850" y="2305050"/>
            <a:ext cx="811213" cy="7461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a:solidFill>
            <a:schemeClr val="bg1">
              <a:lumMod val="50000"/>
            </a:schemeClr>
          </a:solidFill>
          <a:ln>
            <a:no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9" name="Freeform 28"/>
          <p:cNvSpPr/>
          <p:nvPr/>
        </p:nvSpPr>
        <p:spPr>
          <a:xfrm>
            <a:off x="4695825" y="2646363"/>
            <a:ext cx="585788"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a:solidFill>
            <a:schemeClr val="bg1">
              <a:lumMod val="50000"/>
            </a:schemeClr>
          </a:solidFill>
          <a:ln>
            <a:no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52" name="Rectangle 29"/>
          <p:cNvSpPr>
            <a:spLocks noChangeArrowheads="1"/>
          </p:cNvSpPr>
          <p:nvPr/>
        </p:nvSpPr>
        <p:spPr bwMode="auto">
          <a:xfrm>
            <a:off x="1458913" y="2679700"/>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Coverage</a:t>
            </a:r>
          </a:p>
        </p:txBody>
      </p:sp>
      <p:sp>
        <p:nvSpPr>
          <p:cNvPr id="31" name="Freeform 30"/>
          <p:cNvSpPr/>
          <p:nvPr/>
        </p:nvSpPr>
        <p:spPr>
          <a:xfrm>
            <a:off x="2733675" y="2073275"/>
            <a:ext cx="800100" cy="982663"/>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2" name="Freeform 31"/>
          <p:cNvSpPr/>
          <p:nvPr/>
        </p:nvSpPr>
        <p:spPr>
          <a:xfrm>
            <a:off x="4003675" y="2436813"/>
            <a:ext cx="393700" cy="614362"/>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3" name="Freeform 32"/>
          <p:cNvSpPr/>
          <p:nvPr/>
        </p:nvSpPr>
        <p:spPr>
          <a:xfrm>
            <a:off x="4700588" y="2185988"/>
            <a:ext cx="584200" cy="854075"/>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7" name="Right Brace 36"/>
          <p:cNvSpPr/>
          <p:nvPr/>
        </p:nvSpPr>
        <p:spPr>
          <a:xfrm>
            <a:off x="5867400" y="1828800"/>
            <a:ext cx="404813" cy="240506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57" name="TextBox 37"/>
          <p:cNvSpPr txBox="1">
            <a:spLocks noChangeArrowheads="1"/>
          </p:cNvSpPr>
          <p:nvPr/>
        </p:nvSpPr>
        <p:spPr bwMode="auto">
          <a:xfrm>
            <a:off x="6411913" y="2282825"/>
            <a:ext cx="234473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Given a set of</a:t>
            </a:r>
          </a:p>
          <a:p>
            <a:r>
              <a:rPr lang="en-US" sz="2000"/>
              <a:t>transcripts and </a:t>
            </a:r>
          </a:p>
          <a:p>
            <a:r>
              <a:rPr lang="en-US" sz="2000"/>
              <a:t>mapped reads,</a:t>
            </a:r>
          </a:p>
          <a:p>
            <a:r>
              <a:rPr lang="en-US" sz="2000"/>
              <a:t>determine transcript</a:t>
            </a:r>
          </a:p>
          <a:p>
            <a:r>
              <a:rPr lang="en-US" sz="2000"/>
              <a:t>Expression levels.</a:t>
            </a:r>
          </a:p>
        </p:txBody>
      </p:sp>
      <p:sp>
        <p:nvSpPr>
          <p:cNvPr id="30" name="TextBox 29"/>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err="1">
                <a:solidFill>
                  <a:srgbClr val="FF6600"/>
                </a:solidFill>
                <a:latin typeface="Arial" pitchFamily="-84" charset="0"/>
                <a:ea typeface="ＭＳ Ｐゴシック" pitchFamily="-84" charset="-128"/>
                <a:cs typeface="ＭＳ Ｐゴシック" pitchFamily="-84" charset="-128"/>
              </a:rPr>
              <a:t>Quantitation</a:t>
            </a:r>
            <a:r>
              <a:rPr lang="en-US" b="1" dirty="0">
                <a:solidFill>
                  <a:srgbClr val="FF6600"/>
                </a:solidFill>
                <a:latin typeface="Arial" pitchFamily="-84" charset="0"/>
                <a:ea typeface="ＭＳ Ｐゴシック" pitchFamily="-84" charset="-128"/>
                <a:cs typeface="ＭＳ Ｐゴシック" pitchFamily="-84" charset="-128"/>
              </a:rPr>
              <a:t> of transcript expression</a:t>
            </a:r>
          </a:p>
        </p:txBody>
      </p:sp>
      <p:sp>
        <p:nvSpPr>
          <p:cNvPr id="2" name="TextBox 1"/>
          <p:cNvSpPr txBox="1"/>
          <p:nvPr/>
        </p:nvSpPr>
        <p:spPr>
          <a:xfrm>
            <a:off x="7467600" y="9144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3"/>
          <p:cNvSpPr txBox="1">
            <a:spLocks noChangeArrowheads="1"/>
          </p:cNvSpPr>
          <p:nvPr/>
        </p:nvSpPr>
        <p:spPr bwMode="auto">
          <a:xfrm>
            <a:off x="288925" y="2682875"/>
            <a:ext cx="989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447800" y="3103563"/>
            <a:ext cx="73152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1981200" y="2987675"/>
            <a:ext cx="931863" cy="23971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3921125" y="2992438"/>
            <a:ext cx="650875" cy="239712"/>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3249613" y="2984500"/>
            <a:ext cx="465137" cy="23971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ounded Rectangle 10"/>
          <p:cNvSpPr/>
          <p:nvPr/>
        </p:nvSpPr>
        <p:spPr>
          <a:xfrm>
            <a:off x="7140575" y="2987675"/>
            <a:ext cx="466725"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ounded Rectangle 11"/>
          <p:cNvSpPr/>
          <p:nvPr/>
        </p:nvSpPr>
        <p:spPr>
          <a:xfrm>
            <a:off x="6002338" y="2987675"/>
            <a:ext cx="931862"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ounded Rectangle 12"/>
          <p:cNvSpPr/>
          <p:nvPr/>
        </p:nvSpPr>
        <p:spPr>
          <a:xfrm>
            <a:off x="5394325" y="2984500"/>
            <a:ext cx="355600"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8002588" y="2987675"/>
            <a:ext cx="652462"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Left Brace 14"/>
          <p:cNvSpPr/>
          <p:nvPr/>
        </p:nvSpPr>
        <p:spPr>
          <a:xfrm rot="16200000">
            <a:off x="3161507" y="2291556"/>
            <a:ext cx="241300" cy="2579687"/>
          </a:xfrm>
          <a:prstGeom prst="leftBrace">
            <a:avLst/>
          </a:prstGeom>
          <a:solidFill>
            <a:schemeClr val="bg1"/>
          </a:solidFill>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1693" name="TextBox 15"/>
          <p:cNvSpPr txBox="1">
            <a:spLocks noChangeArrowheads="1"/>
          </p:cNvSpPr>
          <p:nvPr/>
        </p:nvSpPr>
        <p:spPr bwMode="auto">
          <a:xfrm>
            <a:off x="2401888" y="3692525"/>
            <a:ext cx="1844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dirty="0"/>
              <a:t>Gene A</a:t>
            </a:r>
          </a:p>
          <a:p>
            <a:pPr algn="ctr"/>
            <a:r>
              <a:rPr lang="en-US" sz="1600" dirty="0" err="1" smtClean="0"/>
              <a:t>mRNALength</a:t>
            </a:r>
            <a:r>
              <a:rPr lang="en-US" sz="1600" dirty="0" smtClean="0"/>
              <a:t> </a:t>
            </a:r>
            <a:r>
              <a:rPr lang="en-US" sz="1600" dirty="0"/>
              <a:t>= 1000 </a:t>
            </a:r>
            <a:r>
              <a:rPr lang="en-US" sz="1600" dirty="0" err="1"/>
              <a:t>bp</a:t>
            </a:r>
            <a:endParaRPr lang="en-US" sz="1600" dirty="0"/>
          </a:p>
        </p:txBody>
      </p:sp>
      <p:sp>
        <p:nvSpPr>
          <p:cNvPr id="17" name="Left Brace 16"/>
          <p:cNvSpPr/>
          <p:nvPr/>
        </p:nvSpPr>
        <p:spPr>
          <a:xfrm rot="16200000">
            <a:off x="6916738" y="1963737"/>
            <a:ext cx="241300" cy="3235325"/>
          </a:xfrm>
          <a:prstGeom prst="leftBrace">
            <a:avLst/>
          </a:prstGeom>
          <a:solidFill>
            <a:schemeClr val="bg1"/>
          </a:solidFill>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1695" name="TextBox 18"/>
          <p:cNvSpPr txBox="1">
            <a:spLocks noChangeArrowheads="1"/>
          </p:cNvSpPr>
          <p:nvPr/>
        </p:nvSpPr>
        <p:spPr bwMode="auto">
          <a:xfrm>
            <a:off x="6115050" y="3702050"/>
            <a:ext cx="1844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dirty="0"/>
              <a:t>Gene B</a:t>
            </a:r>
          </a:p>
          <a:p>
            <a:pPr algn="ctr"/>
            <a:r>
              <a:rPr lang="en-US" sz="1600" dirty="0" smtClean="0"/>
              <a:t>mRNA Length </a:t>
            </a:r>
            <a:r>
              <a:rPr lang="en-US" sz="1600" dirty="0"/>
              <a:t>= 1500 </a:t>
            </a:r>
            <a:r>
              <a:rPr lang="en-US" sz="1600" dirty="0" err="1"/>
              <a:t>bp</a:t>
            </a:r>
            <a:endParaRPr lang="en-US" sz="1600" dirty="0"/>
          </a:p>
        </p:txBody>
      </p:sp>
      <p:sp>
        <p:nvSpPr>
          <p:cNvPr id="20" name="Rectangle 19"/>
          <p:cNvSpPr/>
          <p:nvPr/>
        </p:nvSpPr>
        <p:spPr>
          <a:xfrm>
            <a:off x="2146300" y="2697163"/>
            <a:ext cx="220663"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2008188" y="2859088"/>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3371850" y="2860675"/>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ectangle 22"/>
          <p:cNvSpPr/>
          <p:nvPr/>
        </p:nvSpPr>
        <p:spPr>
          <a:xfrm>
            <a:off x="4025900" y="2876550"/>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4291013" y="2873375"/>
            <a:ext cx="220662"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6824663" y="2697163"/>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8308975" y="27225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8108950"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8418513"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7353300"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427663" y="2827338"/>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6243638" y="27225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550025" y="275748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6053138"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7140575" y="2697163"/>
            <a:ext cx="109538"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Rectangle 34"/>
          <p:cNvSpPr/>
          <p:nvPr/>
        </p:nvSpPr>
        <p:spPr>
          <a:xfrm>
            <a:off x="8002588" y="2692400"/>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Rectangle 35"/>
          <p:cNvSpPr/>
          <p:nvPr/>
        </p:nvSpPr>
        <p:spPr>
          <a:xfrm>
            <a:off x="7496175" y="2697163"/>
            <a:ext cx="111125"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 name="Straight Connector 37"/>
          <p:cNvCxnSpPr>
            <a:stCxn id="25" idx="3"/>
            <a:endCxn id="34" idx="1"/>
          </p:cNvCxnSpPr>
          <p:nvPr/>
        </p:nvCxnSpPr>
        <p:spPr>
          <a:xfrm>
            <a:off x="6934200" y="2727325"/>
            <a:ext cx="206375"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36" idx="3"/>
            <a:endCxn id="35" idx="1"/>
          </p:cNvCxnSpPr>
          <p:nvPr/>
        </p:nvCxnSpPr>
        <p:spPr>
          <a:xfrm flipV="1">
            <a:off x="7607300" y="2722563"/>
            <a:ext cx="395288" cy="4762"/>
          </a:xfrm>
          <a:prstGeom prst="line">
            <a:avLst/>
          </a:prstGeom>
        </p:spPr>
        <p:style>
          <a:lnRef idx="1">
            <a:schemeClr val="dk1"/>
          </a:lnRef>
          <a:fillRef idx="0">
            <a:schemeClr val="dk1"/>
          </a:fillRef>
          <a:effectRef idx="0">
            <a:schemeClr val="dk1"/>
          </a:effectRef>
          <a:fontRef idx="minor">
            <a:schemeClr val="tx1"/>
          </a:fontRef>
        </p:style>
      </p:cxnSp>
      <p:sp>
        <p:nvSpPr>
          <p:cNvPr id="41" name="Rectangle 40"/>
          <p:cNvSpPr/>
          <p:nvPr/>
        </p:nvSpPr>
        <p:spPr>
          <a:xfrm>
            <a:off x="2598738" y="2849563"/>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Rectangle 41"/>
          <p:cNvSpPr/>
          <p:nvPr/>
        </p:nvSpPr>
        <p:spPr>
          <a:xfrm>
            <a:off x="2330450" y="2860675"/>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ectangle 42"/>
          <p:cNvSpPr/>
          <p:nvPr/>
        </p:nvSpPr>
        <p:spPr>
          <a:xfrm>
            <a:off x="2803525" y="2705100"/>
            <a:ext cx="109538"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ectangle 43"/>
          <p:cNvSpPr/>
          <p:nvPr/>
        </p:nvSpPr>
        <p:spPr>
          <a:xfrm>
            <a:off x="3255963" y="2705100"/>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 name="Straight Connector 44"/>
          <p:cNvCxnSpPr>
            <a:stCxn id="43" idx="3"/>
            <a:endCxn id="44" idx="1"/>
          </p:cNvCxnSpPr>
          <p:nvPr/>
        </p:nvCxnSpPr>
        <p:spPr>
          <a:xfrm>
            <a:off x="2913063" y="2735263"/>
            <a:ext cx="342900" cy="0"/>
          </a:xfrm>
          <a:prstGeom prst="line">
            <a:avLst/>
          </a:prstGeom>
        </p:spPr>
        <p:style>
          <a:lnRef idx="1">
            <a:schemeClr val="dk1"/>
          </a:lnRef>
          <a:fillRef idx="0">
            <a:schemeClr val="dk1"/>
          </a:fillRef>
          <a:effectRef idx="0">
            <a:schemeClr val="dk1"/>
          </a:effectRef>
          <a:fontRef idx="minor">
            <a:schemeClr val="tx1"/>
          </a:fontRef>
        </p:style>
      </p:cxnSp>
      <p:sp>
        <p:nvSpPr>
          <p:cNvPr id="47" name="Rectangle 46"/>
          <p:cNvSpPr/>
          <p:nvPr/>
        </p:nvSpPr>
        <p:spPr>
          <a:xfrm>
            <a:off x="3460750" y="2732088"/>
            <a:ext cx="220663"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4175125" y="2752725"/>
            <a:ext cx="219075"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352800" y="4495800"/>
            <a:ext cx="1588" cy="496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7010400" y="4495800"/>
            <a:ext cx="1587" cy="496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396038" y="28749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 name="Rectangle 51"/>
          <p:cNvSpPr/>
          <p:nvPr/>
        </p:nvSpPr>
        <p:spPr>
          <a:xfrm>
            <a:off x="6419850" y="25828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3" name="Rectangle 52"/>
          <p:cNvSpPr/>
          <p:nvPr/>
        </p:nvSpPr>
        <p:spPr>
          <a:xfrm>
            <a:off x="5529263" y="2735263"/>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Rectangle 53"/>
          <p:cNvSpPr/>
          <p:nvPr/>
        </p:nvSpPr>
        <p:spPr>
          <a:xfrm>
            <a:off x="8199438" y="256698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Rectangle 56"/>
          <p:cNvSpPr/>
          <p:nvPr/>
        </p:nvSpPr>
        <p:spPr>
          <a:xfrm>
            <a:off x="7264400" y="2616200"/>
            <a:ext cx="219075"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729" name="TextBox 4"/>
          <p:cNvSpPr txBox="1">
            <a:spLocks noChangeArrowheads="1"/>
          </p:cNvSpPr>
          <p:nvPr/>
        </p:nvSpPr>
        <p:spPr bwMode="auto">
          <a:xfrm>
            <a:off x="2047875" y="5040313"/>
            <a:ext cx="208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RPKM = 10/1kb = 10</a:t>
            </a:r>
          </a:p>
        </p:txBody>
      </p:sp>
      <p:sp>
        <p:nvSpPr>
          <p:cNvPr id="71730" name="TextBox 57"/>
          <p:cNvSpPr txBox="1">
            <a:spLocks noChangeArrowheads="1"/>
          </p:cNvSpPr>
          <p:nvPr/>
        </p:nvSpPr>
        <p:spPr bwMode="auto">
          <a:xfrm>
            <a:off x="5562600" y="5040313"/>
            <a:ext cx="226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RPKM = 15/1.5kb = 10</a:t>
            </a:r>
          </a:p>
        </p:txBody>
      </p:sp>
      <p:graphicFrame>
        <p:nvGraphicFramePr>
          <p:cNvPr id="71682" name="Object 2"/>
          <p:cNvGraphicFramePr>
            <a:graphicFrameLocks noChangeAspect="1"/>
          </p:cNvGraphicFramePr>
          <p:nvPr/>
        </p:nvGraphicFramePr>
        <p:xfrm>
          <a:off x="381000" y="1449388"/>
          <a:ext cx="5486400" cy="596900"/>
        </p:xfrm>
        <a:graphic>
          <a:graphicData uri="http://schemas.openxmlformats.org/presentationml/2006/ole">
            <mc:AlternateContent xmlns:mc="http://schemas.openxmlformats.org/markup-compatibility/2006">
              <mc:Choice xmlns:v="urn:schemas-microsoft-com:vml" Requires="v">
                <p:oleObj spid="_x0000_s71763" name="Document" r:id="rId3" imgW="5486198" imgH="596878" progId="Word.Document.12">
                  <p:embed/>
                </p:oleObj>
              </mc:Choice>
              <mc:Fallback>
                <p:oleObj name="Document" r:id="rId3" imgW="5486198" imgH="596878"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49388"/>
                        <a:ext cx="54864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1" name="TextBox 49"/>
          <p:cNvSpPr txBox="1">
            <a:spLocks noChangeArrowheads="1"/>
          </p:cNvSpPr>
          <p:nvPr/>
        </p:nvSpPr>
        <p:spPr bwMode="auto">
          <a:xfrm>
            <a:off x="4873625" y="1349375"/>
            <a:ext cx="373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Where N = Total reads mapped</a:t>
            </a:r>
          </a:p>
          <a:p>
            <a:r>
              <a:rPr lang="en-US" sz="2000"/>
              <a:t>              L = Length of region</a:t>
            </a:r>
          </a:p>
        </p:txBody>
      </p:sp>
      <p:sp>
        <p:nvSpPr>
          <p:cNvPr id="71732" name="TextBox 58"/>
          <p:cNvSpPr txBox="1">
            <a:spLocks noChangeArrowheads="1"/>
          </p:cNvSpPr>
          <p:nvPr/>
        </p:nvSpPr>
        <p:spPr bwMode="auto">
          <a:xfrm>
            <a:off x="352425" y="4054475"/>
            <a:ext cx="17811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Assuming 1 </a:t>
            </a:r>
          </a:p>
          <a:p>
            <a:r>
              <a:rPr lang="en-US" sz="2200"/>
              <a:t>million reads</a:t>
            </a:r>
            <a:br>
              <a:rPr lang="en-US" sz="2200"/>
            </a:br>
            <a:r>
              <a:rPr lang="en-US" sz="2200"/>
              <a:t>mapped</a:t>
            </a:r>
          </a:p>
        </p:txBody>
      </p:sp>
      <p:sp>
        <p:nvSpPr>
          <p:cNvPr id="60" name="Right Arrow 59"/>
          <p:cNvSpPr/>
          <p:nvPr/>
        </p:nvSpPr>
        <p:spPr>
          <a:xfrm>
            <a:off x="2438400" y="4511675"/>
            <a:ext cx="457200" cy="153988"/>
          </a:xfrm>
          <a:prstGeom prst="rightArrow">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8" name="TextBox 57"/>
          <p:cNvSpPr txBox="1"/>
          <p:nvPr/>
        </p:nvSpPr>
        <p:spPr>
          <a:xfrm>
            <a:off x="366713" y="609600"/>
            <a:ext cx="88534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RPKM     </a:t>
            </a:r>
            <a:r>
              <a:rPr lang="en-US" b="1" dirty="0">
                <a:solidFill>
                  <a:srgbClr val="FF0000"/>
                </a:solidFill>
                <a:latin typeface="Arial" pitchFamily="-84" charset="0"/>
                <a:ea typeface="ＭＳ Ｐゴシック" pitchFamily="-84" charset="-128"/>
                <a:cs typeface="ＭＳ Ｐゴシック" pitchFamily="-84" charset="-128"/>
              </a:rPr>
              <a:t>R</a:t>
            </a:r>
            <a:r>
              <a:rPr lang="en-US" b="1" dirty="0">
                <a:solidFill>
                  <a:srgbClr val="FF6600"/>
                </a:solidFill>
                <a:latin typeface="Arial" pitchFamily="-84" charset="0"/>
                <a:ea typeface="ＭＳ Ｐゴシック" pitchFamily="-84" charset="-128"/>
                <a:cs typeface="ＭＳ Ｐゴシック" pitchFamily="-84" charset="-128"/>
              </a:rPr>
              <a:t>eads </a:t>
            </a:r>
            <a:r>
              <a:rPr lang="en-US" b="1" dirty="0">
                <a:solidFill>
                  <a:srgbClr val="FF0000"/>
                </a:solidFill>
                <a:latin typeface="Arial" pitchFamily="-84" charset="0"/>
                <a:ea typeface="ＭＳ Ｐゴシック" pitchFamily="-84" charset="-128"/>
                <a:cs typeface="ＭＳ Ｐゴシック" pitchFamily="-84" charset="-128"/>
              </a:rPr>
              <a:t>P</a:t>
            </a:r>
            <a:r>
              <a:rPr lang="en-US" b="1" dirty="0">
                <a:solidFill>
                  <a:srgbClr val="FF6600"/>
                </a:solidFill>
                <a:latin typeface="Arial" pitchFamily="-84" charset="0"/>
                <a:ea typeface="ＭＳ Ｐゴシック" pitchFamily="-84" charset="-128"/>
                <a:cs typeface="ＭＳ Ｐゴシック" pitchFamily="-84" charset="-128"/>
              </a:rPr>
              <a:t>er </a:t>
            </a:r>
            <a:r>
              <a:rPr lang="en-US" b="1" dirty="0" err="1">
                <a:solidFill>
                  <a:srgbClr val="FF0000"/>
                </a:solidFill>
                <a:latin typeface="Arial" pitchFamily="-84" charset="0"/>
                <a:ea typeface="ＭＳ Ｐゴシック" pitchFamily="-84" charset="-128"/>
                <a:cs typeface="ＭＳ Ｐゴシック" pitchFamily="-84" charset="-128"/>
              </a:rPr>
              <a:t>K</a:t>
            </a:r>
            <a:r>
              <a:rPr lang="en-US" b="1" dirty="0" err="1">
                <a:solidFill>
                  <a:srgbClr val="FF6600"/>
                </a:solidFill>
                <a:latin typeface="Arial" pitchFamily="-84" charset="0"/>
                <a:ea typeface="ＭＳ Ｐゴシック" pitchFamily="-84" charset="-128"/>
                <a:cs typeface="ＭＳ Ｐゴシック" pitchFamily="-84" charset="-128"/>
              </a:rPr>
              <a:t>ilobase</a:t>
            </a:r>
            <a:r>
              <a:rPr lang="en-US" b="1" dirty="0">
                <a:solidFill>
                  <a:srgbClr val="FF6600"/>
                </a:solidFill>
                <a:latin typeface="Arial" pitchFamily="-84" charset="0"/>
                <a:ea typeface="ＭＳ Ｐゴシック" pitchFamily="-84" charset="-128"/>
                <a:cs typeface="ＭＳ Ｐゴシック" pitchFamily="-84" charset="-128"/>
              </a:rPr>
              <a:t> of exon per </a:t>
            </a:r>
            <a:r>
              <a:rPr lang="en-US" b="1" dirty="0">
                <a:solidFill>
                  <a:srgbClr val="FF0000"/>
                </a:solidFill>
                <a:latin typeface="Arial" pitchFamily="-84" charset="0"/>
                <a:ea typeface="ＭＳ Ｐゴシック" pitchFamily="-84" charset="-128"/>
                <a:cs typeface="ＭＳ Ｐゴシック" pitchFamily="-84" charset="-128"/>
              </a:rPr>
              <a:t>M</a:t>
            </a:r>
            <a:r>
              <a:rPr lang="en-US" b="1" dirty="0">
                <a:solidFill>
                  <a:srgbClr val="FF6600"/>
                </a:solidFill>
                <a:latin typeface="Arial" pitchFamily="-84" charset="0"/>
                <a:ea typeface="ＭＳ Ｐゴシック" pitchFamily="-84" charset="-128"/>
                <a:cs typeface="ＭＳ Ｐゴシック" pitchFamily="-84" charset="-128"/>
              </a:rPr>
              <a:t>illion reads</a:t>
            </a:r>
          </a:p>
        </p:txBody>
      </p:sp>
      <p:sp>
        <p:nvSpPr>
          <p:cNvPr id="71735" name="Rectangle 58"/>
          <p:cNvSpPr>
            <a:spLocks noChangeArrowheads="1"/>
          </p:cNvSpPr>
          <p:nvPr/>
        </p:nvSpPr>
        <p:spPr bwMode="auto">
          <a:xfrm>
            <a:off x="457200" y="5867400"/>
            <a:ext cx="8229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pPr>
            <a:r>
              <a:rPr lang="en-US" sz="1900"/>
              <a:t>If paired-end reads, then </a:t>
            </a:r>
            <a:r>
              <a:rPr lang="en-US" sz="1900">
                <a:solidFill>
                  <a:srgbClr val="FF0000"/>
                </a:solidFill>
              </a:rPr>
              <a:t>F</a:t>
            </a:r>
            <a:r>
              <a:rPr lang="en-US" sz="1900"/>
              <a:t>ragments </a:t>
            </a:r>
            <a:r>
              <a:rPr lang="en-US" sz="1900">
                <a:solidFill>
                  <a:srgbClr val="FF0000"/>
                </a:solidFill>
              </a:rPr>
              <a:t>P</a:t>
            </a:r>
            <a:r>
              <a:rPr lang="en-US" sz="1900"/>
              <a:t>er </a:t>
            </a:r>
            <a:r>
              <a:rPr lang="en-US" sz="1900">
                <a:solidFill>
                  <a:srgbClr val="FF0000"/>
                </a:solidFill>
              </a:rPr>
              <a:t>K</a:t>
            </a:r>
            <a:r>
              <a:rPr lang="en-US" sz="1900"/>
              <a:t>ilobase per </a:t>
            </a:r>
            <a:r>
              <a:rPr lang="en-US" sz="1900">
                <a:solidFill>
                  <a:srgbClr val="FF0000"/>
                </a:solidFill>
              </a:rPr>
              <a:t>M</a:t>
            </a:r>
            <a:r>
              <a:rPr lang="en-US" sz="1900"/>
              <a:t>illion of mapped reads (FPKM)</a:t>
            </a:r>
          </a:p>
        </p:txBody>
      </p:sp>
      <p:sp>
        <p:nvSpPr>
          <p:cNvPr id="2" name="TextBox 1"/>
          <p:cNvSpPr txBox="1"/>
          <p:nvPr/>
        </p:nvSpPr>
        <p:spPr>
          <a:xfrm>
            <a:off x="8001000" y="10668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325563"/>
            <a:ext cx="8229600" cy="4800600"/>
          </a:xfrm>
        </p:spPr>
        <p:txBody>
          <a:bodyPr>
            <a:normAutofit/>
          </a:bodyPr>
          <a:lstStyle/>
          <a:p>
            <a:pPr>
              <a:lnSpc>
                <a:spcPct val="90000"/>
              </a:lnSpc>
            </a:pPr>
            <a:r>
              <a:rPr lang="en-US" sz="2400" b="1" dirty="0">
                <a:latin typeface="Arial" charset="0"/>
                <a:ea typeface="ＭＳ Ｐゴシック" charset="0"/>
                <a:cs typeface="Arial" charset="0"/>
              </a:rPr>
              <a:t>Goal:</a:t>
            </a:r>
            <a:br>
              <a:rPr lang="en-US" sz="2400" b="1" dirty="0">
                <a:latin typeface="Arial" charset="0"/>
                <a:ea typeface="ＭＳ Ｐゴシック" charset="0"/>
                <a:cs typeface="Arial" charset="0"/>
              </a:rPr>
            </a:br>
            <a:r>
              <a:rPr lang="en-US" sz="2400" dirty="0">
                <a:latin typeface="Arial" charset="0"/>
                <a:ea typeface="ＭＳ Ｐゴシック" charset="0"/>
                <a:cs typeface="Arial" charset="0"/>
              </a:rPr>
              <a:t>To determine the set of differentially expressed genes, transcripts between two </a:t>
            </a:r>
            <a:r>
              <a:rPr lang="en-US" sz="2400" dirty="0" smtClean="0">
                <a:latin typeface="Arial" charset="0"/>
                <a:ea typeface="ＭＳ Ｐゴシック" charset="0"/>
                <a:cs typeface="Arial" charset="0"/>
              </a:rPr>
              <a:t>conditions or cell/tissue types</a:t>
            </a:r>
            <a:endParaRPr lang="en-US" sz="2400" dirty="0" smtClean="0">
              <a:latin typeface="Arial" charset="0"/>
              <a:ea typeface="ＭＳ Ｐゴシック" charset="0"/>
              <a:cs typeface="Arial" charset="0"/>
            </a:endParaRPr>
          </a:p>
          <a:p>
            <a:pPr marL="0" indent="0">
              <a:lnSpc>
                <a:spcPct val="90000"/>
              </a:lnSpc>
              <a:buNone/>
            </a:pP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a:p>
            <a:pPr>
              <a:lnSpc>
                <a:spcPct val="90000"/>
              </a:lnSpc>
            </a:pPr>
            <a:r>
              <a:rPr lang="en-US" sz="2400" b="1" dirty="0">
                <a:latin typeface="Arial" charset="0"/>
                <a:ea typeface="ＭＳ Ｐゴシック" charset="0"/>
                <a:cs typeface="Arial" charset="0"/>
              </a:rPr>
              <a:t>Approach:</a:t>
            </a:r>
          </a:p>
          <a:p>
            <a:pPr>
              <a:lnSpc>
                <a:spcPct val="90000"/>
              </a:lnSpc>
              <a:buFont typeface="Verdana" charset="0"/>
              <a:buAutoNum type="arabicPeriod"/>
            </a:pPr>
            <a:r>
              <a:rPr lang="en-US" sz="2400" dirty="0">
                <a:latin typeface="Arial" charset="0"/>
                <a:ea typeface="ＭＳ Ｐゴシック" charset="0"/>
                <a:cs typeface="Arial" charset="0"/>
              </a:rPr>
              <a:t>Determine gene, transcript abundances.</a:t>
            </a:r>
          </a:p>
          <a:p>
            <a:pPr>
              <a:lnSpc>
                <a:spcPct val="90000"/>
              </a:lnSpc>
              <a:buFont typeface="Verdana" charset="0"/>
              <a:buAutoNum type="arabicPeriod"/>
            </a:pPr>
            <a:r>
              <a:rPr lang="en-US" sz="2400" dirty="0">
                <a:latin typeface="Arial" charset="0"/>
                <a:ea typeface="ＭＳ Ｐゴシック" charset="0"/>
                <a:cs typeface="Arial" charset="0"/>
              </a:rPr>
              <a:t>Test for differentially expressed genes and transcripts e.g. test for statistical significance of differences between the </a:t>
            </a:r>
            <a:r>
              <a:rPr lang="en-US" sz="2400" dirty="0" smtClean="0">
                <a:latin typeface="Arial" charset="0"/>
                <a:ea typeface="ＭＳ Ｐゴシック" charset="0"/>
                <a:cs typeface="Arial" charset="0"/>
              </a:rPr>
              <a:t>expression level </a:t>
            </a:r>
            <a:r>
              <a:rPr lang="en-US" sz="2400" dirty="0">
                <a:latin typeface="Arial" charset="0"/>
                <a:ea typeface="ＭＳ Ｐゴシック" charset="0"/>
                <a:cs typeface="Arial" charset="0"/>
              </a:rPr>
              <a:t>of genes from different conditions, time points.</a:t>
            </a:r>
            <a:br>
              <a:rPr lang="en-US" sz="2400" dirty="0">
                <a:latin typeface="Arial" charset="0"/>
                <a:ea typeface="ＭＳ Ｐゴシック" charset="0"/>
                <a:cs typeface="Arial" charset="0"/>
              </a:rPr>
            </a:br>
            <a:r>
              <a:rPr lang="en-US" sz="2400" dirty="0">
                <a:latin typeface="Arial" charset="0"/>
                <a:ea typeface="ＭＳ Ｐゴシック" charset="0"/>
                <a:cs typeface="Arial" charset="0"/>
              </a:rPr>
              <a:t/>
            </a:r>
            <a:br>
              <a:rPr lang="en-US" sz="2400" dirty="0">
                <a:latin typeface="Arial" charset="0"/>
                <a:ea typeface="ＭＳ Ｐゴシック" charset="0"/>
                <a:cs typeface="Arial" charset="0"/>
              </a:rPr>
            </a:b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expression</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4"/>
          <p:cNvSpPr txBox="1">
            <a:spLocks noChangeArrowheads="1"/>
          </p:cNvSpPr>
          <p:nvPr/>
        </p:nvSpPr>
        <p:spPr bwMode="auto">
          <a:xfrm>
            <a:off x="304800" y="5562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52600" y="5878513"/>
            <a:ext cx="64008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348038" y="57864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5286375" y="5802313"/>
            <a:ext cx="650875" cy="160337"/>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614863" y="5792788"/>
            <a:ext cx="466725" cy="169862"/>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ounded Rectangle 21"/>
          <p:cNvSpPr/>
          <p:nvPr/>
        </p:nvSpPr>
        <p:spPr>
          <a:xfrm>
            <a:off x="3348038" y="50149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ounded Rectangle 22"/>
          <p:cNvSpPr/>
          <p:nvPr/>
        </p:nvSpPr>
        <p:spPr>
          <a:xfrm>
            <a:off x="5286375" y="50117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4614863" y="5011738"/>
            <a:ext cx="46672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24"/>
          <p:cNvSpPr/>
          <p:nvPr/>
        </p:nvSpPr>
        <p:spPr>
          <a:xfrm>
            <a:off x="3348038" y="5381625"/>
            <a:ext cx="931862" cy="2063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5286375" y="53832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7" name="Straight Connector 26"/>
          <p:cNvCxnSpPr>
            <a:stCxn id="22" idx="3"/>
            <a:endCxn id="24" idx="1"/>
          </p:cNvCxnSpPr>
          <p:nvPr/>
        </p:nvCxnSpPr>
        <p:spPr>
          <a:xfrm flipV="1">
            <a:off x="4279900" y="5106988"/>
            <a:ext cx="334963" cy="158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4" idx="3"/>
            <a:endCxn id="23" idx="1"/>
          </p:cNvCxnSpPr>
          <p:nvPr/>
        </p:nvCxnSpPr>
        <p:spPr>
          <a:xfrm flipV="1">
            <a:off x="5081588" y="5106988"/>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5" idx="3"/>
            <a:endCxn id="26" idx="1"/>
          </p:cNvCxnSpPr>
          <p:nvPr/>
        </p:nvCxnSpPr>
        <p:spPr>
          <a:xfrm>
            <a:off x="4279900" y="54848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73743" name="Rectangle 31"/>
          <p:cNvSpPr>
            <a:spLocks noChangeArrowheads="1"/>
          </p:cNvSpPr>
          <p:nvPr/>
        </p:nvSpPr>
        <p:spPr bwMode="auto">
          <a:xfrm>
            <a:off x="2038350" y="49371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73744" name="Rectangle 32"/>
          <p:cNvSpPr>
            <a:spLocks noChangeArrowheads="1"/>
          </p:cNvSpPr>
          <p:nvPr/>
        </p:nvSpPr>
        <p:spPr bwMode="auto">
          <a:xfrm>
            <a:off x="2038350" y="53165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48" name="Straight Connector 47"/>
          <p:cNvCxnSpPr/>
          <p:nvPr/>
        </p:nvCxnSpPr>
        <p:spPr>
          <a:xfrm>
            <a:off x="3155950" y="4641850"/>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3343275" y="3733800"/>
            <a:ext cx="858838" cy="908050"/>
          </a:xfrm>
          <a:custGeom>
            <a:avLst/>
            <a:gdLst>
              <a:gd name="connsiteX0" fmla="*/ 0 w 858417"/>
              <a:gd name="connsiteY0" fmla="*/ 531845 h 550506"/>
              <a:gd name="connsiteX1" fmla="*/ 102637 w 858417"/>
              <a:gd name="connsiteY1" fmla="*/ 167951 h 550506"/>
              <a:gd name="connsiteX2" fmla="*/ 251927 w 858417"/>
              <a:gd name="connsiteY2" fmla="*/ 130629 h 550506"/>
              <a:gd name="connsiteX3" fmla="*/ 279919 w 858417"/>
              <a:gd name="connsiteY3" fmla="*/ 65315 h 550506"/>
              <a:gd name="connsiteX4" fmla="*/ 317241 w 858417"/>
              <a:gd name="connsiteY4" fmla="*/ 18662 h 550506"/>
              <a:gd name="connsiteX5" fmla="*/ 419878 w 858417"/>
              <a:gd name="connsiteY5" fmla="*/ 111968 h 550506"/>
              <a:gd name="connsiteX6" fmla="*/ 522515 w 858417"/>
              <a:gd name="connsiteY6" fmla="*/ 65315 h 550506"/>
              <a:gd name="connsiteX7" fmla="*/ 550506 w 858417"/>
              <a:gd name="connsiteY7" fmla="*/ 0 h 550506"/>
              <a:gd name="connsiteX8" fmla="*/ 625151 w 858417"/>
              <a:gd name="connsiteY8" fmla="*/ 65315 h 550506"/>
              <a:gd name="connsiteX9" fmla="*/ 690466 w 858417"/>
              <a:gd name="connsiteY9" fmla="*/ 195943 h 550506"/>
              <a:gd name="connsiteX10" fmla="*/ 727788 w 858417"/>
              <a:gd name="connsiteY10" fmla="*/ 354564 h 550506"/>
              <a:gd name="connsiteX11" fmla="*/ 858417 w 858417"/>
              <a:gd name="connsiteY11" fmla="*/ 550506 h 550506"/>
              <a:gd name="connsiteX12" fmla="*/ 858417 w 858417"/>
              <a:gd name="connsiteY12" fmla="*/ 550506 h 55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417" h="550506">
                <a:moveTo>
                  <a:pt x="0" y="531845"/>
                </a:moveTo>
                <a:cubicBezTo>
                  <a:pt x="30324" y="383332"/>
                  <a:pt x="60649" y="234820"/>
                  <a:pt x="102637" y="167951"/>
                </a:cubicBezTo>
                <a:cubicBezTo>
                  <a:pt x="144625" y="101082"/>
                  <a:pt x="222380" y="147735"/>
                  <a:pt x="251927" y="130629"/>
                </a:cubicBezTo>
                <a:cubicBezTo>
                  <a:pt x="281474" y="113523"/>
                  <a:pt x="269033" y="83976"/>
                  <a:pt x="279919" y="65315"/>
                </a:cubicBezTo>
                <a:cubicBezTo>
                  <a:pt x="290805" y="46654"/>
                  <a:pt x="293915" y="10886"/>
                  <a:pt x="317241" y="18662"/>
                </a:cubicBezTo>
                <a:cubicBezTo>
                  <a:pt x="340568" y="26437"/>
                  <a:pt x="385666" y="104193"/>
                  <a:pt x="419878" y="111968"/>
                </a:cubicBezTo>
                <a:cubicBezTo>
                  <a:pt x="454090" y="119743"/>
                  <a:pt x="500744" y="83976"/>
                  <a:pt x="522515" y="65315"/>
                </a:cubicBezTo>
                <a:cubicBezTo>
                  <a:pt x="544286" y="46654"/>
                  <a:pt x="533400" y="0"/>
                  <a:pt x="550506" y="0"/>
                </a:cubicBezTo>
                <a:cubicBezTo>
                  <a:pt x="567612" y="0"/>
                  <a:pt x="601824" y="32658"/>
                  <a:pt x="625151" y="65315"/>
                </a:cubicBezTo>
                <a:cubicBezTo>
                  <a:pt x="648478" y="97972"/>
                  <a:pt x="673360" y="147735"/>
                  <a:pt x="690466" y="195943"/>
                </a:cubicBezTo>
                <a:cubicBezTo>
                  <a:pt x="707572" y="244151"/>
                  <a:pt x="699796" y="295470"/>
                  <a:pt x="727788" y="354564"/>
                </a:cubicBezTo>
                <a:cubicBezTo>
                  <a:pt x="755780" y="413658"/>
                  <a:pt x="858417" y="550506"/>
                  <a:pt x="858417" y="550506"/>
                </a:cubicBezTo>
                <a:lnTo>
                  <a:pt x="858417" y="550506"/>
                </a:ln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0" name="Freeform 49"/>
          <p:cNvSpPr/>
          <p:nvPr/>
        </p:nvSpPr>
        <p:spPr>
          <a:xfrm>
            <a:off x="3352800" y="4495800"/>
            <a:ext cx="811213" cy="1365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1" name="Freeform 50"/>
          <p:cNvSpPr/>
          <p:nvPr/>
        </p:nvSpPr>
        <p:spPr>
          <a:xfrm rot="21103709">
            <a:off x="4490280" y="3670442"/>
            <a:ext cx="523380" cy="1098222"/>
          </a:xfrm>
          <a:custGeom>
            <a:avLst/>
            <a:gdLst>
              <a:gd name="connsiteX0" fmla="*/ 0 w 429208"/>
              <a:gd name="connsiteY0" fmla="*/ 342358 h 389011"/>
              <a:gd name="connsiteX1" fmla="*/ 111968 w 429208"/>
              <a:gd name="connsiteY1" fmla="*/ 81101 h 389011"/>
              <a:gd name="connsiteX2" fmla="*/ 167951 w 429208"/>
              <a:gd name="connsiteY2" fmla="*/ 81101 h 389011"/>
              <a:gd name="connsiteX3" fmla="*/ 233266 w 429208"/>
              <a:gd name="connsiteY3" fmla="*/ 34448 h 389011"/>
              <a:gd name="connsiteX4" fmla="*/ 242596 w 429208"/>
              <a:gd name="connsiteY4" fmla="*/ 15787 h 389011"/>
              <a:gd name="connsiteX5" fmla="*/ 298580 w 429208"/>
              <a:gd name="connsiteY5" fmla="*/ 6456 h 389011"/>
              <a:gd name="connsiteX6" fmla="*/ 345233 w 429208"/>
              <a:gd name="connsiteY6" fmla="*/ 118423 h 389011"/>
              <a:gd name="connsiteX7" fmla="*/ 363894 w 429208"/>
              <a:gd name="connsiteY7" fmla="*/ 221060 h 389011"/>
              <a:gd name="connsiteX8" fmla="*/ 401217 w 429208"/>
              <a:gd name="connsiteY8" fmla="*/ 305036 h 389011"/>
              <a:gd name="connsiteX9" fmla="*/ 429208 w 429208"/>
              <a:gd name="connsiteY9" fmla="*/ 389011 h 3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208" h="389011">
                <a:moveTo>
                  <a:pt x="0" y="342358"/>
                </a:moveTo>
                <a:cubicBezTo>
                  <a:pt x="41988" y="233501"/>
                  <a:pt x="83976" y="124644"/>
                  <a:pt x="111968" y="81101"/>
                </a:cubicBezTo>
                <a:cubicBezTo>
                  <a:pt x="139960" y="37558"/>
                  <a:pt x="147735" y="88876"/>
                  <a:pt x="167951" y="81101"/>
                </a:cubicBezTo>
                <a:cubicBezTo>
                  <a:pt x="188167" y="73325"/>
                  <a:pt x="220825" y="45334"/>
                  <a:pt x="233266" y="34448"/>
                </a:cubicBezTo>
                <a:cubicBezTo>
                  <a:pt x="245707" y="23562"/>
                  <a:pt x="231710" y="20452"/>
                  <a:pt x="242596" y="15787"/>
                </a:cubicBezTo>
                <a:cubicBezTo>
                  <a:pt x="253482" y="11122"/>
                  <a:pt x="281474" y="-10650"/>
                  <a:pt x="298580" y="6456"/>
                </a:cubicBezTo>
                <a:cubicBezTo>
                  <a:pt x="315686" y="23562"/>
                  <a:pt x="334347" y="82656"/>
                  <a:pt x="345233" y="118423"/>
                </a:cubicBezTo>
                <a:cubicBezTo>
                  <a:pt x="356119" y="154190"/>
                  <a:pt x="354563" y="189958"/>
                  <a:pt x="363894" y="221060"/>
                </a:cubicBezTo>
                <a:cubicBezTo>
                  <a:pt x="373225" y="252162"/>
                  <a:pt x="390331" y="277044"/>
                  <a:pt x="401217" y="305036"/>
                </a:cubicBezTo>
                <a:cubicBezTo>
                  <a:pt x="412103" y="333028"/>
                  <a:pt x="420655" y="361019"/>
                  <a:pt x="429208" y="389011"/>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3" name="Freeform 52"/>
          <p:cNvSpPr/>
          <p:nvPr/>
        </p:nvSpPr>
        <p:spPr>
          <a:xfrm>
            <a:off x="5313363" y="4572000"/>
            <a:ext cx="585787" cy="52388"/>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4" name="Freeform 53"/>
          <p:cNvSpPr/>
          <p:nvPr/>
        </p:nvSpPr>
        <p:spPr>
          <a:xfrm>
            <a:off x="5316538" y="3657600"/>
            <a:ext cx="581025" cy="963613"/>
          </a:xfrm>
          <a:custGeom>
            <a:avLst/>
            <a:gdLst>
              <a:gd name="connsiteX0" fmla="*/ 0 w 581891"/>
              <a:gd name="connsiteY0" fmla="*/ 499026 h 502223"/>
              <a:gd name="connsiteX1" fmla="*/ 86325 w 581891"/>
              <a:gd name="connsiteY1" fmla="*/ 35431 h 502223"/>
              <a:gd name="connsiteX2" fmla="*/ 89522 w 581891"/>
              <a:gd name="connsiteY2" fmla="*/ 35431 h 502223"/>
              <a:gd name="connsiteX3" fmla="*/ 156663 w 581891"/>
              <a:gd name="connsiteY3" fmla="*/ 64206 h 502223"/>
              <a:gd name="connsiteX4" fmla="*/ 204621 w 581891"/>
              <a:gd name="connsiteY4" fmla="*/ 45023 h 502223"/>
              <a:gd name="connsiteX5" fmla="*/ 249382 w 581891"/>
              <a:gd name="connsiteY5" fmla="*/ 41826 h 502223"/>
              <a:gd name="connsiteX6" fmla="*/ 313326 w 581891"/>
              <a:gd name="connsiteY6" fmla="*/ 45023 h 502223"/>
              <a:gd name="connsiteX7" fmla="*/ 345298 w 581891"/>
              <a:gd name="connsiteY7" fmla="*/ 57812 h 502223"/>
              <a:gd name="connsiteX8" fmla="*/ 402848 w 581891"/>
              <a:gd name="connsiteY8" fmla="*/ 76995 h 502223"/>
              <a:gd name="connsiteX9" fmla="*/ 457200 w 581891"/>
              <a:gd name="connsiteY9" fmla="*/ 108967 h 502223"/>
              <a:gd name="connsiteX10" fmla="*/ 521144 w 581891"/>
              <a:gd name="connsiteY10" fmla="*/ 131347 h 502223"/>
              <a:gd name="connsiteX11" fmla="*/ 521144 w 581891"/>
              <a:gd name="connsiteY11" fmla="*/ 182503 h 502223"/>
              <a:gd name="connsiteX12" fmla="*/ 543525 w 581891"/>
              <a:gd name="connsiteY12" fmla="*/ 236855 h 502223"/>
              <a:gd name="connsiteX13" fmla="*/ 546722 w 581891"/>
              <a:gd name="connsiteY13" fmla="*/ 294405 h 502223"/>
              <a:gd name="connsiteX14" fmla="*/ 569102 w 581891"/>
              <a:gd name="connsiteY14" fmla="*/ 387124 h 502223"/>
              <a:gd name="connsiteX15" fmla="*/ 578694 w 581891"/>
              <a:gd name="connsiteY15" fmla="*/ 457462 h 502223"/>
              <a:gd name="connsiteX16" fmla="*/ 581891 w 581891"/>
              <a:gd name="connsiteY16" fmla="*/ 502223 h 5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891" h="502223">
                <a:moveTo>
                  <a:pt x="0" y="499026"/>
                </a:moveTo>
                <a:cubicBezTo>
                  <a:pt x="28775" y="344494"/>
                  <a:pt x="71405" y="112697"/>
                  <a:pt x="86325" y="35431"/>
                </a:cubicBezTo>
                <a:cubicBezTo>
                  <a:pt x="101245" y="-41835"/>
                  <a:pt x="77799" y="30635"/>
                  <a:pt x="89522" y="35431"/>
                </a:cubicBezTo>
                <a:cubicBezTo>
                  <a:pt x="101245" y="40227"/>
                  <a:pt x="137480" y="62607"/>
                  <a:pt x="156663" y="64206"/>
                </a:cubicBezTo>
                <a:cubicBezTo>
                  <a:pt x="175846" y="65805"/>
                  <a:pt x="189168" y="48753"/>
                  <a:pt x="204621" y="45023"/>
                </a:cubicBezTo>
                <a:cubicBezTo>
                  <a:pt x="220074" y="41293"/>
                  <a:pt x="231265" y="41826"/>
                  <a:pt x="249382" y="41826"/>
                </a:cubicBezTo>
                <a:cubicBezTo>
                  <a:pt x="267499" y="41826"/>
                  <a:pt x="297340" y="42359"/>
                  <a:pt x="313326" y="45023"/>
                </a:cubicBezTo>
                <a:cubicBezTo>
                  <a:pt x="329312" y="47687"/>
                  <a:pt x="330378" y="52483"/>
                  <a:pt x="345298" y="57812"/>
                </a:cubicBezTo>
                <a:cubicBezTo>
                  <a:pt x="360218" y="63141"/>
                  <a:pt x="384198" y="68469"/>
                  <a:pt x="402848" y="76995"/>
                </a:cubicBezTo>
                <a:cubicBezTo>
                  <a:pt x="421498" y="85521"/>
                  <a:pt x="437484" y="99908"/>
                  <a:pt x="457200" y="108967"/>
                </a:cubicBezTo>
                <a:cubicBezTo>
                  <a:pt x="476916" y="118026"/>
                  <a:pt x="510487" y="119091"/>
                  <a:pt x="521144" y="131347"/>
                </a:cubicBezTo>
                <a:cubicBezTo>
                  <a:pt x="531801" y="143603"/>
                  <a:pt x="517414" y="164918"/>
                  <a:pt x="521144" y="182503"/>
                </a:cubicBezTo>
                <a:cubicBezTo>
                  <a:pt x="524874" y="200088"/>
                  <a:pt x="539262" y="218205"/>
                  <a:pt x="543525" y="236855"/>
                </a:cubicBezTo>
                <a:cubicBezTo>
                  <a:pt x="547788" y="255505"/>
                  <a:pt x="542459" y="269360"/>
                  <a:pt x="546722" y="294405"/>
                </a:cubicBezTo>
                <a:cubicBezTo>
                  <a:pt x="550985" y="319450"/>
                  <a:pt x="563773" y="359948"/>
                  <a:pt x="569102" y="387124"/>
                </a:cubicBezTo>
                <a:cubicBezTo>
                  <a:pt x="574431" y="414300"/>
                  <a:pt x="576563" y="438279"/>
                  <a:pt x="578694" y="457462"/>
                </a:cubicBezTo>
                <a:cubicBezTo>
                  <a:pt x="580826" y="476645"/>
                  <a:pt x="581358" y="489434"/>
                  <a:pt x="581891" y="502223"/>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73751" name="Rectangle 58"/>
          <p:cNvSpPr>
            <a:spLocks noChangeArrowheads="1"/>
          </p:cNvSpPr>
          <p:nvPr/>
        </p:nvSpPr>
        <p:spPr bwMode="auto">
          <a:xfrm>
            <a:off x="1962150" y="4271963"/>
            <a:ext cx="1146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2</a:t>
            </a:r>
          </a:p>
          <a:p>
            <a:pPr algn="ctr"/>
            <a:r>
              <a:rPr lang="en-US" sz="1600"/>
              <a:t>coverage</a:t>
            </a:r>
          </a:p>
        </p:txBody>
      </p:sp>
      <p:cxnSp>
        <p:nvCxnSpPr>
          <p:cNvPr id="30" name="Straight Connector 29"/>
          <p:cNvCxnSpPr/>
          <p:nvPr/>
        </p:nvCxnSpPr>
        <p:spPr>
          <a:xfrm>
            <a:off x="3132138" y="3557588"/>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3352800" y="2971800"/>
            <a:ext cx="812800" cy="595312"/>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6" name="Freeform 35"/>
          <p:cNvSpPr/>
          <p:nvPr/>
        </p:nvSpPr>
        <p:spPr>
          <a:xfrm>
            <a:off x="5289550" y="3048000"/>
            <a:ext cx="585788" cy="49212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55" name="Rectangle 37"/>
          <p:cNvSpPr>
            <a:spLocks noChangeArrowheads="1"/>
          </p:cNvSpPr>
          <p:nvPr/>
        </p:nvSpPr>
        <p:spPr bwMode="auto">
          <a:xfrm>
            <a:off x="1962150" y="3176588"/>
            <a:ext cx="1146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1 </a:t>
            </a:r>
          </a:p>
          <a:p>
            <a:pPr algn="ctr"/>
            <a:r>
              <a:rPr lang="en-US" sz="1600"/>
              <a:t>coverage</a:t>
            </a:r>
          </a:p>
        </p:txBody>
      </p:sp>
      <p:sp>
        <p:nvSpPr>
          <p:cNvPr id="13" name="Freeform 12"/>
          <p:cNvSpPr/>
          <p:nvPr/>
        </p:nvSpPr>
        <p:spPr>
          <a:xfrm>
            <a:off x="3327400" y="2286000"/>
            <a:ext cx="800100" cy="1266825"/>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ln>
            <a:solidFill>
              <a:schemeClr val="tx1"/>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4" name="Freeform 13"/>
          <p:cNvSpPr/>
          <p:nvPr/>
        </p:nvSpPr>
        <p:spPr>
          <a:xfrm>
            <a:off x="4597400" y="2933700"/>
            <a:ext cx="393700" cy="615950"/>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5" name="Freeform 14"/>
          <p:cNvSpPr/>
          <p:nvPr/>
        </p:nvSpPr>
        <p:spPr>
          <a:xfrm>
            <a:off x="5294313" y="2438401"/>
            <a:ext cx="584200" cy="1098550"/>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7" name="Right Brace 16"/>
          <p:cNvSpPr/>
          <p:nvPr/>
        </p:nvSpPr>
        <p:spPr>
          <a:xfrm>
            <a:off x="6586538" y="2401888"/>
            <a:ext cx="404812" cy="24050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60" name="TextBox 17"/>
          <p:cNvSpPr txBox="1">
            <a:spLocks noChangeArrowheads="1"/>
          </p:cNvSpPr>
          <p:nvPr/>
        </p:nvSpPr>
        <p:spPr bwMode="auto">
          <a:xfrm>
            <a:off x="7250113" y="2957513"/>
            <a:ext cx="1560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Test for </a:t>
            </a:r>
          </a:p>
          <a:p>
            <a:r>
              <a:rPr lang="en-US"/>
              <a:t>differential </a:t>
            </a:r>
          </a:p>
          <a:p>
            <a:r>
              <a:rPr lang="en-US"/>
              <a:t>expression</a:t>
            </a:r>
          </a:p>
        </p:txBody>
      </p:sp>
      <p:sp>
        <p:nvSpPr>
          <p:cNvPr id="73761" name="TextBox 2"/>
          <p:cNvSpPr txBox="1">
            <a:spLocks noChangeArrowheads="1"/>
          </p:cNvSpPr>
          <p:nvPr/>
        </p:nvSpPr>
        <p:spPr bwMode="auto">
          <a:xfrm>
            <a:off x="533400" y="1295400"/>
            <a:ext cx="73866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dirty="0"/>
              <a:t>We want to determine differential expression </a:t>
            </a:r>
            <a:br>
              <a:rPr lang="en-US" dirty="0"/>
            </a:br>
            <a:r>
              <a:rPr lang="en-US" dirty="0"/>
              <a:t>at the transcript level</a:t>
            </a:r>
            <a:r>
              <a:rPr lang="en-US" dirty="0" smtClean="0"/>
              <a:t>.  Consider coverage shown:</a:t>
            </a:r>
            <a:endParaRPr lang="en-US" u="sng" dirty="0"/>
          </a:p>
        </p:txBody>
      </p:sp>
      <p:sp>
        <p:nvSpPr>
          <p:cNvPr id="37" name="TextBox 3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transcript expression</a:t>
            </a:r>
          </a:p>
        </p:txBody>
      </p:sp>
      <p:sp>
        <p:nvSpPr>
          <p:cNvPr id="2" name="TextBox 1"/>
          <p:cNvSpPr txBox="1"/>
          <p:nvPr/>
        </p:nvSpPr>
        <p:spPr>
          <a:xfrm>
            <a:off x="7620000" y="6096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381000" y="1371600"/>
            <a:ext cx="8229600" cy="4754563"/>
          </a:xfrm>
        </p:spPr>
        <p:txBody>
          <a:bodyPr/>
          <a:lstStyle/>
          <a:p>
            <a:r>
              <a:rPr lang="en-US" sz="2400" dirty="0">
                <a:latin typeface="Arial" charset="0"/>
                <a:ea typeface="ＭＳ Ｐゴシック" charset="0"/>
                <a:cs typeface="Arial" charset="0"/>
              </a:rPr>
              <a:t>Test for differential expression based on counts:</a:t>
            </a:r>
          </a:p>
          <a:p>
            <a:pPr lvl="1"/>
            <a:r>
              <a:rPr lang="en-US" dirty="0">
                <a:latin typeface="Arial" charset="0"/>
                <a:ea typeface="ＭＳ Ｐゴシック" charset="0"/>
                <a:cs typeface="Arial" charset="0"/>
              </a:rPr>
              <a:t>at gene </a:t>
            </a:r>
            <a:r>
              <a:rPr lang="en-US" dirty="0" smtClean="0">
                <a:latin typeface="Arial" charset="0"/>
                <a:ea typeface="ＭＳ Ｐゴシック" charset="0"/>
                <a:cs typeface="Arial" charset="0"/>
              </a:rPr>
              <a:t>level and at exon level.</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harder to do at transcript </a:t>
            </a:r>
            <a:r>
              <a:rPr lang="en-US" dirty="0" smtClean="0">
                <a:latin typeface="Arial" charset="0"/>
                <a:ea typeface="ＭＳ Ｐゴシック" charset="0"/>
                <a:cs typeface="Arial" charset="0"/>
              </a:rPr>
              <a:t>level</a:t>
            </a:r>
            <a:r>
              <a:rPr lang="en-US" dirty="0">
                <a:latin typeface="Arial" charset="0"/>
                <a:ea typeface="ＭＳ Ｐゴシック" charset="0"/>
                <a:cs typeface="Arial" charset="0"/>
              </a:rPr>
              <a:t>:</a:t>
            </a:r>
            <a:r>
              <a:rPr lang="en-US" dirty="0" smtClean="0">
                <a:latin typeface="Arial" charset="0"/>
                <a:ea typeface="ＭＳ Ｐゴシック" charset="0"/>
                <a:cs typeface="Arial" charset="0"/>
              </a:rPr>
              <a:t> </a:t>
            </a:r>
            <a:r>
              <a:rPr lang="en-US" dirty="0" err="1">
                <a:solidFill>
                  <a:srgbClr val="FF0000"/>
                </a:solidFill>
                <a:latin typeface="Arial" charset="0"/>
                <a:ea typeface="ＭＳ Ｐゴシック" charset="0"/>
                <a:cs typeface="Arial" charset="0"/>
              </a:rPr>
              <a:t>U</a:t>
            </a:r>
            <a:r>
              <a:rPr lang="en-US" dirty="0" err="1" smtClean="0">
                <a:solidFill>
                  <a:srgbClr val="FF0000"/>
                </a:solidFill>
                <a:latin typeface="Arial" charset="0"/>
                <a:ea typeface="ＭＳ Ｐゴシック" charset="0"/>
                <a:cs typeface="Arial" charset="0"/>
              </a:rPr>
              <a:t>neveness</a:t>
            </a:r>
            <a:r>
              <a:rPr lang="en-US" dirty="0" smtClean="0">
                <a:solidFill>
                  <a:srgbClr val="FF0000"/>
                </a:solidFill>
                <a:latin typeface="Arial" charset="0"/>
                <a:ea typeface="ＭＳ Ｐゴシック" charset="0"/>
                <a:cs typeface="Arial" charset="0"/>
              </a:rPr>
              <a:t> of coverage</a:t>
            </a:r>
          </a:p>
          <a:p>
            <a:pPr marL="603250" lvl="2" indent="0">
              <a:buNone/>
            </a:pPr>
            <a:r>
              <a:rPr lang="en-US" dirty="0" smtClean="0">
                <a:solidFill>
                  <a:srgbClr val="FF0000"/>
                </a:solidFill>
                <a:latin typeface="Arial" charset="0"/>
                <a:ea typeface="ＭＳ Ｐゴシック" charset="0"/>
                <a:cs typeface="Arial" charset="0"/>
              </a:rPr>
              <a:t>confuses</a:t>
            </a:r>
            <a:r>
              <a:rPr lang="en-US" dirty="0" smtClean="0">
                <a:solidFill>
                  <a:srgbClr val="FF0000"/>
                </a:solidFill>
                <a:latin typeface="Arial" charset="0"/>
                <a:ea typeface="ＭＳ Ｐゴシック" charset="0"/>
                <a:cs typeface="Arial" charset="0"/>
              </a:rPr>
              <a:t>!  BUT splice-crossing reads help</a:t>
            </a:r>
            <a:endParaRPr lang="en-US" dirty="0">
              <a:solidFill>
                <a:srgbClr val="FF0000"/>
              </a:solidFill>
              <a:latin typeface="Arial" charset="0"/>
              <a:ea typeface="ＭＳ Ｐゴシック" charset="0"/>
              <a:cs typeface="Arial" charset="0"/>
            </a:endParaRPr>
          </a:p>
          <a:p>
            <a:pPr lvl="1"/>
            <a:endParaRPr lang="en-US" dirty="0">
              <a:latin typeface="Arial" charset="0"/>
              <a:ea typeface="ＭＳ Ｐゴシック" charset="0"/>
              <a:cs typeface="Arial" charset="0"/>
            </a:endParaRPr>
          </a:p>
          <a:p>
            <a:r>
              <a:rPr lang="en-US" sz="2400" dirty="0" smtClean="0">
                <a:latin typeface="Arial" charset="0"/>
                <a:ea typeface="ＭＳ Ｐゴシック" charset="0"/>
                <a:cs typeface="Arial" charset="0"/>
              </a:rPr>
              <a:t>Some relatively current </a:t>
            </a:r>
            <a:r>
              <a:rPr lang="en-US" sz="2400" dirty="0">
                <a:latin typeface="Arial" charset="0"/>
                <a:ea typeface="ＭＳ Ｐゴシック" charset="0"/>
                <a:cs typeface="Arial" charset="0"/>
              </a:rPr>
              <a:t>tools designed for transcript level quantitation:</a:t>
            </a:r>
          </a:p>
          <a:p>
            <a:pPr lvl="1"/>
            <a:r>
              <a:rPr lang="en-US" dirty="0" err="1">
                <a:latin typeface="Arial" charset="0"/>
                <a:ea typeface="ＭＳ Ｐゴシック" charset="0"/>
                <a:cs typeface="Arial" charset="0"/>
              </a:rPr>
              <a:t>Cuffdiff</a:t>
            </a:r>
            <a:r>
              <a:rPr lang="en-US" dirty="0">
                <a:latin typeface="Arial" charset="0"/>
                <a:ea typeface="ＭＳ Ｐゴシック" charset="0"/>
                <a:cs typeface="Arial" charset="0"/>
              </a:rPr>
              <a:t> (Trapnell, 2010)</a:t>
            </a:r>
          </a:p>
          <a:p>
            <a:pPr lvl="1"/>
            <a:r>
              <a:rPr lang="en-US" dirty="0" err="1">
                <a:latin typeface="Arial" charset="0"/>
                <a:ea typeface="ＭＳ Ｐゴシック" charset="0"/>
                <a:cs typeface="Arial" charset="0"/>
              </a:rPr>
              <a:t>eXpress</a:t>
            </a:r>
            <a:r>
              <a:rPr lang="en-US" dirty="0">
                <a:latin typeface="Arial" charset="0"/>
                <a:ea typeface="ＭＳ Ｐゴシック" charset="0"/>
                <a:cs typeface="Arial" charset="0"/>
              </a:rPr>
              <a:t> (Roberts, submitted)</a:t>
            </a:r>
          </a:p>
          <a:p>
            <a:pPr lvl="1"/>
            <a:r>
              <a:rPr lang="en-US" dirty="0" err="1">
                <a:latin typeface="Arial" charset="0"/>
                <a:ea typeface="ＭＳ Ｐゴシック" charset="0"/>
                <a:cs typeface="Arial" charset="0"/>
              </a:rPr>
              <a:t>FluxCapacitator</a:t>
            </a:r>
            <a:r>
              <a:rPr lang="en-US" dirty="0">
                <a:latin typeface="Arial" charset="0"/>
                <a:ea typeface="ＭＳ Ｐゴシック" charset="0"/>
                <a:cs typeface="Arial" charset="0"/>
              </a:rPr>
              <a:t> (Montgomery, 2010)</a:t>
            </a: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transcript expression</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4"/>
          <p:cNvSpPr txBox="1">
            <a:spLocks noChangeArrowheads="1"/>
          </p:cNvSpPr>
          <p:nvPr/>
        </p:nvSpPr>
        <p:spPr bwMode="auto">
          <a:xfrm>
            <a:off x="304800" y="5562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52600" y="5878513"/>
            <a:ext cx="64008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348038" y="57864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5286375" y="5802313"/>
            <a:ext cx="650875" cy="160337"/>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614863" y="5792788"/>
            <a:ext cx="466725" cy="169862"/>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ounded Rectangle 21"/>
          <p:cNvSpPr/>
          <p:nvPr/>
        </p:nvSpPr>
        <p:spPr>
          <a:xfrm>
            <a:off x="3348038" y="50149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ounded Rectangle 22"/>
          <p:cNvSpPr/>
          <p:nvPr/>
        </p:nvSpPr>
        <p:spPr>
          <a:xfrm>
            <a:off x="5286375" y="50117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4614863" y="5011738"/>
            <a:ext cx="46672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24"/>
          <p:cNvSpPr/>
          <p:nvPr/>
        </p:nvSpPr>
        <p:spPr>
          <a:xfrm>
            <a:off x="3348038" y="5381625"/>
            <a:ext cx="931862" cy="2063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5286375" y="53832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7" name="Straight Connector 26"/>
          <p:cNvCxnSpPr>
            <a:stCxn id="22" idx="3"/>
            <a:endCxn id="24" idx="1"/>
          </p:cNvCxnSpPr>
          <p:nvPr/>
        </p:nvCxnSpPr>
        <p:spPr>
          <a:xfrm flipV="1">
            <a:off x="4279900" y="5106988"/>
            <a:ext cx="334963" cy="158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4" idx="3"/>
            <a:endCxn id="23" idx="1"/>
          </p:cNvCxnSpPr>
          <p:nvPr/>
        </p:nvCxnSpPr>
        <p:spPr>
          <a:xfrm flipV="1">
            <a:off x="5081588" y="5106988"/>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5" idx="3"/>
            <a:endCxn id="26" idx="1"/>
          </p:cNvCxnSpPr>
          <p:nvPr/>
        </p:nvCxnSpPr>
        <p:spPr>
          <a:xfrm>
            <a:off x="4279900" y="54848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73743" name="Rectangle 31"/>
          <p:cNvSpPr>
            <a:spLocks noChangeArrowheads="1"/>
          </p:cNvSpPr>
          <p:nvPr/>
        </p:nvSpPr>
        <p:spPr bwMode="auto">
          <a:xfrm>
            <a:off x="2038350" y="49371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73744" name="Rectangle 32"/>
          <p:cNvSpPr>
            <a:spLocks noChangeArrowheads="1"/>
          </p:cNvSpPr>
          <p:nvPr/>
        </p:nvSpPr>
        <p:spPr bwMode="auto">
          <a:xfrm>
            <a:off x="2038350" y="53165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48" name="Straight Connector 47"/>
          <p:cNvCxnSpPr/>
          <p:nvPr/>
        </p:nvCxnSpPr>
        <p:spPr>
          <a:xfrm>
            <a:off x="3155950" y="4641850"/>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3343275" y="4090988"/>
            <a:ext cx="858838" cy="550862"/>
          </a:xfrm>
          <a:custGeom>
            <a:avLst/>
            <a:gdLst>
              <a:gd name="connsiteX0" fmla="*/ 0 w 858417"/>
              <a:gd name="connsiteY0" fmla="*/ 531845 h 550506"/>
              <a:gd name="connsiteX1" fmla="*/ 102637 w 858417"/>
              <a:gd name="connsiteY1" fmla="*/ 167951 h 550506"/>
              <a:gd name="connsiteX2" fmla="*/ 251927 w 858417"/>
              <a:gd name="connsiteY2" fmla="*/ 130629 h 550506"/>
              <a:gd name="connsiteX3" fmla="*/ 279919 w 858417"/>
              <a:gd name="connsiteY3" fmla="*/ 65315 h 550506"/>
              <a:gd name="connsiteX4" fmla="*/ 317241 w 858417"/>
              <a:gd name="connsiteY4" fmla="*/ 18662 h 550506"/>
              <a:gd name="connsiteX5" fmla="*/ 419878 w 858417"/>
              <a:gd name="connsiteY5" fmla="*/ 111968 h 550506"/>
              <a:gd name="connsiteX6" fmla="*/ 522515 w 858417"/>
              <a:gd name="connsiteY6" fmla="*/ 65315 h 550506"/>
              <a:gd name="connsiteX7" fmla="*/ 550506 w 858417"/>
              <a:gd name="connsiteY7" fmla="*/ 0 h 550506"/>
              <a:gd name="connsiteX8" fmla="*/ 625151 w 858417"/>
              <a:gd name="connsiteY8" fmla="*/ 65315 h 550506"/>
              <a:gd name="connsiteX9" fmla="*/ 690466 w 858417"/>
              <a:gd name="connsiteY9" fmla="*/ 195943 h 550506"/>
              <a:gd name="connsiteX10" fmla="*/ 727788 w 858417"/>
              <a:gd name="connsiteY10" fmla="*/ 354564 h 550506"/>
              <a:gd name="connsiteX11" fmla="*/ 858417 w 858417"/>
              <a:gd name="connsiteY11" fmla="*/ 550506 h 550506"/>
              <a:gd name="connsiteX12" fmla="*/ 858417 w 858417"/>
              <a:gd name="connsiteY12" fmla="*/ 550506 h 55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417" h="550506">
                <a:moveTo>
                  <a:pt x="0" y="531845"/>
                </a:moveTo>
                <a:cubicBezTo>
                  <a:pt x="30324" y="383332"/>
                  <a:pt x="60649" y="234820"/>
                  <a:pt x="102637" y="167951"/>
                </a:cubicBezTo>
                <a:cubicBezTo>
                  <a:pt x="144625" y="101082"/>
                  <a:pt x="222380" y="147735"/>
                  <a:pt x="251927" y="130629"/>
                </a:cubicBezTo>
                <a:cubicBezTo>
                  <a:pt x="281474" y="113523"/>
                  <a:pt x="269033" y="83976"/>
                  <a:pt x="279919" y="65315"/>
                </a:cubicBezTo>
                <a:cubicBezTo>
                  <a:pt x="290805" y="46654"/>
                  <a:pt x="293915" y="10886"/>
                  <a:pt x="317241" y="18662"/>
                </a:cubicBezTo>
                <a:cubicBezTo>
                  <a:pt x="340568" y="26437"/>
                  <a:pt x="385666" y="104193"/>
                  <a:pt x="419878" y="111968"/>
                </a:cubicBezTo>
                <a:cubicBezTo>
                  <a:pt x="454090" y="119743"/>
                  <a:pt x="500744" y="83976"/>
                  <a:pt x="522515" y="65315"/>
                </a:cubicBezTo>
                <a:cubicBezTo>
                  <a:pt x="544286" y="46654"/>
                  <a:pt x="533400" y="0"/>
                  <a:pt x="550506" y="0"/>
                </a:cubicBezTo>
                <a:cubicBezTo>
                  <a:pt x="567612" y="0"/>
                  <a:pt x="601824" y="32658"/>
                  <a:pt x="625151" y="65315"/>
                </a:cubicBezTo>
                <a:cubicBezTo>
                  <a:pt x="648478" y="97972"/>
                  <a:pt x="673360" y="147735"/>
                  <a:pt x="690466" y="195943"/>
                </a:cubicBezTo>
                <a:cubicBezTo>
                  <a:pt x="707572" y="244151"/>
                  <a:pt x="699796" y="295470"/>
                  <a:pt x="727788" y="354564"/>
                </a:cubicBezTo>
                <a:cubicBezTo>
                  <a:pt x="755780" y="413658"/>
                  <a:pt x="858417" y="550506"/>
                  <a:pt x="858417" y="550506"/>
                </a:cubicBezTo>
                <a:lnTo>
                  <a:pt x="858417" y="550506"/>
                </a:ln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0" name="Freeform 49"/>
          <p:cNvSpPr/>
          <p:nvPr/>
        </p:nvSpPr>
        <p:spPr>
          <a:xfrm>
            <a:off x="3352800" y="3886200"/>
            <a:ext cx="811213" cy="7461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1" name="Freeform 50"/>
          <p:cNvSpPr/>
          <p:nvPr/>
        </p:nvSpPr>
        <p:spPr>
          <a:xfrm rot="21103709">
            <a:off x="4621213" y="4281488"/>
            <a:ext cx="430212" cy="388937"/>
          </a:xfrm>
          <a:custGeom>
            <a:avLst/>
            <a:gdLst>
              <a:gd name="connsiteX0" fmla="*/ 0 w 429208"/>
              <a:gd name="connsiteY0" fmla="*/ 342358 h 389011"/>
              <a:gd name="connsiteX1" fmla="*/ 111968 w 429208"/>
              <a:gd name="connsiteY1" fmla="*/ 81101 h 389011"/>
              <a:gd name="connsiteX2" fmla="*/ 167951 w 429208"/>
              <a:gd name="connsiteY2" fmla="*/ 81101 h 389011"/>
              <a:gd name="connsiteX3" fmla="*/ 233266 w 429208"/>
              <a:gd name="connsiteY3" fmla="*/ 34448 h 389011"/>
              <a:gd name="connsiteX4" fmla="*/ 242596 w 429208"/>
              <a:gd name="connsiteY4" fmla="*/ 15787 h 389011"/>
              <a:gd name="connsiteX5" fmla="*/ 298580 w 429208"/>
              <a:gd name="connsiteY5" fmla="*/ 6456 h 389011"/>
              <a:gd name="connsiteX6" fmla="*/ 345233 w 429208"/>
              <a:gd name="connsiteY6" fmla="*/ 118423 h 389011"/>
              <a:gd name="connsiteX7" fmla="*/ 363894 w 429208"/>
              <a:gd name="connsiteY7" fmla="*/ 221060 h 389011"/>
              <a:gd name="connsiteX8" fmla="*/ 401217 w 429208"/>
              <a:gd name="connsiteY8" fmla="*/ 305036 h 389011"/>
              <a:gd name="connsiteX9" fmla="*/ 429208 w 429208"/>
              <a:gd name="connsiteY9" fmla="*/ 389011 h 3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208" h="389011">
                <a:moveTo>
                  <a:pt x="0" y="342358"/>
                </a:moveTo>
                <a:cubicBezTo>
                  <a:pt x="41988" y="233501"/>
                  <a:pt x="83976" y="124644"/>
                  <a:pt x="111968" y="81101"/>
                </a:cubicBezTo>
                <a:cubicBezTo>
                  <a:pt x="139960" y="37558"/>
                  <a:pt x="147735" y="88876"/>
                  <a:pt x="167951" y="81101"/>
                </a:cubicBezTo>
                <a:cubicBezTo>
                  <a:pt x="188167" y="73325"/>
                  <a:pt x="220825" y="45334"/>
                  <a:pt x="233266" y="34448"/>
                </a:cubicBezTo>
                <a:cubicBezTo>
                  <a:pt x="245707" y="23562"/>
                  <a:pt x="231710" y="20452"/>
                  <a:pt x="242596" y="15787"/>
                </a:cubicBezTo>
                <a:cubicBezTo>
                  <a:pt x="253482" y="11122"/>
                  <a:pt x="281474" y="-10650"/>
                  <a:pt x="298580" y="6456"/>
                </a:cubicBezTo>
                <a:cubicBezTo>
                  <a:pt x="315686" y="23562"/>
                  <a:pt x="334347" y="82656"/>
                  <a:pt x="345233" y="118423"/>
                </a:cubicBezTo>
                <a:cubicBezTo>
                  <a:pt x="356119" y="154190"/>
                  <a:pt x="354563" y="189958"/>
                  <a:pt x="363894" y="221060"/>
                </a:cubicBezTo>
                <a:cubicBezTo>
                  <a:pt x="373225" y="252162"/>
                  <a:pt x="390331" y="277044"/>
                  <a:pt x="401217" y="305036"/>
                </a:cubicBezTo>
                <a:cubicBezTo>
                  <a:pt x="412103" y="333028"/>
                  <a:pt x="420655" y="361019"/>
                  <a:pt x="429208" y="389011"/>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3" name="Freeform 52"/>
          <p:cNvSpPr/>
          <p:nvPr/>
        </p:nvSpPr>
        <p:spPr>
          <a:xfrm>
            <a:off x="5313363" y="4227513"/>
            <a:ext cx="585787"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4" name="Freeform 53"/>
          <p:cNvSpPr/>
          <p:nvPr/>
        </p:nvSpPr>
        <p:spPr>
          <a:xfrm>
            <a:off x="5316538" y="4117975"/>
            <a:ext cx="581025" cy="503238"/>
          </a:xfrm>
          <a:custGeom>
            <a:avLst/>
            <a:gdLst>
              <a:gd name="connsiteX0" fmla="*/ 0 w 581891"/>
              <a:gd name="connsiteY0" fmla="*/ 499026 h 502223"/>
              <a:gd name="connsiteX1" fmla="*/ 86325 w 581891"/>
              <a:gd name="connsiteY1" fmla="*/ 35431 h 502223"/>
              <a:gd name="connsiteX2" fmla="*/ 89522 w 581891"/>
              <a:gd name="connsiteY2" fmla="*/ 35431 h 502223"/>
              <a:gd name="connsiteX3" fmla="*/ 156663 w 581891"/>
              <a:gd name="connsiteY3" fmla="*/ 64206 h 502223"/>
              <a:gd name="connsiteX4" fmla="*/ 204621 w 581891"/>
              <a:gd name="connsiteY4" fmla="*/ 45023 h 502223"/>
              <a:gd name="connsiteX5" fmla="*/ 249382 w 581891"/>
              <a:gd name="connsiteY5" fmla="*/ 41826 h 502223"/>
              <a:gd name="connsiteX6" fmla="*/ 313326 w 581891"/>
              <a:gd name="connsiteY6" fmla="*/ 45023 h 502223"/>
              <a:gd name="connsiteX7" fmla="*/ 345298 w 581891"/>
              <a:gd name="connsiteY7" fmla="*/ 57812 h 502223"/>
              <a:gd name="connsiteX8" fmla="*/ 402848 w 581891"/>
              <a:gd name="connsiteY8" fmla="*/ 76995 h 502223"/>
              <a:gd name="connsiteX9" fmla="*/ 457200 w 581891"/>
              <a:gd name="connsiteY9" fmla="*/ 108967 h 502223"/>
              <a:gd name="connsiteX10" fmla="*/ 521144 w 581891"/>
              <a:gd name="connsiteY10" fmla="*/ 131347 h 502223"/>
              <a:gd name="connsiteX11" fmla="*/ 521144 w 581891"/>
              <a:gd name="connsiteY11" fmla="*/ 182503 h 502223"/>
              <a:gd name="connsiteX12" fmla="*/ 543525 w 581891"/>
              <a:gd name="connsiteY12" fmla="*/ 236855 h 502223"/>
              <a:gd name="connsiteX13" fmla="*/ 546722 w 581891"/>
              <a:gd name="connsiteY13" fmla="*/ 294405 h 502223"/>
              <a:gd name="connsiteX14" fmla="*/ 569102 w 581891"/>
              <a:gd name="connsiteY14" fmla="*/ 387124 h 502223"/>
              <a:gd name="connsiteX15" fmla="*/ 578694 w 581891"/>
              <a:gd name="connsiteY15" fmla="*/ 457462 h 502223"/>
              <a:gd name="connsiteX16" fmla="*/ 581891 w 581891"/>
              <a:gd name="connsiteY16" fmla="*/ 502223 h 5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891" h="502223">
                <a:moveTo>
                  <a:pt x="0" y="499026"/>
                </a:moveTo>
                <a:cubicBezTo>
                  <a:pt x="28775" y="344494"/>
                  <a:pt x="71405" y="112697"/>
                  <a:pt x="86325" y="35431"/>
                </a:cubicBezTo>
                <a:cubicBezTo>
                  <a:pt x="101245" y="-41835"/>
                  <a:pt x="77799" y="30635"/>
                  <a:pt x="89522" y="35431"/>
                </a:cubicBezTo>
                <a:cubicBezTo>
                  <a:pt x="101245" y="40227"/>
                  <a:pt x="137480" y="62607"/>
                  <a:pt x="156663" y="64206"/>
                </a:cubicBezTo>
                <a:cubicBezTo>
                  <a:pt x="175846" y="65805"/>
                  <a:pt x="189168" y="48753"/>
                  <a:pt x="204621" y="45023"/>
                </a:cubicBezTo>
                <a:cubicBezTo>
                  <a:pt x="220074" y="41293"/>
                  <a:pt x="231265" y="41826"/>
                  <a:pt x="249382" y="41826"/>
                </a:cubicBezTo>
                <a:cubicBezTo>
                  <a:pt x="267499" y="41826"/>
                  <a:pt x="297340" y="42359"/>
                  <a:pt x="313326" y="45023"/>
                </a:cubicBezTo>
                <a:cubicBezTo>
                  <a:pt x="329312" y="47687"/>
                  <a:pt x="330378" y="52483"/>
                  <a:pt x="345298" y="57812"/>
                </a:cubicBezTo>
                <a:cubicBezTo>
                  <a:pt x="360218" y="63141"/>
                  <a:pt x="384198" y="68469"/>
                  <a:pt x="402848" y="76995"/>
                </a:cubicBezTo>
                <a:cubicBezTo>
                  <a:pt x="421498" y="85521"/>
                  <a:pt x="437484" y="99908"/>
                  <a:pt x="457200" y="108967"/>
                </a:cubicBezTo>
                <a:cubicBezTo>
                  <a:pt x="476916" y="118026"/>
                  <a:pt x="510487" y="119091"/>
                  <a:pt x="521144" y="131347"/>
                </a:cubicBezTo>
                <a:cubicBezTo>
                  <a:pt x="531801" y="143603"/>
                  <a:pt x="517414" y="164918"/>
                  <a:pt x="521144" y="182503"/>
                </a:cubicBezTo>
                <a:cubicBezTo>
                  <a:pt x="524874" y="200088"/>
                  <a:pt x="539262" y="218205"/>
                  <a:pt x="543525" y="236855"/>
                </a:cubicBezTo>
                <a:cubicBezTo>
                  <a:pt x="547788" y="255505"/>
                  <a:pt x="542459" y="269360"/>
                  <a:pt x="546722" y="294405"/>
                </a:cubicBezTo>
                <a:cubicBezTo>
                  <a:pt x="550985" y="319450"/>
                  <a:pt x="563773" y="359948"/>
                  <a:pt x="569102" y="387124"/>
                </a:cubicBezTo>
                <a:cubicBezTo>
                  <a:pt x="574431" y="414300"/>
                  <a:pt x="576563" y="438279"/>
                  <a:pt x="578694" y="457462"/>
                </a:cubicBezTo>
                <a:cubicBezTo>
                  <a:pt x="580826" y="476645"/>
                  <a:pt x="581358" y="489434"/>
                  <a:pt x="581891" y="502223"/>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73751" name="Rectangle 58"/>
          <p:cNvSpPr>
            <a:spLocks noChangeArrowheads="1"/>
          </p:cNvSpPr>
          <p:nvPr/>
        </p:nvSpPr>
        <p:spPr bwMode="auto">
          <a:xfrm>
            <a:off x="1962150" y="4271963"/>
            <a:ext cx="1146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2</a:t>
            </a:r>
          </a:p>
          <a:p>
            <a:pPr algn="ctr"/>
            <a:r>
              <a:rPr lang="en-US" sz="1600"/>
              <a:t>coverage</a:t>
            </a:r>
          </a:p>
        </p:txBody>
      </p:sp>
      <p:cxnSp>
        <p:nvCxnSpPr>
          <p:cNvPr id="30" name="Straight Connector 29"/>
          <p:cNvCxnSpPr/>
          <p:nvPr/>
        </p:nvCxnSpPr>
        <p:spPr>
          <a:xfrm>
            <a:off x="3132138" y="3557588"/>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3328988" y="2801938"/>
            <a:ext cx="812800" cy="747712"/>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6" name="Freeform 35"/>
          <p:cNvSpPr/>
          <p:nvPr/>
        </p:nvSpPr>
        <p:spPr>
          <a:xfrm>
            <a:off x="5289550" y="3143250"/>
            <a:ext cx="585788"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55" name="Rectangle 37"/>
          <p:cNvSpPr>
            <a:spLocks noChangeArrowheads="1"/>
          </p:cNvSpPr>
          <p:nvPr/>
        </p:nvSpPr>
        <p:spPr bwMode="auto">
          <a:xfrm>
            <a:off x="1962150" y="3176588"/>
            <a:ext cx="1146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1 </a:t>
            </a:r>
          </a:p>
          <a:p>
            <a:pPr algn="ctr"/>
            <a:r>
              <a:rPr lang="en-US" sz="1600"/>
              <a:t>coverage</a:t>
            </a:r>
          </a:p>
        </p:txBody>
      </p:sp>
      <p:sp>
        <p:nvSpPr>
          <p:cNvPr id="13" name="Freeform 12"/>
          <p:cNvSpPr/>
          <p:nvPr/>
        </p:nvSpPr>
        <p:spPr>
          <a:xfrm>
            <a:off x="3327400" y="2570163"/>
            <a:ext cx="800100" cy="982662"/>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4" name="Freeform 13"/>
          <p:cNvSpPr/>
          <p:nvPr/>
        </p:nvSpPr>
        <p:spPr>
          <a:xfrm>
            <a:off x="4597400" y="2933700"/>
            <a:ext cx="393700" cy="615950"/>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5" name="Freeform 14"/>
          <p:cNvSpPr/>
          <p:nvPr/>
        </p:nvSpPr>
        <p:spPr>
          <a:xfrm>
            <a:off x="5294313" y="2684463"/>
            <a:ext cx="584200" cy="852487"/>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7" name="Right Brace 16"/>
          <p:cNvSpPr/>
          <p:nvPr/>
        </p:nvSpPr>
        <p:spPr>
          <a:xfrm>
            <a:off x="6586538" y="2401888"/>
            <a:ext cx="404812" cy="24050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60" name="TextBox 17"/>
          <p:cNvSpPr txBox="1">
            <a:spLocks noChangeArrowheads="1"/>
          </p:cNvSpPr>
          <p:nvPr/>
        </p:nvSpPr>
        <p:spPr bwMode="auto">
          <a:xfrm>
            <a:off x="7250113" y="2957513"/>
            <a:ext cx="1560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Test for </a:t>
            </a:r>
          </a:p>
          <a:p>
            <a:r>
              <a:rPr lang="en-US"/>
              <a:t>differential </a:t>
            </a:r>
          </a:p>
          <a:p>
            <a:r>
              <a:rPr lang="en-US"/>
              <a:t>expression</a:t>
            </a:r>
          </a:p>
        </p:txBody>
      </p:sp>
      <p:sp>
        <p:nvSpPr>
          <p:cNvPr id="73761" name="TextBox 2"/>
          <p:cNvSpPr txBox="1">
            <a:spLocks noChangeArrowheads="1"/>
          </p:cNvSpPr>
          <p:nvPr/>
        </p:nvSpPr>
        <p:spPr bwMode="auto">
          <a:xfrm>
            <a:off x="304800" y="914400"/>
            <a:ext cx="67220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sz="1600" dirty="0"/>
              <a:t>W</a:t>
            </a:r>
            <a:r>
              <a:rPr lang="en-US" sz="1600" dirty="0" smtClean="0"/>
              <a:t>ant </a:t>
            </a:r>
            <a:r>
              <a:rPr lang="en-US" sz="1600" dirty="0"/>
              <a:t>to determine differential expression </a:t>
            </a:r>
            <a:br>
              <a:rPr lang="en-US" sz="1600" dirty="0"/>
            </a:br>
            <a:r>
              <a:rPr lang="en-US" sz="1600" dirty="0"/>
              <a:t>at the transcript level</a:t>
            </a:r>
            <a:r>
              <a:rPr lang="en-US" sz="1600" dirty="0" smtClean="0"/>
              <a:t>.  Total reads assigned each exon: attention to</a:t>
            </a:r>
          </a:p>
          <a:p>
            <a:pPr marL="0" indent="0"/>
            <a:r>
              <a:rPr lang="en-US" sz="1600" dirty="0"/>
              <a:t>	</a:t>
            </a:r>
            <a:r>
              <a:rPr lang="en-US" sz="1600" dirty="0" smtClean="0"/>
              <a:t> unique exons</a:t>
            </a:r>
          </a:p>
          <a:p>
            <a:pPr>
              <a:buFont typeface="Arial" charset="0"/>
              <a:buChar char="•"/>
            </a:pPr>
            <a:r>
              <a:rPr lang="en-US" sz="1600" dirty="0" smtClean="0">
                <a:solidFill>
                  <a:srgbClr val="FF6600"/>
                </a:solidFill>
              </a:rPr>
              <a:t>Then find &amp; quantify junction-spanning reads to help with isoforms</a:t>
            </a:r>
            <a:endParaRPr lang="en-US" sz="1600" dirty="0">
              <a:solidFill>
                <a:srgbClr val="FF6600"/>
              </a:solidFill>
            </a:endParaRPr>
          </a:p>
          <a:p>
            <a:pPr marL="0" indent="0"/>
            <a:r>
              <a:rPr lang="en-US" sz="1600" dirty="0" smtClean="0">
                <a:solidFill>
                  <a:schemeClr val="tx1">
                    <a:lumMod val="50000"/>
                    <a:lumOff val="50000"/>
                  </a:schemeClr>
                </a:solidFill>
              </a:rPr>
              <a:t>        Proportion of unique junction types can help sort assignment of</a:t>
            </a:r>
          </a:p>
          <a:p>
            <a:pPr marL="0" indent="0"/>
            <a:r>
              <a:rPr lang="en-US" sz="1600" dirty="0" smtClean="0">
                <a:solidFill>
                  <a:schemeClr val="tx1">
                    <a:lumMod val="50000"/>
                    <a:lumOff val="50000"/>
                  </a:schemeClr>
                </a:solidFill>
              </a:rPr>
              <a:t>	common exon reads to each form</a:t>
            </a:r>
            <a:endParaRPr lang="en-US" sz="1600" dirty="0">
              <a:solidFill>
                <a:schemeClr val="tx1">
                  <a:lumMod val="50000"/>
                  <a:lumOff val="50000"/>
                </a:schemeClr>
              </a:solidFill>
            </a:endParaRPr>
          </a:p>
        </p:txBody>
      </p:sp>
      <p:sp>
        <p:nvSpPr>
          <p:cNvPr id="37" name="TextBox 36"/>
          <p:cNvSpPr txBox="1"/>
          <p:nvPr/>
        </p:nvSpPr>
        <p:spPr>
          <a:xfrm>
            <a:off x="304800" y="4572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dirty="0">
                <a:solidFill>
                  <a:srgbClr val="0000FF"/>
                </a:solidFill>
                <a:latin typeface="Arial" pitchFamily="-84" charset="0"/>
                <a:ea typeface="ＭＳ Ｐゴシック" pitchFamily="-84" charset="-128"/>
                <a:cs typeface="ＭＳ Ｐゴシック" pitchFamily="-84" charset="-128"/>
              </a:rPr>
              <a:t>Differential transcript expression</a:t>
            </a:r>
          </a:p>
        </p:txBody>
      </p:sp>
      <p:sp>
        <p:nvSpPr>
          <p:cNvPr id="2" name="TextBox 1"/>
          <p:cNvSpPr txBox="1"/>
          <p:nvPr/>
        </p:nvSpPr>
        <p:spPr>
          <a:xfrm>
            <a:off x="7620000" y="609600"/>
            <a:ext cx="595235" cy="461665"/>
          </a:xfrm>
          <a:prstGeom prst="rect">
            <a:avLst/>
          </a:prstGeom>
          <a:noFill/>
        </p:spPr>
        <p:txBody>
          <a:bodyPr wrap="none" rtlCol="0">
            <a:spAutoFit/>
          </a:bodyPr>
          <a:lstStyle/>
          <a:p>
            <a:r>
              <a:rPr lang="en-US" dirty="0" smtClean="0"/>
              <a:t>XX</a:t>
            </a:r>
            <a:endParaRPr lang="en-US" dirty="0"/>
          </a:p>
        </p:txBody>
      </p:sp>
      <p:cxnSp>
        <p:nvCxnSpPr>
          <p:cNvPr id="4" name="Straight Connector 3"/>
          <p:cNvCxnSpPr/>
          <p:nvPr/>
        </p:nvCxnSpPr>
        <p:spPr>
          <a:xfrm>
            <a:off x="4038600" y="53340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257800" y="53340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267200" y="5334000"/>
            <a:ext cx="990600" cy="0"/>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992419" y="49530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629727" y="4953000"/>
            <a:ext cx="170873" cy="13855"/>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267200" y="4953000"/>
            <a:ext cx="381000" cy="0"/>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0542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88" y="1579563"/>
            <a:ext cx="618172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3"/>
          <p:cNvSpPr txBox="1">
            <a:spLocks noChangeArrowheads="1"/>
          </p:cNvSpPr>
          <p:nvPr/>
        </p:nvSpPr>
        <p:spPr bwMode="auto">
          <a:xfrm>
            <a:off x="7315200" y="617220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(Soares, 2006)</a:t>
            </a:r>
          </a:p>
        </p:txBody>
      </p:sp>
      <p:sp>
        <p:nvSpPr>
          <p:cNvPr id="5" name="TextBox 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0000FF"/>
                </a:solidFill>
                <a:latin typeface="Arial" pitchFamily="-84" charset="0"/>
                <a:ea typeface="ＭＳ Ｐゴシック" pitchFamily="-84" charset="-128"/>
                <a:cs typeface="ＭＳ Ｐゴシック" pitchFamily="-84" charset="-128"/>
              </a:rPr>
              <a:t>RNA components – reminders re their biogenesis</a:t>
            </a:r>
            <a:endParaRPr lang="en-US" b="1" dirty="0">
              <a:solidFill>
                <a:srgbClr val="0000FF"/>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sp>
        <p:nvSpPr>
          <p:cNvPr id="271391" name="Text Box 31"/>
          <p:cNvSpPr txBox="1">
            <a:spLocks noChangeArrowheads="1"/>
          </p:cNvSpPr>
          <p:nvPr/>
        </p:nvSpPr>
        <p:spPr bwMode="auto">
          <a:xfrm>
            <a:off x="381000" y="381000"/>
            <a:ext cx="843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bg1"/>
                </a:solidFill>
                <a:latin typeface="Helvetica" charset="0"/>
              </a:rPr>
              <a:t>Frame of reference: </a:t>
            </a:r>
            <a:r>
              <a:rPr lang="en-US" sz="2000" dirty="0" smtClean="0">
                <a:solidFill>
                  <a:schemeClr val="bg1"/>
                </a:solidFill>
                <a:latin typeface="Helvetica" charset="0"/>
              </a:rPr>
              <a:t>Super simplified CRM cartoon &amp; model for enhancer</a:t>
            </a:r>
            <a:endParaRPr lang="en-US" sz="2800" b="1" dirty="0">
              <a:solidFill>
                <a:srgbClr val="FFCC00"/>
              </a:solidFill>
              <a:latin typeface="Helvetica" charset="0"/>
            </a:endParaRPr>
          </a:p>
        </p:txBody>
      </p:sp>
      <p:sp>
        <p:nvSpPr>
          <p:cNvPr id="271368" name="Line 8"/>
          <p:cNvSpPr>
            <a:spLocks noChangeShapeType="1"/>
          </p:cNvSpPr>
          <p:nvPr/>
        </p:nvSpPr>
        <p:spPr bwMode="auto">
          <a:xfrm>
            <a:off x="457200" y="4592638"/>
            <a:ext cx="6918325"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69" name="Rectangle 9"/>
          <p:cNvSpPr>
            <a:spLocks noChangeArrowheads="1"/>
          </p:cNvSpPr>
          <p:nvPr/>
        </p:nvSpPr>
        <p:spPr bwMode="auto">
          <a:xfrm>
            <a:off x="5307013" y="4483100"/>
            <a:ext cx="784225" cy="219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0" name="Text Box 10"/>
          <p:cNvSpPr txBox="1">
            <a:spLocks noChangeArrowheads="1"/>
          </p:cNvSpPr>
          <p:nvPr/>
        </p:nvSpPr>
        <p:spPr bwMode="auto">
          <a:xfrm>
            <a:off x="7661275" y="442753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solidFill>
                  <a:srgbClr val="FFFFFF"/>
                </a:solidFill>
                <a:latin typeface="Helvetica" charset="0"/>
              </a:rPr>
              <a:t>ON</a:t>
            </a:r>
          </a:p>
        </p:txBody>
      </p:sp>
      <p:sp>
        <p:nvSpPr>
          <p:cNvPr id="271371" name="Rectangle 11"/>
          <p:cNvSpPr>
            <a:spLocks noChangeArrowheads="1"/>
          </p:cNvSpPr>
          <p:nvPr/>
        </p:nvSpPr>
        <p:spPr bwMode="auto">
          <a:xfrm>
            <a:off x="1098550" y="4483100"/>
            <a:ext cx="927100" cy="219075"/>
          </a:xfrm>
          <a:prstGeom prst="rect">
            <a:avLst/>
          </a:prstGeom>
          <a:solidFill>
            <a:srgbClr val="FD53E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2" name="Oval 12"/>
          <p:cNvSpPr>
            <a:spLocks noChangeArrowheads="1"/>
          </p:cNvSpPr>
          <p:nvPr/>
        </p:nvSpPr>
        <p:spPr bwMode="auto">
          <a:xfrm>
            <a:off x="1312863" y="4097338"/>
            <a:ext cx="285750" cy="4397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3" name="Oval 13"/>
          <p:cNvSpPr>
            <a:spLocks noChangeArrowheads="1"/>
          </p:cNvSpPr>
          <p:nvPr/>
        </p:nvSpPr>
        <p:spPr bwMode="auto">
          <a:xfrm>
            <a:off x="1981200" y="4114800"/>
            <a:ext cx="285750" cy="3222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4" name="Oval 14"/>
          <p:cNvSpPr>
            <a:spLocks noChangeArrowheads="1"/>
          </p:cNvSpPr>
          <p:nvPr/>
        </p:nvSpPr>
        <p:spPr bwMode="auto">
          <a:xfrm>
            <a:off x="1241425" y="3932238"/>
            <a:ext cx="1069975" cy="22066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rgbClr val="FFCC00"/>
              </a:solidFill>
              <a:latin typeface="Helvetica" charset="0"/>
            </a:endParaRPr>
          </a:p>
        </p:txBody>
      </p:sp>
      <p:sp>
        <p:nvSpPr>
          <p:cNvPr id="271375" name="Oval 15"/>
          <p:cNvSpPr>
            <a:spLocks noChangeArrowheads="1"/>
          </p:cNvSpPr>
          <p:nvPr/>
        </p:nvSpPr>
        <p:spPr bwMode="auto">
          <a:xfrm>
            <a:off x="1598613" y="4206875"/>
            <a:ext cx="427037" cy="33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6" name="Rectangle 16"/>
          <p:cNvSpPr>
            <a:spLocks noChangeArrowheads="1"/>
          </p:cNvSpPr>
          <p:nvPr/>
        </p:nvSpPr>
        <p:spPr bwMode="auto">
          <a:xfrm>
            <a:off x="4949825" y="4371975"/>
            <a:ext cx="214313" cy="3857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7" name="Rectangle 17"/>
          <p:cNvSpPr>
            <a:spLocks noChangeArrowheads="1"/>
          </p:cNvSpPr>
          <p:nvPr/>
        </p:nvSpPr>
        <p:spPr bwMode="auto">
          <a:xfrm>
            <a:off x="4737100" y="4206875"/>
            <a:ext cx="212725" cy="3857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8" name="Rectangle 18"/>
          <p:cNvSpPr>
            <a:spLocks noChangeArrowheads="1"/>
          </p:cNvSpPr>
          <p:nvPr/>
        </p:nvSpPr>
        <p:spPr bwMode="auto">
          <a:xfrm>
            <a:off x="5092700" y="4152900"/>
            <a:ext cx="285750" cy="27463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9" name="Rectangle 19"/>
          <p:cNvSpPr>
            <a:spLocks noChangeArrowheads="1"/>
          </p:cNvSpPr>
          <p:nvPr/>
        </p:nvSpPr>
        <p:spPr bwMode="auto">
          <a:xfrm>
            <a:off x="5092700" y="4371975"/>
            <a:ext cx="214313" cy="3857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80" name="AutoShape 20" descr="70%"/>
          <p:cNvSpPr>
            <a:spLocks noChangeArrowheads="1"/>
          </p:cNvSpPr>
          <p:nvPr/>
        </p:nvSpPr>
        <p:spPr bwMode="auto">
          <a:xfrm>
            <a:off x="1598613" y="3602038"/>
            <a:ext cx="3565525" cy="881062"/>
          </a:xfrm>
          <a:custGeom>
            <a:avLst/>
            <a:gdLst>
              <a:gd name="G0" fmla="+- 0 0 0"/>
              <a:gd name="G1" fmla="+- -10754047 0 0"/>
              <a:gd name="G2" fmla="+- 0 0 -10754047"/>
              <a:gd name="G3" fmla="+- 10800 0 0"/>
              <a:gd name="G4" fmla="+- 0 0 0"/>
              <a:gd name="T0" fmla="*/ 360 256 1"/>
              <a:gd name="T1" fmla="*/ 0 256 1"/>
              <a:gd name="G5" fmla="+- G2 T0 T1"/>
              <a:gd name="G6" fmla="?: G2 G2 G5"/>
              <a:gd name="G7" fmla="+- 0 0 G6"/>
              <a:gd name="G8" fmla="+- 8742 0 0"/>
              <a:gd name="G9" fmla="+- 0 0 -10754047"/>
              <a:gd name="G10" fmla="+- 8742 0 2700"/>
              <a:gd name="G11" fmla="cos G10 0"/>
              <a:gd name="G12" fmla="sin G10 0"/>
              <a:gd name="G13" fmla="cos 13500 0"/>
              <a:gd name="G14" fmla="sin 13500 0"/>
              <a:gd name="G15" fmla="+- G11 10800 0"/>
              <a:gd name="G16" fmla="+- G12 10800 0"/>
              <a:gd name="G17" fmla="+- G13 10800 0"/>
              <a:gd name="G18" fmla="+- G14 10800 0"/>
              <a:gd name="G19" fmla="*/ 8742 1 2"/>
              <a:gd name="G20" fmla="+- G19 5400 0"/>
              <a:gd name="G21" fmla="cos G20 0"/>
              <a:gd name="G22" fmla="sin G20 0"/>
              <a:gd name="G23" fmla="+- G21 10800 0"/>
              <a:gd name="G24" fmla="+- G12 G23 G22"/>
              <a:gd name="G25" fmla="+- G22 G23 G11"/>
              <a:gd name="G26" fmla="cos 10800 0"/>
              <a:gd name="G27" fmla="sin 10800 0"/>
              <a:gd name="G28" fmla="cos 8742 0"/>
              <a:gd name="G29" fmla="sin 8742 0"/>
              <a:gd name="G30" fmla="+- G26 10800 0"/>
              <a:gd name="G31" fmla="+- G27 10800 0"/>
              <a:gd name="G32" fmla="+- G28 10800 0"/>
              <a:gd name="G33" fmla="+- G29 10800 0"/>
              <a:gd name="G34" fmla="+- G19 5400 0"/>
              <a:gd name="G35" fmla="cos G34 -10754047"/>
              <a:gd name="G36" fmla="sin G34 -10754047"/>
              <a:gd name="G37" fmla="+/ -10754047 0 2"/>
              <a:gd name="T2" fmla="*/ 180 256 1"/>
              <a:gd name="T3" fmla="*/ 0 256 1"/>
              <a:gd name="G38" fmla="+- G37 T2 T3"/>
              <a:gd name="G39" fmla="?: G2 G37 G38"/>
              <a:gd name="G40" fmla="cos 10800 G39"/>
              <a:gd name="G41" fmla="sin 10800 G39"/>
              <a:gd name="G42" fmla="cos 8742 G39"/>
              <a:gd name="G43" fmla="sin 8742 G39"/>
              <a:gd name="G44" fmla="+- G40 10800 0"/>
              <a:gd name="G45" fmla="+- G41 10800 0"/>
              <a:gd name="G46" fmla="+- G42 10800 0"/>
              <a:gd name="G47" fmla="+- G43 10800 0"/>
              <a:gd name="G48" fmla="+- G35 10800 0"/>
              <a:gd name="G49" fmla="+- G36 10800 0"/>
              <a:gd name="T4" fmla="*/ 12294 w 21600"/>
              <a:gd name="T5" fmla="*/ 103 h 21600"/>
              <a:gd name="T6" fmla="*/ 1403 w 21600"/>
              <a:gd name="T7" fmla="*/ 8122 h 21600"/>
              <a:gd name="T8" fmla="*/ 12009 w 21600"/>
              <a:gd name="T9" fmla="*/ 2142 h 21600"/>
              <a:gd name="T10" fmla="*/ 24300 w 21600"/>
              <a:gd name="T11" fmla="*/ 10800 h 21600"/>
              <a:gd name="T12" fmla="*/ 20571 w 21600"/>
              <a:gd name="T13" fmla="*/ 14529 h 21600"/>
              <a:gd name="T14" fmla="*/ 16842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542" y="10800"/>
                </a:moveTo>
                <a:cubicBezTo>
                  <a:pt x="19542" y="5971"/>
                  <a:pt x="15628" y="2058"/>
                  <a:pt x="10800" y="2058"/>
                </a:cubicBezTo>
                <a:cubicBezTo>
                  <a:pt x="6894" y="2057"/>
                  <a:pt x="3463" y="4648"/>
                  <a:pt x="2392" y="8404"/>
                </a:cubicBezTo>
                <a:lnTo>
                  <a:pt x="413" y="7840"/>
                </a:lnTo>
                <a:cubicBezTo>
                  <a:pt x="1735" y="3200"/>
                  <a:pt x="5975" y="-1"/>
                  <a:pt x="10800" y="-1"/>
                </a:cubicBezTo>
                <a:cubicBezTo>
                  <a:pt x="16764" y="-1"/>
                  <a:pt x="21599" y="4835"/>
                  <a:pt x="21600" y="10799"/>
                </a:cubicBezTo>
                <a:lnTo>
                  <a:pt x="21600" y="10800"/>
                </a:lnTo>
                <a:lnTo>
                  <a:pt x="24300" y="10800"/>
                </a:lnTo>
                <a:lnTo>
                  <a:pt x="20571" y="14529"/>
                </a:lnTo>
                <a:lnTo>
                  <a:pt x="16842" y="10800"/>
                </a:lnTo>
                <a:lnTo>
                  <a:pt x="19542" y="10800"/>
                </a:lnTo>
                <a:close/>
              </a:path>
            </a:pathLst>
          </a:custGeom>
          <a:pattFill prst="pct70">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81" name="Line 21"/>
          <p:cNvSpPr>
            <a:spLocks noChangeShapeType="1"/>
          </p:cNvSpPr>
          <p:nvPr/>
        </p:nvSpPr>
        <p:spPr bwMode="auto">
          <a:xfrm flipH="1" flipV="1">
            <a:off x="814388" y="3381375"/>
            <a:ext cx="569912" cy="606425"/>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2" name="Line 22"/>
          <p:cNvSpPr>
            <a:spLocks noChangeShapeType="1"/>
          </p:cNvSpPr>
          <p:nvPr/>
        </p:nvSpPr>
        <p:spPr bwMode="auto">
          <a:xfrm flipH="1" flipV="1">
            <a:off x="814388" y="3381375"/>
            <a:ext cx="498475" cy="990600"/>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3" name="Line 23"/>
          <p:cNvSpPr>
            <a:spLocks noChangeShapeType="1"/>
          </p:cNvSpPr>
          <p:nvPr/>
        </p:nvSpPr>
        <p:spPr bwMode="auto">
          <a:xfrm flipH="1" flipV="1">
            <a:off x="814388" y="3381375"/>
            <a:ext cx="1354137" cy="881063"/>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4" name="Text Box 24"/>
          <p:cNvSpPr txBox="1">
            <a:spLocks noChangeArrowheads="1"/>
          </p:cNvSpPr>
          <p:nvPr/>
        </p:nvSpPr>
        <p:spPr bwMode="auto">
          <a:xfrm>
            <a:off x="609600" y="3048000"/>
            <a:ext cx="2408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dirty="0">
                <a:solidFill>
                  <a:srgbClr val="FFFFFF"/>
                </a:solidFill>
                <a:latin typeface="Helvetica" charset="0"/>
              </a:rPr>
              <a:t>Regulatory proteins</a:t>
            </a:r>
            <a:endParaRPr lang="en-US" sz="2000" b="1" dirty="0">
              <a:effectLst>
                <a:outerShdw blurRad="38100" dist="38100" dir="2700000" algn="tl">
                  <a:srgbClr val="FFFFFF"/>
                </a:outerShdw>
              </a:effectLst>
              <a:latin typeface="Helvetica" charset="0"/>
            </a:endParaRPr>
          </a:p>
        </p:txBody>
      </p:sp>
      <p:sp>
        <p:nvSpPr>
          <p:cNvPr id="271388" name="Text Box 28"/>
          <p:cNvSpPr txBox="1">
            <a:spLocks noChangeArrowheads="1"/>
          </p:cNvSpPr>
          <p:nvPr/>
        </p:nvSpPr>
        <p:spPr bwMode="auto">
          <a:xfrm>
            <a:off x="5576888" y="3179763"/>
            <a:ext cx="3444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a:solidFill>
                  <a:schemeClr val="bg1"/>
                </a:solidFill>
                <a:latin typeface="Helvetica" charset="0"/>
              </a:rPr>
              <a:t>Protein machines make RNA</a:t>
            </a:r>
            <a:endParaRPr lang="en-US" sz="2000">
              <a:latin typeface="Helvetica" charset="0"/>
            </a:endParaRPr>
          </a:p>
        </p:txBody>
      </p:sp>
      <p:sp>
        <p:nvSpPr>
          <p:cNvPr id="271389" name="Freeform 29"/>
          <p:cNvSpPr>
            <a:spLocks/>
          </p:cNvSpPr>
          <p:nvPr/>
        </p:nvSpPr>
        <p:spPr bwMode="auto">
          <a:xfrm>
            <a:off x="5449888" y="3805238"/>
            <a:ext cx="1633537" cy="685800"/>
          </a:xfrm>
          <a:custGeom>
            <a:avLst/>
            <a:gdLst>
              <a:gd name="T0" fmla="*/ 0 w 1099"/>
              <a:gd name="T1" fmla="*/ 598 h 598"/>
              <a:gd name="T2" fmla="*/ 97 w 1099"/>
              <a:gd name="T3" fmla="*/ 516 h 598"/>
              <a:gd name="T4" fmla="*/ 232 w 1099"/>
              <a:gd name="T5" fmla="*/ 508 h 598"/>
              <a:gd name="T6" fmla="*/ 359 w 1099"/>
              <a:gd name="T7" fmla="*/ 426 h 598"/>
              <a:gd name="T8" fmla="*/ 411 w 1099"/>
              <a:gd name="T9" fmla="*/ 381 h 598"/>
              <a:gd name="T10" fmla="*/ 434 w 1099"/>
              <a:gd name="T11" fmla="*/ 299 h 598"/>
              <a:gd name="T12" fmla="*/ 546 w 1099"/>
              <a:gd name="T13" fmla="*/ 254 h 598"/>
              <a:gd name="T14" fmla="*/ 695 w 1099"/>
              <a:gd name="T15" fmla="*/ 261 h 598"/>
              <a:gd name="T16" fmla="*/ 800 w 1099"/>
              <a:gd name="T17" fmla="*/ 172 h 598"/>
              <a:gd name="T18" fmla="*/ 882 w 1099"/>
              <a:gd name="T19" fmla="*/ 112 h 598"/>
              <a:gd name="T20" fmla="*/ 1039 w 1099"/>
              <a:gd name="T21" fmla="*/ 60 h 598"/>
              <a:gd name="T22" fmla="*/ 1062 w 1099"/>
              <a:gd name="T23" fmla="*/ 52 h 598"/>
              <a:gd name="T24" fmla="*/ 1099 w 1099"/>
              <a:gd name="T25"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598">
                <a:moveTo>
                  <a:pt x="0" y="598"/>
                </a:moveTo>
                <a:cubicBezTo>
                  <a:pt x="17" y="548"/>
                  <a:pt x="48" y="531"/>
                  <a:pt x="97" y="516"/>
                </a:cubicBezTo>
                <a:cubicBezTo>
                  <a:pt x="160" y="521"/>
                  <a:pt x="179" y="526"/>
                  <a:pt x="232" y="508"/>
                </a:cubicBezTo>
                <a:cubicBezTo>
                  <a:pt x="277" y="441"/>
                  <a:pt x="269" y="436"/>
                  <a:pt x="359" y="426"/>
                </a:cubicBezTo>
                <a:cubicBezTo>
                  <a:pt x="385" y="409"/>
                  <a:pt x="399" y="408"/>
                  <a:pt x="411" y="381"/>
                </a:cubicBezTo>
                <a:cubicBezTo>
                  <a:pt x="420" y="359"/>
                  <a:pt x="416" y="315"/>
                  <a:pt x="434" y="299"/>
                </a:cubicBezTo>
                <a:cubicBezTo>
                  <a:pt x="460" y="273"/>
                  <a:pt x="511" y="262"/>
                  <a:pt x="546" y="254"/>
                </a:cubicBezTo>
                <a:cubicBezTo>
                  <a:pt x="596" y="259"/>
                  <a:pt x="645" y="274"/>
                  <a:pt x="695" y="261"/>
                </a:cubicBezTo>
                <a:cubicBezTo>
                  <a:pt x="731" y="232"/>
                  <a:pt x="763" y="199"/>
                  <a:pt x="800" y="172"/>
                </a:cubicBezTo>
                <a:cubicBezTo>
                  <a:pt x="828" y="150"/>
                  <a:pt x="856" y="137"/>
                  <a:pt x="882" y="112"/>
                </a:cubicBezTo>
                <a:cubicBezTo>
                  <a:pt x="907" y="37"/>
                  <a:pt x="951" y="64"/>
                  <a:pt x="1039" y="60"/>
                </a:cubicBezTo>
                <a:cubicBezTo>
                  <a:pt x="1046" y="57"/>
                  <a:pt x="1056" y="57"/>
                  <a:pt x="1062" y="52"/>
                </a:cubicBezTo>
                <a:cubicBezTo>
                  <a:pt x="1077" y="36"/>
                  <a:pt x="1099" y="0"/>
                  <a:pt x="1099" y="0"/>
                </a:cubicBezTo>
              </a:path>
            </a:pathLst>
          </a:custGeom>
          <a:solidFill>
            <a:schemeClr val="accent1"/>
          </a:solidFill>
          <a:ln w="38100" cap="sq" cmpd="sng">
            <a:solidFill>
              <a:srgbClr val="FF99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90" name="Text Box 30"/>
          <p:cNvSpPr txBox="1">
            <a:spLocks noChangeArrowheads="1"/>
          </p:cNvSpPr>
          <p:nvPr/>
        </p:nvSpPr>
        <p:spPr bwMode="auto">
          <a:xfrm>
            <a:off x="7019925" y="3609975"/>
            <a:ext cx="20803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dirty="0">
                <a:solidFill>
                  <a:srgbClr val="FF9900"/>
                </a:solidFill>
                <a:latin typeface="Helvetica" charset="0"/>
              </a:rPr>
              <a:t>mRNA </a:t>
            </a:r>
            <a:r>
              <a:rPr lang="en-US" sz="2000" dirty="0" smtClean="0">
                <a:solidFill>
                  <a:srgbClr val="FF9900"/>
                </a:solidFill>
                <a:latin typeface="Helvetica" charset="0"/>
              </a:rPr>
              <a:t>precursor</a:t>
            </a:r>
            <a:endParaRPr lang="en-US" sz="2000" b="1" dirty="0">
              <a:solidFill>
                <a:srgbClr val="FF9900"/>
              </a:solidFill>
              <a:effectLst>
                <a:outerShdw blurRad="38100" dist="38100" dir="2700000" algn="tl">
                  <a:srgbClr val="000000"/>
                </a:outerShdw>
              </a:effectLst>
              <a:latin typeface="Helvetica" charset="0"/>
            </a:endParaRPr>
          </a:p>
        </p:txBody>
      </p:sp>
      <p:sp>
        <p:nvSpPr>
          <p:cNvPr id="271393" name="Line 33"/>
          <p:cNvSpPr>
            <a:spLocks noChangeShapeType="1"/>
          </p:cNvSpPr>
          <p:nvPr/>
        </p:nvSpPr>
        <p:spPr bwMode="auto">
          <a:xfrm>
            <a:off x="7518400" y="3916363"/>
            <a:ext cx="0" cy="219075"/>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95" name="Rectangle 35"/>
          <p:cNvSpPr>
            <a:spLocks noChangeArrowheads="1"/>
          </p:cNvSpPr>
          <p:nvPr/>
        </p:nvSpPr>
        <p:spPr bwMode="auto">
          <a:xfrm>
            <a:off x="6519863" y="4465638"/>
            <a:ext cx="784225" cy="2206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97" name="Rectangle 37"/>
          <p:cNvSpPr>
            <a:spLocks noChangeArrowheads="1"/>
          </p:cNvSpPr>
          <p:nvPr/>
        </p:nvSpPr>
        <p:spPr bwMode="auto">
          <a:xfrm>
            <a:off x="6091238" y="4465638"/>
            <a:ext cx="428625" cy="2206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71401" name="Group 41"/>
          <p:cNvGrpSpPr>
            <a:grpSpLocks/>
          </p:cNvGrpSpPr>
          <p:nvPr/>
        </p:nvGrpSpPr>
        <p:grpSpPr bwMode="auto">
          <a:xfrm>
            <a:off x="685506" y="1067090"/>
            <a:ext cx="7798094" cy="1531146"/>
            <a:chOff x="91" y="829"/>
            <a:chExt cx="5403" cy="1106"/>
          </a:xfrm>
        </p:grpSpPr>
        <p:sp>
          <p:nvSpPr>
            <p:cNvPr id="271362" name="Line 2"/>
            <p:cNvSpPr>
              <a:spLocks noChangeShapeType="1"/>
            </p:cNvSpPr>
            <p:nvPr/>
          </p:nvSpPr>
          <p:spPr bwMode="auto">
            <a:xfrm>
              <a:off x="144" y="1248"/>
              <a:ext cx="4656"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63" name="Rectangle 3"/>
            <p:cNvSpPr>
              <a:spLocks noChangeArrowheads="1"/>
            </p:cNvSpPr>
            <p:nvPr/>
          </p:nvSpPr>
          <p:spPr bwMode="auto">
            <a:xfrm>
              <a:off x="3504" y="1152"/>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chemeClr val="bg1"/>
                </a:solidFill>
                <a:latin typeface="Helvetica" charset="0"/>
              </a:endParaRPr>
            </a:p>
          </p:txBody>
        </p:sp>
        <p:sp>
          <p:nvSpPr>
            <p:cNvPr id="271364" name="Text Box 4"/>
            <p:cNvSpPr txBox="1">
              <a:spLocks noChangeArrowheads="1"/>
            </p:cNvSpPr>
            <p:nvPr/>
          </p:nvSpPr>
          <p:spPr bwMode="auto">
            <a:xfrm>
              <a:off x="4944" y="1104"/>
              <a:ext cx="5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solidFill>
                    <a:srgbClr val="FFFFFF"/>
                  </a:solidFill>
                  <a:latin typeface="Helvetica" charset="0"/>
                </a:rPr>
                <a:t>OFF</a:t>
              </a:r>
              <a:endParaRPr lang="en-US" sz="2400" b="1">
                <a:solidFill>
                  <a:schemeClr val="bg1"/>
                </a:solidFill>
                <a:latin typeface="Helvetica" charset="0"/>
              </a:endParaRPr>
            </a:p>
          </p:txBody>
        </p:sp>
        <p:sp>
          <p:nvSpPr>
            <p:cNvPr id="271365" name="Rectangle 5"/>
            <p:cNvSpPr>
              <a:spLocks noChangeArrowheads="1"/>
            </p:cNvSpPr>
            <p:nvPr/>
          </p:nvSpPr>
          <p:spPr bwMode="auto">
            <a:xfrm>
              <a:off x="624" y="1152"/>
              <a:ext cx="624" cy="192"/>
            </a:xfrm>
            <a:prstGeom prst="rect">
              <a:avLst/>
            </a:prstGeom>
            <a:solidFill>
              <a:srgbClr val="FD53E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chemeClr val="bg1"/>
                </a:solidFill>
                <a:effectLst>
                  <a:outerShdw blurRad="38100" dist="38100" dir="2700000" algn="tl">
                    <a:srgbClr val="000000"/>
                  </a:outerShdw>
                </a:effectLst>
                <a:latin typeface="Helvetica" charset="0"/>
              </a:endParaRPr>
            </a:p>
          </p:txBody>
        </p:sp>
        <p:sp>
          <p:nvSpPr>
            <p:cNvPr id="271366" name="Text Box 6"/>
            <p:cNvSpPr txBox="1">
              <a:spLocks noChangeArrowheads="1"/>
            </p:cNvSpPr>
            <p:nvPr/>
          </p:nvSpPr>
          <p:spPr bwMode="auto">
            <a:xfrm>
              <a:off x="3312" y="829"/>
              <a:ext cx="201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rgbClr val="FFFFFF"/>
                  </a:solidFill>
                  <a:effectLst>
                    <a:outerShdw blurRad="38100" dist="38100" dir="2700000" algn="tl">
                      <a:srgbClr val="000000"/>
                    </a:outerShdw>
                  </a:effectLst>
                  <a:latin typeface="Helvetica" charset="0"/>
                </a:rPr>
                <a:t>  </a:t>
              </a:r>
              <a:r>
                <a:rPr lang="en-US" sz="2000" dirty="0">
                  <a:solidFill>
                    <a:srgbClr val="FFFFFF"/>
                  </a:solidFill>
                  <a:latin typeface="Helvetica" charset="0"/>
                </a:rPr>
                <a:t>RNA coding Sequence</a:t>
              </a:r>
              <a:r>
                <a:rPr lang="en-US" sz="2000" dirty="0">
                  <a:solidFill>
                    <a:schemeClr val="bg1"/>
                  </a:solidFill>
                  <a:latin typeface="Helvetica" charset="0"/>
                </a:rPr>
                <a:t> </a:t>
              </a:r>
            </a:p>
          </p:txBody>
        </p:sp>
        <p:sp>
          <p:nvSpPr>
            <p:cNvPr id="271367" name="Text Box 7"/>
            <p:cNvSpPr txBox="1">
              <a:spLocks noChangeArrowheads="1"/>
            </p:cNvSpPr>
            <p:nvPr/>
          </p:nvSpPr>
          <p:spPr bwMode="auto">
            <a:xfrm>
              <a:off x="91" y="1379"/>
              <a:ext cx="3866"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bg1"/>
                  </a:solidFill>
                  <a:latin typeface="Helvetica" charset="0"/>
                </a:rPr>
                <a:t>Regulatory </a:t>
              </a:r>
              <a:r>
                <a:rPr lang="en-US" sz="2000" dirty="0" smtClean="0">
                  <a:solidFill>
                    <a:schemeClr val="bg1"/>
                  </a:solidFill>
                  <a:latin typeface="Helvetica" charset="0"/>
                </a:rPr>
                <a:t>DNA (CRM = cis-acting </a:t>
              </a:r>
              <a:r>
                <a:rPr lang="en-US" sz="2000" dirty="0" err="1" smtClean="0">
                  <a:solidFill>
                    <a:schemeClr val="bg1"/>
                  </a:solidFill>
                  <a:latin typeface="Helvetica" charset="0"/>
                </a:rPr>
                <a:t>reg</a:t>
              </a:r>
              <a:r>
                <a:rPr lang="en-US" sz="2000" dirty="0" smtClean="0">
                  <a:solidFill>
                    <a:schemeClr val="bg1"/>
                  </a:solidFill>
                  <a:latin typeface="Helvetica" charset="0"/>
                </a:rPr>
                <a:t> module)</a:t>
              </a:r>
              <a:endParaRPr lang="en-US" sz="2000" dirty="0">
                <a:solidFill>
                  <a:schemeClr val="bg1"/>
                </a:solidFill>
                <a:latin typeface="Helvetica" charset="0"/>
              </a:endParaRPr>
            </a:p>
            <a:p>
              <a:r>
                <a:rPr lang="en-US" sz="2000" dirty="0" smtClean="0">
                  <a:solidFill>
                    <a:schemeClr val="bg1"/>
                  </a:solidFill>
                  <a:latin typeface="Helvetica" charset="0"/>
                </a:rPr>
                <a:t>Specifies </a:t>
              </a:r>
              <a:r>
                <a:rPr lang="en-US" sz="2000" dirty="0">
                  <a:solidFill>
                    <a:schemeClr val="bg1"/>
                  </a:solidFill>
                  <a:latin typeface="Helvetica" charset="0"/>
                </a:rPr>
                <a:t>where &amp; when RNA is </a:t>
              </a:r>
              <a:r>
                <a:rPr lang="en-US" dirty="0">
                  <a:solidFill>
                    <a:schemeClr val="bg1"/>
                  </a:solidFill>
                  <a:latin typeface="Helvetica" charset="0"/>
                </a:rPr>
                <a:t>made</a:t>
              </a:r>
              <a:r>
                <a:rPr lang="en-US" b="1" dirty="0">
                  <a:solidFill>
                    <a:schemeClr val="bg1"/>
                  </a:solidFill>
                  <a:effectLst>
                    <a:outerShdw blurRad="38100" dist="38100" dir="2700000" algn="tl">
                      <a:srgbClr val="000000"/>
                    </a:outerShdw>
                  </a:effectLst>
                  <a:latin typeface="Helvetica" charset="0"/>
                </a:rPr>
                <a:t> </a:t>
              </a:r>
            </a:p>
          </p:txBody>
        </p:sp>
        <p:sp>
          <p:nvSpPr>
            <p:cNvPr id="271392" name="Rectangle 32"/>
            <p:cNvSpPr>
              <a:spLocks noChangeArrowheads="1"/>
            </p:cNvSpPr>
            <p:nvPr/>
          </p:nvSpPr>
          <p:spPr bwMode="auto">
            <a:xfrm>
              <a:off x="4320" y="1152"/>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1">
                <a:solidFill>
                  <a:schemeClr val="bg1"/>
                </a:solidFill>
                <a:latin typeface="Helvetica" charset="0"/>
              </a:endParaRPr>
            </a:p>
          </p:txBody>
        </p:sp>
        <p:sp>
          <p:nvSpPr>
            <p:cNvPr id="271396" name="Rectangle 36"/>
            <p:cNvSpPr>
              <a:spLocks noChangeArrowheads="1"/>
            </p:cNvSpPr>
            <p:nvPr/>
          </p:nvSpPr>
          <p:spPr bwMode="auto">
            <a:xfrm>
              <a:off x="3936" y="1152"/>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Helvetica" charset="0"/>
                </a:rPr>
                <a:t>intron</a:t>
              </a:r>
              <a:endParaRPr lang="en-US">
                <a:solidFill>
                  <a:srgbClr val="FFCC00"/>
                </a:solidFill>
                <a:latin typeface="Helvetica" charset="0"/>
              </a:endParaRPr>
            </a:p>
          </p:txBody>
        </p:sp>
        <p:sp>
          <p:nvSpPr>
            <p:cNvPr id="271398" name="Text Box 38"/>
            <p:cNvSpPr txBox="1">
              <a:spLocks noChangeArrowheads="1"/>
            </p:cNvSpPr>
            <p:nvPr/>
          </p:nvSpPr>
          <p:spPr bwMode="auto">
            <a:xfrm>
              <a:off x="3469" y="1119"/>
              <a:ext cx="51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latin typeface="Helvetica" charset="0"/>
                </a:rPr>
                <a:t>exon</a:t>
              </a:r>
              <a:endParaRPr lang="en-US" sz="2000" dirty="0">
                <a:solidFill>
                  <a:srgbClr val="FFCC00"/>
                </a:solidFill>
                <a:latin typeface="Helvetica" charset="0"/>
              </a:endParaRPr>
            </a:p>
          </p:txBody>
        </p:sp>
        <p:sp>
          <p:nvSpPr>
            <p:cNvPr id="271399" name="Text Box 39"/>
            <p:cNvSpPr txBox="1">
              <a:spLocks noChangeArrowheads="1"/>
            </p:cNvSpPr>
            <p:nvPr/>
          </p:nvSpPr>
          <p:spPr bwMode="auto">
            <a:xfrm>
              <a:off x="4286" y="1102"/>
              <a:ext cx="51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latin typeface="Helvetica" charset="0"/>
                </a:rPr>
                <a:t>exon</a:t>
              </a:r>
            </a:p>
          </p:txBody>
        </p:sp>
      </p:grpSp>
      <p:sp>
        <p:nvSpPr>
          <p:cNvPr id="271403" name="Line 43"/>
          <p:cNvSpPr>
            <a:spLocks noChangeShapeType="1"/>
          </p:cNvSpPr>
          <p:nvPr/>
        </p:nvSpPr>
        <p:spPr bwMode="auto">
          <a:xfrm>
            <a:off x="838200" y="3352800"/>
            <a:ext cx="914400" cy="914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404" name="Line 44"/>
          <p:cNvSpPr>
            <a:spLocks noChangeShapeType="1"/>
          </p:cNvSpPr>
          <p:nvPr/>
        </p:nvSpPr>
        <p:spPr bwMode="auto">
          <a:xfrm flipH="1">
            <a:off x="5410200" y="35052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180420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rot="9376333">
            <a:off x="5384800" y="4718050"/>
            <a:ext cx="749300" cy="246063"/>
            <a:chOff x="3210" y="2332"/>
            <a:chExt cx="577" cy="200"/>
          </a:xfrm>
        </p:grpSpPr>
        <p:sp>
          <p:nvSpPr>
            <p:cNvPr id="71742" name="Line 3"/>
            <p:cNvSpPr>
              <a:spLocks noChangeShapeType="1"/>
            </p:cNvSpPr>
            <p:nvPr/>
          </p:nvSpPr>
          <p:spPr bwMode="auto">
            <a:xfrm flipH="1">
              <a:off x="3210" y="2436"/>
              <a:ext cx="336" cy="0"/>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3" name="Line 4"/>
            <p:cNvSpPr>
              <a:spLocks noChangeShapeType="1"/>
            </p:cNvSpPr>
            <p:nvPr/>
          </p:nvSpPr>
          <p:spPr bwMode="auto">
            <a:xfrm flipH="1">
              <a:off x="3499" y="2332"/>
              <a:ext cx="288" cy="96"/>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4" name="Line 5"/>
            <p:cNvSpPr>
              <a:spLocks noChangeShapeType="1"/>
            </p:cNvSpPr>
            <p:nvPr/>
          </p:nvSpPr>
          <p:spPr bwMode="auto">
            <a:xfrm flipH="1" flipV="1">
              <a:off x="3498" y="2436"/>
              <a:ext cx="240" cy="96"/>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83" name="AutoShape 6"/>
          <p:cNvSpPr>
            <a:spLocks noChangeArrowheads="1"/>
          </p:cNvSpPr>
          <p:nvPr/>
        </p:nvSpPr>
        <p:spPr bwMode="auto">
          <a:xfrm flipH="1">
            <a:off x="5607050" y="3214688"/>
            <a:ext cx="457200" cy="30480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4" name="AutoShape 7"/>
          <p:cNvSpPr>
            <a:spLocks noChangeArrowheads="1"/>
          </p:cNvSpPr>
          <p:nvPr/>
        </p:nvSpPr>
        <p:spPr bwMode="auto">
          <a:xfrm rot="17909522" flipH="1">
            <a:off x="3236913" y="2967038"/>
            <a:ext cx="457200" cy="30480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5" name="AutoShape 8"/>
          <p:cNvSpPr>
            <a:spLocks noChangeArrowheads="1"/>
          </p:cNvSpPr>
          <p:nvPr/>
        </p:nvSpPr>
        <p:spPr bwMode="auto">
          <a:xfrm rot="8124194" flipH="1" flipV="1">
            <a:off x="3124200" y="3255963"/>
            <a:ext cx="309563" cy="42545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6" name="Text Box 9"/>
          <p:cNvSpPr txBox="1">
            <a:spLocks noChangeArrowheads="1"/>
          </p:cNvSpPr>
          <p:nvPr/>
        </p:nvSpPr>
        <p:spPr bwMode="auto">
          <a:xfrm>
            <a:off x="3913188" y="2565400"/>
            <a:ext cx="12430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n-US" sz="1900" b="1">
                <a:latin typeface="Helvetica" charset="0"/>
              </a:rPr>
              <a:t>Sonicate</a:t>
            </a:r>
            <a:endParaRPr lang="en-US" sz="1900">
              <a:latin typeface="Helvetica" charset="0"/>
            </a:endParaRPr>
          </a:p>
        </p:txBody>
      </p:sp>
      <p:sp>
        <p:nvSpPr>
          <p:cNvPr id="71687" name="Text Box 10"/>
          <p:cNvSpPr txBox="1">
            <a:spLocks noChangeArrowheads="1"/>
          </p:cNvSpPr>
          <p:nvPr/>
        </p:nvSpPr>
        <p:spPr bwMode="auto">
          <a:xfrm>
            <a:off x="2117725" y="4219575"/>
            <a:ext cx="5192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IP with specific antibody (or normal IgG)</a:t>
            </a:r>
          </a:p>
        </p:txBody>
      </p:sp>
      <p:sp>
        <p:nvSpPr>
          <p:cNvPr id="71688" name="Text Box 11"/>
          <p:cNvSpPr txBox="1">
            <a:spLocks noChangeArrowheads="1"/>
          </p:cNvSpPr>
          <p:nvPr/>
        </p:nvSpPr>
        <p:spPr bwMode="auto">
          <a:xfrm>
            <a:off x="265113" y="5554663"/>
            <a:ext cx="25209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Label and hybridize to microarray</a:t>
            </a:r>
            <a:endParaRPr lang="en-US" sz="1900">
              <a:latin typeface="Helvetica" charset="0"/>
            </a:endParaRPr>
          </a:p>
        </p:txBody>
      </p:sp>
      <p:sp>
        <p:nvSpPr>
          <p:cNvPr id="71689" name="Text Box 12"/>
          <p:cNvSpPr txBox="1">
            <a:spLocks noChangeArrowheads="1"/>
          </p:cNvSpPr>
          <p:nvPr/>
        </p:nvSpPr>
        <p:spPr bwMode="auto">
          <a:xfrm>
            <a:off x="1122363" y="1003300"/>
            <a:ext cx="6642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Crosslink cells with formaldehyde and isolate nuclei</a:t>
            </a:r>
          </a:p>
        </p:txBody>
      </p:sp>
      <p:grpSp>
        <p:nvGrpSpPr>
          <p:cNvPr id="71690" name="Group 13"/>
          <p:cNvGrpSpPr>
            <a:grpSpLocks/>
          </p:cNvGrpSpPr>
          <p:nvPr/>
        </p:nvGrpSpPr>
        <p:grpSpPr bwMode="auto">
          <a:xfrm>
            <a:off x="2206625" y="1406525"/>
            <a:ext cx="4570413" cy="614363"/>
            <a:chOff x="1390" y="716"/>
            <a:chExt cx="2879" cy="387"/>
          </a:xfrm>
        </p:grpSpPr>
        <p:sp>
          <p:nvSpPr>
            <p:cNvPr id="71733" name="Oval 14"/>
            <p:cNvSpPr>
              <a:spLocks noChangeArrowheads="1"/>
            </p:cNvSpPr>
            <p:nvPr/>
          </p:nvSpPr>
          <p:spPr bwMode="auto">
            <a:xfrm>
              <a:off x="2188" y="752"/>
              <a:ext cx="744" cy="291"/>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grpSp>
          <p:nvGrpSpPr>
            <p:cNvPr id="71734" name="Group 15"/>
            <p:cNvGrpSpPr>
              <a:grpSpLocks/>
            </p:cNvGrpSpPr>
            <p:nvPr/>
          </p:nvGrpSpPr>
          <p:grpSpPr bwMode="auto">
            <a:xfrm>
              <a:off x="1390" y="954"/>
              <a:ext cx="2879" cy="149"/>
              <a:chOff x="1474" y="1363"/>
              <a:chExt cx="2879" cy="154"/>
            </a:xfrm>
          </p:grpSpPr>
          <p:sp>
            <p:nvSpPr>
              <p:cNvPr id="71736" name="Line 16"/>
              <p:cNvSpPr>
                <a:spLocks noChangeShapeType="1"/>
              </p:cNvSpPr>
              <p:nvPr/>
            </p:nvSpPr>
            <p:spPr bwMode="auto">
              <a:xfrm>
                <a:off x="1474" y="1517"/>
                <a:ext cx="2879"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7" name="Line 17"/>
              <p:cNvSpPr>
                <a:spLocks noChangeShapeType="1"/>
              </p:cNvSpPr>
              <p:nvPr/>
            </p:nvSpPr>
            <p:spPr bwMode="auto">
              <a:xfrm>
                <a:off x="2566" y="13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8" name="Line 18"/>
              <p:cNvSpPr>
                <a:spLocks noChangeShapeType="1"/>
              </p:cNvSpPr>
              <p:nvPr/>
            </p:nvSpPr>
            <p:spPr bwMode="auto">
              <a:xfrm>
                <a:off x="2710"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9" name="Line 19"/>
              <p:cNvSpPr>
                <a:spLocks noChangeShapeType="1"/>
              </p:cNvSpPr>
              <p:nvPr/>
            </p:nvSpPr>
            <p:spPr bwMode="auto">
              <a:xfrm>
                <a:off x="2902"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0" name="Line 20"/>
              <p:cNvSpPr>
                <a:spLocks noChangeShapeType="1"/>
              </p:cNvSpPr>
              <p:nvPr/>
            </p:nvSpPr>
            <p:spPr bwMode="auto">
              <a:xfrm>
                <a:off x="3046"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1" name="Line 21"/>
              <p:cNvSpPr>
                <a:spLocks noChangeShapeType="1"/>
              </p:cNvSpPr>
              <p:nvPr/>
            </p:nvSpPr>
            <p:spPr bwMode="auto">
              <a:xfrm>
                <a:off x="3190" y="13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35" name="Oval 22"/>
            <p:cNvSpPr>
              <a:spLocks noChangeArrowheads="1"/>
            </p:cNvSpPr>
            <p:nvPr/>
          </p:nvSpPr>
          <p:spPr bwMode="auto">
            <a:xfrm>
              <a:off x="2556" y="716"/>
              <a:ext cx="768" cy="334"/>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sp>
        <p:nvSpPr>
          <p:cNvPr id="998423" name="Text Box 23"/>
          <p:cNvSpPr txBox="1">
            <a:spLocks noChangeArrowheads="1"/>
          </p:cNvSpPr>
          <p:nvPr/>
        </p:nvSpPr>
        <p:spPr bwMode="auto">
          <a:xfrm>
            <a:off x="41275" y="92075"/>
            <a:ext cx="8721725" cy="830997"/>
          </a:xfrm>
          <a:prstGeom prst="rect">
            <a:avLst/>
          </a:prstGeom>
          <a:noFill/>
          <a:ln w="9525">
            <a:noFill/>
            <a:miter lim="800000"/>
            <a:headEnd/>
            <a:tailEnd/>
          </a:ln>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b="1" dirty="0">
                <a:solidFill>
                  <a:srgbClr val="0000D9"/>
                </a:solidFill>
                <a:effectLst>
                  <a:outerShdw blurRad="38100" dist="38100" dir="2700000" algn="tl">
                    <a:srgbClr val="C0C0C0"/>
                  </a:outerShdw>
                </a:effectLst>
                <a:latin typeface="Helvetica" charset="0"/>
              </a:rPr>
              <a:t>Mapping TF Binding Sites Using </a:t>
            </a:r>
            <a:endParaRPr lang="en-US" b="1" dirty="0" smtClean="0">
              <a:solidFill>
                <a:srgbClr val="0000D9"/>
              </a:solidFill>
              <a:effectLst>
                <a:outerShdw blurRad="38100" dist="38100" dir="2700000" algn="tl">
                  <a:srgbClr val="C0C0C0"/>
                </a:outerShdw>
              </a:effectLst>
              <a:latin typeface="Helvetica" charset="0"/>
            </a:endParaRPr>
          </a:p>
          <a:p>
            <a:pPr algn="ctr"/>
            <a:r>
              <a:rPr lang="en-US" b="1" u="sng" dirty="0" smtClean="0">
                <a:solidFill>
                  <a:srgbClr val="0000D9"/>
                </a:solidFill>
                <a:effectLst>
                  <a:outerShdw blurRad="38100" dist="38100" dir="2700000" algn="tl">
                    <a:srgbClr val="C0C0C0"/>
                  </a:outerShdw>
                </a:effectLst>
                <a:latin typeface="Helvetica" charset="0"/>
              </a:rPr>
              <a:t>Ch</a:t>
            </a:r>
            <a:r>
              <a:rPr lang="en-US" b="1" dirty="0" smtClean="0">
                <a:solidFill>
                  <a:srgbClr val="0000D9"/>
                </a:solidFill>
                <a:effectLst>
                  <a:outerShdw blurRad="38100" dist="38100" dir="2700000" algn="tl">
                    <a:srgbClr val="C0C0C0"/>
                  </a:outerShdw>
                </a:effectLst>
                <a:latin typeface="Helvetica" charset="0"/>
              </a:rPr>
              <a:t>romatin </a:t>
            </a:r>
            <a:r>
              <a:rPr lang="en-US" b="1" u="sng" dirty="0" err="1" smtClean="0">
                <a:solidFill>
                  <a:srgbClr val="0000D9"/>
                </a:solidFill>
                <a:effectLst>
                  <a:outerShdw blurRad="38100" dist="38100" dir="2700000" algn="tl">
                    <a:srgbClr val="C0C0C0"/>
                  </a:outerShdw>
                </a:effectLst>
                <a:latin typeface="Helvetica" charset="0"/>
              </a:rPr>
              <a:t>I</a:t>
            </a:r>
            <a:r>
              <a:rPr lang="en-US" b="1" dirty="0" err="1" smtClean="0">
                <a:solidFill>
                  <a:srgbClr val="0000D9"/>
                </a:solidFill>
                <a:effectLst>
                  <a:outerShdw blurRad="38100" dist="38100" dir="2700000" algn="tl">
                    <a:srgbClr val="C0C0C0"/>
                  </a:outerShdw>
                </a:effectLst>
                <a:latin typeface="Helvetica" charset="0"/>
              </a:rPr>
              <a:t>mmuno</a:t>
            </a:r>
            <a:r>
              <a:rPr lang="en-US" b="1" u="sng" dirty="0" err="1" smtClean="0">
                <a:solidFill>
                  <a:srgbClr val="0000D9"/>
                </a:solidFill>
                <a:effectLst>
                  <a:outerShdw blurRad="38100" dist="38100" dir="2700000" algn="tl">
                    <a:srgbClr val="C0C0C0"/>
                  </a:outerShdw>
                </a:effectLst>
                <a:latin typeface="Helvetica" charset="0"/>
              </a:rPr>
              <a:t>p</a:t>
            </a:r>
            <a:r>
              <a:rPr lang="en-US" b="1" dirty="0" err="1" smtClean="0">
                <a:solidFill>
                  <a:srgbClr val="0000D9"/>
                </a:solidFill>
                <a:effectLst>
                  <a:outerShdw blurRad="38100" dist="38100" dir="2700000" algn="tl">
                    <a:srgbClr val="C0C0C0"/>
                  </a:outerShdw>
                </a:effectLst>
                <a:latin typeface="Helvetica" charset="0"/>
              </a:rPr>
              <a:t>recipitation</a:t>
            </a:r>
            <a:r>
              <a:rPr lang="en-US" b="1" dirty="0" smtClean="0">
                <a:solidFill>
                  <a:srgbClr val="0000D9"/>
                </a:solidFill>
                <a:effectLst>
                  <a:outerShdw blurRad="38100" dist="38100" dir="2700000" algn="tl">
                    <a:srgbClr val="C0C0C0"/>
                  </a:outerShdw>
                </a:effectLst>
                <a:latin typeface="Helvetica" charset="0"/>
              </a:rPr>
              <a:t> (</a:t>
            </a:r>
            <a:r>
              <a:rPr lang="en-US" b="1" dirty="0" err="1" smtClean="0">
                <a:solidFill>
                  <a:srgbClr val="0000D9"/>
                </a:solidFill>
                <a:effectLst>
                  <a:outerShdw blurRad="38100" dist="38100" dir="2700000" algn="tl">
                    <a:srgbClr val="C0C0C0"/>
                  </a:outerShdw>
                </a:effectLst>
                <a:latin typeface="Helvetica" charset="0"/>
              </a:rPr>
              <a:t>ChIP</a:t>
            </a:r>
            <a:r>
              <a:rPr lang="en-US" b="1" dirty="0" smtClean="0">
                <a:solidFill>
                  <a:srgbClr val="0000D9"/>
                </a:solidFill>
                <a:effectLst>
                  <a:outerShdw blurRad="38100" dist="38100" dir="2700000" algn="tl">
                    <a:srgbClr val="C0C0C0"/>
                  </a:outerShdw>
                </a:effectLst>
                <a:latin typeface="Helvetica" charset="0"/>
              </a:rPr>
              <a:t>)</a:t>
            </a:r>
            <a:endParaRPr lang="en-US" b="1" dirty="0">
              <a:solidFill>
                <a:srgbClr val="0000D9"/>
              </a:solidFill>
              <a:effectLst>
                <a:outerShdw blurRad="38100" dist="38100" dir="2700000" algn="tl">
                  <a:srgbClr val="C0C0C0"/>
                </a:outerShdw>
              </a:effectLst>
              <a:latin typeface="Helvetica" charset="0"/>
            </a:endParaRPr>
          </a:p>
        </p:txBody>
      </p:sp>
      <p:sp>
        <p:nvSpPr>
          <p:cNvPr id="71692" name="AutoShape 24"/>
          <p:cNvSpPr>
            <a:spLocks noChangeArrowheads="1"/>
          </p:cNvSpPr>
          <p:nvPr/>
        </p:nvSpPr>
        <p:spPr bwMode="auto">
          <a:xfrm>
            <a:off x="4325938" y="2208213"/>
            <a:ext cx="219075" cy="373062"/>
          </a:xfrm>
          <a:prstGeom prst="downArrow">
            <a:avLst>
              <a:gd name="adj1" fmla="val 50000"/>
              <a:gd name="adj2" fmla="val 42572"/>
            </a:avLst>
          </a:prstGeom>
          <a:solidFill>
            <a:srgbClr val="C0C0C0"/>
          </a:solidFill>
          <a:ln w="9525">
            <a:solidFill>
              <a:schemeClr val="tx1"/>
            </a:solidFill>
            <a:miter lim="800000"/>
            <a:headEnd/>
            <a:tailEnd/>
          </a:ln>
        </p:spPr>
        <p:txBody>
          <a:bodyPr wrap="none" anchor="ctr"/>
          <a:lstStyle/>
          <a:p>
            <a:pPr algn="ctr"/>
            <a:r>
              <a:rPr lang="en-US"/>
              <a:t> </a:t>
            </a:r>
          </a:p>
        </p:txBody>
      </p:sp>
      <p:grpSp>
        <p:nvGrpSpPr>
          <p:cNvPr id="71693" name="Group 25"/>
          <p:cNvGrpSpPr>
            <a:grpSpLocks/>
          </p:cNvGrpSpPr>
          <p:nvPr/>
        </p:nvGrpSpPr>
        <p:grpSpPr bwMode="auto">
          <a:xfrm>
            <a:off x="1739900" y="6350000"/>
            <a:ext cx="933450" cy="119063"/>
            <a:chOff x="958" y="4124"/>
            <a:chExt cx="588" cy="75"/>
          </a:xfrm>
        </p:grpSpPr>
        <p:sp>
          <p:nvSpPr>
            <p:cNvPr id="71731" name="Line 26"/>
            <p:cNvSpPr>
              <a:spLocks noChangeShapeType="1"/>
            </p:cNvSpPr>
            <p:nvPr/>
          </p:nvSpPr>
          <p:spPr bwMode="auto">
            <a:xfrm>
              <a:off x="1071" y="4199"/>
              <a:ext cx="475" cy="0"/>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2" name="Line 27"/>
            <p:cNvSpPr>
              <a:spLocks noChangeShapeType="1"/>
            </p:cNvSpPr>
            <p:nvPr/>
          </p:nvSpPr>
          <p:spPr bwMode="auto">
            <a:xfrm>
              <a:off x="958" y="4124"/>
              <a:ext cx="475" cy="0"/>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4" name="Group 28"/>
          <p:cNvGrpSpPr>
            <a:grpSpLocks/>
          </p:cNvGrpSpPr>
          <p:nvPr/>
        </p:nvGrpSpPr>
        <p:grpSpPr bwMode="auto">
          <a:xfrm>
            <a:off x="381000" y="6311900"/>
            <a:ext cx="985838" cy="106363"/>
            <a:chOff x="168" y="4142"/>
            <a:chExt cx="621" cy="67"/>
          </a:xfrm>
        </p:grpSpPr>
        <p:sp>
          <p:nvSpPr>
            <p:cNvPr id="71729" name="Line 29"/>
            <p:cNvSpPr>
              <a:spLocks noChangeShapeType="1"/>
            </p:cNvSpPr>
            <p:nvPr/>
          </p:nvSpPr>
          <p:spPr bwMode="auto">
            <a:xfrm>
              <a:off x="168" y="4142"/>
              <a:ext cx="51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0" name="Line 30"/>
            <p:cNvSpPr>
              <a:spLocks noChangeShapeType="1"/>
            </p:cNvSpPr>
            <p:nvPr/>
          </p:nvSpPr>
          <p:spPr bwMode="auto">
            <a:xfrm>
              <a:off x="275" y="4209"/>
              <a:ext cx="51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5" name="Group 31"/>
          <p:cNvGrpSpPr>
            <a:grpSpLocks/>
          </p:cNvGrpSpPr>
          <p:nvPr/>
        </p:nvGrpSpPr>
        <p:grpSpPr bwMode="auto">
          <a:xfrm>
            <a:off x="3397250" y="2976563"/>
            <a:ext cx="2286000" cy="654050"/>
            <a:chOff x="2200" y="2192"/>
            <a:chExt cx="1440" cy="425"/>
          </a:xfrm>
        </p:grpSpPr>
        <p:grpSp>
          <p:nvGrpSpPr>
            <p:cNvPr id="71720" name="Group 32"/>
            <p:cNvGrpSpPr>
              <a:grpSpLocks/>
            </p:cNvGrpSpPr>
            <p:nvPr/>
          </p:nvGrpSpPr>
          <p:grpSpPr bwMode="auto">
            <a:xfrm>
              <a:off x="2200" y="2463"/>
              <a:ext cx="1440" cy="154"/>
              <a:chOff x="2200" y="2463"/>
              <a:chExt cx="1440" cy="154"/>
            </a:xfrm>
          </p:grpSpPr>
          <p:sp>
            <p:nvSpPr>
              <p:cNvPr id="71723" name="Line 33"/>
              <p:cNvSpPr>
                <a:spLocks noChangeShapeType="1"/>
              </p:cNvSpPr>
              <p:nvPr/>
            </p:nvSpPr>
            <p:spPr bwMode="auto">
              <a:xfrm>
                <a:off x="2200" y="2617"/>
                <a:ext cx="1440"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4" name="Line 34"/>
              <p:cNvSpPr>
                <a:spLocks noChangeShapeType="1"/>
              </p:cNvSpPr>
              <p:nvPr/>
            </p:nvSpPr>
            <p:spPr bwMode="auto">
              <a:xfrm>
                <a:off x="2680"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5" name="Line 35"/>
              <p:cNvSpPr>
                <a:spLocks noChangeShapeType="1"/>
              </p:cNvSpPr>
              <p:nvPr/>
            </p:nvSpPr>
            <p:spPr bwMode="auto">
              <a:xfrm>
                <a:off x="2824"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6" name="Line 36"/>
              <p:cNvSpPr>
                <a:spLocks noChangeShapeType="1"/>
              </p:cNvSpPr>
              <p:nvPr/>
            </p:nvSpPr>
            <p:spPr bwMode="auto">
              <a:xfrm>
                <a:off x="3016"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7" name="Line 37"/>
              <p:cNvSpPr>
                <a:spLocks noChangeShapeType="1"/>
              </p:cNvSpPr>
              <p:nvPr/>
            </p:nvSpPr>
            <p:spPr bwMode="auto">
              <a:xfrm>
                <a:off x="3160"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8" name="Line 38"/>
              <p:cNvSpPr>
                <a:spLocks noChangeShapeType="1"/>
              </p:cNvSpPr>
              <p:nvPr/>
            </p:nvSpPr>
            <p:spPr bwMode="auto">
              <a:xfrm>
                <a:off x="3304"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21" name="Oval 39"/>
            <p:cNvSpPr>
              <a:spLocks noChangeArrowheads="1"/>
            </p:cNvSpPr>
            <p:nvPr/>
          </p:nvSpPr>
          <p:spPr bwMode="auto">
            <a:xfrm>
              <a:off x="2368" y="2229"/>
              <a:ext cx="744" cy="300"/>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sp>
          <p:nvSpPr>
            <p:cNvPr id="71722" name="Oval 40"/>
            <p:cNvSpPr>
              <a:spLocks noChangeArrowheads="1"/>
            </p:cNvSpPr>
            <p:nvPr/>
          </p:nvSpPr>
          <p:spPr bwMode="auto">
            <a:xfrm>
              <a:off x="2736" y="2192"/>
              <a:ext cx="768" cy="360"/>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grpSp>
        <p:nvGrpSpPr>
          <p:cNvPr id="71696" name="Group 41"/>
          <p:cNvGrpSpPr>
            <a:grpSpLocks/>
          </p:cNvGrpSpPr>
          <p:nvPr/>
        </p:nvGrpSpPr>
        <p:grpSpPr bwMode="auto">
          <a:xfrm>
            <a:off x="3473450" y="4695825"/>
            <a:ext cx="2286000" cy="654050"/>
            <a:chOff x="2200" y="2192"/>
            <a:chExt cx="1440" cy="425"/>
          </a:xfrm>
        </p:grpSpPr>
        <p:grpSp>
          <p:nvGrpSpPr>
            <p:cNvPr id="71711" name="Group 42"/>
            <p:cNvGrpSpPr>
              <a:grpSpLocks/>
            </p:cNvGrpSpPr>
            <p:nvPr/>
          </p:nvGrpSpPr>
          <p:grpSpPr bwMode="auto">
            <a:xfrm>
              <a:off x="2200" y="2463"/>
              <a:ext cx="1440" cy="154"/>
              <a:chOff x="2200" y="2463"/>
              <a:chExt cx="1440" cy="154"/>
            </a:xfrm>
          </p:grpSpPr>
          <p:sp>
            <p:nvSpPr>
              <p:cNvPr id="71714" name="Line 43"/>
              <p:cNvSpPr>
                <a:spLocks noChangeShapeType="1"/>
              </p:cNvSpPr>
              <p:nvPr/>
            </p:nvSpPr>
            <p:spPr bwMode="auto">
              <a:xfrm>
                <a:off x="2200" y="2617"/>
                <a:ext cx="1440"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5" name="Line 44"/>
              <p:cNvSpPr>
                <a:spLocks noChangeShapeType="1"/>
              </p:cNvSpPr>
              <p:nvPr/>
            </p:nvSpPr>
            <p:spPr bwMode="auto">
              <a:xfrm>
                <a:off x="2680"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6" name="Line 45"/>
              <p:cNvSpPr>
                <a:spLocks noChangeShapeType="1"/>
              </p:cNvSpPr>
              <p:nvPr/>
            </p:nvSpPr>
            <p:spPr bwMode="auto">
              <a:xfrm>
                <a:off x="2824"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7" name="Line 46"/>
              <p:cNvSpPr>
                <a:spLocks noChangeShapeType="1"/>
              </p:cNvSpPr>
              <p:nvPr/>
            </p:nvSpPr>
            <p:spPr bwMode="auto">
              <a:xfrm>
                <a:off x="3016"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47"/>
              <p:cNvSpPr>
                <a:spLocks noChangeShapeType="1"/>
              </p:cNvSpPr>
              <p:nvPr/>
            </p:nvSpPr>
            <p:spPr bwMode="auto">
              <a:xfrm>
                <a:off x="3160"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9" name="Line 48"/>
              <p:cNvSpPr>
                <a:spLocks noChangeShapeType="1"/>
              </p:cNvSpPr>
              <p:nvPr/>
            </p:nvSpPr>
            <p:spPr bwMode="auto">
              <a:xfrm>
                <a:off x="3304"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12" name="Oval 49"/>
            <p:cNvSpPr>
              <a:spLocks noChangeArrowheads="1"/>
            </p:cNvSpPr>
            <p:nvPr/>
          </p:nvSpPr>
          <p:spPr bwMode="auto">
            <a:xfrm>
              <a:off x="2368" y="2229"/>
              <a:ext cx="744" cy="300"/>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sp>
          <p:nvSpPr>
            <p:cNvPr id="71713" name="Oval 50"/>
            <p:cNvSpPr>
              <a:spLocks noChangeArrowheads="1"/>
            </p:cNvSpPr>
            <p:nvPr/>
          </p:nvSpPr>
          <p:spPr bwMode="auto">
            <a:xfrm>
              <a:off x="2736" y="2192"/>
              <a:ext cx="768" cy="360"/>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sp>
        <p:nvSpPr>
          <p:cNvPr id="71697" name="AutoShape 51"/>
          <p:cNvSpPr>
            <a:spLocks noChangeArrowheads="1"/>
          </p:cNvSpPr>
          <p:nvPr/>
        </p:nvSpPr>
        <p:spPr bwMode="auto">
          <a:xfrm>
            <a:off x="4373563" y="3843338"/>
            <a:ext cx="219075" cy="373062"/>
          </a:xfrm>
          <a:prstGeom prst="downArrow">
            <a:avLst>
              <a:gd name="adj1" fmla="val 50000"/>
              <a:gd name="adj2" fmla="val 42572"/>
            </a:avLst>
          </a:prstGeom>
          <a:solidFill>
            <a:srgbClr val="C0C0C0"/>
          </a:solidFill>
          <a:ln w="9525">
            <a:solidFill>
              <a:schemeClr val="tx1"/>
            </a:solidFill>
            <a:miter lim="800000"/>
            <a:headEnd/>
            <a:tailEnd/>
          </a:ln>
        </p:spPr>
        <p:txBody>
          <a:bodyPr wrap="none" anchor="ctr"/>
          <a:lstStyle/>
          <a:p>
            <a:pPr algn="ctr"/>
            <a:r>
              <a:rPr lang="en-US"/>
              <a:t> </a:t>
            </a:r>
          </a:p>
        </p:txBody>
      </p:sp>
      <p:sp>
        <p:nvSpPr>
          <p:cNvPr id="71698" name="Text Box 52"/>
          <p:cNvSpPr txBox="1">
            <a:spLocks noChangeArrowheads="1"/>
          </p:cNvSpPr>
          <p:nvPr/>
        </p:nvSpPr>
        <p:spPr bwMode="auto">
          <a:xfrm>
            <a:off x="6523038" y="5567363"/>
            <a:ext cx="22177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Prepare library </a:t>
            </a:r>
          </a:p>
          <a:p>
            <a:pPr algn="ctr"/>
            <a:r>
              <a:rPr lang="en-US" sz="1900" b="1">
                <a:latin typeface="Helvetica" charset="0"/>
              </a:rPr>
              <a:t>and sequence</a:t>
            </a:r>
            <a:endParaRPr lang="en-US" sz="1900">
              <a:latin typeface="Helvetica" charset="0"/>
            </a:endParaRPr>
          </a:p>
        </p:txBody>
      </p:sp>
      <p:sp>
        <p:nvSpPr>
          <p:cNvPr id="71699" name="Text Box 53"/>
          <p:cNvSpPr txBox="1">
            <a:spLocks noChangeArrowheads="1"/>
          </p:cNvSpPr>
          <p:nvPr/>
        </p:nvSpPr>
        <p:spPr bwMode="auto">
          <a:xfrm>
            <a:off x="3803650" y="5883275"/>
            <a:ext cx="15779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pPr>
            <a:r>
              <a:rPr lang="en-US" sz="1900" b="1">
                <a:latin typeface="Helvetica" charset="0"/>
              </a:rPr>
              <a:t>Reverse crosslinks</a:t>
            </a:r>
          </a:p>
        </p:txBody>
      </p:sp>
      <p:sp>
        <p:nvSpPr>
          <p:cNvPr id="71700" name="AutoShape 54"/>
          <p:cNvSpPr>
            <a:spLocks noChangeArrowheads="1"/>
          </p:cNvSpPr>
          <p:nvPr/>
        </p:nvSpPr>
        <p:spPr bwMode="auto">
          <a:xfrm>
            <a:off x="5453063" y="5922963"/>
            <a:ext cx="950912" cy="2746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71701" name="AutoShape 55"/>
          <p:cNvSpPr>
            <a:spLocks noChangeArrowheads="1"/>
          </p:cNvSpPr>
          <p:nvPr/>
        </p:nvSpPr>
        <p:spPr bwMode="auto">
          <a:xfrm rot="10800000">
            <a:off x="2874963" y="5934075"/>
            <a:ext cx="950912" cy="2746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chemeClr val="tx1"/>
            </a:solidFill>
            <a:miter lim="800000"/>
            <a:headEnd/>
            <a:tailEnd/>
          </a:ln>
        </p:spPr>
        <p:txBody>
          <a:bodyPr wrap="none" anchor="ctr"/>
          <a:lstStyle/>
          <a:p>
            <a:endParaRPr lang="en-US"/>
          </a:p>
        </p:txBody>
      </p:sp>
      <p:grpSp>
        <p:nvGrpSpPr>
          <p:cNvPr id="71702" name="Group 56"/>
          <p:cNvGrpSpPr>
            <a:grpSpLocks/>
          </p:cNvGrpSpPr>
          <p:nvPr/>
        </p:nvGrpSpPr>
        <p:grpSpPr bwMode="auto">
          <a:xfrm>
            <a:off x="6523038" y="6410325"/>
            <a:ext cx="1014412" cy="98425"/>
            <a:chOff x="4175" y="3862"/>
            <a:chExt cx="639" cy="62"/>
          </a:xfrm>
        </p:grpSpPr>
        <p:sp>
          <p:nvSpPr>
            <p:cNvPr id="71708" name="Rectangle 57"/>
            <p:cNvSpPr>
              <a:spLocks noChangeArrowheads="1"/>
            </p:cNvSpPr>
            <p:nvPr/>
          </p:nvSpPr>
          <p:spPr bwMode="auto">
            <a:xfrm rot="10800000">
              <a:off x="4661" y="3862"/>
              <a:ext cx="153" cy="62"/>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1709" name="Rectangle 58"/>
            <p:cNvSpPr>
              <a:spLocks noChangeArrowheads="1"/>
            </p:cNvSpPr>
            <p:nvPr/>
          </p:nvSpPr>
          <p:spPr bwMode="auto">
            <a:xfrm rot="10800000">
              <a:off x="4175" y="3862"/>
              <a:ext cx="153" cy="62"/>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71710" name="Rectangle 59"/>
            <p:cNvSpPr>
              <a:spLocks noChangeArrowheads="1"/>
            </p:cNvSpPr>
            <p:nvPr/>
          </p:nvSpPr>
          <p:spPr bwMode="auto">
            <a:xfrm rot="10800000">
              <a:off x="4322" y="3862"/>
              <a:ext cx="339" cy="62"/>
            </a:xfrm>
            <a:prstGeom prst="rect">
              <a:avLst/>
            </a:prstGeom>
            <a:solidFill>
              <a:srgbClr val="969696"/>
            </a:solidFill>
            <a:ln w="9525">
              <a:solidFill>
                <a:schemeClr val="tx1"/>
              </a:solidFill>
              <a:miter lim="800000"/>
              <a:headEnd/>
              <a:tailEnd/>
            </a:ln>
          </p:spPr>
          <p:txBody>
            <a:bodyPr wrap="none" anchor="ctr"/>
            <a:lstStyle/>
            <a:p>
              <a:endParaRPr lang="en-US"/>
            </a:p>
          </p:txBody>
        </p:sp>
      </p:grpSp>
      <p:sp>
        <p:nvSpPr>
          <p:cNvPr id="71703" name="AutoShape 60"/>
          <p:cNvSpPr>
            <a:spLocks noChangeArrowheads="1"/>
          </p:cNvSpPr>
          <p:nvPr/>
        </p:nvSpPr>
        <p:spPr bwMode="auto">
          <a:xfrm>
            <a:off x="4449763" y="5553075"/>
            <a:ext cx="219075" cy="373063"/>
          </a:xfrm>
          <a:prstGeom prst="downArrow">
            <a:avLst>
              <a:gd name="adj1" fmla="val 50000"/>
              <a:gd name="adj2" fmla="val 42573"/>
            </a:avLst>
          </a:prstGeom>
          <a:solidFill>
            <a:srgbClr val="C0C0C0"/>
          </a:solidFill>
          <a:ln w="9525">
            <a:solidFill>
              <a:schemeClr val="tx1"/>
            </a:solidFill>
            <a:miter lim="800000"/>
            <a:headEnd/>
            <a:tailEnd/>
          </a:ln>
        </p:spPr>
        <p:txBody>
          <a:bodyPr wrap="none" anchor="ctr"/>
          <a:lstStyle/>
          <a:p>
            <a:pPr algn="ctr"/>
            <a:r>
              <a:rPr lang="en-US"/>
              <a:t> </a:t>
            </a:r>
          </a:p>
        </p:txBody>
      </p:sp>
      <p:grpSp>
        <p:nvGrpSpPr>
          <p:cNvPr id="71704" name="Group 61"/>
          <p:cNvGrpSpPr>
            <a:grpSpLocks/>
          </p:cNvGrpSpPr>
          <p:nvPr/>
        </p:nvGrpSpPr>
        <p:grpSpPr bwMode="auto">
          <a:xfrm>
            <a:off x="7666038" y="6248400"/>
            <a:ext cx="1014412" cy="98425"/>
            <a:chOff x="4175" y="3862"/>
            <a:chExt cx="639" cy="62"/>
          </a:xfrm>
        </p:grpSpPr>
        <p:sp>
          <p:nvSpPr>
            <p:cNvPr id="71705" name="Rectangle 62"/>
            <p:cNvSpPr>
              <a:spLocks noChangeArrowheads="1"/>
            </p:cNvSpPr>
            <p:nvPr/>
          </p:nvSpPr>
          <p:spPr bwMode="auto">
            <a:xfrm rot="10800000">
              <a:off x="4661" y="3862"/>
              <a:ext cx="153" cy="62"/>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1706" name="Rectangle 63"/>
            <p:cNvSpPr>
              <a:spLocks noChangeArrowheads="1"/>
            </p:cNvSpPr>
            <p:nvPr/>
          </p:nvSpPr>
          <p:spPr bwMode="auto">
            <a:xfrm rot="10800000">
              <a:off x="4175" y="3862"/>
              <a:ext cx="153" cy="62"/>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71707" name="Rectangle 64"/>
            <p:cNvSpPr>
              <a:spLocks noChangeArrowheads="1"/>
            </p:cNvSpPr>
            <p:nvPr/>
          </p:nvSpPr>
          <p:spPr bwMode="auto">
            <a:xfrm rot="10800000">
              <a:off x="4322" y="3862"/>
              <a:ext cx="339" cy="62"/>
            </a:xfrm>
            <a:prstGeom prst="rect">
              <a:avLst/>
            </a:prstGeom>
            <a:solidFill>
              <a:srgbClr val="969696"/>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555620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28600"/>
            <a:ext cx="8763000" cy="533400"/>
          </a:xfrm>
          <a:noFill/>
          <a:extLst>
            <a:ext uri="{909E8E84-426E-40dd-AFC4-6F175D3DCCD1}">
              <a14:hiddenFill xmlns:a14="http://schemas.microsoft.com/office/drawing/2010/main">
                <a:solidFill>
                  <a:srgbClr val="C9C6FF"/>
                </a:solidFill>
              </a14:hiddenFill>
            </a:ext>
          </a:extLst>
        </p:spPr>
        <p:txBody>
          <a:bodyPr>
            <a:normAutofit/>
          </a:bodyPr>
          <a:lstStyle/>
          <a:p>
            <a:r>
              <a:rPr lang="en-US" sz="2000" dirty="0" err="1"/>
              <a:t>Genomewide</a:t>
            </a:r>
            <a:r>
              <a:rPr lang="en-US" sz="2000" dirty="0"/>
              <a:t> Chromatin Immunoprecipitation: ChIP</a:t>
            </a:r>
            <a:endParaRPr lang="en-US" dirty="0"/>
          </a:p>
        </p:txBody>
      </p:sp>
      <p:grpSp>
        <p:nvGrpSpPr>
          <p:cNvPr id="89092" name="Group 4"/>
          <p:cNvGrpSpPr>
            <a:grpSpLocks/>
          </p:cNvGrpSpPr>
          <p:nvPr/>
        </p:nvGrpSpPr>
        <p:grpSpPr bwMode="auto">
          <a:xfrm>
            <a:off x="1219200" y="4876800"/>
            <a:ext cx="685800" cy="533400"/>
            <a:chOff x="672" y="1968"/>
            <a:chExt cx="528" cy="432"/>
          </a:xfrm>
        </p:grpSpPr>
        <p:sp>
          <p:nvSpPr>
            <p:cNvPr id="89093" name="Line 5"/>
            <p:cNvSpPr>
              <a:spLocks noChangeShapeType="1"/>
            </p:cNvSpPr>
            <p:nvPr/>
          </p:nvSpPr>
          <p:spPr bwMode="auto">
            <a:xfrm flipV="1">
              <a:off x="672" y="2112"/>
              <a:ext cx="288"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4" name="Line 6"/>
            <p:cNvSpPr>
              <a:spLocks noChangeShapeType="1"/>
            </p:cNvSpPr>
            <p:nvPr/>
          </p:nvSpPr>
          <p:spPr bwMode="auto">
            <a:xfrm>
              <a:off x="960" y="2112"/>
              <a:ext cx="24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5" name="Line 7"/>
            <p:cNvSpPr>
              <a:spLocks noChangeShapeType="1"/>
            </p:cNvSpPr>
            <p:nvPr/>
          </p:nvSpPr>
          <p:spPr bwMode="auto">
            <a:xfrm flipV="1">
              <a:off x="960" y="196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096" name="Line 8"/>
          <p:cNvSpPr>
            <a:spLocks noChangeShapeType="1"/>
          </p:cNvSpPr>
          <p:nvPr/>
        </p:nvSpPr>
        <p:spPr bwMode="auto">
          <a:xfrm>
            <a:off x="1295400" y="5638800"/>
            <a:ext cx="533400"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7" name="AutoShape 9"/>
          <p:cNvSpPr>
            <a:spLocks noChangeArrowheads="1"/>
          </p:cNvSpPr>
          <p:nvPr/>
        </p:nvSpPr>
        <p:spPr bwMode="auto">
          <a:xfrm>
            <a:off x="1271588" y="5257800"/>
            <a:ext cx="557212" cy="354013"/>
          </a:xfrm>
          <a:prstGeom prst="hexagon">
            <a:avLst>
              <a:gd name="adj" fmla="val 39350"/>
              <a:gd name="vf" fmla="val 115470"/>
            </a:avLst>
          </a:prstGeom>
          <a:solidFill>
            <a:srgbClr val="B3B3FF"/>
          </a:solidFill>
          <a:ln w="28575">
            <a:solidFill>
              <a:srgbClr val="0F26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8" name="Line 10"/>
          <p:cNvSpPr>
            <a:spLocks noChangeShapeType="1"/>
          </p:cNvSpPr>
          <p:nvPr/>
        </p:nvSpPr>
        <p:spPr bwMode="auto">
          <a:xfrm>
            <a:off x="1371600" y="58229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9" name="Line 11"/>
          <p:cNvSpPr>
            <a:spLocks noChangeShapeType="1"/>
          </p:cNvSpPr>
          <p:nvPr/>
        </p:nvSpPr>
        <p:spPr bwMode="auto">
          <a:xfrm>
            <a:off x="533400" y="5943600"/>
            <a:ext cx="1223963" cy="666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0" name="Line 12"/>
          <p:cNvSpPr>
            <a:spLocks noChangeShapeType="1"/>
          </p:cNvSpPr>
          <p:nvPr/>
        </p:nvSpPr>
        <p:spPr bwMode="auto">
          <a:xfrm flipV="1">
            <a:off x="2016125" y="5229225"/>
            <a:ext cx="1031875" cy="1984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1" name="Text Box 13"/>
          <p:cNvSpPr txBox="1">
            <a:spLocks noChangeArrowheads="1"/>
          </p:cNvSpPr>
          <p:nvPr/>
        </p:nvSpPr>
        <p:spPr bwMode="auto">
          <a:xfrm>
            <a:off x="381000" y="4572000"/>
            <a:ext cx="408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t>Immunoprecipitate to enrich factor of interest</a:t>
            </a:r>
            <a:r>
              <a:rPr lang="en-US" sz="1600" b="1">
                <a:solidFill>
                  <a:srgbClr val="D61219"/>
                </a:solidFill>
              </a:rPr>
              <a:t> </a:t>
            </a:r>
          </a:p>
        </p:txBody>
      </p:sp>
      <p:sp>
        <p:nvSpPr>
          <p:cNvPr id="89102" name="Oval 14"/>
          <p:cNvSpPr>
            <a:spLocks noChangeArrowheads="1"/>
          </p:cNvSpPr>
          <p:nvPr/>
        </p:nvSpPr>
        <p:spPr bwMode="auto">
          <a:xfrm>
            <a:off x="2532063" y="5559425"/>
            <a:ext cx="450850" cy="263525"/>
          </a:xfrm>
          <a:prstGeom prst="ellipse">
            <a:avLst/>
          </a:prstGeom>
          <a:solidFill>
            <a:srgbClr val="B3B3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4" name="Line 16"/>
          <p:cNvSpPr>
            <a:spLocks noChangeShapeType="1"/>
          </p:cNvSpPr>
          <p:nvPr/>
        </p:nvSpPr>
        <p:spPr bwMode="auto">
          <a:xfrm rot="5463951">
            <a:off x="6773862" y="3513138"/>
            <a:ext cx="6254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5" name="Text Box 17"/>
          <p:cNvSpPr txBox="1">
            <a:spLocks noChangeArrowheads="1"/>
          </p:cNvSpPr>
          <p:nvPr/>
        </p:nvSpPr>
        <p:spPr bwMode="auto">
          <a:xfrm>
            <a:off x="5972175" y="4038600"/>
            <a:ext cx="208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a:t>Identify bound DNA</a:t>
            </a:r>
          </a:p>
        </p:txBody>
      </p:sp>
      <p:grpSp>
        <p:nvGrpSpPr>
          <p:cNvPr id="89116" name="Group 28"/>
          <p:cNvGrpSpPr>
            <a:grpSpLocks/>
          </p:cNvGrpSpPr>
          <p:nvPr/>
        </p:nvGrpSpPr>
        <p:grpSpPr bwMode="auto">
          <a:xfrm>
            <a:off x="685800" y="3429000"/>
            <a:ext cx="2971800" cy="1066800"/>
            <a:chOff x="432" y="2160"/>
            <a:chExt cx="1872" cy="672"/>
          </a:xfrm>
        </p:grpSpPr>
        <p:sp>
          <p:nvSpPr>
            <p:cNvPr id="89117" name="Line 29"/>
            <p:cNvSpPr>
              <a:spLocks noChangeShapeType="1"/>
            </p:cNvSpPr>
            <p:nvPr/>
          </p:nvSpPr>
          <p:spPr bwMode="auto">
            <a:xfrm>
              <a:off x="1296" y="2544"/>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18" name="Text Box 30"/>
            <p:cNvSpPr txBox="1">
              <a:spLocks noChangeArrowheads="1"/>
            </p:cNvSpPr>
            <p:nvPr/>
          </p:nvSpPr>
          <p:spPr bwMode="auto">
            <a:xfrm>
              <a:off x="432" y="2160"/>
              <a:ext cx="1872" cy="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400" b="1"/>
                <a:t>Shear fixed chromatin by </a:t>
              </a:r>
            </a:p>
            <a:p>
              <a:pPr algn="ctr"/>
              <a:r>
                <a:rPr lang="en-US" sz="1400" b="1"/>
                <a:t>sonication  </a:t>
              </a:r>
            </a:p>
          </p:txBody>
        </p:sp>
      </p:grpSp>
      <p:grpSp>
        <p:nvGrpSpPr>
          <p:cNvPr id="89119" name="Group 31"/>
          <p:cNvGrpSpPr>
            <a:grpSpLocks/>
          </p:cNvGrpSpPr>
          <p:nvPr/>
        </p:nvGrpSpPr>
        <p:grpSpPr bwMode="auto">
          <a:xfrm>
            <a:off x="762000" y="1143000"/>
            <a:ext cx="2735263" cy="2133600"/>
            <a:chOff x="192" y="480"/>
            <a:chExt cx="1723" cy="1344"/>
          </a:xfrm>
        </p:grpSpPr>
        <p:grpSp>
          <p:nvGrpSpPr>
            <p:cNvPr id="89120" name="Group 32"/>
            <p:cNvGrpSpPr>
              <a:grpSpLocks/>
            </p:cNvGrpSpPr>
            <p:nvPr/>
          </p:nvGrpSpPr>
          <p:grpSpPr bwMode="auto">
            <a:xfrm>
              <a:off x="192" y="480"/>
              <a:ext cx="1723" cy="1056"/>
              <a:chOff x="144" y="624"/>
              <a:chExt cx="1723" cy="1056"/>
            </a:xfrm>
          </p:grpSpPr>
          <p:sp>
            <p:nvSpPr>
              <p:cNvPr id="89121" name="Line 33"/>
              <p:cNvSpPr>
                <a:spLocks noChangeShapeType="1"/>
              </p:cNvSpPr>
              <p:nvPr/>
            </p:nvSpPr>
            <p:spPr bwMode="auto">
              <a:xfrm>
                <a:off x="443" y="1277"/>
                <a:ext cx="862" cy="0"/>
              </a:xfrm>
              <a:prstGeom prst="line">
                <a:avLst/>
              </a:prstGeom>
              <a:noFill/>
              <a:ln w="28575">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2" name="AutoShape 34"/>
              <p:cNvSpPr>
                <a:spLocks noChangeArrowheads="1"/>
              </p:cNvSpPr>
              <p:nvPr/>
            </p:nvSpPr>
            <p:spPr bwMode="auto">
              <a:xfrm>
                <a:off x="672" y="1104"/>
                <a:ext cx="338" cy="200"/>
              </a:xfrm>
              <a:prstGeom prst="hexagon">
                <a:avLst>
                  <a:gd name="adj" fmla="val 42250"/>
                  <a:gd name="vf" fmla="val 115470"/>
                </a:avLst>
              </a:prstGeom>
              <a:solidFill>
                <a:srgbClr val="959CFF"/>
              </a:solidFill>
              <a:ln w="19050">
                <a:solidFill>
                  <a:srgbClr val="0000A7"/>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3" name="Line 35"/>
              <p:cNvSpPr>
                <a:spLocks noChangeShapeType="1"/>
              </p:cNvSpPr>
              <p:nvPr/>
            </p:nvSpPr>
            <p:spPr bwMode="auto">
              <a:xfrm>
                <a:off x="780" y="1363"/>
                <a:ext cx="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4" name="Line 36"/>
              <p:cNvSpPr>
                <a:spLocks noChangeShapeType="1"/>
              </p:cNvSpPr>
              <p:nvPr/>
            </p:nvSpPr>
            <p:spPr bwMode="auto">
              <a:xfrm>
                <a:off x="294" y="1420"/>
                <a:ext cx="711" cy="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5" name="Line 37"/>
              <p:cNvSpPr>
                <a:spLocks noChangeShapeType="1"/>
              </p:cNvSpPr>
              <p:nvPr/>
            </p:nvSpPr>
            <p:spPr bwMode="auto">
              <a:xfrm flipV="1">
                <a:off x="1152" y="1104"/>
                <a:ext cx="600" cy="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6" name="Oval 38"/>
              <p:cNvSpPr>
                <a:spLocks noChangeArrowheads="1"/>
              </p:cNvSpPr>
              <p:nvPr/>
            </p:nvSpPr>
            <p:spPr bwMode="auto">
              <a:xfrm>
                <a:off x="144" y="1023"/>
                <a:ext cx="1723" cy="65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7" name="Line 39"/>
              <p:cNvSpPr>
                <a:spLocks noChangeShapeType="1"/>
              </p:cNvSpPr>
              <p:nvPr/>
            </p:nvSpPr>
            <p:spPr bwMode="auto">
              <a:xfrm flipH="1">
                <a:off x="856" y="912"/>
                <a:ext cx="248" cy="365"/>
              </a:xfrm>
              <a:prstGeom prst="line">
                <a:avLst/>
              </a:prstGeom>
              <a:noFill/>
              <a:ln w="28575">
                <a:solidFill>
                  <a:srgbClr val="0000A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8" name="Text Box 40"/>
              <p:cNvSpPr txBox="1">
                <a:spLocks noChangeArrowheads="1"/>
              </p:cNvSpPr>
              <p:nvPr/>
            </p:nvSpPr>
            <p:spPr bwMode="auto">
              <a:xfrm>
                <a:off x="432" y="624"/>
                <a:ext cx="126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14991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400" b="1"/>
                  <a:t>Crosslink proteins to </a:t>
                </a:r>
              </a:p>
              <a:p>
                <a:pPr algn="ctr"/>
                <a:r>
                  <a:rPr lang="en-US" sz="1400" b="1"/>
                  <a:t>DNA In vivo</a:t>
                </a:r>
                <a:endParaRPr lang="en-US" sz="1600">
                  <a:latin typeface="Times" charset="0"/>
                </a:endParaRPr>
              </a:p>
            </p:txBody>
          </p:sp>
          <p:sp>
            <p:nvSpPr>
              <p:cNvPr id="89129" name="Oval 41"/>
              <p:cNvSpPr>
                <a:spLocks noChangeArrowheads="1"/>
              </p:cNvSpPr>
              <p:nvPr/>
            </p:nvSpPr>
            <p:spPr bwMode="auto">
              <a:xfrm>
                <a:off x="1418" y="1248"/>
                <a:ext cx="224" cy="115"/>
              </a:xfrm>
              <a:prstGeom prst="ellipse">
                <a:avLst/>
              </a:prstGeom>
              <a:solidFill>
                <a:srgbClr val="B3B3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0" name="Line 42"/>
              <p:cNvSpPr>
                <a:spLocks noChangeShapeType="1"/>
              </p:cNvSpPr>
              <p:nvPr/>
            </p:nvSpPr>
            <p:spPr bwMode="auto">
              <a:xfrm>
                <a:off x="1104" y="912"/>
                <a:ext cx="426" cy="422"/>
              </a:xfrm>
              <a:prstGeom prst="line">
                <a:avLst/>
              </a:prstGeom>
              <a:noFill/>
              <a:ln w="28575">
                <a:solidFill>
                  <a:srgbClr val="0000A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131" name="Line 43"/>
            <p:cNvSpPr>
              <a:spLocks noChangeShapeType="1"/>
            </p:cNvSpPr>
            <p:nvPr/>
          </p:nvSpPr>
          <p:spPr bwMode="auto">
            <a:xfrm>
              <a:off x="1008" y="153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89132" name="Group 44"/>
          <p:cNvGrpSpPr>
            <a:grpSpLocks/>
          </p:cNvGrpSpPr>
          <p:nvPr/>
        </p:nvGrpSpPr>
        <p:grpSpPr bwMode="auto">
          <a:xfrm>
            <a:off x="3733800" y="1295400"/>
            <a:ext cx="4695825" cy="4267200"/>
            <a:chOff x="2352" y="816"/>
            <a:chExt cx="2958" cy="2688"/>
          </a:xfrm>
        </p:grpSpPr>
        <p:grpSp>
          <p:nvGrpSpPr>
            <p:cNvPr id="89133" name="Group 45"/>
            <p:cNvGrpSpPr>
              <a:grpSpLocks/>
            </p:cNvGrpSpPr>
            <p:nvPr/>
          </p:nvGrpSpPr>
          <p:grpSpPr bwMode="auto">
            <a:xfrm>
              <a:off x="3744" y="1136"/>
              <a:ext cx="1566" cy="702"/>
              <a:chOff x="3744" y="1136"/>
              <a:chExt cx="1566" cy="702"/>
            </a:xfrm>
          </p:grpSpPr>
          <p:grpSp>
            <p:nvGrpSpPr>
              <p:cNvPr id="89134" name="Group 46"/>
              <p:cNvGrpSpPr>
                <a:grpSpLocks/>
              </p:cNvGrpSpPr>
              <p:nvPr/>
            </p:nvGrpSpPr>
            <p:grpSpPr bwMode="auto">
              <a:xfrm>
                <a:off x="3936" y="1584"/>
                <a:ext cx="912" cy="254"/>
                <a:chOff x="3936" y="1584"/>
                <a:chExt cx="912" cy="254"/>
              </a:xfrm>
            </p:grpSpPr>
            <p:sp>
              <p:nvSpPr>
                <p:cNvPr id="89135" name="Line 47"/>
                <p:cNvSpPr>
                  <a:spLocks noChangeShapeType="1"/>
                </p:cNvSpPr>
                <p:nvPr/>
              </p:nvSpPr>
              <p:spPr bwMode="auto">
                <a:xfrm>
                  <a:off x="3936" y="1824"/>
                  <a:ext cx="912"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6" name="AutoShape 48"/>
                <p:cNvSpPr>
                  <a:spLocks noChangeArrowheads="1"/>
                </p:cNvSpPr>
                <p:nvPr/>
              </p:nvSpPr>
              <p:spPr bwMode="auto">
                <a:xfrm>
                  <a:off x="4224" y="1584"/>
                  <a:ext cx="356" cy="254"/>
                </a:xfrm>
                <a:prstGeom prst="hexagon">
                  <a:avLst>
                    <a:gd name="adj" fmla="val 35039"/>
                    <a:gd name="vf" fmla="val 115470"/>
                  </a:avLst>
                </a:prstGeom>
                <a:solidFill>
                  <a:srgbClr val="B3B3FF"/>
                </a:solidFill>
                <a:ln w="28575">
                  <a:solidFill>
                    <a:srgbClr val="0F26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137" name="Text Box 49"/>
              <p:cNvSpPr txBox="1">
                <a:spLocks noChangeArrowheads="1"/>
              </p:cNvSpPr>
              <p:nvPr/>
            </p:nvSpPr>
            <p:spPr bwMode="auto">
              <a:xfrm>
                <a:off x="3744" y="1136"/>
                <a:ext cx="15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400" b="1"/>
                  <a:t>Physically separate IP DNA</a:t>
                </a:r>
              </a:p>
            </p:txBody>
          </p:sp>
        </p:grpSp>
        <p:sp>
          <p:nvSpPr>
            <p:cNvPr id="89138" name="Line 50"/>
            <p:cNvSpPr>
              <a:spLocks noChangeShapeType="1"/>
            </p:cNvSpPr>
            <p:nvPr/>
          </p:nvSpPr>
          <p:spPr bwMode="auto">
            <a:xfrm>
              <a:off x="4456" y="816"/>
              <a:ext cx="0" cy="3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9" name="Line 51"/>
            <p:cNvSpPr>
              <a:spLocks noChangeShapeType="1"/>
            </p:cNvSpPr>
            <p:nvPr/>
          </p:nvSpPr>
          <p:spPr bwMode="auto">
            <a:xfrm>
              <a:off x="2352" y="3504"/>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40" name="Line 52"/>
            <p:cNvSpPr>
              <a:spLocks noChangeShapeType="1"/>
            </p:cNvSpPr>
            <p:nvPr/>
          </p:nvSpPr>
          <p:spPr bwMode="auto">
            <a:xfrm flipV="1">
              <a:off x="2832" y="816"/>
              <a:ext cx="0" cy="2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41" name="Line 53"/>
            <p:cNvSpPr>
              <a:spLocks noChangeShapeType="1"/>
            </p:cNvSpPr>
            <p:nvPr/>
          </p:nvSpPr>
          <p:spPr bwMode="auto">
            <a:xfrm>
              <a:off x="2832" y="816"/>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9143" name="Text Box 55"/>
          <p:cNvSpPr txBox="1">
            <a:spLocks noChangeArrowheads="1"/>
          </p:cNvSpPr>
          <p:nvPr/>
        </p:nvSpPr>
        <p:spPr bwMode="auto">
          <a:xfrm>
            <a:off x="5562600" y="4759325"/>
            <a:ext cx="3048000" cy="1739900"/>
          </a:xfrm>
          <a:prstGeom prst="rect">
            <a:avLst/>
          </a:prstGeom>
          <a:solidFill>
            <a:srgbClr val="B3B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marL="457200" indent="-457200">
              <a:defRPr sz="2400">
                <a:solidFill>
                  <a:schemeClr val="tx1"/>
                </a:solidFill>
                <a:latin typeface="Arial" charset="0"/>
                <a:ea typeface="ＭＳ Ｐゴシック" charset="0"/>
                <a:cs typeface="ＭＳ Ｐゴシック" charset="0"/>
              </a:defRPr>
            </a:lvl1pPr>
            <a:lvl2pPr marL="914400" indent="-457200">
              <a:defRPr sz="2400">
                <a:solidFill>
                  <a:schemeClr val="tx1"/>
                </a:solidFill>
                <a:latin typeface="Arial" charset="0"/>
                <a:ea typeface="ＭＳ Ｐゴシック" charset="0"/>
              </a:defRPr>
            </a:lvl2pPr>
            <a:lvl3pPr marL="1371600" indent="-457200">
              <a:defRPr sz="2400">
                <a:solidFill>
                  <a:schemeClr val="tx1"/>
                </a:solidFill>
                <a:latin typeface="Arial" charset="0"/>
                <a:ea typeface="ＭＳ Ｐゴシック" charset="0"/>
              </a:defRPr>
            </a:lvl3pPr>
            <a:lvl4pPr marL="1828800" indent="-457200">
              <a:defRPr sz="2400">
                <a:solidFill>
                  <a:schemeClr val="tx1"/>
                </a:solidFill>
                <a:latin typeface="Arial" charset="0"/>
                <a:ea typeface="ＭＳ Ｐゴシック" charset="0"/>
              </a:defRPr>
            </a:lvl4pPr>
            <a:lvl5pPr marL="2286000" indent="-457200">
              <a:defRPr sz="2400">
                <a:solidFill>
                  <a:schemeClr val="tx1"/>
                </a:solidFill>
                <a:latin typeface="Arial" charset="0"/>
                <a:ea typeface="ＭＳ Ｐゴシック" charset="0"/>
              </a:defRPr>
            </a:lvl5pPr>
            <a:lvl6pPr marL="2743200" indent="-457200" eaLnBrk="0" fontAlgn="base" hangingPunct="0">
              <a:spcBef>
                <a:spcPct val="0"/>
              </a:spcBef>
              <a:spcAft>
                <a:spcPct val="0"/>
              </a:spcAft>
              <a:defRPr sz="2400">
                <a:solidFill>
                  <a:schemeClr val="tx1"/>
                </a:solidFill>
                <a:latin typeface="Arial" charset="0"/>
                <a:ea typeface="ＭＳ Ｐゴシック" charset="0"/>
              </a:defRPr>
            </a:lvl6pPr>
            <a:lvl7pPr marL="3200400" indent="-457200" eaLnBrk="0" fontAlgn="base" hangingPunct="0">
              <a:spcBef>
                <a:spcPct val="0"/>
              </a:spcBef>
              <a:spcAft>
                <a:spcPct val="0"/>
              </a:spcAft>
              <a:defRPr sz="2400">
                <a:solidFill>
                  <a:schemeClr val="tx1"/>
                </a:solidFill>
                <a:latin typeface="Arial" charset="0"/>
                <a:ea typeface="ＭＳ Ｐゴシック" charset="0"/>
              </a:defRPr>
            </a:lvl7pPr>
            <a:lvl8pPr marL="3657600" indent="-457200" eaLnBrk="0" fontAlgn="base" hangingPunct="0">
              <a:spcBef>
                <a:spcPct val="0"/>
              </a:spcBef>
              <a:spcAft>
                <a:spcPct val="0"/>
              </a:spcAft>
              <a:defRPr sz="2400">
                <a:solidFill>
                  <a:schemeClr val="tx1"/>
                </a:solidFill>
                <a:latin typeface="Arial" charset="0"/>
                <a:ea typeface="ＭＳ Ｐゴシック" charset="0"/>
              </a:defRPr>
            </a:lvl8pPr>
            <a:lvl9pPr marL="4114800" indent="-4572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AutoNum type="arabicPeriod"/>
            </a:pPr>
            <a:r>
              <a:rPr lang="en-US" sz="1800" dirty="0"/>
              <a:t>sequence DNA (5-20 million short reads) </a:t>
            </a:r>
          </a:p>
          <a:p>
            <a:pPr>
              <a:buFont typeface="Arial" charset="0"/>
              <a:buNone/>
            </a:pPr>
            <a:endParaRPr lang="en-US" sz="1800" dirty="0"/>
          </a:p>
          <a:p>
            <a:r>
              <a:rPr lang="en-US" sz="1800" dirty="0"/>
              <a:t>2. map to genome</a:t>
            </a:r>
          </a:p>
          <a:p>
            <a:endParaRPr lang="en-US" sz="1800" dirty="0"/>
          </a:p>
          <a:p>
            <a:r>
              <a:rPr lang="en-US" sz="1800" dirty="0"/>
              <a:t>3.  do </a:t>
            </a:r>
            <a:r>
              <a:rPr lang="en-US" sz="1800" dirty="0" smtClean="0"/>
              <a:t>the arithmetic </a:t>
            </a:r>
            <a:r>
              <a:rPr lang="en-US" sz="1800" dirty="0"/>
              <a:t>&amp; stats</a:t>
            </a:r>
          </a:p>
        </p:txBody>
      </p:sp>
      <p:sp>
        <p:nvSpPr>
          <p:cNvPr id="89144" name="Line 56"/>
          <p:cNvSpPr>
            <a:spLocks noChangeShapeType="1"/>
          </p:cNvSpPr>
          <p:nvPr/>
        </p:nvSpPr>
        <p:spPr bwMode="auto">
          <a:xfrm>
            <a:off x="1524000" y="5715000"/>
            <a:ext cx="533400"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51054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01730" name="Group 1026"/>
          <p:cNvGrpSpPr>
            <a:grpSpLocks/>
          </p:cNvGrpSpPr>
          <p:nvPr/>
        </p:nvGrpSpPr>
        <p:grpSpPr bwMode="auto">
          <a:xfrm>
            <a:off x="609600" y="914400"/>
            <a:ext cx="6477000" cy="5329238"/>
            <a:chOff x="0" y="155"/>
            <a:chExt cx="5527" cy="3826"/>
          </a:xfrm>
        </p:grpSpPr>
        <p:pic>
          <p:nvPicPr>
            <p:cNvPr id="201731" name="Picture 1027" descr="SRF1_4k-3si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 y="384"/>
              <a:ext cx="4148" cy="3533"/>
            </a:xfrm>
            <a:prstGeom prst="rect">
              <a:avLst/>
            </a:prstGeom>
            <a:noFill/>
            <a:extLst>
              <a:ext uri="{909E8E84-426E-40dd-AFC4-6F175D3DCCD1}">
                <a14:hiddenFill xmlns:a14="http://schemas.microsoft.com/office/drawing/2010/main">
                  <a:solidFill>
                    <a:srgbClr val="FFFFFF"/>
                  </a:solidFill>
                </a14:hiddenFill>
              </a:ext>
            </a:extLst>
          </p:spPr>
        </p:pic>
        <p:sp>
          <p:nvSpPr>
            <p:cNvPr id="201732" name="Rectangle 1028"/>
            <p:cNvSpPr>
              <a:spLocks noChangeArrowheads="1"/>
            </p:cNvSpPr>
            <p:nvPr/>
          </p:nvSpPr>
          <p:spPr bwMode="auto">
            <a:xfrm>
              <a:off x="846" y="318"/>
              <a:ext cx="4436" cy="18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1733" name="Rectangle 1029"/>
            <p:cNvSpPr>
              <a:spLocks noChangeArrowheads="1"/>
            </p:cNvSpPr>
            <p:nvPr/>
          </p:nvSpPr>
          <p:spPr bwMode="auto">
            <a:xfrm>
              <a:off x="0" y="236"/>
              <a:ext cx="1427" cy="37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en-US" sz="2400"/>
            </a:p>
          </p:txBody>
        </p:sp>
        <p:sp>
          <p:nvSpPr>
            <p:cNvPr id="201734" name="AutoShape 1030"/>
            <p:cNvSpPr>
              <a:spLocks/>
            </p:cNvSpPr>
            <p:nvPr/>
          </p:nvSpPr>
          <p:spPr bwMode="auto">
            <a:xfrm>
              <a:off x="1155" y="472"/>
              <a:ext cx="227" cy="1692"/>
            </a:xfrm>
            <a:prstGeom prst="leftBrace">
              <a:avLst>
                <a:gd name="adj1" fmla="val 62115"/>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35" name="AutoShape 1031"/>
            <p:cNvSpPr>
              <a:spLocks/>
            </p:cNvSpPr>
            <p:nvPr/>
          </p:nvSpPr>
          <p:spPr bwMode="auto">
            <a:xfrm>
              <a:off x="1160" y="2268"/>
              <a:ext cx="227" cy="1030"/>
            </a:xfrm>
            <a:prstGeom prst="leftBrace">
              <a:avLst>
                <a:gd name="adj1" fmla="val 37812"/>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36" name="AutoShape 1032"/>
            <p:cNvSpPr>
              <a:spLocks noChangeArrowheads="1"/>
            </p:cNvSpPr>
            <p:nvPr/>
          </p:nvSpPr>
          <p:spPr bwMode="auto">
            <a:xfrm>
              <a:off x="3305" y="3450"/>
              <a:ext cx="155" cy="127"/>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01737" name="AutoShape 1033"/>
            <p:cNvSpPr>
              <a:spLocks noChangeArrowheads="1"/>
            </p:cNvSpPr>
            <p:nvPr/>
          </p:nvSpPr>
          <p:spPr bwMode="auto">
            <a:xfrm>
              <a:off x="3484" y="3546"/>
              <a:ext cx="155" cy="127"/>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01738" name="Rectangle 1034"/>
            <p:cNvSpPr>
              <a:spLocks noChangeArrowheads="1"/>
            </p:cNvSpPr>
            <p:nvPr/>
          </p:nvSpPr>
          <p:spPr bwMode="auto">
            <a:xfrm>
              <a:off x="236" y="3681"/>
              <a:ext cx="5009" cy="3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1739" name="Rectangle 1035"/>
            <p:cNvSpPr>
              <a:spLocks noChangeArrowheads="1"/>
            </p:cNvSpPr>
            <p:nvPr/>
          </p:nvSpPr>
          <p:spPr bwMode="auto">
            <a:xfrm>
              <a:off x="1391" y="464"/>
              <a:ext cx="4136" cy="329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40" name="AutoShape 1036"/>
            <p:cNvSpPr>
              <a:spLocks/>
            </p:cNvSpPr>
            <p:nvPr/>
          </p:nvSpPr>
          <p:spPr bwMode="auto">
            <a:xfrm>
              <a:off x="1147" y="3311"/>
              <a:ext cx="227" cy="439"/>
            </a:xfrm>
            <a:prstGeom prst="leftBrace">
              <a:avLst>
                <a:gd name="adj1" fmla="val 16116"/>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41" name="Text Box 1037"/>
            <p:cNvSpPr txBox="1">
              <a:spLocks noChangeArrowheads="1"/>
            </p:cNvSpPr>
            <p:nvPr/>
          </p:nvSpPr>
          <p:spPr bwMode="auto">
            <a:xfrm>
              <a:off x="1559" y="155"/>
              <a:ext cx="136" cy="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sz="2000"/>
            </a:p>
          </p:txBody>
        </p:sp>
        <p:grpSp>
          <p:nvGrpSpPr>
            <p:cNvPr id="201742" name="Group 1038"/>
            <p:cNvGrpSpPr>
              <a:grpSpLocks/>
            </p:cNvGrpSpPr>
            <p:nvPr/>
          </p:nvGrpSpPr>
          <p:grpSpPr bwMode="auto">
            <a:xfrm>
              <a:off x="591" y="1139"/>
              <a:ext cx="793" cy="2622"/>
              <a:chOff x="591" y="1139"/>
              <a:chExt cx="793" cy="2622"/>
            </a:xfrm>
          </p:grpSpPr>
          <p:sp>
            <p:nvSpPr>
              <p:cNvPr id="201743" name="Text Box 1039"/>
              <p:cNvSpPr txBox="1">
                <a:spLocks noChangeArrowheads="1"/>
              </p:cNvSpPr>
              <p:nvPr/>
            </p:nvSpPr>
            <p:spPr bwMode="auto">
              <a:xfrm>
                <a:off x="591" y="3297"/>
                <a:ext cx="793" cy="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binding </a:t>
                </a:r>
              </a:p>
              <a:p>
                <a:r>
                  <a:rPr lang="en-US" sz="1800" dirty="0"/>
                  <a:t>motifs</a:t>
                </a:r>
              </a:p>
            </p:txBody>
          </p:sp>
          <p:sp>
            <p:nvSpPr>
              <p:cNvPr id="201744" name="Text Box 1040"/>
              <p:cNvSpPr txBox="1">
                <a:spLocks noChangeArrowheads="1"/>
              </p:cNvSpPr>
              <p:nvPr/>
            </p:nvSpPr>
            <p:spPr bwMode="auto">
              <a:xfrm>
                <a:off x="615" y="2584"/>
                <a:ext cx="610" cy="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MyoD</a:t>
                </a:r>
              </a:p>
              <a:p>
                <a:r>
                  <a:rPr lang="en-US" sz="1600"/>
                  <a:t>factor</a:t>
                </a:r>
              </a:p>
            </p:txBody>
          </p:sp>
          <p:sp>
            <p:nvSpPr>
              <p:cNvPr id="201745" name="Text Box 1041"/>
              <p:cNvSpPr txBox="1">
                <a:spLocks noChangeArrowheads="1"/>
              </p:cNvSpPr>
              <p:nvPr/>
            </p:nvSpPr>
            <p:spPr bwMode="auto">
              <a:xfrm>
                <a:off x="623" y="1139"/>
                <a:ext cx="591" cy="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SRF</a:t>
                </a:r>
              </a:p>
              <a:p>
                <a:r>
                  <a:rPr lang="en-US" sz="1600"/>
                  <a:t>factor</a:t>
                </a:r>
                <a:endParaRPr lang="en-US" sz="2400"/>
              </a:p>
            </p:txBody>
          </p:sp>
        </p:grpSp>
      </p:grpSp>
      <p:sp>
        <p:nvSpPr>
          <p:cNvPr id="201747" name="Text Box 1043"/>
          <p:cNvSpPr txBox="1">
            <a:spLocks noChangeArrowheads="1"/>
          </p:cNvSpPr>
          <p:nvPr/>
        </p:nvSpPr>
        <p:spPr bwMode="auto">
          <a:xfrm>
            <a:off x="1676400" y="381000"/>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dirty="0"/>
              <a:t>         </a:t>
            </a:r>
            <a:r>
              <a:rPr lang="en-US" sz="1600" dirty="0" smtClean="0"/>
              <a:t>SRF locus Real primary read map data (at an interesting candidate auto-regulatory CRM, though that is not the main point here)</a:t>
            </a:r>
            <a:endParaRPr lang="en-US" sz="1600" dirty="0"/>
          </a:p>
        </p:txBody>
      </p:sp>
    </p:spTree>
    <p:extLst>
      <p:ext uri="{BB962C8B-B14F-4D97-AF65-F5344CB8AC3E}">
        <p14:creationId xmlns:p14="http://schemas.microsoft.com/office/powerpoint/2010/main" val="28413125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22211"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351088"/>
            <a:ext cx="8915400" cy="2271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2212" name="Text Box 1028"/>
          <p:cNvSpPr txBox="1">
            <a:spLocks noChangeArrowheads="1"/>
          </p:cNvSpPr>
          <p:nvPr/>
        </p:nvSpPr>
        <p:spPr bwMode="auto">
          <a:xfrm>
            <a:off x="609600" y="304800"/>
            <a:ext cx="8534400" cy="67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en-US" sz="2000"/>
          </a:p>
          <a:p>
            <a:pPr algn="ctr"/>
            <a:r>
              <a:rPr lang="en-US"/>
              <a:t>Previously known                    New from global data</a:t>
            </a:r>
            <a:endParaRPr lang="en-US" sz="2400"/>
          </a:p>
        </p:txBody>
      </p:sp>
      <p:grpSp>
        <p:nvGrpSpPr>
          <p:cNvPr id="222214" name="Group 1030"/>
          <p:cNvGrpSpPr>
            <a:grpSpLocks/>
          </p:cNvGrpSpPr>
          <p:nvPr/>
        </p:nvGrpSpPr>
        <p:grpSpPr bwMode="auto">
          <a:xfrm>
            <a:off x="1243013" y="1033463"/>
            <a:ext cx="6119812" cy="1308100"/>
            <a:chOff x="768" y="480"/>
            <a:chExt cx="3855" cy="824"/>
          </a:xfrm>
        </p:grpSpPr>
        <p:sp>
          <p:nvSpPr>
            <p:cNvPr id="222215" name="Text Box 1031"/>
            <p:cNvSpPr txBox="1">
              <a:spLocks noChangeArrowheads="1"/>
            </p:cNvSpPr>
            <p:nvPr/>
          </p:nvSpPr>
          <p:spPr bwMode="auto">
            <a:xfrm>
              <a:off x="768" y="816"/>
              <a:ext cx="1054" cy="291"/>
            </a:xfrm>
            <a:prstGeom prst="rect">
              <a:avLst/>
            </a:prstGeom>
            <a:solidFill>
              <a:schemeClr val="bg1"/>
            </a:solidFill>
            <a:ln w="9525">
              <a:solidFill>
                <a:schemeClr val="tx1"/>
              </a:solidFill>
              <a:miter lim="800000"/>
              <a:headEnd/>
              <a:tailEnd/>
            </a:ln>
          </p:spPr>
          <p:txBody>
            <a:bodyPr wrap="none">
              <a:spAutoFit/>
            </a:bodyPr>
            <a:lstStyle/>
            <a:p>
              <a:r>
                <a:rPr lang="ja-JP" altLang="en-US" sz="1200" b="1" dirty="0"/>
                <a:t>“</a:t>
              </a:r>
              <a:r>
                <a:rPr lang="en-US" sz="1200" b="1" dirty="0"/>
                <a:t>Classic</a:t>
              </a:r>
              <a:r>
                <a:rPr lang="ja-JP" altLang="en-US" sz="1200" b="1" dirty="0"/>
                <a:t>”</a:t>
              </a:r>
              <a:r>
                <a:rPr lang="en-US" sz="1200" b="1" dirty="0"/>
                <a:t> upstream </a:t>
              </a:r>
            </a:p>
            <a:p>
              <a:r>
                <a:rPr lang="en-US" sz="1200" b="1" dirty="0"/>
                <a:t>muscle enhancer </a:t>
              </a:r>
            </a:p>
          </p:txBody>
        </p:sp>
        <p:sp>
          <p:nvSpPr>
            <p:cNvPr id="222216" name="Text Box 1032"/>
            <p:cNvSpPr txBox="1">
              <a:spLocks noChangeArrowheads="1"/>
            </p:cNvSpPr>
            <p:nvPr/>
          </p:nvSpPr>
          <p:spPr bwMode="auto">
            <a:xfrm>
              <a:off x="3648" y="816"/>
              <a:ext cx="975" cy="294"/>
            </a:xfrm>
            <a:prstGeom prst="rect">
              <a:avLst/>
            </a:prstGeom>
            <a:solidFill>
              <a:schemeClr val="bg1"/>
            </a:solidFill>
            <a:ln w="9525">
              <a:solidFill>
                <a:schemeClr val="tx1"/>
              </a:solidFill>
              <a:miter lim="800000"/>
              <a:headEnd/>
              <a:tailEnd/>
            </a:ln>
          </p:spPr>
          <p:txBody>
            <a:bodyPr wrap="none">
              <a:spAutoFit/>
            </a:bodyPr>
            <a:lstStyle/>
            <a:p>
              <a:r>
                <a:rPr lang="en-US" sz="1200" b="1"/>
                <a:t>Intron 1 candidate </a:t>
              </a:r>
            </a:p>
            <a:p>
              <a:r>
                <a:rPr lang="en-US" sz="1200" b="1"/>
                <a:t>Enhancer </a:t>
              </a:r>
            </a:p>
          </p:txBody>
        </p:sp>
        <p:sp>
          <p:nvSpPr>
            <p:cNvPr id="222217" name="Text Box 1033"/>
            <p:cNvSpPr txBox="1">
              <a:spLocks noChangeArrowheads="1"/>
            </p:cNvSpPr>
            <p:nvPr/>
          </p:nvSpPr>
          <p:spPr bwMode="auto">
            <a:xfrm>
              <a:off x="2168" y="840"/>
              <a:ext cx="903" cy="174"/>
            </a:xfrm>
            <a:prstGeom prst="rect">
              <a:avLst/>
            </a:prstGeom>
            <a:solidFill>
              <a:schemeClr val="bg1"/>
            </a:solidFill>
            <a:ln w="9525">
              <a:solidFill>
                <a:schemeClr val="tx1"/>
              </a:solidFill>
              <a:miter lim="800000"/>
              <a:headEnd/>
              <a:tailEnd/>
            </a:ln>
          </p:spPr>
          <p:txBody>
            <a:bodyPr wrap="none">
              <a:spAutoFit/>
            </a:bodyPr>
            <a:lstStyle/>
            <a:p>
              <a:r>
                <a:rPr lang="en-US" sz="1200" b="1" dirty="0"/>
                <a:t>Muscle </a:t>
              </a:r>
              <a:r>
                <a:rPr lang="en-US" sz="1200" b="1" dirty="0" smtClean="0"/>
                <a:t>Promoter</a:t>
              </a:r>
              <a:endParaRPr lang="en-US" sz="1200" b="1" dirty="0"/>
            </a:p>
          </p:txBody>
        </p:sp>
        <p:sp>
          <p:nvSpPr>
            <p:cNvPr id="222218" name="Line 1034"/>
            <p:cNvSpPr>
              <a:spLocks noChangeShapeType="1"/>
            </p:cNvSpPr>
            <p:nvPr/>
          </p:nvSpPr>
          <p:spPr bwMode="auto">
            <a:xfrm>
              <a:off x="1232" y="111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19" name="Line 1035"/>
            <p:cNvSpPr>
              <a:spLocks noChangeShapeType="1"/>
            </p:cNvSpPr>
            <p:nvPr/>
          </p:nvSpPr>
          <p:spPr bwMode="auto">
            <a:xfrm>
              <a:off x="4064" y="111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20" name="Line 1036"/>
            <p:cNvSpPr>
              <a:spLocks noChangeShapeType="1"/>
            </p:cNvSpPr>
            <p:nvPr/>
          </p:nvSpPr>
          <p:spPr bwMode="auto">
            <a:xfrm>
              <a:off x="2632" y="109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21" name="Line 1037"/>
            <p:cNvSpPr>
              <a:spLocks noChangeShapeType="1"/>
            </p:cNvSpPr>
            <p:nvPr/>
          </p:nvSpPr>
          <p:spPr bwMode="auto">
            <a:xfrm flipH="1">
              <a:off x="1296" y="480"/>
              <a:ext cx="672"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2" name="Line 1038"/>
            <p:cNvSpPr>
              <a:spLocks noChangeShapeType="1"/>
            </p:cNvSpPr>
            <p:nvPr/>
          </p:nvSpPr>
          <p:spPr bwMode="auto">
            <a:xfrm>
              <a:off x="1968" y="480"/>
              <a:ext cx="576" cy="33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3" name="Line 1039"/>
            <p:cNvSpPr>
              <a:spLocks noChangeShapeType="1"/>
            </p:cNvSpPr>
            <p:nvPr/>
          </p:nvSpPr>
          <p:spPr bwMode="auto">
            <a:xfrm>
              <a:off x="4080" y="528"/>
              <a:ext cx="0" cy="2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pic>
        <p:nvPicPr>
          <p:cNvPr id="222224"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4683125"/>
            <a:ext cx="27178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2225" name="Text Box 1041"/>
          <p:cNvSpPr txBox="1">
            <a:spLocks noChangeArrowheads="1"/>
          </p:cNvSpPr>
          <p:nvPr/>
        </p:nvSpPr>
        <p:spPr bwMode="auto">
          <a:xfrm>
            <a:off x="3068638" y="5184775"/>
            <a:ext cx="3309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Compare with in vivo footprints</a:t>
            </a:r>
          </a:p>
          <a:p>
            <a:r>
              <a:rPr lang="en-US"/>
              <a:t>Note CA</a:t>
            </a:r>
            <a:r>
              <a:rPr lang="en-US">
                <a:solidFill>
                  <a:srgbClr val="FF0000"/>
                </a:solidFill>
              </a:rPr>
              <a:t>CC</a:t>
            </a:r>
            <a:r>
              <a:rPr lang="en-US"/>
              <a:t>TG</a:t>
            </a:r>
          </a:p>
        </p:txBody>
      </p:sp>
      <p:sp>
        <p:nvSpPr>
          <p:cNvPr id="222227" name="Line 1043"/>
          <p:cNvSpPr>
            <a:spLocks noChangeShapeType="1"/>
          </p:cNvSpPr>
          <p:nvPr/>
        </p:nvSpPr>
        <p:spPr bwMode="auto">
          <a:xfrm>
            <a:off x="990600" y="2590800"/>
            <a:ext cx="76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8" name="Text Box 1044"/>
          <p:cNvSpPr txBox="1">
            <a:spLocks noChangeArrowheads="1"/>
          </p:cNvSpPr>
          <p:nvPr/>
        </p:nvSpPr>
        <p:spPr bwMode="auto">
          <a:xfrm>
            <a:off x="685800" y="36945"/>
            <a:ext cx="7438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In vivo factor binding assayed </a:t>
            </a:r>
            <a:r>
              <a:rPr lang="en-US" dirty="0" smtClean="0"/>
              <a:t>across mouse genome</a:t>
            </a:r>
            <a:endParaRPr lang="en-US" dirty="0"/>
          </a:p>
        </p:txBody>
      </p:sp>
    </p:spTree>
    <p:extLst>
      <p:ext uri="{BB962C8B-B14F-4D97-AF65-F5344CB8AC3E}">
        <p14:creationId xmlns:p14="http://schemas.microsoft.com/office/powerpoint/2010/main" val="1837409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2224"/>
                                        </p:tgtEl>
                                        <p:attrNameLst>
                                          <p:attrName>style.visibility</p:attrName>
                                        </p:attrNameLst>
                                      </p:cBhvr>
                                      <p:to>
                                        <p:strVal val="visible"/>
                                      </p:to>
                                    </p:set>
                                    <p:animEffect transition="in" filter="wipe(up)">
                                      <p:cBhvr>
                                        <p:cTn id="7" dur="500"/>
                                        <p:tgtEl>
                                          <p:spTgt spid="222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61795" name="Picture 1027" descr="mm9-myod-libera-myog61-myo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3914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61798" name="Text Box 1030"/>
          <p:cNvSpPr txBox="1">
            <a:spLocks noChangeArrowheads="1"/>
          </p:cNvSpPr>
          <p:nvPr>
            <p:ph type="title"/>
          </p:nvPr>
        </p:nvSpPr>
        <p:spPr>
          <a:xfrm>
            <a:off x="381000" y="152400"/>
            <a:ext cx="8458200" cy="533400"/>
          </a:xfrm>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algn="l"/>
            <a:r>
              <a:rPr lang="en-US" sz="1800">
                <a:solidFill>
                  <a:schemeClr val="tx1"/>
                </a:solidFill>
              </a:rPr>
              <a:t>         </a:t>
            </a:r>
            <a:r>
              <a:rPr lang="en-US" sz="1600">
                <a:solidFill>
                  <a:schemeClr val="tx1"/>
                </a:solidFill>
              </a:rPr>
              <a:t>MyoD locus (~80kb):  Basis for autoregulation and cross-regulation  </a:t>
            </a:r>
            <a:br>
              <a:rPr lang="en-US" sz="1600">
                <a:solidFill>
                  <a:schemeClr val="tx1"/>
                </a:solidFill>
              </a:rPr>
            </a:br>
            <a:r>
              <a:rPr lang="en-US" sz="1600">
                <a:solidFill>
                  <a:schemeClr val="tx1"/>
                </a:solidFill>
              </a:rPr>
              <a:t>			 12 regions - not 2</a:t>
            </a:r>
            <a:endParaRPr lang="en-US" sz="2400">
              <a:solidFill>
                <a:schemeClr val="tx1"/>
              </a:solidFill>
            </a:endParaRPr>
          </a:p>
        </p:txBody>
      </p:sp>
      <p:sp>
        <p:nvSpPr>
          <p:cNvPr id="161833" name="Text Box 1065"/>
          <p:cNvSpPr txBox="1">
            <a:spLocks noChangeArrowheads="1"/>
          </p:cNvSpPr>
          <p:nvPr/>
        </p:nvSpPr>
        <p:spPr bwMode="auto">
          <a:xfrm>
            <a:off x="1371600" y="6324600"/>
            <a:ext cx="6384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Small conserved regions correspond to each binding domain</a:t>
            </a:r>
            <a:r>
              <a:rPr lang="en-US"/>
              <a:t> </a:t>
            </a:r>
          </a:p>
        </p:txBody>
      </p:sp>
      <p:grpSp>
        <p:nvGrpSpPr>
          <p:cNvPr id="161849" name="Group 1081"/>
          <p:cNvGrpSpPr>
            <a:grpSpLocks/>
          </p:cNvGrpSpPr>
          <p:nvPr/>
        </p:nvGrpSpPr>
        <p:grpSpPr bwMode="auto">
          <a:xfrm>
            <a:off x="242888" y="2571750"/>
            <a:ext cx="7978775" cy="3287713"/>
            <a:chOff x="96" y="1632"/>
            <a:chExt cx="5026" cy="2071"/>
          </a:xfrm>
        </p:grpSpPr>
        <p:sp>
          <p:nvSpPr>
            <p:cNvPr id="161797" name="Text Box 1029"/>
            <p:cNvSpPr txBox="1">
              <a:spLocks noChangeArrowheads="1"/>
            </p:cNvSpPr>
            <p:nvPr/>
          </p:nvSpPr>
          <p:spPr bwMode="auto">
            <a:xfrm>
              <a:off x="96" y="2168"/>
              <a:ext cx="671" cy="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600">
                  <a:solidFill>
                    <a:srgbClr val="FF0000"/>
                  </a:solidFill>
                </a:rPr>
                <a:t>Myogenin</a:t>
              </a:r>
            </a:p>
            <a:p>
              <a:pPr eaLnBrk="1" hangingPunct="1"/>
              <a:r>
                <a:rPr lang="en-US" sz="1600">
                  <a:solidFill>
                    <a:srgbClr val="FF0000"/>
                  </a:solidFill>
                </a:rPr>
                <a:t>Binding</a:t>
              </a:r>
            </a:p>
            <a:p>
              <a:pPr eaLnBrk="1" hangingPunct="1"/>
              <a:r>
                <a:rPr lang="en-US" sz="1600"/>
                <a:t>late</a:t>
              </a:r>
            </a:p>
          </p:txBody>
        </p:sp>
        <p:sp>
          <p:nvSpPr>
            <p:cNvPr id="161813" name="AutoShape 1045"/>
            <p:cNvSpPr>
              <a:spLocks/>
            </p:cNvSpPr>
            <p:nvPr/>
          </p:nvSpPr>
          <p:spPr bwMode="auto">
            <a:xfrm>
              <a:off x="720" y="1632"/>
              <a:ext cx="288" cy="1728"/>
            </a:xfrm>
            <a:prstGeom prst="leftBrace">
              <a:avLst>
                <a:gd name="adj1" fmla="val 50000"/>
                <a:gd name="adj2" fmla="val 50407"/>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8" name="Group 1080"/>
            <p:cNvGrpSpPr>
              <a:grpSpLocks/>
            </p:cNvGrpSpPr>
            <p:nvPr/>
          </p:nvGrpSpPr>
          <p:grpSpPr bwMode="auto">
            <a:xfrm>
              <a:off x="1515" y="2228"/>
              <a:ext cx="3607" cy="1475"/>
              <a:chOff x="1515" y="2228"/>
              <a:chExt cx="3607" cy="1475"/>
            </a:xfrm>
          </p:grpSpPr>
          <p:sp>
            <p:nvSpPr>
              <p:cNvPr id="161803" name="Line 1035"/>
              <p:cNvSpPr>
                <a:spLocks noChangeShapeType="1"/>
              </p:cNvSpPr>
              <p:nvPr/>
            </p:nvSpPr>
            <p:spPr bwMode="auto">
              <a:xfrm flipH="1">
                <a:off x="1515" y="3124"/>
                <a:ext cx="2" cy="579"/>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04" name="Line 1036"/>
              <p:cNvSpPr>
                <a:spLocks noChangeShapeType="1"/>
              </p:cNvSpPr>
              <p:nvPr/>
            </p:nvSpPr>
            <p:spPr bwMode="auto">
              <a:xfrm>
                <a:off x="1584" y="3133"/>
                <a:ext cx="0" cy="57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06" name="Line 1038"/>
              <p:cNvSpPr>
                <a:spLocks noChangeShapeType="1"/>
              </p:cNvSpPr>
              <p:nvPr/>
            </p:nvSpPr>
            <p:spPr bwMode="auto">
              <a:xfrm flipH="1">
                <a:off x="1652" y="3131"/>
                <a:ext cx="2" cy="57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5" name="Group 1077"/>
              <p:cNvGrpSpPr>
                <a:grpSpLocks/>
              </p:cNvGrpSpPr>
              <p:nvPr/>
            </p:nvGrpSpPr>
            <p:grpSpPr bwMode="auto">
              <a:xfrm>
                <a:off x="3076" y="2228"/>
                <a:ext cx="2046" cy="1475"/>
                <a:chOff x="3076" y="2228"/>
                <a:chExt cx="2046" cy="1475"/>
              </a:xfrm>
            </p:grpSpPr>
            <p:sp>
              <p:nvSpPr>
                <p:cNvPr id="161808" name="Line 1040"/>
                <p:cNvSpPr>
                  <a:spLocks noChangeShapeType="1"/>
                </p:cNvSpPr>
                <p:nvPr/>
              </p:nvSpPr>
              <p:spPr bwMode="auto">
                <a:xfrm rot="1816" flipH="1">
                  <a:off x="3575"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0" name="Line 1042"/>
                <p:cNvSpPr>
                  <a:spLocks noChangeShapeType="1"/>
                </p:cNvSpPr>
                <p:nvPr/>
              </p:nvSpPr>
              <p:spPr bwMode="auto">
                <a:xfrm rot="1816" flipH="1">
                  <a:off x="4786" y="2255"/>
                  <a:ext cx="7" cy="144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2" name="Line 1044"/>
                <p:cNvSpPr>
                  <a:spLocks noChangeShapeType="1"/>
                </p:cNvSpPr>
                <p:nvPr/>
              </p:nvSpPr>
              <p:spPr bwMode="auto">
                <a:xfrm rot="1816">
                  <a:off x="4497" y="2232"/>
                  <a:ext cx="2" cy="1471"/>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4" name="Line 1046"/>
                <p:cNvSpPr>
                  <a:spLocks noChangeShapeType="1"/>
                </p:cNvSpPr>
                <p:nvPr/>
              </p:nvSpPr>
              <p:spPr bwMode="auto">
                <a:xfrm rot="1816">
                  <a:off x="4389" y="2228"/>
                  <a:ext cx="2" cy="147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0" name="Line 1052"/>
                <p:cNvSpPr>
                  <a:spLocks noChangeShapeType="1"/>
                </p:cNvSpPr>
                <p:nvPr/>
              </p:nvSpPr>
              <p:spPr bwMode="auto">
                <a:xfrm rot="1816">
                  <a:off x="5121" y="2244"/>
                  <a:ext cx="1" cy="1459"/>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8" name="Line 1070"/>
                <p:cNvSpPr>
                  <a:spLocks noChangeShapeType="1"/>
                </p:cNvSpPr>
                <p:nvPr/>
              </p:nvSpPr>
              <p:spPr bwMode="auto">
                <a:xfrm rot="1816" flipH="1">
                  <a:off x="3760"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9" name="Line 1071"/>
                <p:cNvSpPr>
                  <a:spLocks noChangeShapeType="1"/>
                </p:cNvSpPr>
                <p:nvPr/>
              </p:nvSpPr>
              <p:spPr bwMode="auto">
                <a:xfrm rot="1816" flipH="1">
                  <a:off x="3076"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0" name="Line 1072"/>
                <p:cNvSpPr>
                  <a:spLocks noChangeShapeType="1"/>
                </p:cNvSpPr>
                <p:nvPr/>
              </p:nvSpPr>
              <p:spPr bwMode="auto">
                <a:xfrm rot="1816" flipH="1">
                  <a:off x="3504"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1" name="Line 1073"/>
                <p:cNvSpPr>
                  <a:spLocks noChangeShapeType="1"/>
                </p:cNvSpPr>
                <p:nvPr/>
              </p:nvSpPr>
              <p:spPr bwMode="auto">
                <a:xfrm rot="1816" flipH="1">
                  <a:off x="3435"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sp>
        <p:nvSpPr>
          <p:cNvPr id="161853" name="Text Box 1085"/>
          <p:cNvSpPr txBox="1">
            <a:spLocks noChangeArrowheads="1"/>
          </p:cNvSpPr>
          <p:nvPr/>
        </p:nvSpPr>
        <p:spPr bwMode="auto">
          <a:xfrm>
            <a:off x="152400" y="5791200"/>
            <a:ext cx="138112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Conservation</a:t>
            </a:r>
          </a:p>
        </p:txBody>
      </p:sp>
      <p:grpSp>
        <p:nvGrpSpPr>
          <p:cNvPr id="161851" name="Group 1083"/>
          <p:cNvGrpSpPr>
            <a:grpSpLocks/>
          </p:cNvGrpSpPr>
          <p:nvPr/>
        </p:nvGrpSpPr>
        <p:grpSpPr bwMode="auto">
          <a:xfrm>
            <a:off x="304800" y="762000"/>
            <a:ext cx="7894638" cy="1828800"/>
            <a:chOff x="144" y="480"/>
            <a:chExt cx="4973" cy="1152"/>
          </a:xfrm>
        </p:grpSpPr>
        <p:sp>
          <p:nvSpPr>
            <p:cNvPr id="161796" name="Text Box 1028"/>
            <p:cNvSpPr txBox="1">
              <a:spLocks noChangeArrowheads="1"/>
            </p:cNvSpPr>
            <p:nvPr/>
          </p:nvSpPr>
          <p:spPr bwMode="auto">
            <a:xfrm>
              <a:off x="144" y="776"/>
              <a:ext cx="543" cy="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600">
                  <a:solidFill>
                    <a:srgbClr val="4141C6"/>
                  </a:solidFill>
                </a:rPr>
                <a:t>MyoD</a:t>
              </a:r>
            </a:p>
            <a:p>
              <a:pPr eaLnBrk="1" hangingPunct="1"/>
              <a:r>
                <a:rPr lang="en-US" sz="1600">
                  <a:solidFill>
                    <a:srgbClr val="4141C6"/>
                  </a:solidFill>
                </a:rPr>
                <a:t>Binding</a:t>
              </a:r>
            </a:p>
            <a:p>
              <a:pPr eaLnBrk="1" hangingPunct="1"/>
              <a:r>
                <a:rPr lang="en-US" sz="1400"/>
                <a:t>early</a:t>
              </a:r>
            </a:p>
          </p:txBody>
        </p:sp>
        <p:sp>
          <p:nvSpPr>
            <p:cNvPr id="161832" name="AutoShape 1064"/>
            <p:cNvSpPr>
              <a:spLocks/>
            </p:cNvSpPr>
            <p:nvPr/>
          </p:nvSpPr>
          <p:spPr bwMode="auto">
            <a:xfrm>
              <a:off x="816" y="480"/>
              <a:ext cx="192" cy="1152"/>
            </a:xfrm>
            <a:prstGeom prst="leftBrace">
              <a:avLst>
                <a:gd name="adj1" fmla="val 50000"/>
                <a:gd name="adj2" fmla="val 50000"/>
              </a:avLst>
            </a:prstGeom>
            <a:solidFill>
              <a:schemeClr val="bg1"/>
            </a:solidFill>
            <a:ln w="19050">
              <a:solidFill>
                <a:srgbClr val="4141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7" name="Group 1079"/>
            <p:cNvGrpSpPr>
              <a:grpSpLocks/>
            </p:cNvGrpSpPr>
            <p:nvPr/>
          </p:nvGrpSpPr>
          <p:grpSpPr bwMode="auto">
            <a:xfrm>
              <a:off x="1502" y="874"/>
              <a:ext cx="3615" cy="731"/>
              <a:chOff x="1502" y="874"/>
              <a:chExt cx="3615" cy="731"/>
            </a:xfrm>
          </p:grpSpPr>
          <p:sp>
            <p:nvSpPr>
              <p:cNvPr id="161816" name="Line 1048"/>
              <p:cNvSpPr>
                <a:spLocks noChangeShapeType="1"/>
              </p:cNvSpPr>
              <p:nvPr/>
            </p:nvSpPr>
            <p:spPr bwMode="auto">
              <a:xfrm flipV="1">
                <a:off x="1632" y="1344"/>
                <a:ext cx="0" cy="240"/>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7" name="Line 1049"/>
              <p:cNvSpPr>
                <a:spLocks noChangeShapeType="1"/>
              </p:cNvSpPr>
              <p:nvPr/>
            </p:nvSpPr>
            <p:spPr bwMode="auto">
              <a:xfrm flipV="1">
                <a:off x="1502" y="912"/>
                <a:ext cx="0" cy="672"/>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8" name="Line 1050"/>
              <p:cNvSpPr>
                <a:spLocks noChangeShapeType="1"/>
              </p:cNvSpPr>
              <p:nvPr/>
            </p:nvSpPr>
            <p:spPr bwMode="auto">
              <a:xfrm flipV="1">
                <a:off x="1584" y="912"/>
                <a:ext cx="0" cy="672"/>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5" name="Line 1057"/>
              <p:cNvSpPr>
                <a:spLocks noChangeShapeType="1"/>
              </p:cNvSpPr>
              <p:nvPr/>
            </p:nvSpPr>
            <p:spPr bwMode="auto">
              <a:xfrm>
                <a:off x="3757"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7" name="Line 1059"/>
              <p:cNvSpPr>
                <a:spLocks noChangeShapeType="1"/>
              </p:cNvSpPr>
              <p:nvPr/>
            </p:nvSpPr>
            <p:spPr bwMode="auto">
              <a:xfrm>
                <a:off x="4400" y="881"/>
                <a:ext cx="0" cy="724"/>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8" name="Line 1060"/>
              <p:cNvSpPr>
                <a:spLocks noChangeShapeType="1"/>
              </p:cNvSpPr>
              <p:nvPr/>
            </p:nvSpPr>
            <p:spPr bwMode="auto">
              <a:xfrm>
                <a:off x="4496" y="874"/>
                <a:ext cx="0" cy="731"/>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9" name="Line 1061"/>
              <p:cNvSpPr>
                <a:spLocks noChangeShapeType="1"/>
              </p:cNvSpPr>
              <p:nvPr/>
            </p:nvSpPr>
            <p:spPr bwMode="auto">
              <a:xfrm>
                <a:off x="4800" y="885"/>
                <a:ext cx="0" cy="72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6" name="Line 1068"/>
              <p:cNvSpPr>
                <a:spLocks noChangeShapeType="1"/>
              </p:cNvSpPr>
              <p:nvPr/>
            </p:nvSpPr>
            <p:spPr bwMode="auto">
              <a:xfrm>
                <a:off x="3586" y="1557"/>
                <a:ext cx="0" cy="48"/>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7" name="Line 1069"/>
              <p:cNvSpPr>
                <a:spLocks noChangeShapeType="1"/>
              </p:cNvSpPr>
              <p:nvPr/>
            </p:nvSpPr>
            <p:spPr bwMode="auto">
              <a:xfrm>
                <a:off x="5117" y="885"/>
                <a:ext cx="0" cy="72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2" name="Line 1074"/>
              <p:cNvSpPr>
                <a:spLocks noChangeShapeType="1"/>
              </p:cNvSpPr>
              <p:nvPr/>
            </p:nvSpPr>
            <p:spPr bwMode="auto">
              <a:xfrm>
                <a:off x="3515"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3" name="Line 1075"/>
              <p:cNvSpPr>
                <a:spLocks noChangeShapeType="1"/>
              </p:cNvSpPr>
              <p:nvPr/>
            </p:nvSpPr>
            <p:spPr bwMode="auto">
              <a:xfrm>
                <a:off x="3439"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4" name="Line 1076"/>
              <p:cNvSpPr>
                <a:spLocks noChangeShapeType="1"/>
              </p:cNvSpPr>
              <p:nvPr/>
            </p:nvSpPr>
            <p:spPr bwMode="auto">
              <a:xfrm>
                <a:off x="3080"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2877888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solidFill>
                  <a:srgbClr val="0000FF"/>
                </a:solidFill>
              </a:rPr>
              <a:t>Browser shot example of multiple kinds of </a:t>
            </a:r>
            <a:r>
              <a:rPr lang="en-US" sz="2000" dirty="0" err="1" smtClean="0">
                <a:solidFill>
                  <a:srgbClr val="0000FF"/>
                </a:solidFill>
              </a:rPr>
              <a:t>ChIPseq</a:t>
            </a:r>
            <a:r>
              <a:rPr lang="en-US" sz="2000" dirty="0" smtClean="0">
                <a:solidFill>
                  <a:srgbClr val="0000FF"/>
                </a:solidFill>
              </a:rPr>
              <a:t> </a:t>
            </a:r>
            <a:r>
              <a:rPr lang="en-US" sz="2000" dirty="0" err="1" smtClean="0">
                <a:solidFill>
                  <a:srgbClr val="0000FF"/>
                </a:solidFill>
              </a:rPr>
              <a:t>emasurements</a:t>
            </a:r>
            <a:r>
              <a:rPr lang="en-US" sz="2000" dirty="0" smtClean="0">
                <a:solidFill>
                  <a:srgbClr val="0000FF"/>
                </a:solidFill>
              </a:rPr>
              <a:t>: integrated view possible</a:t>
            </a:r>
            <a:endParaRPr lang="en-US" sz="2000" dirty="0">
              <a:solidFill>
                <a:srgbClr val="0000FF"/>
              </a:solidFill>
            </a:endParaRPr>
          </a:p>
        </p:txBody>
      </p:sp>
      <p:pic>
        <p:nvPicPr>
          <p:cNvPr id="4" name="Picture 3"/>
          <p:cNvPicPr>
            <a:picLocks noChangeAspect="1"/>
          </p:cNvPicPr>
          <p:nvPr/>
        </p:nvPicPr>
        <p:blipFill>
          <a:blip r:embed="rId3"/>
          <a:stretch>
            <a:fillRect/>
          </a:stretch>
        </p:blipFill>
        <p:spPr>
          <a:xfrm>
            <a:off x="-42124" y="905711"/>
            <a:ext cx="9186124" cy="5762205"/>
          </a:xfrm>
          <a:prstGeom prst="rect">
            <a:avLst/>
          </a:prstGeom>
        </p:spPr>
      </p:pic>
      <p:sp>
        <p:nvSpPr>
          <p:cNvPr id="2" name="Oval 1"/>
          <p:cNvSpPr/>
          <p:nvPr/>
        </p:nvSpPr>
        <p:spPr bwMode="auto">
          <a:xfrm>
            <a:off x="2406096" y="1036113"/>
            <a:ext cx="3926615" cy="484635"/>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
        <p:nvSpPr>
          <p:cNvPr id="6" name="Oval 5"/>
          <p:cNvSpPr/>
          <p:nvPr/>
        </p:nvSpPr>
        <p:spPr bwMode="auto">
          <a:xfrm>
            <a:off x="2291152" y="4562251"/>
            <a:ext cx="4308903" cy="1121667"/>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
        <p:nvSpPr>
          <p:cNvPr id="7" name="Oval 6"/>
          <p:cNvSpPr/>
          <p:nvPr/>
        </p:nvSpPr>
        <p:spPr bwMode="auto">
          <a:xfrm rot="5400000">
            <a:off x="658659" y="3889988"/>
            <a:ext cx="4354109" cy="484635"/>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Tree>
    <p:extLst>
      <p:ext uri="{BB962C8B-B14F-4D97-AF65-F5344CB8AC3E}">
        <p14:creationId xmlns:p14="http://schemas.microsoft.com/office/powerpoint/2010/main" val="352446971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89059972"/>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20863" y="2843213"/>
            <a:ext cx="4732337" cy="2406650"/>
          </a:xfrm>
        </p:spPr>
      </p:pic>
      <p:sp>
        <p:nvSpPr>
          <p:cNvPr id="75779" name="TextBox 7"/>
          <p:cNvSpPr txBox="1">
            <a:spLocks noChangeArrowheads="1"/>
          </p:cNvSpPr>
          <p:nvPr/>
        </p:nvSpPr>
        <p:spPr bwMode="auto">
          <a:xfrm>
            <a:off x="457200" y="12192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dirty="0"/>
              <a:t>RNA-seq measurement of gene expression is discrete</a:t>
            </a:r>
            <a:br>
              <a:rPr lang="en-US" dirty="0"/>
            </a:br>
            <a:r>
              <a:rPr lang="en-US" dirty="0"/>
              <a:t>in contrast to continuous intensity distribution of </a:t>
            </a:r>
            <a:br>
              <a:rPr lang="en-US" dirty="0"/>
            </a:br>
            <a:r>
              <a:rPr lang="en-US" dirty="0"/>
              <a:t>microarrays</a:t>
            </a:r>
            <a:r>
              <a:rPr lang="en-US" dirty="0" smtClean="0"/>
              <a:t>.  Background noise issues differ.</a:t>
            </a:r>
            <a:endParaRPr lang="en-US" dirty="0"/>
          </a:p>
        </p:txBody>
      </p:sp>
      <p:sp>
        <p:nvSpPr>
          <p:cNvPr id="75780" name="TextBox 8"/>
          <p:cNvSpPr txBox="1">
            <a:spLocks noChangeArrowheads="1"/>
          </p:cNvSpPr>
          <p:nvPr/>
        </p:nvSpPr>
        <p:spPr bwMode="auto">
          <a:xfrm>
            <a:off x="531813" y="524986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a:t>Therefore, statistical methods developed for microarrays are not directly applicable to RNA-seq analysis without modifications.</a:t>
            </a:r>
          </a:p>
        </p:txBody>
      </p:sp>
      <p:sp>
        <p:nvSpPr>
          <p:cNvPr id="75781" name="TextBox 9"/>
          <p:cNvSpPr txBox="1">
            <a:spLocks noChangeArrowheads="1"/>
          </p:cNvSpPr>
          <p:nvPr/>
        </p:nvSpPr>
        <p:spPr bwMode="auto">
          <a:xfrm>
            <a:off x="6453188" y="4856163"/>
            <a:ext cx="1338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(Garber, 2011)</a:t>
            </a:r>
          </a:p>
        </p:txBody>
      </p:sp>
      <p:sp>
        <p:nvSpPr>
          <p:cNvPr id="75782" name="TextBox 10"/>
          <p:cNvSpPr txBox="1">
            <a:spLocks noChangeArrowheads="1"/>
          </p:cNvSpPr>
          <p:nvPr/>
        </p:nvSpPr>
        <p:spPr bwMode="auto">
          <a:xfrm>
            <a:off x="2133600" y="2354263"/>
            <a:ext cx="123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b="1"/>
              <a:t>Microarray</a:t>
            </a:r>
          </a:p>
        </p:txBody>
      </p:sp>
      <p:sp>
        <p:nvSpPr>
          <p:cNvPr id="75783" name="TextBox 11"/>
          <p:cNvSpPr txBox="1">
            <a:spLocks noChangeArrowheads="1"/>
          </p:cNvSpPr>
          <p:nvPr/>
        </p:nvSpPr>
        <p:spPr bwMode="auto">
          <a:xfrm>
            <a:off x="4953000" y="237807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b="1"/>
              <a:t>RNA-seq</a:t>
            </a:r>
          </a:p>
        </p:txBody>
      </p:sp>
      <p:sp>
        <p:nvSpPr>
          <p:cNvPr id="11" name="TextBox 10"/>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Previous tools and approaches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447800"/>
            <a:ext cx="8229600" cy="4678363"/>
          </a:xfrm>
        </p:spPr>
        <p:txBody>
          <a:bodyPr>
            <a:normAutofit/>
          </a:bodyPr>
          <a:lstStyle/>
          <a:p>
            <a:r>
              <a:rPr lang="en-US" sz="2400">
                <a:latin typeface="Arial" charset="0"/>
                <a:ea typeface="ＭＳ Ｐゴシック" charset="0"/>
                <a:cs typeface="Arial" charset="0"/>
              </a:rPr>
              <a:t>A parametric approach will:</a:t>
            </a:r>
          </a:p>
          <a:p>
            <a:pPr>
              <a:buFont typeface="Verdana" charset="0"/>
              <a:buAutoNum type="arabicPeriod"/>
            </a:pPr>
            <a:r>
              <a:rPr lang="en-US" sz="2400">
                <a:latin typeface="Arial" charset="0"/>
                <a:ea typeface="ＭＳ Ｐゴシック" charset="0"/>
                <a:cs typeface="Arial" charset="0"/>
              </a:rPr>
              <a:t>model the distribution of the read counts by using a known probability distribution e.g. Poisson, negative binomial etc.</a:t>
            </a:r>
          </a:p>
          <a:p>
            <a:pPr>
              <a:buFont typeface="Verdana" charset="0"/>
              <a:buAutoNum type="arabicPeriod"/>
            </a:pPr>
            <a:endParaRPr lang="en-US" sz="2400">
              <a:latin typeface="Arial" charset="0"/>
              <a:ea typeface="ＭＳ Ｐゴシック" charset="0"/>
              <a:cs typeface="Arial" charset="0"/>
            </a:endParaRPr>
          </a:p>
          <a:p>
            <a:pPr>
              <a:buFont typeface="Verdana" charset="0"/>
              <a:buAutoNum type="arabicPeriod"/>
            </a:pPr>
            <a:r>
              <a:rPr lang="en-US" sz="2400">
                <a:latin typeface="Arial" charset="0"/>
                <a:ea typeface="ＭＳ Ｐゴシック" charset="0"/>
                <a:cs typeface="Arial" charset="0"/>
              </a:rPr>
              <a:t>estimate the variance from the local and common dispersions of the genes in the samples.</a:t>
            </a:r>
          </a:p>
          <a:p>
            <a:pPr>
              <a:buFont typeface="Verdana" charset="0"/>
              <a:buAutoNum type="arabicPeriod"/>
            </a:pPr>
            <a:endParaRPr lang="en-US" sz="2400">
              <a:latin typeface="Arial" charset="0"/>
              <a:ea typeface="ＭＳ Ｐゴシック" charset="0"/>
              <a:cs typeface="Arial" charset="0"/>
            </a:endParaRPr>
          </a:p>
          <a:p>
            <a:pPr>
              <a:buFont typeface="Verdana" charset="0"/>
              <a:buAutoNum type="arabicPeriod"/>
            </a:pPr>
            <a:r>
              <a:rPr lang="en-US" sz="2400">
                <a:latin typeface="Arial" charset="0"/>
                <a:ea typeface="ＭＳ Ｐゴシック" charset="0"/>
                <a:cs typeface="Arial" charset="0"/>
              </a:rPr>
              <a:t>determine differentially expressed genes by calculating p-values and false discovery rates.</a:t>
            </a:r>
          </a:p>
          <a:p>
            <a:pPr>
              <a:buFont typeface="Verdana" charset="0"/>
              <a:buAutoNum type="arabicPeriod"/>
            </a:pPr>
            <a:endParaRPr lang="en-US" sz="240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Parametric statistical approach</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4294967295"/>
          </p:nvPr>
        </p:nvSpPr>
        <p:spPr>
          <a:xfrm>
            <a:off x="304800" y="1223963"/>
            <a:ext cx="8229600" cy="5154612"/>
          </a:xfrm>
        </p:spPr>
        <p:txBody>
          <a:bodyPr/>
          <a:lstStyle/>
          <a:p>
            <a:r>
              <a:rPr lang="en-US" sz="2400" dirty="0">
                <a:latin typeface="Arial" charset="0"/>
                <a:ea typeface="ＭＳ Ｐゴシック" charset="0"/>
                <a:cs typeface="Arial" charset="0"/>
              </a:rPr>
              <a:t>For a cell or tissue, </a:t>
            </a:r>
            <a:r>
              <a:rPr lang="en-US" sz="2400" dirty="0" smtClean="0">
                <a:latin typeface="Arial" charset="0"/>
                <a:ea typeface="ＭＳ Ｐゴシック" charset="0"/>
                <a:cs typeface="Arial" charset="0"/>
              </a:rPr>
              <a:t>transcriptome study includes:</a:t>
            </a:r>
            <a:endParaRPr lang="en-US" sz="2400" dirty="0">
              <a:latin typeface="Arial" charset="0"/>
              <a:ea typeface="ＭＳ Ｐゴシック" charset="0"/>
              <a:cs typeface="Arial" charset="0"/>
            </a:endParaRPr>
          </a:p>
          <a:p>
            <a:pPr lvl="1"/>
            <a:r>
              <a:rPr lang="en-US" dirty="0" smtClean="0">
                <a:latin typeface="Arial" charset="0"/>
                <a:ea typeface="ＭＳ Ｐゴシック" charset="0"/>
                <a:cs typeface="Arial" charset="0"/>
              </a:rPr>
              <a:t>identify specific RNAs</a:t>
            </a:r>
            <a:endParaRPr lang="en-US" dirty="0">
              <a:latin typeface="Arial" charset="0"/>
              <a:ea typeface="ＭＳ Ｐゴシック" charset="0"/>
              <a:cs typeface="Arial" charset="0"/>
            </a:endParaRPr>
          </a:p>
          <a:p>
            <a:pPr lvl="1"/>
            <a:r>
              <a:rPr lang="en-US" dirty="0" smtClean="0">
                <a:latin typeface="Arial" charset="0"/>
                <a:ea typeface="ＭＳ Ｐゴシック" charset="0"/>
                <a:cs typeface="Arial" charset="0"/>
              </a:rPr>
              <a:t>characterize their structure</a:t>
            </a:r>
            <a:endParaRPr lang="en-US" dirty="0">
              <a:latin typeface="Arial" charset="0"/>
              <a:ea typeface="ＭＳ Ｐゴシック" charset="0"/>
              <a:cs typeface="Arial" charset="0"/>
            </a:endParaRPr>
          </a:p>
          <a:p>
            <a:pPr lvl="1"/>
            <a:r>
              <a:rPr lang="en-US" dirty="0" smtClean="0">
                <a:latin typeface="Arial" charset="0"/>
                <a:ea typeface="ＭＳ Ｐゴシック" charset="0"/>
                <a:cs typeface="Arial" charset="0"/>
              </a:rPr>
              <a:t>quantify variation with cell type, treatment, growth, development </a:t>
            </a:r>
            <a:r>
              <a:rPr lang="en-US" dirty="0" err="1" smtClean="0">
                <a:latin typeface="Arial" charset="0"/>
                <a:ea typeface="ＭＳ Ｐゴシック" charset="0"/>
                <a:cs typeface="Arial" charset="0"/>
              </a:rPr>
              <a:t>etc</a:t>
            </a:r>
            <a:endParaRPr lang="en-US" dirty="0">
              <a:latin typeface="Arial" charset="0"/>
              <a:ea typeface="ＭＳ Ｐゴシック" charset="0"/>
              <a:cs typeface="Arial" charset="0"/>
            </a:endParaRPr>
          </a:p>
          <a:p>
            <a:r>
              <a:rPr lang="en-US" sz="2400" dirty="0" smtClean="0">
                <a:latin typeface="Arial" charset="0"/>
                <a:ea typeface="ＭＳ Ｐゴシック" charset="0"/>
                <a:cs typeface="Arial" charset="0"/>
              </a:rPr>
              <a:t>Main overall use</a:t>
            </a:r>
            <a:r>
              <a:rPr lang="en-US" sz="2400" dirty="0">
                <a:latin typeface="Arial" charset="0"/>
                <a:ea typeface="ＭＳ Ｐゴシック" charset="0"/>
                <a:cs typeface="Arial" charset="0"/>
              </a:rPr>
              <a:t/>
            </a:r>
            <a:br>
              <a:rPr lang="en-US" sz="2400" dirty="0">
                <a:latin typeface="Arial" charset="0"/>
                <a:ea typeface="ＭＳ Ｐゴシック" charset="0"/>
                <a:cs typeface="Arial" charset="0"/>
              </a:rPr>
            </a:br>
            <a:r>
              <a:rPr lang="en-US" sz="2400" dirty="0">
                <a:latin typeface="Arial" charset="0"/>
                <a:ea typeface="ＭＳ Ｐゴシック" charset="0"/>
                <a:cs typeface="Arial" charset="0"/>
              </a:rPr>
              <a:t>B</a:t>
            </a:r>
            <a:r>
              <a:rPr lang="en-US" sz="2400" dirty="0" smtClean="0">
                <a:latin typeface="Arial" charset="0"/>
                <a:ea typeface="ＭＳ Ｐゴシック" charset="0"/>
                <a:cs typeface="Arial" charset="0"/>
              </a:rPr>
              <a:t>ig </a:t>
            </a:r>
            <a:r>
              <a:rPr lang="en-US" sz="2400" dirty="0">
                <a:latin typeface="Arial" charset="0"/>
                <a:ea typeface="ＭＳ Ｐゴシック" charset="0"/>
                <a:cs typeface="Arial" charset="0"/>
              </a:rPr>
              <a:t>picture:</a:t>
            </a:r>
          </a:p>
          <a:p>
            <a:pPr lvl="1"/>
            <a:r>
              <a:rPr lang="en-US" dirty="0">
                <a:latin typeface="Arial" charset="0"/>
                <a:ea typeface="ＭＳ Ｐゴシック" charset="0"/>
                <a:cs typeface="Arial" charset="0"/>
              </a:rPr>
              <a:t>What genes are expressed</a:t>
            </a:r>
            <a:r>
              <a:rPr lang="en-US" dirty="0" smtClean="0">
                <a:latin typeface="Arial" charset="0"/>
                <a:ea typeface="ＭＳ Ｐゴシック" charset="0"/>
                <a:cs typeface="Arial" charset="0"/>
              </a:rPr>
              <a:t>? (associated with why?)</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Which genes are differentially expressed</a:t>
            </a:r>
            <a:r>
              <a:rPr lang="en-US" dirty="0" smtClean="0">
                <a:latin typeface="Arial" charset="0"/>
                <a:ea typeface="ＭＳ Ｐゴシック" charset="0"/>
                <a:cs typeface="Arial" charset="0"/>
              </a:rPr>
              <a:t>? (why? and</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with what effect on cell and organism</a:t>
            </a:r>
            <a:r>
              <a:rPr lang="en-US" dirty="0" smtClean="0">
                <a:latin typeface="Arial" charset="0"/>
                <a:ea typeface="ＭＳ Ｐゴシック" charset="0"/>
                <a:cs typeface="Arial" charset="0"/>
              </a:rPr>
              <a:t>)</a:t>
            </a:r>
            <a:endParaRPr lang="en-US"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err="1">
                <a:solidFill>
                  <a:srgbClr val="FF6600"/>
                </a:solidFill>
                <a:latin typeface="Arial" pitchFamily="-84" charset="0"/>
                <a:ea typeface="ＭＳ Ｐゴシック" pitchFamily="-84" charset="-128"/>
                <a:cs typeface="ＭＳ Ｐゴシック" pitchFamily="-84" charset="-128"/>
              </a:rPr>
              <a:t>Transcriptomics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4294967295"/>
          </p:nvPr>
        </p:nvSpPr>
        <p:spPr>
          <a:xfrm>
            <a:off x="304800" y="1295400"/>
            <a:ext cx="8229600" cy="4830763"/>
          </a:xfrm>
        </p:spPr>
        <p:txBody>
          <a:bodyPr/>
          <a:lstStyle/>
          <a:p>
            <a:r>
              <a:rPr lang="en-US" sz="2400" dirty="0">
                <a:latin typeface="Arial" charset="0"/>
                <a:ea typeface="ＭＳ Ｐゴシック" charset="0"/>
                <a:cs typeface="Arial" charset="0"/>
              </a:rPr>
              <a:t>Biological replicates </a:t>
            </a:r>
            <a:r>
              <a:rPr lang="en-US" sz="2400" dirty="0" smtClean="0">
                <a:latin typeface="Arial" charset="0"/>
                <a:ea typeface="ＭＳ Ｐゴシック" charset="0"/>
                <a:cs typeface="Arial" charset="0"/>
              </a:rPr>
              <a:t>ARE</a:t>
            </a:r>
            <a:r>
              <a:rPr lang="en-US" sz="2400" dirty="0" smtClean="0">
                <a:latin typeface="Arial" charset="0"/>
                <a:ea typeface="ＭＳ Ｐゴシック" charset="0"/>
                <a:cs typeface="Arial" charset="0"/>
              </a:rPr>
              <a:t> </a:t>
            </a:r>
            <a:r>
              <a:rPr lang="en-US" sz="2400" dirty="0">
                <a:latin typeface="Arial" charset="0"/>
                <a:ea typeface="ＭＳ Ｐゴシック" charset="0"/>
                <a:cs typeface="Arial" charset="0"/>
              </a:rPr>
              <a:t>needed to correctly estimate the common and gene-wise dispersions in samples. </a:t>
            </a:r>
          </a:p>
          <a:p>
            <a:r>
              <a:rPr lang="en-US" sz="2400" dirty="0">
                <a:latin typeface="Arial" charset="0"/>
                <a:ea typeface="ＭＳ Ｐゴシック" charset="0"/>
                <a:cs typeface="Arial" charset="0"/>
              </a:rPr>
              <a:t>Biological replication controls false discovery rate.</a:t>
            </a:r>
          </a:p>
          <a:p>
            <a:r>
              <a:rPr lang="en-US" sz="2400" dirty="0">
                <a:latin typeface="Arial" charset="0"/>
                <a:ea typeface="ＭＳ Ｐゴシック" charset="0"/>
                <a:cs typeface="Arial" charset="0"/>
              </a:rPr>
              <a:t>It is safer to draw conclusions from data in the presence of biological replicates.</a:t>
            </a:r>
          </a:p>
          <a:p>
            <a:r>
              <a:rPr lang="en-US" sz="2400" dirty="0">
                <a:latin typeface="Arial" charset="0"/>
                <a:ea typeface="ＭＳ Ｐゴシック" charset="0"/>
                <a:cs typeface="Arial" charset="0"/>
              </a:rPr>
              <a:t>Technical replication </a:t>
            </a:r>
            <a:r>
              <a:rPr lang="en-US" sz="2400" dirty="0" smtClean="0">
                <a:latin typeface="Arial" charset="0"/>
                <a:ea typeface="ＭＳ Ｐゴシック" charset="0"/>
                <a:cs typeface="Arial" charset="0"/>
              </a:rPr>
              <a:t>alone not as important</a:t>
            </a:r>
            <a:r>
              <a:rPr lang="en-US" sz="2400" dirty="0" smtClean="0">
                <a:latin typeface="Arial" charset="0"/>
                <a:ea typeface="ＭＳ Ｐゴシック" charset="0"/>
                <a:cs typeface="Arial" charset="0"/>
              </a:rPr>
              <a:t> </a:t>
            </a:r>
            <a:r>
              <a:rPr lang="en-US" sz="2400" dirty="0">
                <a:latin typeface="Arial" charset="0"/>
                <a:ea typeface="ＭＳ Ｐゴシック" charset="0"/>
                <a:cs typeface="Arial" charset="0"/>
              </a:rPr>
              <a:t>for RNA-seq analysis since </a:t>
            </a:r>
            <a:r>
              <a:rPr lang="en-US" sz="2400" dirty="0" smtClean="0">
                <a:latin typeface="Arial" charset="0"/>
                <a:ea typeface="ＭＳ Ｐゴシック" charset="0"/>
                <a:cs typeface="Arial" charset="0"/>
              </a:rPr>
              <a:t>protocols and sequencing platforms </a:t>
            </a:r>
            <a:r>
              <a:rPr lang="en-US" sz="2400" dirty="0">
                <a:latin typeface="Arial" charset="0"/>
                <a:ea typeface="ＭＳ Ｐゴシック" charset="0"/>
                <a:cs typeface="Arial" charset="0"/>
              </a:rPr>
              <a:t>have high reproducibility.</a:t>
            </a:r>
          </a:p>
          <a:p>
            <a:r>
              <a:rPr lang="en-US" sz="2400" dirty="0">
                <a:latin typeface="Arial" charset="0"/>
                <a:ea typeface="ＭＳ Ｐゴシック" charset="0"/>
                <a:cs typeface="Arial" charset="0"/>
              </a:rPr>
              <a:t>Technical replicates are </a:t>
            </a:r>
            <a:r>
              <a:rPr lang="en-US" sz="2400" dirty="0" smtClean="0">
                <a:latin typeface="Arial" charset="0"/>
                <a:ea typeface="ＭＳ Ｐゴシック" charset="0"/>
                <a:cs typeface="Arial" charset="0"/>
              </a:rPr>
              <a:t>critical</a:t>
            </a:r>
            <a:r>
              <a:rPr lang="en-US" sz="2400" dirty="0" smtClean="0">
                <a:latin typeface="Arial" charset="0"/>
                <a:ea typeface="ＭＳ Ｐゴシック" charset="0"/>
                <a:cs typeface="Arial" charset="0"/>
              </a:rPr>
              <a:t> </a:t>
            </a:r>
            <a:r>
              <a:rPr lang="en-US" sz="2400" dirty="0">
                <a:latin typeface="Arial" charset="0"/>
                <a:ea typeface="ＭＳ Ｐゴシック" charset="0"/>
                <a:cs typeface="Arial" charset="0"/>
              </a:rPr>
              <a:t>when samples are sequenced on different platforms.</a:t>
            </a:r>
          </a:p>
          <a:p>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Replication</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4294967295"/>
          </p:nvPr>
        </p:nvSpPr>
        <p:spPr>
          <a:xfrm>
            <a:off x="304800" y="1258888"/>
            <a:ext cx="8229600" cy="4867275"/>
          </a:xfrm>
        </p:spPr>
        <p:txBody>
          <a:bodyPr/>
          <a:lstStyle/>
          <a:p>
            <a:r>
              <a:rPr lang="en-US" sz="2400">
                <a:latin typeface="Arial" charset="0"/>
                <a:ea typeface="ＭＳ Ｐゴシック" charset="0"/>
                <a:cs typeface="Arial" charset="0"/>
              </a:rPr>
              <a:t>Simplest approach: many reads (most often &gt;20 million) and low probability of mapping to a gene points to Poisson model.</a:t>
            </a:r>
          </a:p>
          <a:p>
            <a:r>
              <a:rPr lang="en-US" sz="2400">
                <a:latin typeface="Arial" charset="0"/>
                <a:ea typeface="ＭＳ Ｐゴシック" charset="0"/>
                <a:cs typeface="Arial" charset="0"/>
              </a:rPr>
              <a:t>Poisson model: </a:t>
            </a:r>
          </a:p>
          <a:p>
            <a:pPr lvl="1"/>
            <a:r>
              <a:rPr lang="en-US">
                <a:latin typeface="Arial" charset="0"/>
                <a:ea typeface="ＭＳ Ｐゴシック" charset="0"/>
                <a:cs typeface="Arial" charset="0"/>
              </a:rPr>
              <a:t>variance is equal to the mean.</a:t>
            </a:r>
          </a:p>
          <a:p>
            <a:r>
              <a:rPr lang="en-US" sz="2400">
                <a:latin typeface="Arial" charset="0"/>
                <a:ea typeface="ＭＳ Ｐゴシック" charset="0"/>
                <a:cs typeface="Arial" charset="0"/>
              </a:rPr>
              <a:t>Negative binomial (NB) model: </a:t>
            </a:r>
          </a:p>
          <a:p>
            <a:pPr lvl="1"/>
            <a:r>
              <a:rPr lang="en-US">
                <a:latin typeface="Arial" charset="0"/>
                <a:ea typeface="ＭＳ Ｐゴシック" charset="0"/>
                <a:cs typeface="Arial" charset="0"/>
              </a:rPr>
              <a:t>variance is higher than mean.</a:t>
            </a:r>
          </a:p>
          <a:p>
            <a:r>
              <a:rPr lang="en-US" sz="2400">
                <a:latin typeface="Arial" charset="0"/>
                <a:ea typeface="ＭＳ Ｐゴシック" charset="0"/>
                <a:cs typeface="Arial" charset="0"/>
              </a:rPr>
              <a:t>NB a better model for differential expression when biological replicates are present:</a:t>
            </a:r>
          </a:p>
          <a:p>
            <a:pPr lvl="1"/>
            <a:r>
              <a:rPr lang="en-US">
                <a:latin typeface="Arial" charset="0"/>
                <a:ea typeface="ＭＳ Ｐゴシック" charset="0"/>
                <a:cs typeface="Arial" charset="0"/>
              </a:rPr>
              <a:t>Differentially expressed genes cause dispersion in expression.</a:t>
            </a:r>
          </a:p>
          <a:p>
            <a:endParaRPr lang="en-US" sz="2400">
              <a:latin typeface="Arial" charset="0"/>
              <a:ea typeface="ＭＳ Ｐゴシック" charset="0"/>
              <a:cs typeface="Arial" charset="0"/>
            </a:endParaRPr>
          </a:p>
        </p:txBody>
      </p:sp>
      <p:sp>
        <p:nvSpPr>
          <p:cNvPr id="7" name="TextBox 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Statistical framework for RNA-seq</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4294967295"/>
          </p:nvPr>
        </p:nvSpPr>
        <p:spPr>
          <a:xfrm>
            <a:off x="304800" y="1406525"/>
            <a:ext cx="8229600" cy="5095875"/>
          </a:xfrm>
        </p:spPr>
        <p:txBody>
          <a:bodyPr/>
          <a:lstStyle/>
          <a:p>
            <a:r>
              <a:rPr lang="en-US" sz="2400" dirty="0" smtClean="0">
                <a:latin typeface="Arial" charset="0"/>
                <a:ea typeface="ＭＳ Ｐゴシック" charset="0"/>
                <a:cs typeface="Arial" charset="0"/>
              </a:rPr>
              <a:t>Microarrays are one powerful way to measure RNA globally</a:t>
            </a:r>
            <a:endParaRPr lang="en-US" sz="2400" dirty="0">
              <a:latin typeface="Arial" charset="0"/>
              <a:ea typeface="ＭＳ Ｐゴシック" charset="0"/>
              <a:cs typeface="Arial" charset="0"/>
            </a:endParaRPr>
          </a:p>
          <a:p>
            <a:pPr lvl="1"/>
            <a:r>
              <a:rPr lang="en-US" dirty="0">
                <a:latin typeface="Arial" charset="0"/>
                <a:ea typeface="ＭＳ Ｐゴシック" charset="0"/>
                <a:cs typeface="Arial" charset="0"/>
              </a:rPr>
              <a:t>M</a:t>
            </a:r>
            <a:r>
              <a:rPr lang="en-US" dirty="0" smtClean="0">
                <a:latin typeface="Arial" charset="0"/>
                <a:ea typeface="ＭＳ Ｐゴシック" charset="0"/>
                <a:cs typeface="Arial" charset="0"/>
              </a:rPr>
              <a:t>ain </a:t>
            </a:r>
            <a:r>
              <a:rPr lang="en-US" dirty="0">
                <a:latin typeface="Arial" charset="0"/>
                <a:ea typeface="ＭＳ Ｐゴシック" charset="0"/>
                <a:cs typeface="Arial" charset="0"/>
              </a:rPr>
              <a:t>technique used for genome-wide </a:t>
            </a:r>
            <a:r>
              <a:rPr lang="en-US" dirty="0" smtClean="0">
                <a:latin typeface="Arial" charset="0"/>
                <a:ea typeface="ＭＳ Ｐゴシック" charset="0"/>
                <a:cs typeface="Arial" charset="0"/>
              </a:rPr>
              <a:t>assays </a:t>
            </a:r>
            <a:r>
              <a:rPr lang="en-US" dirty="0">
                <a:latin typeface="Arial" charset="0"/>
                <a:ea typeface="ＭＳ Ｐゴシック" charset="0"/>
                <a:cs typeface="Arial" charset="0"/>
              </a:rPr>
              <a:t>for about 10 years</a:t>
            </a:r>
            <a:r>
              <a:rPr lang="en-US" dirty="0" smtClean="0">
                <a:latin typeface="Arial" charset="0"/>
                <a:ea typeface="ＭＳ Ｐゴシック" charset="0"/>
                <a:cs typeface="Arial" charset="0"/>
              </a:rPr>
              <a:t>.  Still used.</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Based on hybridization to pre-selected probes</a:t>
            </a:r>
            <a:r>
              <a:rPr lang="en-US" dirty="0" smtClean="0">
                <a:latin typeface="Arial" charset="0"/>
                <a:ea typeface="ＭＳ Ｐゴシック" charset="0"/>
                <a:cs typeface="Arial" charset="0"/>
              </a:rPr>
              <a:t>.</a:t>
            </a:r>
          </a:p>
          <a:p>
            <a:pPr lvl="1"/>
            <a:r>
              <a:rPr lang="en-US" dirty="0" smtClean="0">
                <a:latin typeface="Arial" charset="0"/>
                <a:ea typeface="ＭＳ Ｐゴシック" charset="0"/>
                <a:cs typeface="Arial" charset="0"/>
              </a:rPr>
              <a:t>Lots of important papers and biology use these data</a:t>
            </a:r>
          </a:p>
          <a:p>
            <a:pPr lvl="1"/>
            <a:r>
              <a:rPr lang="en-US" dirty="0" smtClean="0">
                <a:latin typeface="Arial" charset="0"/>
                <a:ea typeface="ＭＳ Ｐゴシック" charset="0"/>
                <a:cs typeface="Arial" charset="0"/>
              </a:rPr>
              <a:t>But......</a:t>
            </a:r>
            <a:endParaRPr lang="en-US" dirty="0">
              <a:latin typeface="Arial" charset="0"/>
              <a:ea typeface="ＭＳ Ｐゴシック" charset="0"/>
              <a:cs typeface="Arial" charset="0"/>
            </a:endParaRPr>
          </a:p>
          <a:p>
            <a:pPr lvl="1"/>
            <a:r>
              <a:rPr lang="en-US" sz="1800" dirty="0">
                <a:latin typeface="Arial" charset="0"/>
                <a:ea typeface="ＭＳ Ｐゴシック" charset="0"/>
                <a:cs typeface="Arial" charset="0"/>
              </a:rPr>
              <a:t>Limited dynamic range compared</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to RNA-seq.</a:t>
            </a:r>
          </a:p>
          <a:p>
            <a:pPr lvl="1"/>
            <a:r>
              <a:rPr lang="en-US" sz="1800" dirty="0">
                <a:latin typeface="Arial" charset="0"/>
                <a:ea typeface="ＭＳ Ｐゴシック" charset="0"/>
                <a:cs typeface="Arial" charset="0"/>
              </a:rPr>
              <a:t>High background noise compared</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to RNA-seq.</a:t>
            </a:r>
          </a:p>
          <a:p>
            <a:pPr lvl="1"/>
            <a:r>
              <a:rPr lang="en-US" sz="1800" dirty="0">
                <a:latin typeface="Arial" charset="0"/>
                <a:ea typeface="ＭＳ Ｐゴシック" charset="0"/>
                <a:cs typeface="Arial" charset="0"/>
              </a:rPr>
              <a:t>Lower reproducibility rate than </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RNA-seq.</a:t>
            </a:r>
          </a:p>
          <a:p>
            <a:pPr>
              <a:buFont typeface="Wingdings 2" charset="0"/>
              <a:buNone/>
            </a:pPr>
            <a:endParaRPr lang="en-US" sz="2400" dirty="0">
              <a:latin typeface="Arial" charset="0"/>
              <a:ea typeface="ＭＳ Ｐゴシック" charset="0"/>
              <a:cs typeface="Arial" charset="0"/>
            </a:endParaRPr>
          </a:p>
        </p:txBody>
      </p:sp>
      <p:pic>
        <p:nvPicPr>
          <p:cNvPr id="245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4838" y="3402013"/>
            <a:ext cx="2908300"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5"/>
          <p:cNvSpPr txBox="1">
            <a:spLocks noChangeArrowheads="1"/>
          </p:cNvSpPr>
          <p:nvPr/>
        </p:nvSpPr>
        <p:spPr bwMode="auto">
          <a:xfrm>
            <a:off x="5554663" y="5905500"/>
            <a:ext cx="2595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http://www.microarray.org/sfgf/</a:t>
            </a:r>
          </a:p>
        </p:txBody>
      </p:sp>
      <p:sp>
        <p:nvSpPr>
          <p:cNvPr id="9" name="TextBox 8"/>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smtClean="0">
                <a:solidFill>
                  <a:srgbClr val="FF6600"/>
                </a:solidFill>
                <a:latin typeface="Arial" pitchFamily="-84" charset="0"/>
                <a:ea typeface="ＭＳ Ｐゴシック" pitchFamily="-84" charset="-128"/>
                <a:cs typeface="ＭＳ Ｐゴシック" pitchFamily="-84" charset="-128"/>
              </a:rPr>
              <a:t>Ways to measure</a:t>
            </a:r>
            <a:r>
              <a:rPr lang="en-US" b="1" dirty="0" smtClean="0">
                <a:solidFill>
                  <a:srgbClr val="FF6600"/>
                </a:solidFill>
                <a:latin typeface="Arial" pitchFamily="-84" charset="0"/>
                <a:ea typeface="ＭＳ Ｐゴシック" pitchFamily="-84" charset="-128"/>
                <a:cs typeface="ＭＳ Ｐゴシック" pitchFamily="-84" charset="-128"/>
              </a:rPr>
              <a:t> </a:t>
            </a:r>
            <a:r>
              <a:rPr lang="en-US" b="1" dirty="0" err="1" smtClean="0">
                <a:solidFill>
                  <a:srgbClr val="FF6600"/>
                </a:solidFill>
                <a:latin typeface="Arial" pitchFamily="-84" charset="0"/>
                <a:ea typeface="ＭＳ Ｐゴシック" pitchFamily="-84" charset="-128"/>
                <a:cs typeface="ＭＳ Ｐゴシック" pitchFamily="-84" charset="-128"/>
              </a:rPr>
              <a:t>transcriptomes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203325"/>
            <a:ext cx="6934200" cy="1463675"/>
          </a:xfrm>
        </p:spPr>
        <p:txBody>
          <a:bodyPr>
            <a:normAutofit/>
          </a:bodyPr>
          <a:lstStyle/>
          <a:p>
            <a:pPr marL="0" indent="0">
              <a:buFont typeface="Wingdings 2" charset="0"/>
              <a:buNone/>
            </a:pPr>
            <a:r>
              <a:rPr lang="en-US" sz="2400">
                <a:solidFill>
                  <a:srgbClr val="000000"/>
                </a:solidFill>
                <a:latin typeface="Arial" charset="0"/>
                <a:ea typeface="ＭＳ Ｐゴシック" charset="0"/>
                <a:cs typeface="Arial" charset="0"/>
              </a:rPr>
              <a:t>RNA-seq:</a:t>
            </a:r>
          </a:p>
          <a:p>
            <a:pPr marL="0" indent="0"/>
            <a:r>
              <a:rPr lang="en-US" sz="2400">
                <a:solidFill>
                  <a:srgbClr val="000000"/>
                </a:solidFill>
                <a:latin typeface="Arial" charset="0"/>
                <a:ea typeface="ＭＳ Ｐゴシック" charset="0"/>
                <a:cs typeface="Arial" charset="0"/>
              </a:rPr>
              <a:t>A direct method for ultra-high-throughput sequencing of cDNA using millions of reads.</a:t>
            </a:r>
          </a:p>
          <a:p>
            <a:pPr marL="0" indent="0"/>
            <a:endParaRPr lang="en-US" sz="240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Technologies for </a:t>
            </a:r>
            <a:r>
              <a:rPr lang="en-US" b="1" dirty="0" err="1">
                <a:solidFill>
                  <a:srgbClr val="FF6600"/>
                </a:solidFill>
                <a:latin typeface="Arial" pitchFamily="-84" charset="0"/>
                <a:ea typeface="ＭＳ Ｐゴシック" pitchFamily="-84" charset="-128"/>
                <a:cs typeface="ＭＳ Ｐゴシック" pitchFamily="-84" charset="-128"/>
              </a:rPr>
              <a:t>transcriptomics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4294967295"/>
          </p:nvPr>
        </p:nvSpPr>
        <p:spPr>
          <a:xfrm>
            <a:off x="304800" y="1295400"/>
            <a:ext cx="7848600" cy="4824413"/>
          </a:xfrm>
        </p:spPr>
        <p:txBody>
          <a:bodyPr/>
          <a:lstStyle/>
          <a:p>
            <a:pPr marL="514350" indent="-514350">
              <a:buFont typeface="Verdana" charset="0"/>
              <a:buAutoNum type="arabicPeriod"/>
            </a:pPr>
            <a:r>
              <a:rPr lang="en-US" sz="2400">
                <a:latin typeface="Arial" charset="0"/>
                <a:ea typeface="ＭＳ Ｐゴシック" charset="0"/>
                <a:cs typeface="Arial" charset="0"/>
              </a:rPr>
              <a:t>Quantification of gene expression.</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and quantification of gene isoforms.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unannotated genes in genomes.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mutations.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allele-specific expression.</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RNA editing.</a:t>
            </a: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Applications of RNA-seq</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7"/>
          <p:cNvSpPr txBox="1">
            <a:spLocks noChangeArrowheads="1"/>
          </p:cNvSpPr>
          <p:nvPr/>
        </p:nvSpPr>
        <p:spPr bwMode="auto">
          <a:xfrm>
            <a:off x="381000" y="4106863"/>
            <a:ext cx="1162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Cell/tissue</a:t>
            </a:r>
          </a:p>
        </p:txBody>
      </p:sp>
      <p:pic>
        <p:nvPicPr>
          <p:cNvPr id="53251"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871788"/>
            <a:ext cx="708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9"/>
          <p:cNvSpPr txBox="1">
            <a:spLocks noChangeArrowheads="1"/>
          </p:cNvSpPr>
          <p:nvPr/>
        </p:nvSpPr>
        <p:spPr bwMode="auto">
          <a:xfrm>
            <a:off x="6648450" y="4114800"/>
            <a:ext cx="1558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RNA-seq reads</a:t>
            </a:r>
          </a:p>
        </p:txBody>
      </p:sp>
      <p:sp>
        <p:nvSpPr>
          <p:cNvPr id="53253" name="TextBox 10"/>
          <p:cNvSpPr txBox="1">
            <a:spLocks noChangeArrowheads="1"/>
          </p:cNvSpPr>
          <p:nvPr/>
        </p:nvSpPr>
        <p:spPr bwMode="auto">
          <a:xfrm>
            <a:off x="4392613" y="4106863"/>
            <a:ext cx="117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Sequencer</a:t>
            </a:r>
          </a:p>
        </p:txBody>
      </p:sp>
      <p:sp>
        <p:nvSpPr>
          <p:cNvPr id="53254" name="TextBox 11"/>
          <p:cNvSpPr txBox="1">
            <a:spLocks noChangeArrowheads="1"/>
          </p:cNvSpPr>
          <p:nvPr/>
        </p:nvSpPr>
        <p:spPr bwMode="auto">
          <a:xfrm>
            <a:off x="2619375" y="4106863"/>
            <a:ext cx="593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a:t>
            </a:r>
          </a:p>
        </p:txBody>
      </p:sp>
      <p:pic>
        <p:nvPicPr>
          <p:cNvPr id="5325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4188" y="2643188"/>
            <a:ext cx="15843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6" name="Group 14"/>
          <p:cNvGrpSpPr>
            <a:grpSpLocks/>
          </p:cNvGrpSpPr>
          <p:nvPr/>
        </p:nvGrpSpPr>
        <p:grpSpPr bwMode="auto">
          <a:xfrm rot="-5400000">
            <a:off x="1756569" y="3258344"/>
            <a:ext cx="508000" cy="423862"/>
            <a:chOff x="3860462" y="1203244"/>
            <a:chExt cx="508673" cy="423895"/>
          </a:xfrm>
        </p:grpSpPr>
        <p:sp>
          <p:nvSpPr>
            <p:cNvPr id="16" name="Right Arrow 15"/>
            <p:cNvSpPr/>
            <p:nvPr/>
          </p:nvSpPr>
          <p:spPr>
            <a:xfrm rot="5400000">
              <a:off x="3902851" y="1160855"/>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Right Arrow 4"/>
            <p:cNvSpPr/>
            <p:nvPr/>
          </p:nvSpPr>
          <p:spPr>
            <a:xfrm>
              <a:off x="3966965" y="1198481"/>
              <a:ext cx="305204" cy="2968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grpSp>
        <p:nvGrpSpPr>
          <p:cNvPr id="53257" name="Group 17"/>
          <p:cNvGrpSpPr>
            <a:grpSpLocks/>
          </p:cNvGrpSpPr>
          <p:nvPr/>
        </p:nvGrpSpPr>
        <p:grpSpPr bwMode="auto">
          <a:xfrm rot="-5400000">
            <a:off x="3407569" y="3258344"/>
            <a:ext cx="508000" cy="423862"/>
            <a:chOff x="3860462" y="1203244"/>
            <a:chExt cx="508673" cy="423895"/>
          </a:xfrm>
        </p:grpSpPr>
        <p:sp>
          <p:nvSpPr>
            <p:cNvPr id="19" name="Right Arrow 18"/>
            <p:cNvSpPr/>
            <p:nvPr/>
          </p:nvSpPr>
          <p:spPr>
            <a:xfrm rot="5400000">
              <a:off x="3902851" y="1160855"/>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0" name="Right Arrow 4"/>
            <p:cNvSpPr/>
            <p:nvPr/>
          </p:nvSpPr>
          <p:spPr>
            <a:xfrm>
              <a:off x="3966965" y="1198481"/>
              <a:ext cx="305204" cy="2968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grpSp>
        <p:nvGrpSpPr>
          <p:cNvPr id="53258" name="Group 20"/>
          <p:cNvGrpSpPr>
            <a:grpSpLocks/>
          </p:cNvGrpSpPr>
          <p:nvPr/>
        </p:nvGrpSpPr>
        <p:grpSpPr bwMode="auto">
          <a:xfrm rot="-5400000">
            <a:off x="6244432" y="3258343"/>
            <a:ext cx="508000" cy="423863"/>
            <a:chOff x="3860462" y="1203244"/>
            <a:chExt cx="508673" cy="423895"/>
          </a:xfrm>
        </p:grpSpPr>
        <p:sp>
          <p:nvSpPr>
            <p:cNvPr id="22" name="Right Arrow 21"/>
            <p:cNvSpPr/>
            <p:nvPr/>
          </p:nvSpPr>
          <p:spPr>
            <a:xfrm rot="5400000">
              <a:off x="3902850" y="1160854"/>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Right Arrow 4"/>
            <p:cNvSpPr/>
            <p:nvPr/>
          </p:nvSpPr>
          <p:spPr>
            <a:xfrm>
              <a:off x="3966964" y="1198481"/>
              <a:ext cx="305204" cy="296884"/>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pic>
        <p:nvPicPr>
          <p:cNvPr id="53259" name="Picture 23" descr="Screen Shot 2012-06-01 at 12.36.13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73400"/>
            <a:ext cx="10287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24" descr="Screen Shot 2012-06-01 at 1.17.04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2576513"/>
            <a:ext cx="1755775"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err="1" smtClean="0">
                <a:solidFill>
                  <a:srgbClr val="FF6600"/>
                </a:solidFill>
                <a:latin typeface="Arial" pitchFamily="-84" charset="0"/>
                <a:ea typeface="ＭＳ Ｐゴシック" pitchFamily="-84" charset="-128"/>
                <a:cs typeface="ＭＳ Ｐゴシック" pitchFamily="-84" charset="-128"/>
              </a:rPr>
              <a:t>Oversimple</a:t>
            </a:r>
            <a:r>
              <a:rPr lang="en-US" b="1" dirty="0" smtClean="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FF6600"/>
                </a:solidFill>
                <a:latin typeface="Arial" pitchFamily="-84" charset="0"/>
                <a:ea typeface="ＭＳ Ｐゴシック" pitchFamily="-84" charset="-128"/>
                <a:cs typeface="ＭＳ Ｐゴシック" pitchFamily="-84" charset="-128"/>
              </a:rPr>
              <a:t>Overview </a:t>
            </a:r>
            <a:r>
              <a:rPr lang="en-US" b="1" dirty="0">
                <a:solidFill>
                  <a:srgbClr val="FF6600"/>
                </a:solidFill>
                <a:latin typeface="Arial" pitchFamily="-84" charset="0"/>
                <a:ea typeface="ＭＳ Ｐゴシック" pitchFamily="-84" charset="-128"/>
                <a:cs typeface="ＭＳ Ｐゴシック" pitchFamily="-84" charset="-128"/>
              </a:rPr>
              <a:t>of RNA-seq</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7588" y="1927225"/>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 name="Rounded Rectangle 5"/>
          <p:cNvSpPr/>
          <p:nvPr/>
        </p:nvSpPr>
        <p:spPr>
          <a:xfrm>
            <a:off x="2979738" y="1585913"/>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 name="Rounded Rectangle 6"/>
          <p:cNvSpPr/>
          <p:nvPr/>
        </p:nvSpPr>
        <p:spPr>
          <a:xfrm>
            <a:off x="4903788" y="1658938"/>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 name="Rounded Rectangle 7"/>
          <p:cNvSpPr/>
          <p:nvPr/>
        </p:nvSpPr>
        <p:spPr>
          <a:xfrm>
            <a:off x="4719638" y="1344613"/>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 name="Rounded Rectangle 8"/>
          <p:cNvSpPr/>
          <p:nvPr/>
        </p:nvSpPr>
        <p:spPr>
          <a:xfrm>
            <a:off x="2805113" y="1455738"/>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 name="Rounded Rectangle 10"/>
          <p:cNvSpPr/>
          <p:nvPr/>
        </p:nvSpPr>
        <p:spPr>
          <a:xfrm>
            <a:off x="4321175" y="1447800"/>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2" name="Rounded Rectangle 11"/>
          <p:cNvSpPr/>
          <p:nvPr/>
        </p:nvSpPr>
        <p:spPr>
          <a:xfrm>
            <a:off x="2681288" y="1717675"/>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3" name="Rounded Rectangle 12"/>
          <p:cNvSpPr/>
          <p:nvPr/>
        </p:nvSpPr>
        <p:spPr>
          <a:xfrm>
            <a:off x="3989388" y="1824038"/>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4" name="Rounded Rectangle 13"/>
          <p:cNvSpPr/>
          <p:nvPr/>
        </p:nvSpPr>
        <p:spPr>
          <a:xfrm>
            <a:off x="4883150" y="1535113"/>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83" name="TextBox 4"/>
          <p:cNvSpPr txBox="1">
            <a:spLocks noChangeArrowheads="1"/>
          </p:cNvSpPr>
          <p:nvPr/>
        </p:nvSpPr>
        <p:spPr bwMode="auto">
          <a:xfrm>
            <a:off x="5773738" y="1219200"/>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4" name="TextBox 15"/>
          <p:cNvSpPr txBox="1">
            <a:spLocks noChangeArrowheads="1"/>
          </p:cNvSpPr>
          <p:nvPr/>
        </p:nvSpPr>
        <p:spPr bwMode="auto">
          <a:xfrm>
            <a:off x="5951538" y="132397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5" name="TextBox 16"/>
          <p:cNvSpPr txBox="1">
            <a:spLocks noChangeArrowheads="1"/>
          </p:cNvSpPr>
          <p:nvPr/>
        </p:nvSpPr>
        <p:spPr bwMode="auto">
          <a:xfrm>
            <a:off x="5624513" y="1701800"/>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6" name="TextBox 17"/>
          <p:cNvSpPr txBox="1">
            <a:spLocks noChangeArrowheads="1"/>
          </p:cNvSpPr>
          <p:nvPr/>
        </p:nvSpPr>
        <p:spPr bwMode="auto">
          <a:xfrm>
            <a:off x="5646738" y="140652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7" name="TextBox 18"/>
          <p:cNvSpPr txBox="1">
            <a:spLocks noChangeArrowheads="1"/>
          </p:cNvSpPr>
          <p:nvPr/>
        </p:nvSpPr>
        <p:spPr bwMode="auto">
          <a:xfrm>
            <a:off x="4329113" y="159702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8" name="TextBox 19"/>
          <p:cNvSpPr txBox="1">
            <a:spLocks noChangeArrowheads="1"/>
          </p:cNvSpPr>
          <p:nvPr/>
        </p:nvSpPr>
        <p:spPr bwMode="auto">
          <a:xfrm>
            <a:off x="3849688" y="1333500"/>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cxnSp>
        <p:nvCxnSpPr>
          <p:cNvPr id="21" name="Straight Arrow Connector 20"/>
          <p:cNvCxnSpPr/>
          <p:nvPr/>
        </p:nvCxnSpPr>
        <p:spPr>
          <a:xfrm>
            <a:off x="4364038" y="1979613"/>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 name="Rounded Rectangle 23"/>
          <p:cNvSpPr/>
          <p:nvPr/>
        </p:nvSpPr>
        <p:spPr>
          <a:xfrm>
            <a:off x="2954338" y="2863850"/>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1" name="TextBox 24"/>
          <p:cNvSpPr txBox="1">
            <a:spLocks noChangeArrowheads="1"/>
          </p:cNvSpPr>
          <p:nvPr/>
        </p:nvSpPr>
        <p:spPr bwMode="auto">
          <a:xfrm>
            <a:off x="4584700" y="2751138"/>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26" name="Rounded Rectangle 25"/>
          <p:cNvSpPr/>
          <p:nvPr/>
        </p:nvSpPr>
        <p:spPr>
          <a:xfrm>
            <a:off x="2957513" y="2738438"/>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3" name="TextBox 26"/>
          <p:cNvSpPr txBox="1">
            <a:spLocks noChangeArrowheads="1"/>
          </p:cNvSpPr>
          <p:nvPr/>
        </p:nvSpPr>
        <p:spPr bwMode="auto">
          <a:xfrm>
            <a:off x="4587875" y="2624138"/>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28" name="Rounded Rectangle 27"/>
          <p:cNvSpPr/>
          <p:nvPr/>
        </p:nvSpPr>
        <p:spPr>
          <a:xfrm>
            <a:off x="2954338" y="2614613"/>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5" name="TextBox 28"/>
          <p:cNvSpPr txBox="1">
            <a:spLocks noChangeArrowheads="1"/>
          </p:cNvSpPr>
          <p:nvPr/>
        </p:nvSpPr>
        <p:spPr bwMode="auto">
          <a:xfrm>
            <a:off x="4584700" y="2501900"/>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30" name="Rounded Rectangle 29"/>
          <p:cNvSpPr/>
          <p:nvPr/>
        </p:nvSpPr>
        <p:spPr>
          <a:xfrm>
            <a:off x="5122863" y="2617788"/>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31" name="Rounded Rectangle 30"/>
          <p:cNvSpPr/>
          <p:nvPr/>
        </p:nvSpPr>
        <p:spPr>
          <a:xfrm>
            <a:off x="5138738" y="2736850"/>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32" name="Rounded Rectangle 31"/>
          <p:cNvSpPr/>
          <p:nvPr/>
        </p:nvSpPr>
        <p:spPr>
          <a:xfrm>
            <a:off x="5426075" y="2857500"/>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9" name="TextBox 32"/>
          <p:cNvSpPr txBox="1">
            <a:spLocks noChangeArrowheads="1"/>
          </p:cNvSpPr>
          <p:nvPr/>
        </p:nvSpPr>
        <p:spPr bwMode="auto">
          <a:xfrm>
            <a:off x="6189663" y="273367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300" name="TextBox 33"/>
          <p:cNvSpPr txBox="1">
            <a:spLocks noChangeArrowheads="1"/>
          </p:cNvSpPr>
          <p:nvPr/>
        </p:nvSpPr>
        <p:spPr bwMode="auto">
          <a:xfrm>
            <a:off x="6188075" y="2614613"/>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301" name="TextBox 34"/>
          <p:cNvSpPr txBox="1">
            <a:spLocks noChangeArrowheads="1"/>
          </p:cNvSpPr>
          <p:nvPr/>
        </p:nvSpPr>
        <p:spPr bwMode="auto">
          <a:xfrm>
            <a:off x="6184900" y="2487613"/>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36" name="Rounded Rectangle 35"/>
          <p:cNvSpPr/>
          <p:nvPr/>
        </p:nvSpPr>
        <p:spPr>
          <a:xfrm>
            <a:off x="3340100" y="3725863"/>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42" name="Rounded Rectangle 41"/>
          <p:cNvSpPr/>
          <p:nvPr/>
        </p:nvSpPr>
        <p:spPr>
          <a:xfrm>
            <a:off x="4267200" y="37258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48" name="Rounded Rectangle 47"/>
          <p:cNvSpPr/>
          <p:nvPr/>
        </p:nvSpPr>
        <p:spPr>
          <a:xfrm>
            <a:off x="5553075" y="3725863"/>
            <a:ext cx="530225" cy="46037"/>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66" name="Straight Connector 65"/>
          <p:cNvCxnSpPr/>
          <p:nvPr/>
        </p:nvCxnSpPr>
        <p:spPr>
          <a:xfrm flipV="1">
            <a:off x="2355850" y="5353050"/>
            <a:ext cx="4533900" cy="11113"/>
          </a:xfrm>
          <a:prstGeom prst="line">
            <a:avLst/>
          </a:prstGeom>
        </p:spPr>
        <p:style>
          <a:lnRef idx="1">
            <a:schemeClr val="dk1"/>
          </a:lnRef>
          <a:fillRef idx="0">
            <a:schemeClr val="dk1"/>
          </a:fillRef>
          <a:effectRef idx="0">
            <a:schemeClr val="dk1"/>
          </a:effectRef>
          <a:fontRef idx="minor">
            <a:schemeClr val="tx1"/>
          </a:fontRef>
        </p:style>
      </p:cxnSp>
      <p:sp>
        <p:nvSpPr>
          <p:cNvPr id="68" name="Rounded Rectangle 67"/>
          <p:cNvSpPr/>
          <p:nvPr/>
        </p:nvSpPr>
        <p:spPr>
          <a:xfrm>
            <a:off x="2589213" y="5351463"/>
            <a:ext cx="1182687"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9" name="Rounded Rectangle 68"/>
          <p:cNvSpPr/>
          <p:nvPr/>
        </p:nvSpPr>
        <p:spPr>
          <a:xfrm>
            <a:off x="3908425" y="5338763"/>
            <a:ext cx="390525" cy="587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1" name="Rounded Rectangle 70"/>
          <p:cNvSpPr/>
          <p:nvPr/>
        </p:nvSpPr>
        <p:spPr>
          <a:xfrm>
            <a:off x="4573588" y="5329238"/>
            <a:ext cx="708025" cy="68262"/>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2" name="Rounded Rectangle 71"/>
          <p:cNvSpPr/>
          <p:nvPr/>
        </p:nvSpPr>
        <p:spPr>
          <a:xfrm>
            <a:off x="5453063" y="5330825"/>
            <a:ext cx="317500" cy="66675"/>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3" name="Rounded Rectangle 72"/>
          <p:cNvSpPr/>
          <p:nvPr/>
        </p:nvSpPr>
        <p:spPr>
          <a:xfrm>
            <a:off x="6032500" y="5321300"/>
            <a:ext cx="785813" cy="762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4" name="Rounded Rectangle 73"/>
          <p:cNvSpPr/>
          <p:nvPr/>
        </p:nvSpPr>
        <p:spPr>
          <a:xfrm>
            <a:off x="4000500" y="5257800"/>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5" name="Rounded Rectangle 74"/>
          <p:cNvSpPr/>
          <p:nvPr/>
        </p:nvSpPr>
        <p:spPr>
          <a:xfrm>
            <a:off x="4090988" y="5186363"/>
            <a:ext cx="207962"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6" name="Rounded Rectangle 75"/>
          <p:cNvSpPr/>
          <p:nvPr/>
        </p:nvSpPr>
        <p:spPr>
          <a:xfrm>
            <a:off x="3549650" y="5254625"/>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7" name="Rounded Rectangle 76"/>
          <p:cNvSpPr/>
          <p:nvPr/>
        </p:nvSpPr>
        <p:spPr>
          <a:xfrm>
            <a:off x="3273425" y="5254625"/>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8" name="Rounded Rectangle 77"/>
          <p:cNvSpPr/>
          <p:nvPr/>
        </p:nvSpPr>
        <p:spPr>
          <a:xfrm>
            <a:off x="2825750" y="5257800"/>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9" name="Rounded Rectangle 78"/>
          <p:cNvSpPr/>
          <p:nvPr/>
        </p:nvSpPr>
        <p:spPr>
          <a:xfrm>
            <a:off x="3036888" y="5173663"/>
            <a:ext cx="2079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2" name="Rounded Rectangle 81"/>
          <p:cNvSpPr/>
          <p:nvPr/>
        </p:nvSpPr>
        <p:spPr>
          <a:xfrm>
            <a:off x="6424613" y="5246688"/>
            <a:ext cx="2079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3" name="Rounded Rectangle 82"/>
          <p:cNvSpPr/>
          <p:nvPr/>
        </p:nvSpPr>
        <p:spPr>
          <a:xfrm>
            <a:off x="6086475" y="5243513"/>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4" name="Rounded Rectangle 83"/>
          <p:cNvSpPr/>
          <p:nvPr/>
        </p:nvSpPr>
        <p:spPr>
          <a:xfrm>
            <a:off x="4914900" y="5246688"/>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5" name="Rounded Rectangle 84"/>
          <p:cNvSpPr/>
          <p:nvPr/>
        </p:nvSpPr>
        <p:spPr>
          <a:xfrm>
            <a:off x="4629150" y="5246688"/>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6" name="Rounded Rectangle 85"/>
          <p:cNvSpPr/>
          <p:nvPr/>
        </p:nvSpPr>
        <p:spPr>
          <a:xfrm>
            <a:off x="3652838" y="5056188"/>
            <a:ext cx="1190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7" name="Rounded Rectangle 86"/>
          <p:cNvSpPr/>
          <p:nvPr/>
        </p:nvSpPr>
        <p:spPr>
          <a:xfrm>
            <a:off x="5157788" y="5205413"/>
            <a:ext cx="117475"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8" name="Rounded Rectangle 87"/>
          <p:cNvSpPr/>
          <p:nvPr/>
        </p:nvSpPr>
        <p:spPr>
          <a:xfrm>
            <a:off x="5453063" y="5205413"/>
            <a:ext cx="104775"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9" name="Rounded Rectangle 88"/>
          <p:cNvSpPr/>
          <p:nvPr/>
        </p:nvSpPr>
        <p:spPr>
          <a:xfrm>
            <a:off x="5556250" y="5262563"/>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0" name="Rounded Rectangle 89"/>
          <p:cNvSpPr/>
          <p:nvPr/>
        </p:nvSpPr>
        <p:spPr>
          <a:xfrm>
            <a:off x="3908425" y="5056188"/>
            <a:ext cx="1190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91" name="Straight Connector 90"/>
          <p:cNvCxnSpPr>
            <a:stCxn id="86" idx="3"/>
            <a:endCxn id="90" idx="1"/>
          </p:cNvCxnSpPr>
          <p:nvPr/>
        </p:nvCxnSpPr>
        <p:spPr>
          <a:xfrm flipV="1">
            <a:off x="3771900" y="5078413"/>
            <a:ext cx="136525"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stCxn id="87" idx="3"/>
            <a:endCxn id="88" idx="1"/>
          </p:cNvCxnSpPr>
          <p:nvPr/>
        </p:nvCxnSpPr>
        <p:spPr>
          <a:xfrm flipV="1">
            <a:off x="5275263" y="5227638"/>
            <a:ext cx="177800" cy="1587"/>
          </a:xfrm>
          <a:prstGeom prst="line">
            <a:avLst/>
          </a:prstGeom>
        </p:spPr>
        <p:style>
          <a:lnRef idx="1">
            <a:schemeClr val="dk1"/>
          </a:lnRef>
          <a:fillRef idx="0">
            <a:schemeClr val="dk1"/>
          </a:fillRef>
          <a:effectRef idx="0">
            <a:schemeClr val="dk1"/>
          </a:effectRef>
          <a:fontRef idx="minor">
            <a:schemeClr val="tx1"/>
          </a:fontRef>
        </p:style>
      </p:cxnSp>
      <p:sp>
        <p:nvSpPr>
          <p:cNvPr id="95" name="Rounded Rectangle 94"/>
          <p:cNvSpPr/>
          <p:nvPr/>
        </p:nvSpPr>
        <p:spPr>
          <a:xfrm>
            <a:off x="6130925" y="6183313"/>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6" name="Rounded Rectangle 95"/>
          <p:cNvSpPr/>
          <p:nvPr/>
        </p:nvSpPr>
        <p:spPr>
          <a:xfrm>
            <a:off x="4730750" y="6183313"/>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7" name="Rounded Rectangle 96"/>
          <p:cNvSpPr/>
          <p:nvPr/>
        </p:nvSpPr>
        <p:spPr>
          <a:xfrm>
            <a:off x="2414588" y="6194425"/>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100" name="Straight Arrow Connector 99"/>
          <p:cNvCxnSpPr/>
          <p:nvPr/>
        </p:nvCxnSpPr>
        <p:spPr>
          <a:xfrm>
            <a:off x="4375150" y="3048000"/>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54332" name="TextBox 103"/>
          <p:cNvSpPr txBox="1">
            <a:spLocks noChangeArrowheads="1"/>
          </p:cNvSpPr>
          <p:nvPr/>
        </p:nvSpPr>
        <p:spPr bwMode="auto">
          <a:xfrm>
            <a:off x="4421188" y="1979613"/>
            <a:ext cx="93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2X Poly(A)</a:t>
            </a:r>
          </a:p>
          <a:p>
            <a:r>
              <a:rPr lang="en-US" sz="1400"/>
              <a:t>selection</a:t>
            </a:r>
          </a:p>
        </p:txBody>
      </p:sp>
      <p:sp>
        <p:nvSpPr>
          <p:cNvPr id="54333" name="TextBox 106"/>
          <p:cNvSpPr txBox="1">
            <a:spLocks noChangeArrowheads="1"/>
          </p:cNvSpPr>
          <p:nvPr/>
        </p:nvSpPr>
        <p:spPr bwMode="auto">
          <a:xfrm>
            <a:off x="4398963" y="3028950"/>
            <a:ext cx="1735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Fragmentation and</a:t>
            </a:r>
          </a:p>
          <a:p>
            <a:r>
              <a:rPr lang="en-US" sz="1400"/>
              <a:t>Reverse transcription</a:t>
            </a:r>
          </a:p>
        </p:txBody>
      </p:sp>
      <p:sp>
        <p:nvSpPr>
          <p:cNvPr id="54334" name="TextBox 108"/>
          <p:cNvSpPr txBox="1">
            <a:spLocks noChangeArrowheads="1"/>
          </p:cNvSpPr>
          <p:nvPr/>
        </p:nvSpPr>
        <p:spPr bwMode="auto">
          <a:xfrm>
            <a:off x="4479925" y="4438650"/>
            <a:ext cx="1073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Sequencing,</a:t>
            </a:r>
          </a:p>
          <a:p>
            <a:r>
              <a:rPr lang="en-US" sz="1400"/>
              <a:t>mapping</a:t>
            </a:r>
          </a:p>
        </p:txBody>
      </p:sp>
      <p:sp>
        <p:nvSpPr>
          <p:cNvPr id="54335" name="TextBox 109"/>
          <p:cNvSpPr txBox="1">
            <a:spLocks noChangeArrowheads="1"/>
          </p:cNvSpPr>
          <p:nvPr/>
        </p:nvSpPr>
        <p:spPr bwMode="auto">
          <a:xfrm>
            <a:off x="4446588" y="5613400"/>
            <a:ext cx="1117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Quantitation</a:t>
            </a:r>
          </a:p>
        </p:txBody>
      </p:sp>
      <p:sp>
        <p:nvSpPr>
          <p:cNvPr id="54336" name="TextBox 110"/>
          <p:cNvSpPr txBox="1">
            <a:spLocks noChangeArrowheads="1"/>
          </p:cNvSpPr>
          <p:nvPr/>
        </p:nvSpPr>
        <p:spPr bwMode="auto">
          <a:xfrm>
            <a:off x="3100388" y="6216650"/>
            <a:ext cx="3683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3X</a:t>
            </a:r>
          </a:p>
        </p:txBody>
      </p:sp>
      <p:sp>
        <p:nvSpPr>
          <p:cNvPr id="54337" name="TextBox 111"/>
          <p:cNvSpPr txBox="1">
            <a:spLocks noChangeArrowheads="1"/>
          </p:cNvSpPr>
          <p:nvPr/>
        </p:nvSpPr>
        <p:spPr bwMode="auto">
          <a:xfrm>
            <a:off x="5060950" y="6205538"/>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2X</a:t>
            </a:r>
          </a:p>
        </p:txBody>
      </p:sp>
      <p:sp>
        <p:nvSpPr>
          <p:cNvPr id="54338" name="TextBox 112"/>
          <p:cNvSpPr txBox="1">
            <a:spLocks noChangeArrowheads="1"/>
          </p:cNvSpPr>
          <p:nvPr/>
        </p:nvSpPr>
        <p:spPr bwMode="auto">
          <a:xfrm>
            <a:off x="6375400" y="6219825"/>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1X</a:t>
            </a:r>
          </a:p>
        </p:txBody>
      </p:sp>
      <p:sp>
        <p:nvSpPr>
          <p:cNvPr id="102" name="Rounded Rectangle 101"/>
          <p:cNvSpPr/>
          <p:nvPr/>
        </p:nvSpPr>
        <p:spPr>
          <a:xfrm>
            <a:off x="3340100" y="3822700"/>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6" name="Rounded Rectangle 105"/>
          <p:cNvSpPr/>
          <p:nvPr/>
        </p:nvSpPr>
        <p:spPr>
          <a:xfrm>
            <a:off x="3340100" y="394335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5" name="Rounded Rectangle 114"/>
          <p:cNvSpPr/>
          <p:nvPr/>
        </p:nvSpPr>
        <p:spPr>
          <a:xfrm>
            <a:off x="3340100" y="4060825"/>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6" name="Rounded Rectangle 115"/>
          <p:cNvSpPr/>
          <p:nvPr/>
        </p:nvSpPr>
        <p:spPr>
          <a:xfrm>
            <a:off x="3340100" y="419735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7" name="Rounded Rectangle 116"/>
          <p:cNvSpPr/>
          <p:nvPr/>
        </p:nvSpPr>
        <p:spPr>
          <a:xfrm>
            <a:off x="4267200" y="384651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8" name="Rounded Rectangle 117"/>
          <p:cNvSpPr/>
          <p:nvPr/>
        </p:nvSpPr>
        <p:spPr>
          <a:xfrm>
            <a:off x="4267200" y="39671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21" name="Rounded Rectangle 120"/>
          <p:cNvSpPr/>
          <p:nvPr/>
        </p:nvSpPr>
        <p:spPr>
          <a:xfrm>
            <a:off x="5557838" y="3860800"/>
            <a:ext cx="530225" cy="46038"/>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125" name="Straight Arrow Connector 124"/>
          <p:cNvCxnSpPr/>
          <p:nvPr/>
        </p:nvCxnSpPr>
        <p:spPr>
          <a:xfrm>
            <a:off x="4364038" y="4411663"/>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126" name="Straight Arrow Connector 125"/>
          <p:cNvCxnSpPr/>
          <p:nvPr/>
        </p:nvCxnSpPr>
        <p:spPr>
          <a:xfrm>
            <a:off x="4375150" y="5500688"/>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94" name="TextBox 93"/>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Basic outline of long RNA-seq protocol</a:t>
            </a:r>
          </a:p>
        </p:txBody>
      </p:sp>
      <p:sp>
        <p:nvSpPr>
          <p:cNvPr id="99" name="Rounded Rectangle 98"/>
          <p:cNvSpPr/>
          <p:nvPr/>
        </p:nvSpPr>
        <p:spPr>
          <a:xfrm>
            <a:off x="2671763" y="373380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1" name="Rounded Rectangle 100"/>
          <p:cNvSpPr/>
          <p:nvPr/>
        </p:nvSpPr>
        <p:spPr>
          <a:xfrm>
            <a:off x="2671763" y="3830638"/>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3" name="Rounded Rectangle 102"/>
          <p:cNvSpPr/>
          <p:nvPr/>
        </p:nvSpPr>
        <p:spPr>
          <a:xfrm>
            <a:off x="2671763" y="3951288"/>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4" name="Rounded Rectangle 103"/>
          <p:cNvSpPr/>
          <p:nvPr/>
        </p:nvSpPr>
        <p:spPr>
          <a:xfrm>
            <a:off x="2671763" y="4068763"/>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5" name="Rounded Rectangle 104"/>
          <p:cNvSpPr/>
          <p:nvPr/>
        </p:nvSpPr>
        <p:spPr>
          <a:xfrm>
            <a:off x="2671763" y="4205288"/>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7" name="Rounded Rectangle 106"/>
          <p:cNvSpPr/>
          <p:nvPr/>
        </p:nvSpPr>
        <p:spPr>
          <a:xfrm>
            <a:off x="3352800" y="5175250"/>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8" name="Rounded Rectangle 107"/>
          <p:cNvSpPr/>
          <p:nvPr/>
        </p:nvSpPr>
        <p:spPr>
          <a:xfrm>
            <a:off x="2743200" y="5189538"/>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9" name="Rounded Rectangle 108"/>
          <p:cNvSpPr/>
          <p:nvPr/>
        </p:nvSpPr>
        <p:spPr>
          <a:xfrm>
            <a:off x="2954338" y="5105400"/>
            <a:ext cx="207962"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0" name="Rounded Rectangle 109"/>
          <p:cNvSpPr/>
          <p:nvPr/>
        </p:nvSpPr>
        <p:spPr>
          <a:xfrm>
            <a:off x="4267200" y="41195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21461</TotalTime>
  <Words>1871</Words>
  <Application>Microsoft Macintosh PowerPoint</Application>
  <PresentationFormat>On-screen Show (4:3)</PresentationFormat>
  <Paragraphs>411</Paragraphs>
  <Slides>41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Aspect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Intuitive Beauty of RNA-Seq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Genomewide Chromatin Immunoprecipitation: ChIP</vt:lpstr>
      <vt:lpstr>PowerPoint Presentation</vt:lpstr>
      <vt:lpstr>PowerPoint Presentation</vt:lpstr>
      <vt:lpstr>         MyoD locus (~80kb):  Basis for autoregulation and cross-regulation       12 regions - not 2</vt:lpstr>
      <vt:lpstr>Browser shot example of multiple kinds of ChIPseq emasurements: integrated view possible</vt:lpstr>
      <vt:lpstr>PowerPoint Presentation</vt:lpstr>
      <vt:lpstr>PowerPoint Presentation</vt:lpstr>
      <vt:lpstr>PowerPoint Presentation</vt:lpstr>
      <vt:lpstr>PowerPoint Presentation</vt:lpstr>
      <vt:lpstr>PowerPoint Presentation</vt:lpstr>
    </vt:vector>
  </TitlesOfParts>
  <Company>Caltech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Mortazavi</dc:creator>
  <cp:lastModifiedBy>Barbara Wold</cp:lastModifiedBy>
  <cp:revision>139</cp:revision>
  <dcterms:created xsi:type="dcterms:W3CDTF">2013-01-16T22:27:47Z</dcterms:created>
  <dcterms:modified xsi:type="dcterms:W3CDTF">2013-05-07T02:39:35Z</dcterms:modified>
</cp:coreProperties>
</file>