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26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9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FAE3-53DF-429D-9F39-19191F38E4D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D4DC-197B-4C74-AB3C-E2FD1072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Bi188: 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Taste of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Setup: 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a piece of processed data from ENCODE</a:t>
            </a:r>
          </a:p>
          <a:p>
            <a:r>
              <a:rPr lang="en-US" dirty="0" smtClean="0"/>
              <a:t>Visualize, cluster, make sense of them</a:t>
            </a:r>
          </a:p>
          <a:p>
            <a:r>
              <a:rPr lang="en-US" dirty="0" smtClean="0"/>
              <a:t>Read and understand the protocols!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From Sequencer to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2800" y="1370910"/>
            <a:ext cx="1371600" cy="9156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1821243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57945" y="1294140"/>
            <a:ext cx="1385455" cy="9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FASTQ: Raw Reads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1294140"/>
            <a:ext cx="1447800" cy="99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FASTA: Genome, or pieces of 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1237619"/>
            <a:ext cx="1524000" cy="11245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Whole-genome assembly / Online Resources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22098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38600" y="2299270"/>
            <a:ext cx="1695450" cy="443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9" idx="3"/>
          </p:cNvCxnSpPr>
          <p:nvPr/>
        </p:nvCxnSpPr>
        <p:spPr>
          <a:xfrm flipH="1" flipV="1">
            <a:off x="6553200" y="1790070"/>
            <a:ext cx="609600" cy="98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83050" y="2299270"/>
            <a:ext cx="86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Mapping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359150" y="2959100"/>
            <a:ext cx="1447800" cy="9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SAM/BAM: Alignments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54100" y="3048000"/>
            <a:ext cx="431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73200" y="30480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28" idx="3"/>
          </p:cNvCxnSpPr>
          <p:nvPr/>
        </p:nvCxnSpPr>
        <p:spPr>
          <a:xfrm>
            <a:off x="4806950" y="3416930"/>
            <a:ext cx="8318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6950" y="3110755"/>
            <a:ext cx="878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Conversion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638800" y="3126432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Wig/Bigwig: Continuous Signal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1054100" y="3417560"/>
            <a:ext cx="431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73200" y="343146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092950" y="3491299"/>
            <a:ext cx="298450" cy="161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391400" y="2888678"/>
            <a:ext cx="1524000" cy="11245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Genome Browser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518025" y="3888432"/>
            <a:ext cx="434975" cy="4549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978400" y="39624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Bed: Signal 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445250" y="3962400"/>
            <a:ext cx="946150" cy="3971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66397" y="4800600"/>
            <a:ext cx="205162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Delimited Text: Signal per defined section (Transcript, “regions”, etc.)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10000" y="3888432"/>
            <a:ext cx="0" cy="9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25500" y="4013259"/>
            <a:ext cx="1524000" cy="11245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 analysis (reference gene list, DNase regions, </a:t>
            </a:r>
            <a:r>
              <a:rPr lang="en-US" sz="1400" dirty="0" err="1" smtClean="0"/>
              <a:t>ChIP</a:t>
            </a:r>
            <a:r>
              <a:rPr lang="en-US" sz="1400" dirty="0" smtClean="0"/>
              <a:t> regions etc.)</a:t>
            </a:r>
            <a:endParaRPr lang="en-US" sz="1400" dirty="0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2355850" y="4359534"/>
            <a:ext cx="1454150" cy="600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0" y="5334000"/>
            <a:ext cx="1524000" cy="11245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Analysis: Peak-callers, Clustering, Python, </a:t>
            </a:r>
            <a:r>
              <a:rPr lang="en-US" sz="1400" dirty="0" err="1" smtClean="0"/>
              <a:t>Matlab</a:t>
            </a:r>
            <a:r>
              <a:rPr lang="en-US" sz="1400" dirty="0" smtClean="0"/>
              <a:t>, Excel(!) etc.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299075" y="4724400"/>
            <a:ext cx="796925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3" idx="1"/>
          </p:cNvCxnSpPr>
          <p:nvPr/>
        </p:nvCxnSpPr>
        <p:spPr>
          <a:xfrm>
            <a:off x="4518025" y="5486400"/>
            <a:ext cx="1577975" cy="4098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324601" y="4724400"/>
            <a:ext cx="228599" cy="6096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781800" y="3888432"/>
            <a:ext cx="171452" cy="142016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29475" y="236248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note revisions!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825500" y="513303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note revisions!</a:t>
            </a:r>
            <a:endParaRPr 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5486400" y="2624095"/>
            <a:ext cx="3733800" cy="17354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1201" y="4495800"/>
            <a:ext cx="58674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ENCODE, find several (mouse) RNA-</a:t>
            </a:r>
            <a:r>
              <a:rPr lang="en-US" dirty="0" err="1" smtClean="0"/>
              <a:t>Seq</a:t>
            </a:r>
            <a:r>
              <a:rPr lang="en-US" dirty="0" smtClean="0"/>
              <a:t> Tracks (preferably from the </a:t>
            </a:r>
            <a:r>
              <a:rPr lang="en-US" dirty="0" err="1" smtClean="0"/>
              <a:t>Wold</a:t>
            </a:r>
            <a:r>
              <a:rPr lang="en-US" dirty="0" smtClean="0"/>
              <a:t> lab)</a:t>
            </a:r>
          </a:p>
          <a:p>
            <a:r>
              <a:rPr lang="en-US" dirty="0" smtClean="0"/>
              <a:t>Download: </a:t>
            </a:r>
            <a:r>
              <a:rPr lang="en-US" dirty="0" err="1" smtClean="0"/>
              <a:t>BigWig</a:t>
            </a:r>
            <a:r>
              <a:rPr lang="en-US" dirty="0" smtClean="0"/>
              <a:t> files, table of processed FPKMs, GENCODE annotation</a:t>
            </a:r>
          </a:p>
          <a:p>
            <a:r>
              <a:rPr lang="en-US" dirty="0" smtClean="0"/>
              <a:t>Cluster genes across datasets using xcluster3, visualize on </a:t>
            </a:r>
            <a:r>
              <a:rPr lang="en-US" dirty="0" err="1" smtClean="0"/>
              <a:t>treeview</a:t>
            </a:r>
            <a:endParaRPr lang="en-US" dirty="0" smtClean="0"/>
          </a:p>
          <a:p>
            <a:r>
              <a:rPr lang="en-US" dirty="0" smtClean="0"/>
              <a:t>Interpret the resultant heat-map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visualize </a:t>
            </a:r>
            <a:r>
              <a:rPr lang="en-US" dirty="0" err="1" smtClean="0"/>
              <a:t>bigWig</a:t>
            </a:r>
            <a:r>
              <a:rPr lang="en-US" dirty="0" smtClean="0"/>
              <a:t> files on UCSC (revised)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Upload your bigwig files to </a:t>
            </a:r>
            <a:r>
              <a:rPr lang="en-US" dirty="0" err="1" smtClean="0"/>
              <a:t>bostau</a:t>
            </a:r>
            <a:r>
              <a:rPr lang="en-US" dirty="0" smtClean="0"/>
              <a:t>, at /</a:t>
            </a:r>
            <a:r>
              <a:rPr lang="en-US" dirty="0" err="1" smtClean="0"/>
              <a:t>woldlab</a:t>
            </a:r>
            <a:r>
              <a:rPr lang="en-US" dirty="0" smtClean="0"/>
              <a:t>/</a:t>
            </a:r>
            <a:r>
              <a:rPr lang="en-US" dirty="0" err="1" smtClean="0"/>
              <a:t>bostau</a:t>
            </a:r>
            <a:r>
              <a:rPr lang="en-US" dirty="0" smtClean="0"/>
              <a:t>/data00/home/[</a:t>
            </a:r>
            <a:r>
              <a:rPr lang="en-US" dirty="0" err="1" smtClean="0"/>
              <a:t>your_username</a:t>
            </a:r>
            <a:r>
              <a:rPr lang="en-US" dirty="0" smtClean="0"/>
              <a:t>]/</a:t>
            </a:r>
            <a:r>
              <a:rPr lang="en-US" dirty="0" err="1" smtClean="0"/>
              <a:t>public_html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Create the /</a:t>
            </a:r>
            <a:r>
              <a:rPr lang="en-US" dirty="0" err="1" smtClean="0"/>
              <a:t>public_html</a:t>
            </a:r>
            <a:r>
              <a:rPr lang="en-US" dirty="0" smtClean="0"/>
              <a:t>/ folder if it doesn’t exist</a:t>
            </a:r>
          </a:p>
          <a:p>
            <a:r>
              <a:rPr lang="en-US" dirty="0" smtClean="0"/>
              <a:t>Check its existence on the web: bostau.caltech.edu/~[</a:t>
            </a:r>
            <a:r>
              <a:rPr lang="en-US" dirty="0" err="1" smtClean="0"/>
              <a:t>your_username</a:t>
            </a:r>
            <a:r>
              <a:rPr lang="en-US" dirty="0" smtClean="0"/>
              <a:t>]/[filename]</a:t>
            </a:r>
          </a:p>
          <a:p>
            <a:r>
              <a:rPr lang="en-US" dirty="0" smtClean="0"/>
              <a:t>Paste the web URL to UCSC browser, add custom track</a:t>
            </a:r>
          </a:p>
        </p:txBody>
      </p:sp>
    </p:spTree>
    <p:extLst>
      <p:ext uri="{BB962C8B-B14F-4D97-AF65-F5344CB8AC3E}">
        <p14:creationId xmlns:p14="http://schemas.microsoft.com/office/powerpoint/2010/main" val="12433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Grab </a:t>
            </a:r>
            <a:r>
              <a:rPr lang="en-US" dirty="0"/>
              <a:t>your script at http://</a:t>
            </a:r>
            <a:r>
              <a:rPr lang="en-US" dirty="0" smtClean="0"/>
              <a:t>woldlab.caltech.edu/bi188/wigs/translate_tsv_genes.py</a:t>
            </a:r>
          </a:p>
          <a:p>
            <a:r>
              <a:rPr lang="en-US" dirty="0"/>
              <a:t>A copy of </a:t>
            </a:r>
            <a:r>
              <a:rPr lang="en-US" dirty="0" err="1"/>
              <a:t>gencode</a:t>
            </a:r>
            <a:r>
              <a:rPr lang="en-US" dirty="0"/>
              <a:t> M4 on </a:t>
            </a:r>
            <a:r>
              <a:rPr lang="en-US" dirty="0" err="1"/>
              <a:t>bostau</a:t>
            </a:r>
            <a:r>
              <a:rPr lang="en-US" dirty="0"/>
              <a:t>: /</a:t>
            </a:r>
            <a:r>
              <a:rPr lang="en-US" dirty="0" err="1" smtClean="0"/>
              <a:t>woldlab</a:t>
            </a:r>
            <a:r>
              <a:rPr lang="en-US" dirty="0" smtClean="0"/>
              <a:t>/</a:t>
            </a:r>
            <a:r>
              <a:rPr lang="en-US" dirty="0" err="1" smtClean="0"/>
              <a:t>bostau</a:t>
            </a:r>
            <a:r>
              <a:rPr lang="en-US" dirty="0" smtClean="0"/>
              <a:t>/data00/home/</a:t>
            </a:r>
            <a:r>
              <a:rPr lang="en-US" dirty="0" err="1" smtClean="0"/>
              <a:t>sgoh</a:t>
            </a:r>
            <a:r>
              <a:rPr lang="en-US" dirty="0" smtClean="0"/>
              <a:t>/gencode.vM4.annotation.gtf.gz</a:t>
            </a:r>
          </a:p>
          <a:p>
            <a:r>
              <a:rPr lang="en-US" dirty="0" smtClean="0"/>
              <a:t>python </a:t>
            </a:r>
            <a:r>
              <a:rPr lang="en-US" dirty="0"/>
              <a:t>translate_tsv_genes.py --</a:t>
            </a:r>
            <a:r>
              <a:rPr lang="en-US" dirty="0" err="1"/>
              <a:t>gtf</a:t>
            </a:r>
            <a:r>
              <a:rPr lang="en-US" dirty="0"/>
              <a:t> gencode.vM4.annotation.gtf.gz -o output4.tsv --no-zeros -v "</a:t>
            </a:r>
            <a:r>
              <a:rPr lang="en-US" dirty="0" err="1"/>
              <a:t>cerebral.tsv</a:t>
            </a:r>
            <a:r>
              <a:rPr lang="en-US" dirty="0"/>
              <a:t>" "</a:t>
            </a:r>
            <a:r>
              <a:rPr lang="en-US" dirty="0" err="1"/>
              <a:t>liver.tsv</a:t>
            </a:r>
            <a:r>
              <a:rPr lang="en-US" dirty="0"/>
              <a:t>" "</a:t>
            </a:r>
            <a:r>
              <a:rPr lang="en-US" dirty="0" err="1"/>
              <a:t>heart.tsv</a:t>
            </a:r>
            <a:r>
              <a:rPr lang="en-US" dirty="0"/>
              <a:t>"</a:t>
            </a:r>
          </a:p>
          <a:p>
            <a:r>
              <a:rPr lang="en-US" dirty="0"/>
              <a:t>xcluster3 -cg m -ca m -g 5 -e 5 -l -f output4.tsv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these to Say-Tar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Clearly labeled “Global” heat-map from </a:t>
            </a:r>
            <a:r>
              <a:rPr lang="en-US" sz="2000" dirty="0" err="1" smtClean="0"/>
              <a:t>Treeview</a:t>
            </a:r>
            <a:r>
              <a:rPr lang="en-US" sz="2000" dirty="0" smtClean="0"/>
              <a:t> (or other programs of your choice</a:t>
            </a:r>
            <a:r>
              <a:rPr lang="en-US" sz="2000" dirty="0" smtClean="0"/>
              <a:t>). </a:t>
            </a:r>
            <a:r>
              <a:rPr lang="en-US" sz="2000" dirty="0" err="1" smtClean="0"/>
              <a:t>Treeview</a:t>
            </a:r>
            <a:r>
              <a:rPr lang="en-US" sz="2000" dirty="0" smtClean="0"/>
              <a:t> should be able to read the .</a:t>
            </a:r>
            <a:r>
              <a:rPr lang="en-US" sz="2000" dirty="0" err="1" smtClean="0"/>
              <a:t>cdt</a:t>
            </a:r>
            <a:r>
              <a:rPr lang="en-US" sz="2000" dirty="0" smtClean="0"/>
              <a:t> file (download the .</a:t>
            </a:r>
            <a:r>
              <a:rPr lang="en-US" sz="2000" dirty="0" err="1" smtClean="0"/>
              <a:t>gtr</a:t>
            </a:r>
            <a:r>
              <a:rPr lang="en-US" sz="2000" dirty="0" smtClean="0"/>
              <a:t> and .</a:t>
            </a:r>
            <a:r>
              <a:rPr lang="en-US" sz="2000" dirty="0" err="1" smtClean="0"/>
              <a:t>atr</a:t>
            </a:r>
            <a:r>
              <a:rPr lang="en-US" sz="2000" dirty="0" smtClean="0"/>
              <a:t> too!) that </a:t>
            </a:r>
            <a:r>
              <a:rPr lang="en-US" sz="2000" dirty="0" err="1" smtClean="0"/>
              <a:t>xcluster</a:t>
            </a:r>
            <a:r>
              <a:rPr lang="en-US" sz="2000" dirty="0" smtClean="0"/>
              <a:t> generated. .</a:t>
            </a:r>
            <a:r>
              <a:rPr lang="en-US" sz="2000" dirty="0" err="1" smtClean="0"/>
              <a:t>png</a:t>
            </a:r>
            <a:r>
              <a:rPr lang="en-US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smtClean="0"/>
              <a:t>.jpg shots </a:t>
            </a:r>
            <a:r>
              <a:rPr lang="en-US" sz="2000" dirty="0" smtClean="0"/>
              <a:t>are both acceptable.</a:t>
            </a:r>
          </a:p>
          <a:p>
            <a:r>
              <a:rPr lang="en-US" sz="2000" dirty="0" smtClean="0"/>
              <a:t>Briefly describe the protocol used to prepare your data of choice. (2 lines)</a:t>
            </a:r>
          </a:p>
          <a:p>
            <a:r>
              <a:rPr lang="en-US" sz="2000" dirty="0" smtClean="0"/>
              <a:t>Find at least three different groups (&gt;3 genes in each) of genes that has different expression patterns, visualize one gene from each group on the browser, along with its neighborhood, with relevant reference tracks. Take a screenshot from each.</a:t>
            </a:r>
          </a:p>
          <a:p>
            <a:r>
              <a:rPr lang="en-US" sz="2000" dirty="0" smtClean="0"/>
              <a:t>From sequence conservation, which regions are likely to be regulatory sequences that affect its expression pattern across sample types? Mark them on your screenshot images.</a:t>
            </a:r>
          </a:p>
          <a:p>
            <a:r>
              <a:rPr lang="en-US" sz="2000" dirty="0" smtClean="0"/>
              <a:t>Check the mm9 genome, under Expression and Regulation (hint: “TFBS” and “histone” tracks are especially useful) for </a:t>
            </a:r>
            <a:r>
              <a:rPr lang="en-US" sz="2000" dirty="0" err="1" smtClean="0"/>
              <a:t>ChIP</a:t>
            </a:r>
            <a:r>
              <a:rPr lang="en-US" sz="2000" dirty="0"/>
              <a:t> </a:t>
            </a:r>
            <a:r>
              <a:rPr lang="en-US" sz="2000" dirty="0" smtClean="0"/>
              <a:t>tracks that might correlate to the expression pattern. Take screenshot of any relevant tracks found, aligned with your mm10 expression tracks in an image-editor.</a:t>
            </a:r>
          </a:p>
          <a:p>
            <a:r>
              <a:rPr lang="en-US" sz="2000" dirty="0" smtClean="0"/>
              <a:t>Remember you can put all of these in a folder on </a:t>
            </a:r>
            <a:r>
              <a:rPr lang="en-US" sz="2000" dirty="0" err="1" smtClean="0"/>
              <a:t>bostau</a:t>
            </a:r>
            <a:r>
              <a:rPr lang="en-US" sz="2000" dirty="0" smtClean="0"/>
              <a:t> and simply send the URL!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5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505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Bi188: Lab 2</vt:lpstr>
      <vt:lpstr>Setup: Outline for today</vt:lpstr>
      <vt:lpstr>Data: From Sequencer to Analysis</vt:lpstr>
      <vt:lpstr>A Simple Task</vt:lpstr>
      <vt:lpstr>How to visualize bigWig files on UCSC (revised)</vt:lpstr>
      <vt:lpstr>Clustering example</vt:lpstr>
      <vt:lpstr>Submit these to Say-Tar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Bi188: Lab 1</dc:title>
  <dc:creator>sgoh</dc:creator>
  <cp:lastModifiedBy>sgoh</cp:lastModifiedBy>
  <cp:revision>38</cp:revision>
  <dcterms:created xsi:type="dcterms:W3CDTF">2015-04-11T16:58:06Z</dcterms:created>
  <dcterms:modified xsi:type="dcterms:W3CDTF">2015-04-20T10:01:09Z</dcterms:modified>
</cp:coreProperties>
</file>