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sldIdLst>
    <p:sldId id="286" r:id="rId2"/>
    <p:sldId id="297" r:id="rId3"/>
    <p:sldId id="300" r:id="rId4"/>
    <p:sldId id="301" r:id="rId5"/>
    <p:sldId id="288" r:id="rId6"/>
    <p:sldId id="289" r:id="rId7"/>
    <p:sldId id="294" r:id="rId8"/>
    <p:sldId id="287" r:id="rId9"/>
    <p:sldId id="291" r:id="rId10"/>
    <p:sldId id="292" r:id="rId11"/>
    <p:sldId id="295" r:id="rId12"/>
    <p:sldId id="285" r:id="rId13"/>
    <p:sldId id="290" r:id="rId14"/>
    <p:sldId id="293" r:id="rId15"/>
    <p:sldId id="299" r:id="rId16"/>
    <p:sldId id="298" r:id="rId17"/>
  </p:sldIdLst>
  <p:sldSz cx="9144000" cy="6858000" type="screen4x3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D802"/>
    <a:srgbClr val="66EC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2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-352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4/25/2015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238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2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12819-100mers-GM12878_205SRR764796.fastq 	20460064</a:t>
            </a:r>
          </a:p>
          <a:p>
            <a:r>
              <a:rPr lang="en-US" dirty="0"/>
              <a:t>12820-100mers-GM12878_208SRR764797.fastq 	22878845</a:t>
            </a:r>
          </a:p>
          <a:p>
            <a:r>
              <a:rPr lang="en-US" dirty="0"/>
              <a:t>12821-100mers-GM12878_pool_split_5SRR1066622.fastq 	20809512</a:t>
            </a:r>
          </a:p>
          <a:p>
            <a:r>
              <a:rPr lang="en-US" dirty="0"/>
              <a:t>12822-100mers-GM12878_pool_split_6SRR1066623.fastq 	30936670</a:t>
            </a:r>
          </a:p>
          <a:p>
            <a:r>
              <a:rPr lang="en-US" dirty="0"/>
              <a:t>13290-100mers-GM12878-244SRR764812.fastq 	16963441</a:t>
            </a:r>
          </a:p>
          <a:p>
            <a:r>
              <a:rPr lang="en-US" dirty="0"/>
              <a:t>13291-100mers-GM12878-245SRR764813.fastq 	40845001</a:t>
            </a:r>
          </a:p>
          <a:p>
            <a:r>
              <a:rPr lang="en-US" dirty="0"/>
              <a:t>SRR1066641.1.fastq 	426599</a:t>
            </a:r>
          </a:p>
          <a:p>
            <a:r>
              <a:rPr lang="en-US" dirty="0"/>
              <a:t>SRR1066641.2.fastq 	42674</a:t>
            </a:r>
          </a:p>
          <a:p>
            <a:r>
              <a:rPr lang="en-US" dirty="0"/>
              <a:t>SRR1066641.fastq 	42659924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7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48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049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675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94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44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58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70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22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6"/>
            <a:ext cx="4041775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2"/>
            <a:ext cx="3008313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5"/>
            <a:ext cx="5111750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5"/>
            <a:ext cx="3008313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3"/>
            <a:ext cx="54864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13663"/>
            <a:ext cx="8229600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713391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6530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5304"/>
            <a:ext cx="2895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16530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09940" y="6608110"/>
            <a:ext cx="752469" cy="270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bg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83568" y="764704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halkduster"/>
                <a:cs typeface="Chalkduster"/>
              </a:rPr>
              <a:t>Bi188: Lab </a:t>
            </a:r>
            <a:r>
              <a:rPr lang="en-US" altLang="zh-CN" dirty="0" smtClean="0">
                <a:latin typeface="Chalkduster"/>
                <a:cs typeface="Chalkduster"/>
              </a:rPr>
              <a:t>3</a:t>
            </a:r>
            <a:endParaRPr lang="en-US" dirty="0">
              <a:latin typeface="Chalkduster"/>
              <a:cs typeface="Chalkduster"/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331640" y="234888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halkduster"/>
                <a:cs typeface="Chalkduster"/>
              </a:rPr>
              <a:t>Using</a:t>
            </a:r>
            <a:r>
              <a:rPr lang="zh-CN" altLang="en-US" dirty="0" smtClean="0">
                <a:solidFill>
                  <a:schemeClr val="bg1"/>
                </a:solidFill>
                <a:latin typeface="Chalkduster"/>
                <a:cs typeface="Chalkduster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Chalkduster"/>
                <a:cs typeface="Chalkduster"/>
              </a:rPr>
              <a:t>Galaxy</a:t>
            </a:r>
            <a:r>
              <a:rPr lang="zh-CN" altLang="en-US" dirty="0" smtClean="0">
                <a:solidFill>
                  <a:schemeClr val="bg1"/>
                </a:solidFill>
                <a:latin typeface="Chalkduster"/>
                <a:cs typeface="Chalkduster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Chalkduster"/>
                <a:cs typeface="Chalkduster"/>
              </a:rPr>
              <a:t>to</a:t>
            </a:r>
            <a:r>
              <a:rPr lang="zh-CN" altLang="en-US" dirty="0" smtClean="0">
                <a:solidFill>
                  <a:schemeClr val="bg1"/>
                </a:solidFill>
                <a:latin typeface="Chalkduster"/>
                <a:cs typeface="Chalkduster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Chalkduster"/>
                <a:cs typeface="Chalkduster"/>
              </a:rPr>
              <a:t>process</a:t>
            </a:r>
            <a:r>
              <a:rPr lang="zh-CN" altLang="en-US" dirty="0" smtClean="0">
                <a:solidFill>
                  <a:schemeClr val="bg1"/>
                </a:solidFill>
                <a:latin typeface="Chalkduster"/>
                <a:cs typeface="Chalkduster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Chalkduster"/>
                <a:cs typeface="Chalkduster"/>
              </a:rPr>
              <a:t>RNA-</a:t>
            </a:r>
            <a:r>
              <a:rPr lang="en-US" altLang="zh-CN" dirty="0" err="1" smtClean="0">
                <a:solidFill>
                  <a:schemeClr val="bg1"/>
                </a:solidFill>
                <a:latin typeface="Chalkduster"/>
                <a:cs typeface="Chalkduster"/>
              </a:rPr>
              <a:t>seq</a:t>
            </a:r>
            <a:r>
              <a:rPr lang="zh-CN" altLang="en-US" dirty="0" smtClean="0">
                <a:solidFill>
                  <a:schemeClr val="bg1"/>
                </a:solidFill>
                <a:latin typeface="Chalkduster"/>
                <a:cs typeface="Chalkduster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Chalkduster"/>
                <a:cs typeface="Chalkduster"/>
              </a:rPr>
              <a:t>data</a:t>
            </a:r>
            <a:endParaRPr lang="en-US" dirty="0">
              <a:solidFill>
                <a:schemeClr val="bg1"/>
              </a:solidFill>
              <a:latin typeface="Chalkduster"/>
              <a:cs typeface="Chalkduste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99792" y="4365104"/>
            <a:ext cx="5328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Chalkduster"/>
                <a:cs typeface="Chalkduster"/>
              </a:rPr>
              <a:t>Say</a:t>
            </a:r>
            <a:r>
              <a:rPr lang="en-US" altLang="zh-CN" dirty="0" smtClean="0">
                <a:solidFill>
                  <a:srgbClr val="FFFFFF"/>
                </a:solidFill>
                <a:latin typeface="Chalkduster"/>
                <a:cs typeface="Chalkduster"/>
              </a:rPr>
              <a:t>-Tar</a:t>
            </a:r>
            <a:r>
              <a:rPr lang="zh-CN" altLang="en-US" dirty="0" smtClean="0">
                <a:solidFill>
                  <a:srgbClr val="FFFFFF"/>
                </a:solidFill>
                <a:latin typeface="Chalkduster"/>
                <a:cs typeface="Chalkduster"/>
              </a:rPr>
              <a:t> </a:t>
            </a:r>
            <a:r>
              <a:rPr lang="en-US" altLang="zh-CN" dirty="0" err="1" smtClean="0">
                <a:solidFill>
                  <a:srgbClr val="FFFFFF"/>
                </a:solidFill>
                <a:latin typeface="Chalkduster"/>
                <a:cs typeface="Chalkduster"/>
              </a:rPr>
              <a:t>Goh</a:t>
            </a:r>
            <a:r>
              <a:rPr lang="en-US" altLang="zh-CN" dirty="0" smtClean="0">
                <a:solidFill>
                  <a:srgbClr val="FFFFFF"/>
                </a:solidFill>
                <a:latin typeface="Chalkduster"/>
                <a:cs typeface="Chalkduster"/>
              </a:rPr>
              <a:t>,</a:t>
            </a:r>
            <a:r>
              <a:rPr lang="zh-CN" altLang="en-US" dirty="0" smtClean="0">
                <a:solidFill>
                  <a:srgbClr val="FFFFFF"/>
                </a:solidFill>
                <a:latin typeface="Chalkduster"/>
                <a:cs typeface="Chalkduster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halkduster"/>
                <a:cs typeface="Chalkduster"/>
              </a:rPr>
              <a:t>Peng</a:t>
            </a:r>
            <a:r>
              <a:rPr lang="zh-CN" altLang="en-US" dirty="0" smtClean="0">
                <a:solidFill>
                  <a:srgbClr val="FFFFFF"/>
                </a:solidFill>
                <a:latin typeface="Chalkduster"/>
                <a:cs typeface="Chalkduster"/>
              </a:rPr>
              <a:t> </a:t>
            </a:r>
            <a:r>
              <a:rPr lang="en-US" altLang="zh-CN" dirty="0" smtClean="0">
                <a:solidFill>
                  <a:srgbClr val="FFFFFF"/>
                </a:solidFill>
                <a:latin typeface="Chalkduster"/>
                <a:cs typeface="Chalkduster"/>
              </a:rPr>
              <a:t>He (Brian)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39952" y="6165304"/>
            <a:ext cx="4792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200" dirty="0">
                <a:solidFill>
                  <a:srgbClr val="FFFFFF"/>
                </a:solidFill>
                <a:latin typeface="Chalkduster"/>
                <a:cs typeface="Chalkduster"/>
              </a:rPr>
              <a:t>(</a:t>
            </a:r>
            <a:r>
              <a:rPr lang="en-US" altLang="zh-CN" sz="1200" dirty="0">
                <a:solidFill>
                  <a:srgbClr val="FFFFFF"/>
                </a:solidFill>
                <a:latin typeface="Chalkduster"/>
                <a:cs typeface="Chalkduster"/>
              </a:rPr>
              <a:t>adapted</a:t>
            </a:r>
            <a:r>
              <a:rPr lang="zh-CN" altLang="en-US" sz="1200" dirty="0">
                <a:solidFill>
                  <a:srgbClr val="FFFFFF"/>
                </a:solidFill>
                <a:latin typeface="Chalkduster"/>
                <a:cs typeface="Chalkduster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Chalkduster"/>
                <a:cs typeface="Chalkduster"/>
              </a:rPr>
              <a:t>from</a:t>
            </a:r>
            <a:r>
              <a:rPr lang="zh-CN" altLang="en-US" sz="1200" dirty="0">
                <a:solidFill>
                  <a:srgbClr val="FFFFFF"/>
                </a:solidFill>
                <a:latin typeface="Chalkduster"/>
                <a:cs typeface="Chalkduster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Chalkduster"/>
                <a:cs typeface="Chalkduster"/>
              </a:rPr>
              <a:t>Kelvin</a:t>
            </a:r>
            <a:r>
              <a:rPr lang="zh-CN" altLang="en-US" sz="1200" dirty="0">
                <a:solidFill>
                  <a:srgbClr val="FFFFFF"/>
                </a:solidFill>
                <a:latin typeface="Chalkduster"/>
                <a:cs typeface="Chalkduster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Chalkduster"/>
                <a:cs typeface="Chalkduster"/>
              </a:rPr>
              <a:t>Zhang’s</a:t>
            </a:r>
            <a:r>
              <a:rPr lang="zh-CN" altLang="en-US" sz="1200" dirty="0">
                <a:solidFill>
                  <a:srgbClr val="FFFFFF"/>
                </a:solidFill>
                <a:latin typeface="Chalkduster"/>
                <a:cs typeface="Chalkduster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Chalkduster"/>
                <a:cs typeface="Chalkduster"/>
              </a:rPr>
              <a:t>and</a:t>
            </a:r>
            <a:r>
              <a:rPr lang="zh-CN" altLang="en-US" sz="1200" dirty="0">
                <a:solidFill>
                  <a:srgbClr val="FFFFFF"/>
                </a:solidFill>
                <a:latin typeface="Chalkduster"/>
                <a:cs typeface="Chalkduster"/>
              </a:rPr>
              <a:t> </a:t>
            </a:r>
            <a:r>
              <a:rPr lang="en-US" sz="1200" dirty="0">
                <a:solidFill>
                  <a:srgbClr val="FFFFFF"/>
                </a:solidFill>
                <a:latin typeface="Chalkduster"/>
                <a:cs typeface="Chalkduster"/>
              </a:rPr>
              <a:t>Luz </a:t>
            </a:r>
            <a:r>
              <a:rPr lang="en-US" sz="1200" dirty="0" smtClean="0">
                <a:solidFill>
                  <a:srgbClr val="FFFFFF"/>
                </a:solidFill>
                <a:latin typeface="Chalkduster"/>
                <a:cs typeface="Chalkduster"/>
              </a:rPr>
              <a:t>Orozco</a:t>
            </a:r>
            <a:r>
              <a:rPr lang="en-US" altLang="zh-CN" sz="1200" dirty="0" smtClean="0">
                <a:solidFill>
                  <a:srgbClr val="FFFFFF"/>
                </a:solidFill>
                <a:latin typeface="Chalkduster"/>
                <a:cs typeface="Chalkduster"/>
              </a:rPr>
              <a:t>’s</a:t>
            </a:r>
            <a:r>
              <a:rPr lang="zh-CN" altLang="en-US" sz="1200" dirty="0" smtClean="0">
                <a:solidFill>
                  <a:srgbClr val="FFFFFF"/>
                </a:solidFill>
                <a:latin typeface="Chalkduster"/>
                <a:cs typeface="Chalkduster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Chalkduster"/>
                <a:cs typeface="Chalkduster"/>
              </a:rPr>
              <a:t>presentation</a:t>
            </a:r>
            <a:r>
              <a:rPr lang="zh-CN" altLang="en-US" sz="1200" dirty="0">
                <a:solidFill>
                  <a:srgbClr val="FFFFFF"/>
                </a:solidFill>
                <a:latin typeface="Chalkduster"/>
                <a:cs typeface="Chalkduster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Chalkduster"/>
                <a:cs typeface="Chalkduster"/>
              </a:rPr>
              <a:t>slides</a:t>
            </a:r>
            <a:r>
              <a:rPr lang="zh-CN" altLang="zh-CN" sz="1200" dirty="0">
                <a:solidFill>
                  <a:srgbClr val="FFFFFF"/>
                </a:solidFill>
                <a:latin typeface="Chalkduster"/>
                <a:cs typeface="Chalkduster"/>
              </a:rPr>
              <a:t>)</a:t>
            </a:r>
            <a:endParaRPr lang="en-US" sz="1200" dirty="0">
              <a:solidFill>
                <a:srgbClr val="FFFFFF"/>
              </a:solidFill>
              <a:latin typeface="Chalkduster"/>
              <a:cs typeface="Chalkduster"/>
            </a:endParaRPr>
          </a:p>
          <a:p>
            <a:endParaRPr lang="en-US" sz="1200" dirty="0">
              <a:latin typeface="Chalkduster"/>
              <a:cs typeface="Chalkduster"/>
            </a:endParaRPr>
          </a:p>
        </p:txBody>
      </p:sp>
    </p:spTree>
    <p:extLst>
      <p:ext uri="{BB962C8B-B14F-4D97-AF65-F5344CB8AC3E}">
        <p14:creationId xmlns:p14="http://schemas.microsoft.com/office/powerpoint/2010/main" val="195311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2-09-18 at 10.11.51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0" t="3320" b="3544"/>
          <a:stretch/>
        </p:blipFill>
        <p:spPr>
          <a:xfrm>
            <a:off x="467544" y="2132856"/>
            <a:ext cx="7892024" cy="3023155"/>
          </a:xfrm>
          <a:prstGeom prst="rect">
            <a:avLst/>
          </a:prstGeom>
          <a:ln>
            <a:solidFill>
              <a:srgbClr val="000090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5148064" y="6237312"/>
            <a:ext cx="538921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</a:rPr>
              <a:t>http://</a:t>
            </a:r>
            <a:r>
              <a:rPr lang="en-US" sz="1000" dirty="0" err="1">
                <a:solidFill>
                  <a:srgbClr val="FFFFFF"/>
                </a:solidFill>
              </a:rPr>
              <a:t>en.wikipedia.org</a:t>
            </a:r>
            <a:r>
              <a:rPr lang="en-US" sz="1000" dirty="0">
                <a:solidFill>
                  <a:srgbClr val="FFFFFF"/>
                </a:solidFill>
              </a:rPr>
              <a:t>/wiki/</a:t>
            </a:r>
            <a:r>
              <a:rPr lang="en-US" sz="1000" dirty="0" err="1">
                <a:solidFill>
                  <a:srgbClr val="FFFFFF"/>
                </a:solidFill>
              </a:rPr>
              <a:t>FASTQ_format#Quality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251520" y="260648"/>
            <a:ext cx="7620000" cy="708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FFFFFF"/>
                </a:solidFill>
                <a:latin typeface="Chalkduster"/>
                <a:cs typeface="Chalkduster"/>
              </a:rPr>
              <a:t>Quality scores</a:t>
            </a:r>
            <a:endParaRPr lang="en-US" sz="3200" b="1" dirty="0">
              <a:solidFill>
                <a:srgbClr val="FFFFFF"/>
              </a:solidFill>
              <a:latin typeface="Chalkduster"/>
              <a:cs typeface="Chalkdust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980728"/>
            <a:ext cx="80396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  <a:latin typeface="Chalkduster"/>
                <a:cs typeface="Chalkduster"/>
              </a:rPr>
              <a:t>To add to this, some of the Illumina versions (all up to 1.8) encode the quality in a different range of ASCII code than the accepted Sanger……</a:t>
            </a:r>
            <a:endParaRPr lang="en-US" sz="2000" b="1" dirty="0" smtClean="0">
              <a:solidFill>
                <a:srgbClr val="FFFFFF"/>
              </a:solidFill>
              <a:latin typeface="Chalkduster"/>
              <a:cs typeface="Chalkdust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5373216"/>
            <a:ext cx="79862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  <a:latin typeface="Chalkduster"/>
                <a:cs typeface="Chalkduster"/>
              </a:rPr>
              <a:t>Thus, you need to</a:t>
            </a:r>
            <a:r>
              <a:rPr lang="zh-CN" altLang="en-US" sz="2000" dirty="0" smtClean="0">
                <a:solidFill>
                  <a:srgbClr val="FFFFFF"/>
                </a:solidFill>
                <a:latin typeface="Chalkduster"/>
                <a:cs typeface="Chalkduster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Chalkduster"/>
                <a:cs typeface="Chalkduster"/>
              </a:rPr>
              <a:t>“groom”</a:t>
            </a:r>
            <a:r>
              <a:rPr lang="zh-CN" altLang="en-US" sz="2000" dirty="0" smtClean="0">
                <a:solidFill>
                  <a:srgbClr val="FFFFFF"/>
                </a:solidFill>
                <a:latin typeface="Chalkduster"/>
                <a:cs typeface="Chalkduster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Chalkduster"/>
                <a:cs typeface="Chalkduster"/>
              </a:rPr>
              <a:t>your</a:t>
            </a:r>
            <a:r>
              <a:rPr lang="zh-CN" altLang="en-US" sz="2000" dirty="0" smtClean="0">
                <a:solidFill>
                  <a:srgbClr val="FFFFFF"/>
                </a:solidFill>
                <a:latin typeface="Chalkduster"/>
                <a:cs typeface="Chalkduster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Chalkduster"/>
                <a:cs typeface="Chalkduster"/>
              </a:rPr>
              <a:t>data</a:t>
            </a:r>
            <a:r>
              <a:rPr lang="zh-CN" altLang="en-US" sz="2000" dirty="0" smtClean="0">
                <a:solidFill>
                  <a:srgbClr val="FFFFFF"/>
                </a:solidFill>
                <a:latin typeface="Chalkduster"/>
                <a:cs typeface="Chalkduster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Chalkduster"/>
                <a:cs typeface="Chalkduster"/>
              </a:rPr>
              <a:t>file</a:t>
            </a:r>
            <a:r>
              <a:rPr lang="zh-CN" altLang="en-US" sz="2000" dirty="0" smtClean="0">
                <a:solidFill>
                  <a:srgbClr val="FFFFFF"/>
                </a:solidFill>
                <a:latin typeface="Chalkduster"/>
                <a:cs typeface="Chalkduster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Chalkduster"/>
                <a:cs typeface="Chalkduster"/>
              </a:rPr>
              <a:t>if</a:t>
            </a:r>
            <a:r>
              <a:rPr lang="zh-CN" altLang="en-US" sz="2000" dirty="0" smtClean="0">
                <a:solidFill>
                  <a:srgbClr val="FFFFFF"/>
                </a:solidFill>
                <a:latin typeface="Chalkduster"/>
                <a:cs typeface="Chalkduster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Chalkduster"/>
                <a:cs typeface="Chalkduster"/>
              </a:rPr>
              <a:t>necessary</a:t>
            </a:r>
            <a:r>
              <a:rPr lang="zh-CN" altLang="en-US" sz="2000" dirty="0" smtClean="0">
                <a:solidFill>
                  <a:srgbClr val="FFFFFF"/>
                </a:solidFill>
                <a:latin typeface="Chalkduster"/>
                <a:cs typeface="Chalkduster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Chalkduster"/>
                <a:cs typeface="Chalkduster"/>
              </a:rPr>
              <a:t>(we’ll</a:t>
            </a:r>
            <a:r>
              <a:rPr lang="zh-CN" altLang="en-US" sz="2000" dirty="0" smtClean="0">
                <a:solidFill>
                  <a:srgbClr val="FFFFFF"/>
                </a:solidFill>
                <a:latin typeface="Chalkduster"/>
                <a:cs typeface="Chalkduster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Chalkduster"/>
                <a:cs typeface="Chalkduster"/>
              </a:rPr>
              <a:t>show</a:t>
            </a:r>
            <a:r>
              <a:rPr lang="zh-CN" altLang="en-US" sz="2000" dirty="0" smtClean="0">
                <a:solidFill>
                  <a:srgbClr val="FFFFFF"/>
                </a:solidFill>
                <a:latin typeface="Chalkduster"/>
                <a:cs typeface="Chalkduster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Chalkduster"/>
                <a:cs typeface="Chalkduster"/>
              </a:rPr>
              <a:t>you</a:t>
            </a:r>
            <a:r>
              <a:rPr lang="zh-CN" altLang="en-US" sz="2000" dirty="0" smtClean="0">
                <a:solidFill>
                  <a:srgbClr val="FFFFFF"/>
                </a:solidFill>
                <a:latin typeface="Chalkduster"/>
                <a:cs typeface="Chalkduster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Chalkduster"/>
                <a:cs typeface="Chalkduster"/>
              </a:rPr>
              <a:t>how)</a:t>
            </a:r>
            <a:endParaRPr lang="en-US" sz="2000" dirty="0">
              <a:solidFill>
                <a:srgbClr val="FFFFFF"/>
              </a:solidFill>
              <a:latin typeface="Chalkduster"/>
              <a:cs typeface="Chalkduster"/>
            </a:endParaRPr>
          </a:p>
        </p:txBody>
      </p:sp>
    </p:spTree>
    <p:extLst>
      <p:ext uri="{BB962C8B-B14F-4D97-AF65-F5344CB8AC3E}">
        <p14:creationId xmlns:p14="http://schemas.microsoft.com/office/powerpoint/2010/main" val="216644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halkduster"/>
                <a:cs typeface="Chalkduster"/>
              </a:rPr>
              <a:t>How</a:t>
            </a:r>
            <a:r>
              <a:rPr lang="zh-CN" altLang="en-US" dirty="0" smtClean="0">
                <a:latin typeface="Chalkduster"/>
                <a:cs typeface="Chalkduster"/>
              </a:rPr>
              <a:t> </a:t>
            </a:r>
            <a:r>
              <a:rPr lang="en-US" altLang="zh-CN" dirty="0" err="1" smtClean="0">
                <a:latin typeface="Chalkduster"/>
                <a:cs typeface="Chalkduster"/>
              </a:rPr>
              <a:t>Tophat</a:t>
            </a:r>
            <a:r>
              <a:rPr lang="zh-CN" altLang="en-US" dirty="0" smtClean="0">
                <a:latin typeface="Chalkduster"/>
                <a:cs typeface="Chalkduster"/>
              </a:rPr>
              <a:t> </a:t>
            </a:r>
            <a:r>
              <a:rPr lang="en-US" altLang="zh-CN" dirty="0" smtClean="0">
                <a:latin typeface="Chalkduster"/>
                <a:cs typeface="Chalkduster"/>
              </a:rPr>
              <a:t>maps</a:t>
            </a:r>
            <a:r>
              <a:rPr lang="zh-CN" altLang="en-US" dirty="0" smtClean="0">
                <a:latin typeface="Chalkduster"/>
                <a:cs typeface="Chalkduster"/>
              </a:rPr>
              <a:t> </a:t>
            </a:r>
            <a:r>
              <a:rPr lang="en-US" altLang="zh-CN" dirty="0" smtClean="0">
                <a:latin typeface="Chalkduster"/>
                <a:cs typeface="Chalkduster"/>
              </a:rPr>
              <a:t>reads</a:t>
            </a:r>
            <a:endParaRPr lang="en-US" dirty="0">
              <a:latin typeface="Chalkduster"/>
              <a:cs typeface="Chalkdus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endParaRPr lang="en-US" dirty="0"/>
          </a:p>
        </p:txBody>
      </p:sp>
      <p:pic>
        <p:nvPicPr>
          <p:cNvPr id="4" name="Picture 3" descr="Screen Shot 2015-04-24 at 10.58.4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96752"/>
            <a:ext cx="7541468" cy="527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40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halkduster"/>
                <a:cs typeface="Chalkduster"/>
              </a:rPr>
              <a:t>What</a:t>
            </a:r>
            <a:r>
              <a:rPr lang="zh-CN" altLang="en-US" dirty="0" smtClean="0">
                <a:latin typeface="Chalkduster"/>
                <a:cs typeface="Chalkduster"/>
              </a:rPr>
              <a:t> </a:t>
            </a:r>
            <a:r>
              <a:rPr lang="en-US" altLang="zh-CN" dirty="0" smtClean="0">
                <a:latin typeface="Chalkduster"/>
                <a:cs typeface="Chalkduster"/>
              </a:rPr>
              <a:t>is</a:t>
            </a:r>
            <a:r>
              <a:rPr lang="zh-CN" altLang="en-US" dirty="0" smtClean="0">
                <a:latin typeface="Chalkduster"/>
                <a:cs typeface="Chalkduster"/>
              </a:rPr>
              <a:t> </a:t>
            </a:r>
            <a:r>
              <a:rPr lang="en-US" altLang="zh-CN" dirty="0" smtClean="0">
                <a:latin typeface="Chalkduster"/>
                <a:cs typeface="Chalkduster"/>
              </a:rPr>
              <a:t>Galaxy</a:t>
            </a:r>
            <a:endParaRPr lang="en-US" dirty="0">
              <a:latin typeface="Chalkduster"/>
              <a:cs typeface="Chalkduster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halkduster"/>
                <a:cs typeface="Chalkduster"/>
              </a:rPr>
              <a:t>Galaxy</a:t>
            </a:r>
            <a:r>
              <a:rPr lang="zh-CN" altLang="en-US" dirty="0" smtClean="0">
                <a:latin typeface="Chalkduster"/>
                <a:cs typeface="Chalkduster"/>
              </a:rPr>
              <a:t> </a:t>
            </a:r>
            <a:r>
              <a:rPr lang="en-US" altLang="zh-CN" dirty="0" smtClean="0">
                <a:latin typeface="Chalkduster"/>
                <a:cs typeface="Chalkduster"/>
              </a:rPr>
              <a:t>is</a:t>
            </a:r>
            <a:r>
              <a:rPr lang="zh-CN" altLang="en-US" dirty="0" smtClean="0">
                <a:latin typeface="Chalkduster"/>
                <a:cs typeface="Chalkduster"/>
              </a:rPr>
              <a:t> </a:t>
            </a:r>
            <a:r>
              <a:rPr lang="en-US" altLang="zh-CN" dirty="0" smtClean="0">
                <a:latin typeface="Chalkduster"/>
                <a:cs typeface="Chalkduster"/>
              </a:rPr>
              <a:t>an</a:t>
            </a:r>
            <a:r>
              <a:rPr lang="zh-CN" altLang="en-US" dirty="0" smtClean="0">
                <a:latin typeface="Chalkduster"/>
                <a:cs typeface="Chalkduster"/>
              </a:rPr>
              <a:t> </a:t>
            </a:r>
            <a:r>
              <a:rPr lang="en-US" altLang="zh-CN" dirty="0" smtClean="0">
                <a:latin typeface="Chalkduster"/>
                <a:cs typeface="Chalkduster"/>
              </a:rPr>
              <a:t>open,</a:t>
            </a:r>
            <a:r>
              <a:rPr lang="zh-CN" altLang="en-US" dirty="0" smtClean="0">
                <a:latin typeface="Chalkduster"/>
                <a:cs typeface="Chalkduster"/>
              </a:rPr>
              <a:t> </a:t>
            </a:r>
            <a:r>
              <a:rPr lang="en-US" altLang="zh-CN" dirty="0" smtClean="0">
                <a:latin typeface="Chalkduster"/>
                <a:cs typeface="Chalkduster"/>
              </a:rPr>
              <a:t>web-based</a:t>
            </a:r>
            <a:r>
              <a:rPr lang="zh-CN" altLang="en-US" dirty="0" smtClean="0">
                <a:latin typeface="Chalkduster"/>
                <a:cs typeface="Chalkduster"/>
              </a:rPr>
              <a:t> </a:t>
            </a:r>
            <a:r>
              <a:rPr lang="en-US" altLang="zh-CN" dirty="0" smtClean="0">
                <a:latin typeface="Chalkduster"/>
                <a:cs typeface="Chalkduster"/>
              </a:rPr>
              <a:t>platform</a:t>
            </a:r>
            <a:r>
              <a:rPr lang="zh-CN" altLang="en-US" dirty="0" smtClean="0">
                <a:latin typeface="Chalkduster"/>
                <a:cs typeface="Chalkduster"/>
              </a:rPr>
              <a:t> </a:t>
            </a:r>
            <a:r>
              <a:rPr lang="en-US" altLang="zh-CN" dirty="0" smtClean="0">
                <a:latin typeface="Chalkduster"/>
                <a:cs typeface="Chalkduster"/>
              </a:rPr>
              <a:t>for</a:t>
            </a:r>
            <a:r>
              <a:rPr lang="zh-CN" altLang="en-US" dirty="0" smtClean="0">
                <a:latin typeface="Chalkduster"/>
                <a:cs typeface="Chalkduster"/>
              </a:rPr>
              <a:t> </a:t>
            </a:r>
            <a:r>
              <a:rPr lang="en-US" altLang="zh-CN" dirty="0" smtClean="0">
                <a:latin typeface="Chalkduster"/>
                <a:cs typeface="Chalkduster"/>
              </a:rPr>
              <a:t>biomedical</a:t>
            </a:r>
            <a:r>
              <a:rPr lang="zh-CN" altLang="en-US" dirty="0" smtClean="0">
                <a:latin typeface="Chalkduster"/>
                <a:cs typeface="Chalkduster"/>
              </a:rPr>
              <a:t> </a:t>
            </a:r>
            <a:r>
              <a:rPr lang="en-US" altLang="zh-CN" dirty="0" smtClean="0">
                <a:latin typeface="Chalkduster"/>
                <a:cs typeface="Chalkduster"/>
              </a:rPr>
              <a:t>data</a:t>
            </a:r>
            <a:r>
              <a:rPr lang="zh-CN" altLang="en-US" dirty="0" smtClean="0">
                <a:latin typeface="Chalkduster"/>
                <a:cs typeface="Chalkduster"/>
              </a:rPr>
              <a:t> </a:t>
            </a:r>
            <a:r>
              <a:rPr lang="en-US" altLang="zh-CN" dirty="0" smtClean="0">
                <a:latin typeface="Chalkduster"/>
                <a:cs typeface="Chalkduster"/>
              </a:rPr>
              <a:t>analysis</a:t>
            </a:r>
          </a:p>
          <a:p>
            <a:r>
              <a:rPr lang="en-US" dirty="0" smtClean="0">
                <a:latin typeface="Chalkduster"/>
                <a:cs typeface="Chalkduster"/>
              </a:rPr>
              <a:t>Some</a:t>
            </a:r>
            <a:r>
              <a:rPr lang="zh-CN" altLang="en-US" dirty="0" smtClean="0">
                <a:latin typeface="Chalkduster"/>
                <a:cs typeface="Chalkduster"/>
              </a:rPr>
              <a:t> </a:t>
            </a:r>
            <a:r>
              <a:rPr lang="en-US" altLang="zh-CN" dirty="0" smtClean="0">
                <a:latin typeface="Chalkduster"/>
                <a:cs typeface="Chalkduster"/>
              </a:rPr>
              <a:t>institutions</a:t>
            </a:r>
            <a:r>
              <a:rPr lang="zh-CN" altLang="en-US" dirty="0" smtClean="0">
                <a:latin typeface="Chalkduster"/>
                <a:cs typeface="Chalkduster"/>
              </a:rPr>
              <a:t> </a:t>
            </a:r>
            <a:r>
              <a:rPr lang="en-US" altLang="zh-CN" dirty="0" smtClean="0">
                <a:latin typeface="Chalkduster"/>
                <a:cs typeface="Chalkduster"/>
              </a:rPr>
              <a:t>have</a:t>
            </a:r>
            <a:r>
              <a:rPr lang="zh-CN" altLang="en-US" dirty="0" smtClean="0">
                <a:latin typeface="Chalkduster"/>
                <a:cs typeface="Chalkduster"/>
              </a:rPr>
              <a:t> </a:t>
            </a:r>
            <a:r>
              <a:rPr lang="en-US" altLang="zh-CN" dirty="0" smtClean="0">
                <a:latin typeface="Chalkduster"/>
                <a:cs typeface="Chalkduster"/>
              </a:rPr>
              <a:t>built</a:t>
            </a:r>
            <a:r>
              <a:rPr lang="zh-CN" altLang="en-US" dirty="0" smtClean="0">
                <a:latin typeface="Chalkduster"/>
                <a:cs typeface="Chalkduster"/>
              </a:rPr>
              <a:t> </a:t>
            </a:r>
            <a:r>
              <a:rPr lang="en-US" altLang="zh-CN" dirty="0" smtClean="0">
                <a:latin typeface="Chalkduster"/>
                <a:cs typeface="Chalkduster"/>
              </a:rPr>
              <a:t>their</a:t>
            </a:r>
            <a:r>
              <a:rPr lang="zh-CN" altLang="en-US" dirty="0" smtClean="0">
                <a:latin typeface="Chalkduster"/>
                <a:cs typeface="Chalkduster"/>
              </a:rPr>
              <a:t> </a:t>
            </a:r>
            <a:r>
              <a:rPr lang="en-US" altLang="zh-CN" dirty="0" smtClean="0">
                <a:latin typeface="Chalkduster"/>
                <a:cs typeface="Chalkduster"/>
              </a:rPr>
              <a:t>own</a:t>
            </a:r>
            <a:r>
              <a:rPr lang="zh-CN" altLang="en-US" dirty="0" smtClean="0">
                <a:latin typeface="Chalkduster"/>
                <a:cs typeface="Chalkduster"/>
              </a:rPr>
              <a:t> </a:t>
            </a:r>
            <a:r>
              <a:rPr lang="en-US" altLang="zh-CN" dirty="0" smtClean="0">
                <a:latin typeface="Chalkduster"/>
                <a:cs typeface="Chalkduster"/>
              </a:rPr>
              <a:t>local</a:t>
            </a:r>
            <a:r>
              <a:rPr lang="zh-CN" altLang="en-US" dirty="0" smtClean="0">
                <a:latin typeface="Chalkduster"/>
                <a:cs typeface="Chalkduster"/>
              </a:rPr>
              <a:t> </a:t>
            </a:r>
            <a:r>
              <a:rPr lang="en-US" altLang="zh-CN" dirty="0" smtClean="0">
                <a:latin typeface="Chalkduster"/>
                <a:cs typeface="Chalkduster"/>
              </a:rPr>
              <a:t>versions</a:t>
            </a:r>
            <a:r>
              <a:rPr lang="zh-CN" altLang="en-US" dirty="0" smtClean="0">
                <a:latin typeface="Chalkduster"/>
                <a:cs typeface="Chalkduster"/>
              </a:rPr>
              <a:t> </a:t>
            </a:r>
            <a:r>
              <a:rPr lang="en-US" altLang="zh-CN" dirty="0" smtClean="0">
                <a:latin typeface="Chalkduster"/>
                <a:cs typeface="Chalkduster"/>
              </a:rPr>
              <a:t>of</a:t>
            </a:r>
            <a:r>
              <a:rPr lang="zh-CN" altLang="en-US" dirty="0" smtClean="0">
                <a:latin typeface="Chalkduster"/>
                <a:cs typeface="Chalkduster"/>
              </a:rPr>
              <a:t> </a:t>
            </a:r>
            <a:r>
              <a:rPr lang="en-US" altLang="zh-CN" dirty="0" smtClean="0">
                <a:latin typeface="Chalkduster"/>
                <a:cs typeface="Chalkduster"/>
              </a:rPr>
              <a:t>Galaxy,</a:t>
            </a:r>
            <a:r>
              <a:rPr lang="zh-CN" altLang="en-US" dirty="0" smtClean="0">
                <a:latin typeface="Chalkduster"/>
                <a:cs typeface="Chalkduster"/>
              </a:rPr>
              <a:t> </a:t>
            </a:r>
            <a:r>
              <a:rPr lang="en-US" altLang="zh-CN" dirty="0" smtClean="0">
                <a:latin typeface="Chalkduster"/>
                <a:cs typeface="Chalkduster"/>
              </a:rPr>
              <a:t>e.g.</a:t>
            </a:r>
            <a:r>
              <a:rPr lang="zh-CN" altLang="en-US" dirty="0" smtClean="0">
                <a:latin typeface="Chalkduster"/>
                <a:cs typeface="Chalkduster"/>
              </a:rPr>
              <a:t> </a:t>
            </a:r>
            <a:r>
              <a:rPr lang="en-US" altLang="zh-CN" dirty="0" smtClean="0">
                <a:latin typeface="Chalkduster"/>
                <a:cs typeface="Chalkduster"/>
              </a:rPr>
              <a:t>UCLA,</a:t>
            </a:r>
            <a:r>
              <a:rPr lang="zh-CN" altLang="en-US" dirty="0" smtClean="0">
                <a:latin typeface="Chalkduster"/>
                <a:cs typeface="Chalkduster"/>
              </a:rPr>
              <a:t> </a:t>
            </a:r>
            <a:r>
              <a:rPr lang="en-US" altLang="zh-CN" dirty="0" smtClean="0">
                <a:latin typeface="Chalkduster"/>
                <a:cs typeface="Chalkduster"/>
              </a:rPr>
              <a:t>Rothenberg</a:t>
            </a:r>
            <a:r>
              <a:rPr lang="zh-CN" altLang="en-US" dirty="0" smtClean="0">
                <a:latin typeface="Chalkduster"/>
                <a:cs typeface="Chalkduster"/>
              </a:rPr>
              <a:t> </a:t>
            </a:r>
            <a:r>
              <a:rPr lang="en-US" altLang="zh-CN" dirty="0" smtClean="0">
                <a:latin typeface="Chalkduster"/>
                <a:cs typeface="Chalkduster"/>
              </a:rPr>
              <a:t>Lab,</a:t>
            </a:r>
            <a:r>
              <a:rPr lang="zh-CN" altLang="en-US" dirty="0" smtClean="0">
                <a:latin typeface="Chalkduster"/>
                <a:cs typeface="Chalkduster"/>
              </a:rPr>
              <a:t> </a:t>
            </a:r>
            <a:r>
              <a:rPr lang="en-US" altLang="zh-CN" dirty="0" err="1" smtClean="0">
                <a:latin typeface="Chalkduster"/>
                <a:cs typeface="Chalkduster"/>
              </a:rPr>
              <a:t>Cai</a:t>
            </a:r>
            <a:r>
              <a:rPr lang="zh-CN" altLang="en-US" dirty="0" smtClean="0">
                <a:latin typeface="Chalkduster"/>
                <a:cs typeface="Chalkduster"/>
              </a:rPr>
              <a:t> </a:t>
            </a:r>
            <a:r>
              <a:rPr lang="en-US" altLang="zh-CN" dirty="0" smtClean="0">
                <a:latin typeface="Chalkduster"/>
                <a:cs typeface="Chalkduster"/>
              </a:rPr>
              <a:t>Lab</a:t>
            </a:r>
            <a:r>
              <a:rPr lang="zh-CN" altLang="en-US" dirty="0" smtClean="0">
                <a:latin typeface="Chalkduster"/>
                <a:cs typeface="Chalkduster"/>
              </a:rPr>
              <a:t> </a:t>
            </a:r>
            <a:r>
              <a:rPr lang="en-US" altLang="zh-CN" dirty="0" smtClean="0">
                <a:latin typeface="Chalkduster"/>
                <a:cs typeface="Chalkduster"/>
              </a:rPr>
              <a:t>etc.</a:t>
            </a:r>
            <a:r>
              <a:rPr lang="zh-CN" altLang="en-US" dirty="0" smtClean="0">
                <a:latin typeface="Chalkduster"/>
                <a:cs typeface="Chalkduster"/>
              </a:rPr>
              <a:t> </a:t>
            </a:r>
            <a:endParaRPr lang="en-US" dirty="0">
              <a:latin typeface="Chalkduster"/>
              <a:cs typeface="Chalkduster"/>
            </a:endParaRPr>
          </a:p>
        </p:txBody>
      </p:sp>
    </p:spTree>
    <p:extLst>
      <p:ext uri="{BB962C8B-B14F-4D97-AF65-F5344CB8AC3E}">
        <p14:creationId xmlns:p14="http://schemas.microsoft.com/office/powerpoint/2010/main" val="15998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halkduster"/>
                <a:cs typeface="Chalkduster"/>
              </a:rPr>
              <a:t>What</a:t>
            </a:r>
            <a:r>
              <a:rPr lang="zh-CN" altLang="en-US" dirty="0" smtClean="0">
                <a:latin typeface="Chalkduster"/>
                <a:cs typeface="Chalkduster"/>
              </a:rPr>
              <a:t> </a:t>
            </a:r>
            <a:r>
              <a:rPr lang="en-US" altLang="zh-CN" dirty="0" smtClean="0">
                <a:latin typeface="Chalkduster"/>
                <a:cs typeface="Chalkduster"/>
              </a:rPr>
              <a:t>is</a:t>
            </a:r>
            <a:r>
              <a:rPr lang="zh-CN" altLang="en-US" dirty="0" smtClean="0">
                <a:latin typeface="Chalkduster"/>
                <a:cs typeface="Chalkduster"/>
              </a:rPr>
              <a:t> </a:t>
            </a:r>
            <a:r>
              <a:rPr lang="en-US" altLang="zh-CN" dirty="0" smtClean="0">
                <a:latin typeface="Chalkduster"/>
                <a:cs typeface="Chalkduster"/>
              </a:rPr>
              <a:t>Galaxy</a:t>
            </a:r>
            <a:endParaRPr lang="en-US" dirty="0">
              <a:latin typeface="Chalkduster"/>
              <a:cs typeface="Chalkduster"/>
            </a:endParaRPr>
          </a:p>
        </p:txBody>
      </p:sp>
      <p:pic>
        <p:nvPicPr>
          <p:cNvPr id="5" name="Content Placeholder 4" descr="Screen Shot 2015-04-24 at 10.23.46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259" r="-6259"/>
          <a:stretch>
            <a:fillRect/>
          </a:stretch>
        </p:blipFill>
        <p:spPr>
          <a:xfrm>
            <a:off x="457200" y="1412875"/>
            <a:ext cx="8229600" cy="4713288"/>
          </a:xfrm>
        </p:spPr>
      </p:pic>
    </p:spTree>
    <p:extLst>
      <p:ext uri="{BB962C8B-B14F-4D97-AF65-F5344CB8AC3E}">
        <p14:creationId xmlns:p14="http://schemas.microsoft.com/office/powerpoint/2010/main" val="330250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halkduster"/>
                <a:cs typeface="Chalkduster"/>
              </a:rPr>
              <a:t>Your tasks</a:t>
            </a:r>
            <a:endParaRPr lang="en-US" dirty="0">
              <a:latin typeface="Chalkduster"/>
              <a:cs typeface="Chalkdus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>
                <a:latin typeface="Chalkduster"/>
                <a:cs typeface="Chalkduster"/>
              </a:rPr>
              <a:t>1.</a:t>
            </a:r>
            <a:r>
              <a:rPr lang="zh-CN" altLang="en-US" dirty="0" smtClean="0">
                <a:latin typeface="Chalkduster"/>
                <a:cs typeface="Chalkduster"/>
              </a:rPr>
              <a:t> </a:t>
            </a:r>
            <a:r>
              <a:rPr lang="en-US" altLang="zh-CN" dirty="0" smtClean="0">
                <a:latin typeface="Chalkduster"/>
                <a:cs typeface="Chalkduster"/>
              </a:rPr>
              <a:t>log</a:t>
            </a:r>
            <a:r>
              <a:rPr lang="zh-CN" altLang="en-US" dirty="0" smtClean="0">
                <a:latin typeface="Chalkduster"/>
                <a:cs typeface="Chalkduster"/>
              </a:rPr>
              <a:t> </a:t>
            </a:r>
            <a:r>
              <a:rPr lang="en-US" altLang="zh-CN" dirty="0" smtClean="0">
                <a:latin typeface="Chalkduster"/>
                <a:cs typeface="Chalkduster"/>
              </a:rPr>
              <a:t>on</a:t>
            </a:r>
            <a:r>
              <a:rPr lang="zh-CN" altLang="en-US" dirty="0" smtClean="0">
                <a:latin typeface="Chalkduster"/>
                <a:cs typeface="Chalkduster"/>
              </a:rPr>
              <a:t> </a:t>
            </a:r>
            <a:r>
              <a:rPr lang="en-US" altLang="zh-CN" dirty="0" smtClean="0">
                <a:latin typeface="Chalkduster"/>
                <a:cs typeface="Chalkduster"/>
              </a:rPr>
              <a:t>Galaxy</a:t>
            </a:r>
          </a:p>
          <a:p>
            <a:r>
              <a:rPr lang="en-US" altLang="zh-CN" dirty="0" smtClean="0">
                <a:latin typeface="Chalkduster"/>
                <a:cs typeface="Chalkduster"/>
              </a:rPr>
              <a:t>2.</a:t>
            </a:r>
            <a:r>
              <a:rPr lang="zh-CN" altLang="en-US" dirty="0" smtClean="0">
                <a:latin typeface="Chalkduster"/>
                <a:cs typeface="Chalkduster"/>
              </a:rPr>
              <a:t> </a:t>
            </a:r>
            <a:r>
              <a:rPr lang="en-US" altLang="zh-CN" dirty="0" smtClean="0">
                <a:latin typeface="Chalkduster"/>
                <a:cs typeface="Chalkduster"/>
              </a:rPr>
              <a:t>Upload</a:t>
            </a:r>
            <a:r>
              <a:rPr lang="zh-CN" altLang="en-US" dirty="0" smtClean="0">
                <a:latin typeface="Chalkduster"/>
                <a:cs typeface="Chalkduster"/>
              </a:rPr>
              <a:t> </a:t>
            </a:r>
            <a:r>
              <a:rPr lang="zh-CN" altLang="zh-CN" dirty="0" smtClean="0">
                <a:latin typeface="Chalkduster"/>
                <a:cs typeface="Chalkduster"/>
              </a:rPr>
              <a:t>.</a:t>
            </a:r>
            <a:r>
              <a:rPr lang="en-US" altLang="zh-CN" dirty="0" err="1" smtClean="0">
                <a:latin typeface="Chalkduster"/>
                <a:cs typeface="Chalkduster"/>
              </a:rPr>
              <a:t>fastq</a:t>
            </a:r>
            <a:r>
              <a:rPr lang="zh-CN" altLang="en-US" dirty="0" smtClean="0">
                <a:latin typeface="Chalkduster"/>
                <a:cs typeface="Chalkduster"/>
              </a:rPr>
              <a:t> </a:t>
            </a:r>
            <a:r>
              <a:rPr lang="en-US" altLang="zh-CN" dirty="0" smtClean="0">
                <a:latin typeface="Chalkduster"/>
                <a:cs typeface="Chalkduster"/>
              </a:rPr>
              <a:t>files (“Get Data”)</a:t>
            </a:r>
          </a:p>
          <a:p>
            <a:r>
              <a:rPr lang="en-US" altLang="zh-CN" dirty="0" smtClean="0">
                <a:latin typeface="Chalkduster"/>
                <a:cs typeface="Chalkduster"/>
              </a:rPr>
              <a:t>3.</a:t>
            </a:r>
            <a:r>
              <a:rPr lang="zh-CN" altLang="en-US" dirty="0" smtClean="0">
                <a:latin typeface="Chalkduster"/>
                <a:cs typeface="Chalkduster"/>
              </a:rPr>
              <a:t> </a:t>
            </a:r>
            <a:r>
              <a:rPr lang="en-US" altLang="zh-CN" dirty="0" smtClean="0">
                <a:latin typeface="Chalkduster"/>
                <a:cs typeface="Chalkduster"/>
              </a:rPr>
              <a:t>Groom</a:t>
            </a:r>
            <a:r>
              <a:rPr lang="zh-CN" altLang="en-US" dirty="0" smtClean="0">
                <a:latin typeface="Chalkduster"/>
                <a:cs typeface="Chalkduster"/>
              </a:rPr>
              <a:t> </a:t>
            </a:r>
            <a:r>
              <a:rPr lang="zh-CN" altLang="zh-CN" dirty="0" smtClean="0">
                <a:latin typeface="Chalkduster"/>
                <a:cs typeface="Chalkduster"/>
              </a:rPr>
              <a:t>.</a:t>
            </a:r>
            <a:r>
              <a:rPr lang="en-US" altLang="zh-CN" dirty="0" err="1" smtClean="0">
                <a:latin typeface="Chalkduster"/>
                <a:cs typeface="Chalkduster"/>
              </a:rPr>
              <a:t>fastq</a:t>
            </a:r>
            <a:r>
              <a:rPr lang="zh-CN" altLang="en-US" dirty="0">
                <a:latin typeface="Chalkduster"/>
                <a:cs typeface="Chalkduster"/>
              </a:rPr>
              <a:t> </a:t>
            </a:r>
            <a:r>
              <a:rPr lang="en-US" altLang="zh-CN" dirty="0" smtClean="0">
                <a:latin typeface="Chalkduster"/>
                <a:cs typeface="Chalkduster"/>
              </a:rPr>
              <a:t>files (</a:t>
            </a:r>
            <a:r>
              <a:rPr lang="en-US" altLang="zh-CN" dirty="0" err="1" smtClean="0">
                <a:latin typeface="Chalkduster"/>
                <a:cs typeface="Chalkduster"/>
              </a:rPr>
              <a:t>Fastq</a:t>
            </a:r>
            <a:r>
              <a:rPr lang="en-US" altLang="zh-CN" dirty="0" smtClean="0">
                <a:latin typeface="Chalkduster"/>
                <a:cs typeface="Chalkduster"/>
              </a:rPr>
              <a:t> groomer)</a:t>
            </a:r>
            <a:endParaRPr lang="en-US" altLang="zh-CN" dirty="0">
              <a:latin typeface="Chalkduster"/>
              <a:cs typeface="Chalkduster"/>
            </a:endParaRPr>
          </a:p>
          <a:p>
            <a:r>
              <a:rPr lang="en-US" altLang="zh-CN" dirty="0" smtClean="0">
                <a:latin typeface="Chalkduster"/>
                <a:cs typeface="Chalkduster"/>
              </a:rPr>
              <a:t>4.</a:t>
            </a:r>
            <a:r>
              <a:rPr lang="zh-CN" altLang="en-US" dirty="0" smtClean="0">
                <a:latin typeface="Chalkduster"/>
                <a:cs typeface="Chalkduster"/>
              </a:rPr>
              <a:t> </a:t>
            </a:r>
            <a:r>
              <a:rPr lang="en-US" altLang="zh-CN" dirty="0" smtClean="0">
                <a:latin typeface="Chalkduster"/>
                <a:cs typeface="Chalkduster"/>
              </a:rPr>
              <a:t>Use</a:t>
            </a:r>
            <a:r>
              <a:rPr lang="zh-CN" altLang="en-US" dirty="0" smtClean="0">
                <a:latin typeface="Chalkduster"/>
                <a:cs typeface="Chalkduster"/>
              </a:rPr>
              <a:t> </a:t>
            </a:r>
            <a:r>
              <a:rPr lang="en-US" altLang="zh-CN" dirty="0" err="1" smtClean="0">
                <a:latin typeface="Chalkduster"/>
                <a:cs typeface="Chalkduster"/>
              </a:rPr>
              <a:t>tophat</a:t>
            </a:r>
            <a:r>
              <a:rPr lang="zh-CN" altLang="en-US" dirty="0" smtClean="0">
                <a:latin typeface="Chalkduster"/>
                <a:cs typeface="Chalkduster"/>
              </a:rPr>
              <a:t> </a:t>
            </a:r>
            <a:r>
              <a:rPr lang="en-US" altLang="zh-CN" dirty="0" smtClean="0">
                <a:latin typeface="Chalkduster"/>
                <a:cs typeface="Chalkduster"/>
              </a:rPr>
              <a:t>to</a:t>
            </a:r>
            <a:r>
              <a:rPr lang="zh-CN" altLang="en-US" dirty="0" smtClean="0">
                <a:latin typeface="Chalkduster"/>
                <a:cs typeface="Chalkduster"/>
              </a:rPr>
              <a:t> </a:t>
            </a:r>
            <a:r>
              <a:rPr lang="en-US" altLang="zh-CN" dirty="0" smtClean="0">
                <a:latin typeface="Chalkduster"/>
                <a:cs typeface="Chalkduster"/>
              </a:rPr>
              <a:t>align</a:t>
            </a:r>
            <a:r>
              <a:rPr lang="zh-CN" altLang="en-US" dirty="0" smtClean="0">
                <a:latin typeface="Chalkduster"/>
                <a:cs typeface="Chalkduster"/>
              </a:rPr>
              <a:t> </a:t>
            </a:r>
            <a:r>
              <a:rPr lang="en-US" altLang="zh-CN" dirty="0" smtClean="0">
                <a:latin typeface="Chalkduster"/>
                <a:cs typeface="Chalkduster"/>
              </a:rPr>
              <a:t>the</a:t>
            </a:r>
            <a:r>
              <a:rPr lang="zh-CN" altLang="en-US" dirty="0" smtClean="0">
                <a:latin typeface="Chalkduster"/>
                <a:cs typeface="Chalkduster"/>
              </a:rPr>
              <a:t> </a:t>
            </a:r>
            <a:r>
              <a:rPr lang="en-US" altLang="zh-CN" dirty="0" smtClean="0">
                <a:latin typeface="Chalkduster"/>
                <a:cs typeface="Chalkduster"/>
              </a:rPr>
              <a:t>reads</a:t>
            </a:r>
            <a:r>
              <a:rPr lang="zh-CN" altLang="en-US" dirty="0" smtClean="0">
                <a:latin typeface="Chalkduster"/>
                <a:cs typeface="Chalkduster"/>
              </a:rPr>
              <a:t> </a:t>
            </a:r>
            <a:r>
              <a:rPr lang="en-US" altLang="zh-CN" dirty="0" smtClean="0">
                <a:latin typeface="Chalkduster"/>
                <a:cs typeface="Chalkduster"/>
              </a:rPr>
              <a:t>in</a:t>
            </a:r>
            <a:r>
              <a:rPr lang="zh-CN" altLang="en-US" dirty="0" smtClean="0">
                <a:latin typeface="Chalkduster"/>
                <a:cs typeface="Chalkduster"/>
              </a:rPr>
              <a:t> </a:t>
            </a:r>
            <a:r>
              <a:rPr lang="en-US" altLang="zh-CN" dirty="0" smtClean="0">
                <a:latin typeface="Chalkduster"/>
                <a:cs typeface="Chalkduster"/>
              </a:rPr>
              <a:t>the</a:t>
            </a:r>
            <a:r>
              <a:rPr lang="zh-CN" altLang="en-US" dirty="0" smtClean="0">
                <a:latin typeface="Chalkduster"/>
                <a:cs typeface="Chalkduster"/>
              </a:rPr>
              <a:t> </a:t>
            </a:r>
            <a:r>
              <a:rPr lang="en-US" altLang="zh-CN" dirty="0" smtClean="0">
                <a:latin typeface="Chalkduster"/>
                <a:cs typeface="Chalkduster"/>
              </a:rPr>
              <a:t>.</a:t>
            </a:r>
            <a:r>
              <a:rPr lang="en-US" altLang="zh-CN" dirty="0" err="1" smtClean="0">
                <a:latin typeface="Chalkduster"/>
                <a:cs typeface="Chalkduster"/>
              </a:rPr>
              <a:t>fastq</a:t>
            </a:r>
            <a:r>
              <a:rPr lang="zh-CN" altLang="en-US" dirty="0" smtClean="0">
                <a:latin typeface="Chalkduster"/>
                <a:cs typeface="Chalkduster"/>
              </a:rPr>
              <a:t> </a:t>
            </a:r>
            <a:r>
              <a:rPr lang="en-US" altLang="zh-CN" dirty="0" smtClean="0">
                <a:latin typeface="Chalkduster"/>
                <a:cs typeface="Chalkduster"/>
              </a:rPr>
              <a:t>files (convert BAM to </a:t>
            </a:r>
            <a:r>
              <a:rPr lang="en-US" altLang="zh-CN" dirty="0" err="1" smtClean="0">
                <a:latin typeface="Chalkduster"/>
                <a:cs typeface="Chalkduster"/>
              </a:rPr>
              <a:t>Bedgraph</a:t>
            </a:r>
            <a:r>
              <a:rPr lang="en-US" altLang="zh-CN" dirty="0" smtClean="0">
                <a:latin typeface="Chalkduster"/>
                <a:cs typeface="Chalkduster"/>
              </a:rPr>
              <a:t>, then to </a:t>
            </a:r>
            <a:r>
              <a:rPr lang="en-US" altLang="zh-CN" dirty="0" err="1" smtClean="0">
                <a:latin typeface="Chalkduster"/>
                <a:cs typeface="Chalkduster"/>
              </a:rPr>
              <a:t>bigWig</a:t>
            </a:r>
            <a:r>
              <a:rPr lang="en-US" altLang="zh-CN" dirty="0" smtClean="0">
                <a:latin typeface="Chalkduster"/>
                <a:cs typeface="Chalkduster"/>
              </a:rPr>
              <a:t> to upload on browser)</a:t>
            </a:r>
          </a:p>
          <a:p>
            <a:r>
              <a:rPr lang="en-US" altLang="zh-CN" dirty="0" smtClean="0">
                <a:latin typeface="Chalkduster"/>
                <a:cs typeface="Chalkduster"/>
              </a:rPr>
              <a:t>5.</a:t>
            </a:r>
            <a:r>
              <a:rPr lang="zh-CN" altLang="en-US" dirty="0" smtClean="0">
                <a:latin typeface="Chalkduster"/>
                <a:cs typeface="Chalkduster"/>
              </a:rPr>
              <a:t> </a:t>
            </a:r>
            <a:r>
              <a:rPr lang="en-US" altLang="zh-CN" dirty="0" smtClean="0">
                <a:latin typeface="Chalkduster"/>
                <a:cs typeface="Chalkduster"/>
              </a:rPr>
              <a:t>Use</a:t>
            </a:r>
            <a:r>
              <a:rPr lang="zh-CN" altLang="en-US" dirty="0" smtClean="0">
                <a:latin typeface="Chalkduster"/>
                <a:cs typeface="Chalkduster"/>
              </a:rPr>
              <a:t> </a:t>
            </a:r>
            <a:r>
              <a:rPr lang="en-US" altLang="zh-CN" dirty="0" smtClean="0">
                <a:latin typeface="Chalkduster"/>
                <a:cs typeface="Chalkduster"/>
              </a:rPr>
              <a:t>Cufflinks</a:t>
            </a:r>
            <a:r>
              <a:rPr lang="zh-CN" altLang="en-US" dirty="0" smtClean="0">
                <a:latin typeface="Chalkduster"/>
                <a:cs typeface="Chalkduster"/>
              </a:rPr>
              <a:t> </a:t>
            </a:r>
            <a:r>
              <a:rPr lang="en-US" altLang="zh-CN" dirty="0" smtClean="0">
                <a:latin typeface="Chalkduster"/>
                <a:cs typeface="Chalkduster"/>
              </a:rPr>
              <a:t>to</a:t>
            </a:r>
            <a:r>
              <a:rPr lang="zh-CN" altLang="en-US" dirty="0" smtClean="0">
                <a:latin typeface="Chalkduster"/>
                <a:cs typeface="Chalkduster"/>
              </a:rPr>
              <a:t> </a:t>
            </a:r>
            <a:r>
              <a:rPr lang="en-US" altLang="zh-CN" dirty="0" smtClean="0">
                <a:latin typeface="Chalkduster"/>
                <a:cs typeface="Chalkduster"/>
              </a:rPr>
              <a:t>get</a:t>
            </a:r>
            <a:r>
              <a:rPr lang="zh-CN" altLang="en-US" dirty="0" smtClean="0">
                <a:latin typeface="Chalkduster"/>
                <a:cs typeface="Chalkduster"/>
              </a:rPr>
              <a:t> </a:t>
            </a:r>
            <a:r>
              <a:rPr lang="en-US" altLang="zh-CN" dirty="0" smtClean="0">
                <a:latin typeface="Chalkduster"/>
                <a:cs typeface="Chalkduster"/>
              </a:rPr>
              <a:t>FPKM</a:t>
            </a:r>
            <a:r>
              <a:rPr lang="zh-CN" altLang="en-US" dirty="0" smtClean="0">
                <a:latin typeface="Chalkduster"/>
                <a:cs typeface="Chalkduster"/>
              </a:rPr>
              <a:t> </a:t>
            </a:r>
            <a:r>
              <a:rPr lang="en-US" altLang="zh-CN" dirty="0" smtClean="0">
                <a:latin typeface="Chalkduster"/>
                <a:cs typeface="Chalkduster"/>
              </a:rPr>
              <a:t>values</a:t>
            </a:r>
            <a:r>
              <a:rPr lang="zh-CN" altLang="en-US" dirty="0" smtClean="0">
                <a:latin typeface="Chalkduster"/>
                <a:cs typeface="Chalkduster"/>
              </a:rPr>
              <a:t> </a:t>
            </a:r>
            <a:r>
              <a:rPr lang="en-US" altLang="zh-CN" dirty="0" smtClean="0">
                <a:latin typeface="Chalkduster"/>
                <a:cs typeface="Chalkduster"/>
              </a:rPr>
              <a:t>from</a:t>
            </a:r>
            <a:r>
              <a:rPr lang="zh-CN" altLang="en-US" dirty="0" smtClean="0">
                <a:latin typeface="Chalkduster"/>
                <a:cs typeface="Chalkduster"/>
              </a:rPr>
              <a:t> </a:t>
            </a:r>
            <a:r>
              <a:rPr lang="en-US" altLang="zh-CN" dirty="0" smtClean="0">
                <a:latin typeface="Chalkduster"/>
                <a:cs typeface="Chalkduster"/>
              </a:rPr>
              <a:t>the</a:t>
            </a:r>
            <a:r>
              <a:rPr lang="zh-CN" altLang="en-US" dirty="0" smtClean="0">
                <a:latin typeface="Chalkduster"/>
                <a:cs typeface="Chalkduster"/>
              </a:rPr>
              <a:t> </a:t>
            </a:r>
            <a:r>
              <a:rPr lang="en-US" altLang="zh-CN" dirty="0" smtClean="0">
                <a:latin typeface="Chalkduster"/>
                <a:cs typeface="Chalkduster"/>
              </a:rPr>
              <a:t>alignment</a:t>
            </a:r>
            <a:r>
              <a:rPr lang="zh-CN" altLang="en-US" dirty="0" smtClean="0">
                <a:latin typeface="Chalkduster"/>
                <a:cs typeface="Chalkduster"/>
              </a:rPr>
              <a:t> </a:t>
            </a:r>
            <a:r>
              <a:rPr lang="en-US" altLang="zh-CN" dirty="0" smtClean="0">
                <a:latin typeface="Chalkduster"/>
                <a:cs typeface="Chalkduster"/>
              </a:rPr>
              <a:t>file</a:t>
            </a:r>
            <a:r>
              <a:rPr lang="zh-CN" altLang="en-US" dirty="0" smtClean="0">
                <a:latin typeface="Chalkduster"/>
                <a:cs typeface="Chalkduster"/>
              </a:rPr>
              <a:t> </a:t>
            </a:r>
            <a:r>
              <a:rPr lang="en-US" altLang="zh-CN" dirty="0" err="1" smtClean="0">
                <a:latin typeface="Chalkduster"/>
                <a:cs typeface="Chalkduster"/>
              </a:rPr>
              <a:t>accepted_hits.bam</a:t>
            </a:r>
            <a:endParaRPr lang="en-US" altLang="zh-CN" dirty="0" smtClean="0">
              <a:latin typeface="Chalkduster"/>
              <a:cs typeface="Chalkduster"/>
            </a:endParaRPr>
          </a:p>
          <a:p>
            <a:r>
              <a:rPr lang="en-US" altLang="zh-CN" dirty="0" smtClean="0">
                <a:latin typeface="Chalkduster"/>
                <a:cs typeface="Chalkduster"/>
              </a:rPr>
              <a:t>6.</a:t>
            </a:r>
            <a:r>
              <a:rPr lang="zh-CN" altLang="en-US" dirty="0" smtClean="0">
                <a:latin typeface="Chalkduster"/>
                <a:cs typeface="Chalkduster"/>
              </a:rPr>
              <a:t> </a:t>
            </a:r>
            <a:r>
              <a:rPr lang="en-US" altLang="zh-CN" dirty="0" smtClean="0">
                <a:latin typeface="Chalkduster"/>
                <a:cs typeface="Chalkduster"/>
              </a:rPr>
              <a:t>Downstream</a:t>
            </a:r>
            <a:r>
              <a:rPr lang="zh-CN" altLang="en-US" dirty="0" smtClean="0">
                <a:latin typeface="Chalkduster"/>
                <a:cs typeface="Chalkduster"/>
              </a:rPr>
              <a:t> </a:t>
            </a:r>
            <a:r>
              <a:rPr lang="en-US" altLang="zh-CN" dirty="0" smtClean="0">
                <a:latin typeface="Chalkduster"/>
                <a:cs typeface="Chalkduster"/>
              </a:rPr>
              <a:t>analysis (cluster, visualization </a:t>
            </a:r>
            <a:r>
              <a:rPr lang="en-US" altLang="zh-CN" dirty="0" err="1" smtClean="0">
                <a:latin typeface="Chalkduster"/>
                <a:cs typeface="Chalkduster"/>
              </a:rPr>
              <a:t>etc</a:t>
            </a:r>
            <a:r>
              <a:rPr lang="en-US" altLang="zh-CN" dirty="0" smtClean="0">
                <a:latin typeface="Chalkduster"/>
                <a:cs typeface="Chalkduster"/>
              </a:rPr>
              <a:t>)</a:t>
            </a:r>
          </a:p>
          <a:p>
            <a:r>
              <a:rPr lang="en-US" dirty="0" smtClean="0">
                <a:latin typeface="Chalkduster"/>
                <a:cs typeface="Chalkduster"/>
              </a:rPr>
              <a:t>7. What are the differences between the “pooled” samples? Vs the single cells? Between the single cells? What more would you need to tell the difference you’re interested in? </a:t>
            </a:r>
            <a:endParaRPr lang="en-US" dirty="0">
              <a:latin typeface="Chalkduster"/>
              <a:cs typeface="Chalkduster"/>
            </a:endParaRPr>
          </a:p>
        </p:txBody>
      </p:sp>
    </p:spTree>
    <p:extLst>
      <p:ext uri="{BB962C8B-B14F-4D97-AF65-F5344CB8AC3E}">
        <p14:creationId xmlns:p14="http://schemas.microsoft.com/office/powerpoint/2010/main" val="135229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the files?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Main datasets: </a:t>
            </a:r>
            <a:r>
              <a:rPr lang="en-US" sz="3200" dirty="0" err="1" smtClean="0"/>
              <a:t>woldlab</a:t>
            </a:r>
            <a:r>
              <a:rPr lang="en-US" sz="3200" dirty="0" smtClean="0"/>
              <a:t>/</a:t>
            </a:r>
            <a:r>
              <a:rPr lang="en-US" sz="3200" dirty="0" err="1" smtClean="0"/>
              <a:t>bostau</a:t>
            </a:r>
            <a:r>
              <a:rPr lang="en-US" sz="3200" dirty="0" smtClean="0"/>
              <a:t>/data00/home/</a:t>
            </a:r>
            <a:r>
              <a:rPr lang="en-US" sz="3200" dirty="0" err="1" smtClean="0"/>
              <a:t>sgoh</a:t>
            </a:r>
            <a:r>
              <a:rPr lang="en-US" sz="3200" dirty="0" smtClean="0"/>
              <a:t>/</a:t>
            </a:r>
            <a:r>
              <a:rPr lang="en-US" sz="3200" dirty="0" err="1" smtClean="0"/>
              <a:t>fastq</a:t>
            </a:r>
            <a:endParaRPr lang="en-US" sz="3200" dirty="0" smtClean="0"/>
          </a:p>
          <a:p>
            <a:r>
              <a:rPr lang="en-US" sz="3200" dirty="0" smtClean="0"/>
              <a:t>Small test dataset: </a:t>
            </a:r>
          </a:p>
          <a:p>
            <a:r>
              <a:rPr lang="en-US" sz="3200" dirty="0" err="1" smtClean="0"/>
              <a:t>woldlab</a:t>
            </a:r>
            <a:r>
              <a:rPr lang="en-US" sz="3200" dirty="0" smtClean="0"/>
              <a:t>/</a:t>
            </a:r>
            <a:r>
              <a:rPr lang="en-US" sz="3200" dirty="0" err="1" smtClean="0"/>
              <a:t>bostau</a:t>
            </a:r>
            <a:r>
              <a:rPr lang="en-US" sz="3200" dirty="0" smtClean="0"/>
              <a:t>/data00/home/</a:t>
            </a:r>
            <a:r>
              <a:rPr lang="en-US" sz="3200" dirty="0" err="1" smtClean="0"/>
              <a:t>sgoh</a:t>
            </a:r>
            <a:r>
              <a:rPr lang="en-US" sz="3200" dirty="0" smtClean="0"/>
              <a:t>/</a:t>
            </a:r>
            <a:r>
              <a:rPr lang="en-US" sz="3200" dirty="0" err="1" smtClean="0"/>
              <a:t>fastq_small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700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Miscellanous</a:t>
            </a:r>
            <a:r>
              <a:rPr lang="en-US" dirty="0" smtClean="0"/>
              <a:t> command line: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ftp/</a:t>
            </a:r>
            <a:r>
              <a:rPr lang="en-US" dirty="0" err="1" smtClean="0"/>
              <a:t>sftp</a:t>
            </a:r>
            <a:r>
              <a:rPr lang="en-US" dirty="0" smtClean="0"/>
              <a:t> (on </a:t>
            </a:r>
            <a:r>
              <a:rPr lang="en-US" dirty="0" err="1" smtClean="0"/>
              <a:t>bostau</a:t>
            </a:r>
            <a:r>
              <a:rPr lang="en-US" dirty="0" smtClean="0"/>
              <a:t>): server-to-server copying</a:t>
            </a:r>
          </a:p>
          <a:p>
            <a:r>
              <a:rPr lang="en-US" dirty="0" err="1" smtClean="0"/>
              <a:t>mput</a:t>
            </a:r>
            <a:r>
              <a:rPr lang="en-US" dirty="0" smtClean="0"/>
              <a:t>/</a:t>
            </a:r>
            <a:r>
              <a:rPr lang="en-US" dirty="0" err="1" smtClean="0"/>
              <a:t>mget</a:t>
            </a:r>
            <a:r>
              <a:rPr lang="en-US" dirty="0" smtClean="0"/>
              <a:t>, !ls, ls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87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Data: From Sequencer to Analysis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2800" y="1370910"/>
            <a:ext cx="1371600" cy="9156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Sequencer</a:t>
            </a:r>
            <a:endParaRPr lang="en-US" sz="20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209800" y="1821243"/>
            <a:ext cx="7620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957945" y="1294140"/>
            <a:ext cx="1385455" cy="915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FASTQ: Raw Reads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5105400" y="1294140"/>
            <a:ext cx="1447800" cy="991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FASTA: Genome, or pieces of it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7162800" y="1237619"/>
            <a:ext cx="1524000" cy="112458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Whole-genome assembly / Online Resources</a:t>
            </a:r>
            <a:endParaRPr lang="en-US" sz="14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038600" y="2209800"/>
            <a:ext cx="0" cy="762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4038600" y="2299270"/>
            <a:ext cx="1695450" cy="4439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1"/>
            <a:endCxn id="9" idx="3"/>
          </p:cNvCxnSpPr>
          <p:nvPr/>
        </p:nvCxnSpPr>
        <p:spPr>
          <a:xfrm flipH="1" flipV="1">
            <a:off x="6553200" y="1790070"/>
            <a:ext cx="609600" cy="98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083050" y="2299270"/>
            <a:ext cx="869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Mapping</a:t>
            </a:r>
            <a:endParaRPr lang="en-US" sz="1200" dirty="0"/>
          </a:p>
        </p:txBody>
      </p:sp>
      <p:sp>
        <p:nvSpPr>
          <p:cNvPr id="28" name="Rectangle 27"/>
          <p:cNvSpPr/>
          <p:nvPr/>
        </p:nvSpPr>
        <p:spPr>
          <a:xfrm>
            <a:off x="3359150" y="2959100"/>
            <a:ext cx="1447800" cy="915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SAM/BAM: Alignments</a:t>
            </a:r>
            <a:endParaRPr lang="en-US" sz="2000" dirty="0"/>
          </a:p>
        </p:txBody>
      </p:sp>
      <p:sp>
        <p:nvSpPr>
          <p:cNvPr id="37" name="Rectangle 36"/>
          <p:cNvSpPr/>
          <p:nvPr/>
        </p:nvSpPr>
        <p:spPr>
          <a:xfrm>
            <a:off x="1054100" y="3048000"/>
            <a:ext cx="431800" cy="304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473200" y="3048000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Input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41" name="Straight Arrow Connector 40"/>
          <p:cNvCxnSpPr>
            <a:stCxn id="28" idx="3"/>
          </p:cNvCxnSpPr>
          <p:nvPr/>
        </p:nvCxnSpPr>
        <p:spPr>
          <a:xfrm>
            <a:off x="4806950" y="3416930"/>
            <a:ext cx="83185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806950" y="3110755"/>
            <a:ext cx="878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Conversion</a:t>
            </a:r>
            <a:endParaRPr lang="en-US" sz="1600" dirty="0"/>
          </a:p>
        </p:txBody>
      </p:sp>
      <p:sp>
        <p:nvSpPr>
          <p:cNvPr id="43" name="Rectangle 42"/>
          <p:cNvSpPr/>
          <p:nvPr/>
        </p:nvSpPr>
        <p:spPr>
          <a:xfrm>
            <a:off x="5638800" y="3126432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Wig/Bigwig: Continuous Signal</a:t>
            </a:r>
            <a:endParaRPr lang="en-US" sz="1400" dirty="0"/>
          </a:p>
        </p:txBody>
      </p:sp>
      <p:sp>
        <p:nvSpPr>
          <p:cNvPr id="44" name="Rectangle 43"/>
          <p:cNvSpPr/>
          <p:nvPr/>
        </p:nvSpPr>
        <p:spPr>
          <a:xfrm>
            <a:off x="1054100" y="3417560"/>
            <a:ext cx="4318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473200" y="3431460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Output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7092950" y="3491299"/>
            <a:ext cx="298450" cy="1613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7391400" y="2888678"/>
            <a:ext cx="1524000" cy="112458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Genome Browser</a:t>
            </a:r>
            <a:endParaRPr lang="en-US" sz="1400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4518025" y="3888432"/>
            <a:ext cx="434975" cy="45496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4978400" y="3962400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Bed: Signal 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6445250" y="3962400"/>
            <a:ext cx="946150" cy="39713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466397" y="4800600"/>
            <a:ext cx="205162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Delimited Text: Signal per defined section (Transcript, “regions”, etc.)</a:t>
            </a:r>
            <a:endParaRPr lang="en-US" sz="1800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3810000" y="3888432"/>
            <a:ext cx="0" cy="91216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825500" y="4013259"/>
            <a:ext cx="1524000" cy="112458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Other analysis (reference gene list, DNase regions, </a:t>
            </a:r>
            <a:r>
              <a:rPr lang="en-US" sz="1400" dirty="0" err="1" smtClean="0"/>
              <a:t>ChIP</a:t>
            </a:r>
            <a:r>
              <a:rPr lang="en-US" sz="1400" dirty="0" smtClean="0"/>
              <a:t> regions etc.)</a:t>
            </a:r>
            <a:endParaRPr lang="en-US" sz="1400" dirty="0"/>
          </a:p>
        </p:txBody>
      </p:sp>
      <p:cxnSp>
        <p:nvCxnSpPr>
          <p:cNvPr id="61" name="Straight Connector 60"/>
          <p:cNvCxnSpPr/>
          <p:nvPr/>
        </p:nvCxnSpPr>
        <p:spPr>
          <a:xfrm flipH="1" flipV="1">
            <a:off x="2355850" y="4359534"/>
            <a:ext cx="1454150" cy="6006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096000" y="5334000"/>
            <a:ext cx="1524000" cy="112458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Custom Analysis: Peak-callers, Clustering, Python, </a:t>
            </a:r>
            <a:r>
              <a:rPr lang="en-US" sz="1400" dirty="0" err="1" smtClean="0"/>
              <a:t>Matlab</a:t>
            </a:r>
            <a:r>
              <a:rPr lang="en-US" sz="1400" dirty="0" smtClean="0"/>
              <a:t>, Excel(!) etc.</a:t>
            </a:r>
            <a:endParaRPr lang="en-US" sz="1400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5299075" y="4724400"/>
            <a:ext cx="796925" cy="762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63" idx="1"/>
          </p:cNvCxnSpPr>
          <p:nvPr/>
        </p:nvCxnSpPr>
        <p:spPr>
          <a:xfrm>
            <a:off x="4518025" y="5486400"/>
            <a:ext cx="1577975" cy="40989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6324601" y="4724400"/>
            <a:ext cx="228599" cy="609600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 flipV="1">
            <a:off x="6781800" y="3888432"/>
            <a:ext cx="171452" cy="1420168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229475" y="2362485"/>
            <a:ext cx="10326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note revisions!</a:t>
            </a:r>
            <a:endParaRPr lang="en-US" sz="1100" dirty="0"/>
          </a:p>
        </p:txBody>
      </p:sp>
      <p:sp>
        <p:nvSpPr>
          <p:cNvPr id="74" name="TextBox 73"/>
          <p:cNvSpPr txBox="1"/>
          <p:nvPr/>
        </p:nvSpPr>
        <p:spPr>
          <a:xfrm>
            <a:off x="825500" y="5133035"/>
            <a:ext cx="10326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note revisions!</a:t>
            </a:r>
            <a:endParaRPr lang="en-US" sz="1100" dirty="0"/>
          </a:p>
        </p:txBody>
      </p:sp>
      <p:sp>
        <p:nvSpPr>
          <p:cNvPr id="3" name="Oval 2"/>
          <p:cNvSpPr/>
          <p:nvPr/>
        </p:nvSpPr>
        <p:spPr>
          <a:xfrm>
            <a:off x="775291" y="3688310"/>
            <a:ext cx="3733800" cy="31428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206625" y="979711"/>
            <a:ext cx="4746628" cy="30335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5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http://genome.cshlp.org/content/24/3/496.long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708920"/>
            <a:ext cx="6657975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989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548680"/>
            <a:ext cx="6480720" cy="5758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494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halkduster"/>
                <a:cs typeface="Chalkduster"/>
              </a:rPr>
              <a:t>RNA</a:t>
            </a:r>
            <a:r>
              <a:rPr lang="en-US" altLang="zh-CN" dirty="0" smtClean="0">
                <a:latin typeface="Chalkduster"/>
                <a:cs typeface="Chalkduster"/>
              </a:rPr>
              <a:t>-</a:t>
            </a:r>
            <a:r>
              <a:rPr lang="en-US" altLang="zh-CN" dirty="0" err="1" smtClean="0">
                <a:latin typeface="Chalkduster"/>
                <a:cs typeface="Chalkduster"/>
              </a:rPr>
              <a:t>seq</a:t>
            </a:r>
            <a:r>
              <a:rPr lang="zh-CN" altLang="en-US" dirty="0" smtClean="0">
                <a:latin typeface="Chalkduster"/>
                <a:cs typeface="Chalkduster"/>
              </a:rPr>
              <a:t> </a:t>
            </a:r>
            <a:r>
              <a:rPr lang="en-US" altLang="zh-CN" dirty="0" smtClean="0">
                <a:latin typeface="Chalkduster"/>
                <a:cs typeface="Chalkduster"/>
              </a:rPr>
              <a:t>workflow</a:t>
            </a:r>
            <a:endParaRPr lang="en-US" dirty="0">
              <a:latin typeface="Chalkduster"/>
              <a:cs typeface="Chalkduster"/>
            </a:endParaRPr>
          </a:p>
        </p:txBody>
      </p:sp>
      <p:pic>
        <p:nvPicPr>
          <p:cNvPr id="4" name="Content Placeholder 3" descr="Screen Shot 2015-04-24 at 10.26.26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888" r="-7888"/>
          <a:stretch>
            <a:fillRect/>
          </a:stretch>
        </p:blipFill>
        <p:spPr>
          <a:xfrm>
            <a:off x="30087" y="1268760"/>
            <a:ext cx="9178017" cy="5256584"/>
          </a:xfrm>
        </p:spPr>
      </p:pic>
    </p:spTree>
    <p:extLst>
      <p:ext uri="{BB962C8B-B14F-4D97-AF65-F5344CB8AC3E}">
        <p14:creationId xmlns:p14="http://schemas.microsoft.com/office/powerpoint/2010/main" val="176613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halkduster"/>
                <a:cs typeface="Chalkduster"/>
              </a:rPr>
              <a:t>RNA</a:t>
            </a:r>
            <a:r>
              <a:rPr lang="en-US" altLang="zh-CN" dirty="0" smtClean="0">
                <a:latin typeface="Chalkduster"/>
                <a:cs typeface="Chalkduster"/>
              </a:rPr>
              <a:t>-</a:t>
            </a:r>
            <a:r>
              <a:rPr lang="en-US" altLang="zh-CN" dirty="0" err="1" smtClean="0">
                <a:latin typeface="Chalkduster"/>
                <a:cs typeface="Chalkduster"/>
              </a:rPr>
              <a:t>seq</a:t>
            </a:r>
            <a:r>
              <a:rPr lang="zh-CN" altLang="en-US" dirty="0" smtClean="0">
                <a:latin typeface="Chalkduster"/>
                <a:cs typeface="Chalkduster"/>
              </a:rPr>
              <a:t> </a:t>
            </a:r>
            <a:r>
              <a:rPr lang="en-US" altLang="zh-CN" dirty="0" smtClean="0">
                <a:latin typeface="Chalkduster"/>
                <a:cs typeface="Chalkduster"/>
              </a:rPr>
              <a:t>analysis</a:t>
            </a:r>
            <a:r>
              <a:rPr lang="zh-CN" altLang="en-US" dirty="0" smtClean="0">
                <a:latin typeface="Chalkduster"/>
                <a:cs typeface="Chalkduster"/>
              </a:rPr>
              <a:t> </a:t>
            </a:r>
            <a:r>
              <a:rPr lang="en-US" altLang="zh-CN" dirty="0" smtClean="0">
                <a:latin typeface="Chalkduster"/>
                <a:cs typeface="Chalkduster"/>
              </a:rPr>
              <a:t>workflow</a:t>
            </a:r>
            <a:endParaRPr lang="en-US" dirty="0">
              <a:latin typeface="Chalkduster"/>
              <a:cs typeface="Chalkduster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  </a:t>
            </a:r>
            <a:endParaRPr lang="en-US" dirty="0"/>
          </a:p>
        </p:txBody>
      </p:sp>
      <p:pic>
        <p:nvPicPr>
          <p:cNvPr id="8" name="Picture 7" descr="Screen Shot 2015-04-24 at 10.28.5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96752"/>
            <a:ext cx="8172400" cy="520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halkduster"/>
                <a:cs typeface="Chalkduster"/>
              </a:rPr>
              <a:t>RNA</a:t>
            </a:r>
            <a:r>
              <a:rPr lang="en-US" altLang="zh-CN" dirty="0" smtClean="0">
                <a:latin typeface="Chalkduster"/>
                <a:cs typeface="Chalkduster"/>
              </a:rPr>
              <a:t>-</a:t>
            </a:r>
            <a:r>
              <a:rPr lang="en-US" altLang="zh-CN" dirty="0" err="1" smtClean="0">
                <a:latin typeface="Chalkduster"/>
                <a:cs typeface="Chalkduster"/>
              </a:rPr>
              <a:t>seq</a:t>
            </a:r>
            <a:r>
              <a:rPr lang="zh-CN" altLang="en-US" dirty="0" smtClean="0">
                <a:latin typeface="Chalkduster"/>
                <a:cs typeface="Chalkduster"/>
              </a:rPr>
              <a:t> </a:t>
            </a:r>
            <a:r>
              <a:rPr lang="en-US" altLang="zh-CN" dirty="0" smtClean="0">
                <a:latin typeface="Chalkduster"/>
                <a:cs typeface="Chalkduster"/>
              </a:rPr>
              <a:t>analysis</a:t>
            </a:r>
            <a:r>
              <a:rPr lang="zh-CN" altLang="en-US" dirty="0" smtClean="0">
                <a:latin typeface="Chalkduster"/>
                <a:cs typeface="Chalkduster"/>
              </a:rPr>
              <a:t> </a:t>
            </a:r>
            <a:r>
              <a:rPr lang="en-US" altLang="zh-CN" dirty="0" smtClean="0">
                <a:latin typeface="Chalkduster"/>
                <a:cs typeface="Chalkduster"/>
              </a:rPr>
              <a:t>workflow</a:t>
            </a:r>
            <a:endParaRPr lang="en-US" dirty="0">
              <a:latin typeface="Chalkduster"/>
              <a:cs typeface="Chalkduster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  </a:t>
            </a:r>
            <a:endParaRPr lang="en-US" dirty="0"/>
          </a:p>
        </p:txBody>
      </p:sp>
      <p:pic>
        <p:nvPicPr>
          <p:cNvPr id="3" name="Picture 2" descr="Screen Shot 2015-04-24 at 10.56.5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24744"/>
            <a:ext cx="8208912" cy="498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76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419256" y="176899"/>
            <a:ext cx="7620000" cy="708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u="sng" dirty="0" err="1" smtClean="0">
                <a:solidFill>
                  <a:srgbClr val="FFFFFF"/>
                </a:solidFill>
                <a:latin typeface="Chalkduster"/>
                <a:cs typeface="Chalkduster"/>
              </a:rPr>
              <a:t>fastq</a:t>
            </a:r>
            <a:r>
              <a:rPr lang="en-US" sz="3200" b="1" u="sng" dirty="0" smtClean="0">
                <a:solidFill>
                  <a:srgbClr val="FFFFFF"/>
                </a:solidFill>
                <a:latin typeface="Chalkduster"/>
                <a:cs typeface="Chalkduster"/>
              </a:rPr>
              <a:t>   format</a:t>
            </a:r>
            <a:endParaRPr lang="en-US" sz="3200" b="1" u="sng" dirty="0">
              <a:solidFill>
                <a:srgbClr val="FFFFFF"/>
              </a:solidFill>
              <a:latin typeface="Chalkduster"/>
              <a:cs typeface="Chalkdust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79712" y="1978705"/>
            <a:ext cx="6613376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</a:rPr>
              <a:t>@12820-100mers-GM12878_208SRR764797.1 HWI-ST0787:114:D0PMDACXX:2:1101:1717:2186 length=100</a:t>
            </a:r>
          </a:p>
          <a:p>
            <a:r>
              <a:rPr lang="en-US" sz="1200" dirty="0">
                <a:solidFill>
                  <a:srgbClr val="FFFFFF"/>
                </a:solidFill>
              </a:rPr>
              <a:t>CAGTTAGATTACAGTAGAAAAATCATCATTGTCTTATAAAAGACTCTTCAGCATAACAAATGACTCCAGAATCTACAGATTTGAAACAACGTGTATTTAT</a:t>
            </a:r>
          </a:p>
          <a:p>
            <a:r>
              <a:rPr lang="en-US" sz="1200" dirty="0">
                <a:solidFill>
                  <a:srgbClr val="FFFFFF"/>
                </a:solidFill>
              </a:rPr>
              <a:t>+12820-100mers-GM12878_208SRR764797.1 HWI-ST0787:114:D0PMDACXX:2:1101:1717:2186 length=100</a:t>
            </a:r>
          </a:p>
          <a:p>
            <a:r>
              <a:rPr lang="en-US" sz="1200" dirty="0">
                <a:solidFill>
                  <a:srgbClr val="FFFFFF"/>
                </a:solidFill>
              </a:rPr>
              <a:t>CCCFFFFFHHHHGIJJJJJJJJJIJJJJJJJJJIIIIIIJJJJJJJJJJJJJJJJJJJJJJJIJJJJJJIJJIJJEHIHIJJHHHHHFFFFADECFEFED</a:t>
            </a:r>
          </a:p>
          <a:p>
            <a:r>
              <a:rPr lang="en-US" sz="1200" dirty="0">
                <a:solidFill>
                  <a:srgbClr val="FFFFFF"/>
                </a:solidFill>
              </a:rPr>
              <a:t>@12820-100mers-GM12878_208SRR764797.2 HWI-ST0787:114:D0PMDACXX:2:1101:2155:2165 length=100</a:t>
            </a:r>
          </a:p>
          <a:p>
            <a:r>
              <a:rPr lang="en-US" sz="1200" dirty="0">
                <a:solidFill>
                  <a:srgbClr val="FFFFFF"/>
                </a:solidFill>
              </a:rPr>
              <a:t>TGNTTAAATTAAATTAACTATGGTGAAATTGTAGGAAAGAAAAATATATTGCTATTAAAACAATCTTAACTGAAATGGGAAATATTCAGGATGTAATAAT</a:t>
            </a:r>
          </a:p>
          <a:p>
            <a:r>
              <a:rPr lang="en-US" sz="1200" dirty="0">
                <a:solidFill>
                  <a:srgbClr val="FFFFFF"/>
                </a:solidFill>
              </a:rPr>
              <a:t>+12820-100mers-GM12878_208SRR764797.2 HWI-ST0787:114:D0PMDACXX:2:1101:2155:2165 length=100</a:t>
            </a:r>
          </a:p>
          <a:p>
            <a:r>
              <a:rPr lang="en-US" sz="1200" dirty="0">
                <a:solidFill>
                  <a:srgbClr val="FFFFFF"/>
                </a:solidFill>
              </a:rPr>
              <a:t>BB#4ADDFHHHHFIJGJJJIJJJEHHIJJJJGIIJJIJJJJJJJJJJJJJJJJJJJJJJJHIIJJJJJJJJIIJJCHIJHHHHHHFFFFFFEEEEEEEDD</a:t>
            </a:r>
          </a:p>
          <a:p>
            <a:r>
              <a:rPr lang="en-US" sz="1200" dirty="0">
                <a:solidFill>
                  <a:srgbClr val="FFFFFF"/>
                </a:solidFill>
              </a:rPr>
              <a:t>@12820-100mers-GM12878_208SRR764797.3 HWI-ST0787:114:D0PMDACXX:2:1101:2196:2193 length=100</a:t>
            </a:r>
          </a:p>
          <a:p>
            <a:r>
              <a:rPr lang="en-US" sz="1200" dirty="0">
                <a:solidFill>
                  <a:srgbClr val="FFFFFF"/>
                </a:solidFill>
              </a:rPr>
              <a:t>GTATCAACGCAGAGTACATGGGCTTTCCGGCGGTGACGACCTACGCACACGAGAACATGCCTCTCGCAAAGGATCTCCTTCATCCCTCTCCAGAAGAGGA</a:t>
            </a:r>
          </a:p>
          <a:p>
            <a:r>
              <a:rPr lang="en-US" sz="1200" dirty="0">
                <a:solidFill>
                  <a:srgbClr val="FFFFFF"/>
                </a:solidFill>
              </a:rPr>
              <a:t>+12820-100mers-GM12878_208SRR764797.3 HWI-ST0787:114:D0PMDACXX:2:1101:2196:2193 length=100</a:t>
            </a:r>
          </a:p>
          <a:p>
            <a:r>
              <a:rPr lang="en-US" sz="1200" dirty="0">
                <a:solidFill>
                  <a:srgbClr val="FFFFFF"/>
                </a:solidFill>
              </a:rPr>
              <a:t>@@@FDFFFHHGHHIEFGGIJJJHIIJIIIJIIIF@HHGDHF6@&gt;ACBD8A?BDDDDDCDCACCCDBDBB;A9?A&gt;&gt;ACCDDDCCABDDDCC&gt;C&gt;?AC?A?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862001" y="1344964"/>
            <a:ext cx="588520" cy="7227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9992" y="908720"/>
            <a:ext cx="4009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Chalkduster"/>
                <a:cs typeface="Chalkduster"/>
              </a:rPr>
              <a:t>unique identifier/name</a:t>
            </a:r>
            <a:endParaRPr lang="en-US" sz="2400" dirty="0">
              <a:solidFill>
                <a:srgbClr val="FFFFFF"/>
              </a:solidFill>
              <a:latin typeface="Chalkduster"/>
              <a:cs typeface="Chalkduste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7202" y="923831"/>
            <a:ext cx="1916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Chalkduster"/>
                <a:cs typeface="Chalkduster"/>
              </a:rPr>
              <a:t>Read sequence</a:t>
            </a:r>
            <a:endParaRPr lang="en-US" sz="2400" dirty="0">
              <a:solidFill>
                <a:srgbClr val="FFFFFF"/>
              </a:solidFill>
              <a:latin typeface="Chalkduster"/>
              <a:cs typeface="Chalkduster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971600" y="1916832"/>
            <a:ext cx="1064858" cy="6052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5536" y="5373216"/>
            <a:ext cx="1584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Chalkduster"/>
                <a:cs typeface="Chalkduster"/>
              </a:rPr>
              <a:t>Quality string</a:t>
            </a:r>
            <a:endParaRPr lang="en-US" sz="2400" dirty="0">
              <a:solidFill>
                <a:srgbClr val="FFFFFF"/>
              </a:solidFill>
              <a:latin typeface="Chalkduster"/>
              <a:cs typeface="Chalkduster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rot="10800000" flipV="1">
            <a:off x="1331640" y="4509120"/>
            <a:ext cx="710435" cy="6900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72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400" t="44828" r="3964"/>
          <a:stretch/>
        </p:blipFill>
        <p:spPr>
          <a:xfrm>
            <a:off x="327829" y="2780928"/>
            <a:ext cx="8505466" cy="37638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0089" y="893003"/>
            <a:ext cx="7511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FFFF"/>
                </a:solidFill>
              </a:rPr>
              <a:t>aaacacYabK</a:t>
            </a:r>
            <a:r>
              <a:rPr lang="en-US" sz="2400" dirty="0">
                <a:solidFill>
                  <a:srgbClr val="FFFFFF"/>
                </a:solidFill>
              </a:rPr>
              <a:t>[`</a:t>
            </a:r>
            <a:r>
              <a:rPr lang="en-US" sz="2400" dirty="0" err="1">
                <a:solidFill>
                  <a:srgbClr val="FFFFFF"/>
                </a:solidFill>
              </a:rPr>
              <a:t>bdefK</a:t>
            </a:r>
            <a:r>
              <a:rPr lang="en-US" sz="2400" dirty="0">
                <a:solidFill>
                  <a:srgbClr val="FFFFFF"/>
                </a:solidFill>
              </a:rPr>
              <a:t>[</a:t>
            </a:r>
            <a:r>
              <a:rPr lang="en-US" sz="2400" dirty="0" err="1">
                <a:solidFill>
                  <a:srgbClr val="FFFFFF"/>
                </a:solidFill>
              </a:rPr>
              <a:t>RRa_e^JQQ`dI_ged^Ibfg</a:t>
            </a:r>
            <a:r>
              <a:rPr lang="en-US" sz="2400" dirty="0">
                <a:solidFill>
                  <a:srgbClr val="FFFFFF"/>
                </a:solidFill>
              </a:rPr>
              <a:t>]</a:t>
            </a:r>
            <a:r>
              <a:rPr lang="en-US" sz="2400" dirty="0" err="1">
                <a:solidFill>
                  <a:srgbClr val="FFFFFF"/>
                </a:solidFill>
              </a:rPr>
              <a:t>U_HWWXaSI</a:t>
            </a:r>
            <a:r>
              <a:rPr lang="en-US" sz="2400" dirty="0">
                <a:solidFill>
                  <a:srgbClr val="FFFFFF"/>
                </a:solidFill>
              </a:rPr>
              <a:t>^</a:t>
            </a:r>
          </a:p>
        </p:txBody>
      </p:sp>
      <p:sp>
        <p:nvSpPr>
          <p:cNvPr id="6" name="Rectangle 5"/>
          <p:cNvSpPr/>
          <p:nvPr/>
        </p:nvSpPr>
        <p:spPr>
          <a:xfrm>
            <a:off x="2736645" y="256627"/>
            <a:ext cx="3493415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FFFF"/>
                </a:solidFill>
                <a:latin typeface="Chalkduster"/>
                <a:cs typeface="Chalkduster"/>
              </a:rPr>
              <a:t>Quality scores</a:t>
            </a:r>
            <a:endParaRPr lang="en-US" sz="3200" dirty="0">
              <a:solidFill>
                <a:srgbClr val="FFFFFF"/>
              </a:solidFill>
              <a:latin typeface="Chalkduster"/>
              <a:cs typeface="Chalkdust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1340768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Chalkduster"/>
                <a:cs typeface="Chalkduster"/>
              </a:rPr>
              <a:t>These are coded quality scores. When you do QC, these get converted to a number (</a:t>
            </a:r>
            <a:r>
              <a:rPr lang="en-US" sz="1600" dirty="0" err="1" smtClean="0">
                <a:solidFill>
                  <a:srgbClr val="FFFFFF"/>
                </a:solidFill>
                <a:latin typeface="Chalkduster"/>
                <a:cs typeface="Chalkduster"/>
              </a:rPr>
              <a:t>Phred</a:t>
            </a:r>
            <a:r>
              <a:rPr lang="en-US" sz="1600" dirty="0" smtClean="0">
                <a:solidFill>
                  <a:srgbClr val="FFFFFF"/>
                </a:solidFill>
                <a:latin typeface="Chalkduster"/>
                <a:cs typeface="Chalkduster"/>
              </a:rPr>
              <a:t> score), that represents the probably of a base-calling error</a:t>
            </a:r>
          </a:p>
        </p:txBody>
      </p:sp>
    </p:spTree>
    <p:extLst>
      <p:ext uri="{BB962C8B-B14F-4D97-AF65-F5344CB8AC3E}">
        <p14:creationId xmlns:p14="http://schemas.microsoft.com/office/powerpoint/2010/main" val="384565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470</Words>
  <Application>Microsoft Office PowerPoint</Application>
  <PresentationFormat>On-screen Show (4:3)</PresentationFormat>
  <Paragraphs>93</Paragraphs>
  <Slides>16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Bi188: Lab 3</vt:lpstr>
      <vt:lpstr>Data: From Sequencer to Analysis</vt:lpstr>
      <vt:lpstr>Today’s dataset</vt:lpstr>
      <vt:lpstr>PowerPoint Presentation</vt:lpstr>
      <vt:lpstr>RNA-seq workflow</vt:lpstr>
      <vt:lpstr>RNA-seq analysis workflow</vt:lpstr>
      <vt:lpstr>RNA-seq analysis workflow</vt:lpstr>
      <vt:lpstr>PowerPoint Presentation</vt:lpstr>
      <vt:lpstr>PowerPoint Presentation</vt:lpstr>
      <vt:lpstr>PowerPoint Presentation</vt:lpstr>
      <vt:lpstr>How Tophat maps reads</vt:lpstr>
      <vt:lpstr>What is Galaxy</vt:lpstr>
      <vt:lpstr>What is Galaxy</vt:lpstr>
      <vt:lpstr>Your tasks</vt:lpstr>
      <vt:lpstr>Where are the files? </vt:lpstr>
      <vt:lpstr>Miscellanous command line: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2014-02-21T02:04:43Z</dcterms:created>
  <dcterms:modified xsi:type="dcterms:W3CDTF">2015-04-25T22:26:28Z</dcterms:modified>
</cp:coreProperties>
</file>