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28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62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3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EB12-79CF-4F99-B418-57143212E9C8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EC08-4CA9-49B1-8C20-2308AEBE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0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nature.com/nmeth/journal/v10/n12/fig_tab/nmeth.2688_F1.html%23auth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nature.com/nmeth/journal/v10/n12/fig_tab/nmeth.2688_F1.html%23auth-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180" y="1300785"/>
            <a:ext cx="9247808" cy="2509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Investigating chromatin accessibility using </a:t>
            </a:r>
            <a:r>
              <a:rPr lang="en-US" dirty="0" err="1" smtClean="0"/>
              <a:t>atac-seq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(</a:t>
            </a:r>
            <a:r>
              <a:rPr lang="en-US" dirty="0" err="1" smtClean="0"/>
              <a:t>brian</a:t>
            </a:r>
            <a:r>
              <a:rPr lang="en-US" dirty="0" smtClean="0"/>
              <a:t>)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53" y="243774"/>
            <a:ext cx="10364451" cy="1596177"/>
          </a:xfrm>
        </p:spPr>
        <p:txBody>
          <a:bodyPr/>
          <a:lstStyle/>
          <a:p>
            <a:r>
              <a:rPr lang="en-US" dirty="0" smtClean="0"/>
              <a:t>Get started (if you still remember 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39951"/>
            <a:ext cx="10363826" cy="3984701"/>
          </a:xfrm>
        </p:spPr>
        <p:txBody>
          <a:bodyPr/>
          <a:lstStyle/>
          <a:p>
            <a:r>
              <a:rPr lang="en-US" dirty="0"/>
              <a:t>woldlab.caltech.edu/bi188/software.shtml</a:t>
            </a:r>
          </a:p>
          <a:p>
            <a:r>
              <a:rPr lang="en-US" dirty="0"/>
              <a:t>Get Putty (for Windows), open Terminal (for Mac/Linux)</a:t>
            </a:r>
          </a:p>
          <a:p>
            <a:r>
              <a:rPr lang="en-US" dirty="0"/>
              <a:t>Make sure you’re familiar with: ls, cd, </a:t>
            </a:r>
            <a:r>
              <a:rPr lang="en-US" dirty="0" err="1"/>
              <a:t>cp</a:t>
            </a:r>
            <a:r>
              <a:rPr lang="en-US" dirty="0"/>
              <a:t>, mv, general folder navigation</a:t>
            </a:r>
          </a:p>
          <a:p>
            <a:r>
              <a:rPr lang="en-US" dirty="0"/>
              <a:t>Your SFTP client of choice, or </a:t>
            </a:r>
            <a:r>
              <a:rPr lang="en-US" dirty="0" err="1"/>
              <a:t>Filezilla</a:t>
            </a:r>
            <a:endParaRPr lang="en-US" dirty="0"/>
          </a:p>
          <a:p>
            <a:r>
              <a:rPr lang="en-US" dirty="0"/>
              <a:t>bostau.caltech.edu:22</a:t>
            </a:r>
          </a:p>
          <a:p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map the data file using bowtie (you’ve already done it)</a:t>
            </a:r>
          </a:p>
          <a:p>
            <a:r>
              <a:rPr lang="en-US" dirty="0" smtClean="0"/>
              <a:t>2. Convert the </a:t>
            </a:r>
            <a:r>
              <a:rPr lang="en-US" dirty="0" err="1" smtClean="0"/>
              <a:t>sam</a:t>
            </a:r>
            <a:r>
              <a:rPr lang="en-US" dirty="0" smtClean="0"/>
              <a:t> output to bam format</a:t>
            </a:r>
          </a:p>
          <a:p>
            <a:r>
              <a:rPr lang="en-US" dirty="0" smtClean="0"/>
              <a:t>3. sort the bam file</a:t>
            </a:r>
          </a:p>
          <a:p>
            <a:r>
              <a:rPr lang="en-US" dirty="0" smtClean="0"/>
              <a:t>4. index the bam file</a:t>
            </a:r>
          </a:p>
          <a:p>
            <a:r>
              <a:rPr lang="en-US" dirty="0" smtClean="0"/>
              <a:t>5. convert bam file to bigwig</a:t>
            </a:r>
          </a:p>
          <a:p>
            <a:r>
              <a:rPr lang="en-US" dirty="0" smtClean="0"/>
              <a:t>6.  look at the data using the genome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4263"/>
            <a:ext cx="10353762" cy="4549698"/>
          </a:xfrm>
        </p:spPr>
        <p:txBody>
          <a:bodyPr>
            <a:normAutofit/>
          </a:bodyPr>
          <a:lstStyle/>
          <a:p>
            <a:r>
              <a:rPr lang="en-US" dirty="0"/>
              <a:t>mv XunATACIl2ra.bam ~/</a:t>
            </a:r>
            <a:r>
              <a:rPr lang="en-US" dirty="0" err="1"/>
              <a:t>public_html</a:t>
            </a:r>
            <a:r>
              <a:rPr lang="en-US" dirty="0"/>
              <a:t>/XunATACIl2ra.bam</a:t>
            </a:r>
          </a:p>
          <a:p>
            <a:r>
              <a:rPr lang="en-US" dirty="0" err="1"/>
              <a:t>samtools</a:t>
            </a:r>
            <a:r>
              <a:rPr lang="en-US" dirty="0"/>
              <a:t> index ~/</a:t>
            </a:r>
            <a:r>
              <a:rPr lang="en-US" dirty="0" err="1"/>
              <a:t>public_html</a:t>
            </a:r>
            <a:r>
              <a:rPr lang="en-US" dirty="0"/>
              <a:t>/XunATACIl2ra.bam</a:t>
            </a:r>
          </a:p>
          <a:p>
            <a:r>
              <a:rPr lang="en-US" dirty="0"/>
              <a:t>python  /woldlab/castor/home/georgi/code/makewigglefromBAM-NH.py --- ~/</a:t>
            </a:r>
            <a:r>
              <a:rPr lang="en-US" dirty="0" err="1"/>
              <a:t>public_html</a:t>
            </a:r>
            <a:r>
              <a:rPr lang="en-US" dirty="0"/>
              <a:t>/XunATACIl2ra.bam /</a:t>
            </a:r>
            <a:r>
              <a:rPr lang="en-US" dirty="0" err="1"/>
              <a:t>woldlab</a:t>
            </a:r>
            <a:r>
              <a:rPr lang="en-US" dirty="0"/>
              <a:t>/castor/home/</a:t>
            </a:r>
            <a:r>
              <a:rPr lang="en-US" dirty="0" err="1"/>
              <a:t>georgi</a:t>
            </a:r>
            <a:r>
              <a:rPr lang="en-US" dirty="0"/>
              <a:t>/genomes/mm9/mm9.chrom.sizes ~/</a:t>
            </a:r>
            <a:r>
              <a:rPr lang="en-US" dirty="0" err="1"/>
              <a:t>public_html</a:t>
            </a:r>
            <a:r>
              <a:rPr lang="en-US" dirty="0"/>
              <a:t>/XunATACIl2ra.bam.wig -</a:t>
            </a:r>
            <a:r>
              <a:rPr lang="en-US" dirty="0" err="1"/>
              <a:t>notitle</a:t>
            </a:r>
            <a:r>
              <a:rPr lang="en-US" dirty="0"/>
              <a:t> –RPM</a:t>
            </a:r>
          </a:p>
          <a:p>
            <a:r>
              <a:rPr lang="en-US" dirty="0"/>
              <a:t>/</a:t>
            </a:r>
            <a:r>
              <a:rPr lang="en-US" dirty="0" err="1"/>
              <a:t>woldlab</a:t>
            </a:r>
            <a:r>
              <a:rPr lang="en-US" dirty="0"/>
              <a:t>/castor/</a:t>
            </a:r>
            <a:r>
              <a:rPr lang="en-US" dirty="0" err="1"/>
              <a:t>proj</a:t>
            </a:r>
            <a:r>
              <a:rPr lang="en-US" dirty="0"/>
              <a:t>/genome/programs/x86_64/</a:t>
            </a:r>
            <a:r>
              <a:rPr lang="en-US" dirty="0" err="1"/>
              <a:t>wigToBigWig</a:t>
            </a:r>
            <a:r>
              <a:rPr lang="en-US" dirty="0"/>
              <a:t> ~/</a:t>
            </a:r>
            <a:r>
              <a:rPr lang="en-US" dirty="0" err="1"/>
              <a:t>public_html</a:t>
            </a:r>
            <a:r>
              <a:rPr lang="en-US" dirty="0"/>
              <a:t>/XunATACIl2ra.bam.wig /</a:t>
            </a:r>
            <a:r>
              <a:rPr lang="en-US" dirty="0" err="1"/>
              <a:t>woldlab</a:t>
            </a:r>
            <a:r>
              <a:rPr lang="en-US" dirty="0"/>
              <a:t>/castor/home/</a:t>
            </a:r>
            <a:r>
              <a:rPr lang="en-US" dirty="0" err="1"/>
              <a:t>georgi</a:t>
            </a:r>
            <a:r>
              <a:rPr lang="en-US" dirty="0"/>
              <a:t>/genomes/mm9/mm9.chrom.sizes ~/</a:t>
            </a:r>
            <a:r>
              <a:rPr lang="en-US" dirty="0" err="1" smtClean="0"/>
              <a:t>public_html</a:t>
            </a:r>
            <a:r>
              <a:rPr lang="en-US" dirty="0" smtClean="0"/>
              <a:t>/XunATACIl2ra.bam.bigwig</a:t>
            </a:r>
          </a:p>
          <a:p>
            <a:r>
              <a:rPr lang="en-US" dirty="0" smtClean="0"/>
              <a:t>It’s hypothesized that Notch regulates Il2ra. Where is it likely to bind?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different bowtie parameters and see how they will change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985"/>
            <a:ext cx="10353762" cy="4750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cp</a:t>
            </a:r>
            <a:r>
              <a:rPr lang="zh-CN" altLang="en-US" dirty="0" smtClean="0"/>
              <a:t> </a:t>
            </a:r>
            <a:r>
              <a:rPr lang="en-US" dirty="0" smtClean="0"/>
              <a:t>/</a:t>
            </a:r>
            <a:r>
              <a:rPr lang="en-US" dirty="0" err="1"/>
              <a:t>woldlab</a:t>
            </a:r>
            <a:r>
              <a:rPr lang="en-US" dirty="0"/>
              <a:t>/castor/home/www/bi188/</a:t>
            </a:r>
            <a:r>
              <a:rPr lang="en-US" dirty="0" smtClean="0"/>
              <a:t>XunATACIl2ra.fastq</a:t>
            </a:r>
            <a:r>
              <a:rPr lang="zh-CN" altLang="en-US" dirty="0" smtClean="0"/>
              <a:t> </a:t>
            </a:r>
            <a:r>
              <a:rPr lang="en-US" altLang="zh-CN" dirty="0" smtClean="0"/>
              <a:t>~/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woldlab</a:t>
            </a:r>
            <a:r>
              <a:rPr lang="en-US" dirty="0"/>
              <a:t>/castor/home/</a:t>
            </a:r>
            <a:r>
              <a:rPr lang="en-US" dirty="0" err="1"/>
              <a:t>hamrhein</a:t>
            </a:r>
            <a:r>
              <a:rPr lang="en-US" dirty="0"/>
              <a:t>/bin/bowtie  /</a:t>
            </a:r>
            <a:r>
              <a:rPr lang="en-US" dirty="0" err="1"/>
              <a:t>woldlab</a:t>
            </a:r>
            <a:r>
              <a:rPr lang="en-US" dirty="0"/>
              <a:t>/castor/home/</a:t>
            </a:r>
            <a:r>
              <a:rPr lang="en-US" dirty="0" err="1"/>
              <a:t>georgi</a:t>
            </a:r>
            <a:r>
              <a:rPr lang="en-US" dirty="0"/>
              <a:t>/genomes/mm9/bowtie-indexes/mm9 -p 8 -m 1 -t --best --strata -q --</a:t>
            </a:r>
            <a:r>
              <a:rPr lang="en-US" dirty="0" err="1"/>
              <a:t>sam</a:t>
            </a:r>
            <a:r>
              <a:rPr lang="en-US" dirty="0"/>
              <a:t> XunATACIl2ra.fastq |  /</a:t>
            </a:r>
            <a:r>
              <a:rPr lang="en-US" dirty="0" err="1"/>
              <a:t>woldlab</a:t>
            </a:r>
            <a:r>
              <a:rPr lang="en-US" dirty="0"/>
              <a:t>/castor/</a:t>
            </a:r>
            <a:r>
              <a:rPr lang="en-US" dirty="0" err="1"/>
              <a:t>proj</a:t>
            </a:r>
            <a:r>
              <a:rPr lang="en-US" dirty="0"/>
              <a:t>/genome/programs/samtools-0.1.8/</a:t>
            </a:r>
            <a:r>
              <a:rPr lang="en-US" dirty="0" err="1"/>
              <a:t>samtools</a:t>
            </a:r>
            <a:r>
              <a:rPr lang="en-US" dirty="0"/>
              <a:t> view -</a:t>
            </a:r>
            <a:r>
              <a:rPr lang="en-US" dirty="0" err="1"/>
              <a:t>bT</a:t>
            </a:r>
            <a:r>
              <a:rPr lang="en-US" dirty="0"/>
              <a:t>  /</a:t>
            </a:r>
            <a:r>
              <a:rPr lang="en-US" dirty="0" err="1"/>
              <a:t>woldlab</a:t>
            </a:r>
            <a:r>
              <a:rPr lang="en-US" dirty="0"/>
              <a:t>/castor/home/</a:t>
            </a:r>
            <a:r>
              <a:rPr lang="en-US" dirty="0" err="1"/>
              <a:t>georgi</a:t>
            </a:r>
            <a:r>
              <a:rPr lang="en-US" dirty="0"/>
              <a:t>/genomes/mm9/sequence/mm9.fa - | /</a:t>
            </a:r>
            <a:r>
              <a:rPr lang="en-US" dirty="0" err="1"/>
              <a:t>woldlab</a:t>
            </a:r>
            <a:r>
              <a:rPr lang="en-US" dirty="0"/>
              <a:t>/castor/</a:t>
            </a:r>
            <a:r>
              <a:rPr lang="en-US" dirty="0" err="1"/>
              <a:t>proj</a:t>
            </a:r>
            <a:r>
              <a:rPr lang="en-US" dirty="0"/>
              <a:t>/programs/samtools-0.1.16/bin/</a:t>
            </a:r>
            <a:r>
              <a:rPr lang="en-US" dirty="0" err="1"/>
              <a:t>samtools</a:t>
            </a:r>
            <a:r>
              <a:rPr lang="en-US" dirty="0"/>
              <a:t> sort - </a:t>
            </a:r>
            <a:r>
              <a:rPr lang="en-US" dirty="0" smtClean="0"/>
              <a:t>XunATACIl2ra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50888"/>
            <a:ext cx="10364451" cy="953805"/>
          </a:xfrm>
        </p:spPr>
        <p:txBody>
          <a:bodyPr/>
          <a:lstStyle/>
          <a:p>
            <a:r>
              <a:rPr lang="en-US" dirty="0" smtClean="0"/>
              <a:t>Warming up --- chip-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572323"/>
            <a:ext cx="10363826" cy="46054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8" y="1602913"/>
            <a:ext cx="3302000" cy="4191000"/>
          </a:xfrm>
          <a:prstGeom prst="rect">
            <a:avLst/>
          </a:prstGeom>
        </p:spPr>
      </p:pic>
      <p:pic>
        <p:nvPicPr>
          <p:cNvPr id="5" name="Picture 4" descr="Screen Shot 2015-05-09 at 11.46.4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b="36643"/>
          <a:stretch/>
        </p:blipFill>
        <p:spPr>
          <a:xfrm>
            <a:off x="5099040" y="1749829"/>
            <a:ext cx="6537182" cy="43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50888"/>
            <a:ext cx="10364451" cy="953805"/>
          </a:xfrm>
        </p:spPr>
        <p:txBody>
          <a:bodyPr/>
          <a:lstStyle/>
          <a:p>
            <a:r>
              <a:rPr lang="en-US" dirty="0" smtClean="0"/>
              <a:t>Warming up --- chip-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572323"/>
            <a:ext cx="10363826" cy="46054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51000"/>
            <a:ext cx="11430000" cy="354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4642" y="5927082"/>
            <a:ext cx="19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Kharchenko</a:t>
            </a:r>
            <a:r>
              <a:rPr lang="en-US" dirty="0" smtClean="0"/>
              <a:t>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7073"/>
            <a:ext cx="10364451" cy="1596177"/>
          </a:xfrm>
        </p:spPr>
        <p:txBody>
          <a:bodyPr/>
          <a:lstStyle/>
          <a:p>
            <a:r>
              <a:rPr lang="en-US" dirty="0" smtClean="0"/>
              <a:t>ATAC-</a:t>
            </a:r>
            <a:r>
              <a:rPr lang="en-US" dirty="0" err="1" smtClean="0"/>
              <a:t>seq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47" y="865277"/>
            <a:ext cx="6899253" cy="5881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873" y="6100157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Jason D </a:t>
            </a:r>
            <a:r>
              <a:rPr lang="en-US" b="1" dirty="0" err="1" smtClean="0">
                <a:hlinkClick r:id="rId3"/>
              </a:rPr>
              <a:t>Buenrostro</a:t>
            </a:r>
            <a:r>
              <a:rPr lang="en-US" b="1" dirty="0" smtClean="0"/>
              <a:t> et 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0" y="0"/>
            <a:ext cx="9095705" cy="6624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873" y="6100157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Jason D </a:t>
            </a:r>
            <a:r>
              <a:rPr lang="en-US" b="1" dirty="0" err="1" smtClean="0">
                <a:hlinkClick r:id="rId3"/>
              </a:rPr>
              <a:t>Buenrostro</a:t>
            </a:r>
            <a:r>
              <a:rPr lang="en-US" b="1" dirty="0" smtClean="0"/>
              <a:t> et 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57" y="1016766"/>
            <a:ext cx="10132099" cy="50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3805"/>
          </a:xfrm>
        </p:spPr>
        <p:txBody>
          <a:bodyPr/>
          <a:lstStyle/>
          <a:p>
            <a:r>
              <a:rPr lang="en-US" dirty="0" smtClean="0"/>
              <a:t>Linux command line: why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74" y="1572322"/>
            <a:ext cx="10363826" cy="4218877"/>
          </a:xfrm>
        </p:spPr>
        <p:txBody>
          <a:bodyPr>
            <a:normAutofit/>
          </a:bodyPr>
          <a:lstStyle/>
          <a:p>
            <a:r>
              <a:rPr lang="en-US" dirty="0"/>
              <a:t>Unix is a command line interface, used by </a:t>
            </a:r>
            <a:r>
              <a:rPr lang="en-US" b="1" dirty="0"/>
              <a:t>most large, powerful computers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very popular, so it is </a:t>
            </a:r>
            <a:r>
              <a:rPr lang="en-US" b="1" dirty="0"/>
              <a:t>easy to find </a:t>
            </a:r>
            <a:r>
              <a:rPr lang="en-US" b="1" dirty="0" err="1" smtClean="0"/>
              <a:t>informatIon</a:t>
            </a:r>
            <a:r>
              <a:rPr lang="en-US" b="1" dirty="0" smtClean="0"/>
              <a:t> </a:t>
            </a:r>
            <a:r>
              <a:rPr lang="en-US" b="1" dirty="0"/>
              <a:t>and get help </a:t>
            </a:r>
            <a:endParaRPr lang="en-US" b="1" dirty="0" smtClean="0"/>
          </a:p>
          <a:p>
            <a:r>
              <a:rPr lang="en-US" dirty="0" smtClean="0"/>
              <a:t>Unix </a:t>
            </a:r>
            <a:r>
              <a:rPr lang="en-US" dirty="0"/>
              <a:t>is very </a:t>
            </a:r>
            <a:r>
              <a:rPr lang="en-US" b="1" dirty="0"/>
              <a:t>stable</a:t>
            </a:r>
            <a:r>
              <a:rPr lang="en-US" dirty="0"/>
              <a:t> - computers running Unix almost never crash </a:t>
            </a:r>
            <a:endParaRPr lang="en-US" dirty="0" smtClean="0"/>
          </a:p>
          <a:p>
            <a:r>
              <a:rPr lang="en-US" dirty="0" smtClean="0"/>
              <a:t>Unix </a:t>
            </a:r>
            <a:r>
              <a:rPr lang="en-US" dirty="0"/>
              <a:t>is very </a:t>
            </a:r>
            <a:r>
              <a:rPr lang="en-US" b="1" dirty="0" smtClean="0"/>
              <a:t>efficient</a:t>
            </a:r>
          </a:p>
          <a:p>
            <a:r>
              <a:rPr lang="en-US" dirty="0" smtClean="0"/>
              <a:t>it </a:t>
            </a:r>
            <a:r>
              <a:rPr lang="en-US" dirty="0"/>
              <a:t>can smoothly manage extremely </a:t>
            </a:r>
            <a:r>
              <a:rPr lang="en-US" b="1" dirty="0"/>
              <a:t>huge amounts of data </a:t>
            </a:r>
            <a:endParaRPr lang="en-US" b="1" dirty="0" smtClean="0"/>
          </a:p>
          <a:p>
            <a:r>
              <a:rPr lang="en-US" dirty="0" smtClean="0"/>
              <a:t>Most </a:t>
            </a:r>
            <a:r>
              <a:rPr lang="en-US" dirty="0"/>
              <a:t>new </a:t>
            </a:r>
            <a:r>
              <a:rPr lang="en-US" dirty="0" err="1" smtClean="0"/>
              <a:t>bioinformatIcs</a:t>
            </a:r>
            <a:r>
              <a:rPr lang="en-US" dirty="0" smtClean="0"/>
              <a:t> </a:t>
            </a:r>
            <a:r>
              <a:rPr lang="en-US" b="1" dirty="0" smtClean="0"/>
              <a:t>software </a:t>
            </a:r>
            <a:r>
              <a:rPr lang="en-US" b="1" dirty="0"/>
              <a:t>is created for Unix </a:t>
            </a:r>
            <a:r>
              <a:rPr lang="en-US" dirty="0"/>
              <a:t>- its easy for the programmers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63" y="6289288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Serghei</a:t>
            </a:r>
            <a:r>
              <a:rPr lang="en-US" dirty="0" smtClean="0"/>
              <a:t> </a:t>
            </a:r>
            <a:r>
              <a:rPr lang="en-US" dirty="0" err="1" smtClean="0"/>
              <a:t>Mangul’s</a:t>
            </a:r>
            <a:r>
              <a:rPr lang="en-US" dirty="0" smtClean="0"/>
              <a:t>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87" y="170109"/>
            <a:ext cx="9028571" cy="64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63" y="6289288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Serghei</a:t>
            </a:r>
            <a:r>
              <a:rPr lang="en-US" dirty="0" smtClean="0"/>
              <a:t> </a:t>
            </a:r>
            <a:r>
              <a:rPr lang="en-US" dirty="0" err="1" smtClean="0"/>
              <a:t>Mangul’s</a:t>
            </a:r>
            <a:r>
              <a:rPr lang="en-US" dirty="0" smtClean="0"/>
              <a:t>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157</TotalTime>
  <Words>501</Words>
  <Application>Microsoft Macintosh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Investigating chromatin accessibility using atac-seq</vt:lpstr>
      <vt:lpstr>Your task 1</vt:lpstr>
      <vt:lpstr>Warming up --- chip-seq</vt:lpstr>
      <vt:lpstr>Warming up --- chip-seq</vt:lpstr>
      <vt:lpstr>ATAC-seq principle</vt:lpstr>
      <vt:lpstr>PowerPoint Presentation</vt:lpstr>
      <vt:lpstr>PowerPoint Presentation</vt:lpstr>
      <vt:lpstr>Linux command line: why linux</vt:lpstr>
      <vt:lpstr>PowerPoint Presentation</vt:lpstr>
      <vt:lpstr>Get started (if you still remember how)</vt:lpstr>
      <vt:lpstr>Your task 2</vt:lpstr>
      <vt:lpstr>hints</vt:lpstr>
      <vt:lpstr>Bonus task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chromatin accessibility using atac-seq</dc:title>
  <dc:creator>Brian He</dc:creator>
  <cp:lastModifiedBy>Peng He</cp:lastModifiedBy>
  <cp:revision>13</cp:revision>
  <dcterms:created xsi:type="dcterms:W3CDTF">2015-05-23T03:40:14Z</dcterms:created>
  <dcterms:modified xsi:type="dcterms:W3CDTF">2015-05-23T06:19:10Z</dcterms:modified>
</cp:coreProperties>
</file>