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904" r:id="rId2"/>
  </p:sldMasterIdLst>
  <p:notesMasterIdLst>
    <p:notesMasterId r:id="rId28"/>
  </p:notesMasterIdLst>
  <p:sldIdLst>
    <p:sldId id="490" r:id="rId3"/>
    <p:sldId id="482" r:id="rId4"/>
    <p:sldId id="483" r:id="rId5"/>
    <p:sldId id="451" r:id="rId6"/>
    <p:sldId id="528" r:id="rId7"/>
    <p:sldId id="486" r:id="rId8"/>
    <p:sldId id="459" r:id="rId9"/>
    <p:sldId id="529" r:id="rId10"/>
    <p:sldId id="448" r:id="rId11"/>
    <p:sldId id="453" r:id="rId12"/>
    <p:sldId id="443" r:id="rId13"/>
    <p:sldId id="444" r:id="rId14"/>
    <p:sldId id="492" r:id="rId15"/>
    <p:sldId id="491" r:id="rId16"/>
    <p:sldId id="493" r:id="rId17"/>
    <p:sldId id="494" r:id="rId18"/>
    <p:sldId id="495" r:id="rId19"/>
    <p:sldId id="458" r:id="rId20"/>
    <p:sldId id="530" r:id="rId21"/>
    <p:sldId id="471" r:id="rId22"/>
    <p:sldId id="460" r:id="rId23"/>
    <p:sldId id="461" r:id="rId24"/>
    <p:sldId id="462" r:id="rId25"/>
    <p:sldId id="463" r:id="rId26"/>
    <p:sldId id="50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E85"/>
    <a:srgbClr val="00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9C44C2-94DB-8743-A2FE-D6EFD9241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7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ISMB 2012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C44C2-94DB-8743-A2FE-D6EFD9241D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3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A6F38-94F3-7143-A7B1-9879D5E498F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9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A6F38-94F3-7143-A7B1-9879D5E498F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9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99C73-B916-7743-8CB9-E019C3F66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37212-B202-A24D-8CA3-3DE997B3E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902D0-19EF-284A-866F-114E7CB9E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7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F7B8F-893D-AB4D-BED3-9611848768A8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3B77E-6781-E248-9930-34BDEFF86D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1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8BBB06-85E5-2A4F-BF2F-E992282286D5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598E5-4456-DB49-8618-D21B331BE0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7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90F9E-68F1-EB48-BABA-3D440A0B65A8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1CE14-B711-B24B-BF53-1C35FBCC9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B90F00-0E27-6D45-9162-F8D39F0C0828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61240-E065-3141-B5B8-75DF00D882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94A48-7E4F-6648-B6A5-12DD02FEFD93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C1B05-D34F-AB42-90C1-958F6854A1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9F761A-D733-B843-91F3-9544CFFCE5A1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AF44E-EECC-A34E-83DC-2655F7F92E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D0434-D822-6249-94C0-94F5167B0221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0FF3C-8816-F440-8C88-26FAA5C51B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8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82C9B8-3AB6-6448-B830-394D3BFB627F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BE293-1A12-DE40-9E0F-8CDDD150B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F27F0-F8B8-E943-9053-65009E8A1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0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DC760A-47D2-374A-B460-BFDA3951F897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5982C-E05B-D442-8ED5-8BBD073D6B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9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D968C-31E2-3D4B-8F28-63EC11E73CCC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9F3FE-1B72-1548-9335-066B4B182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4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9A08C9-A8DC-5C4F-B1F6-447466DD0D18}" type="datetime1">
              <a:rPr lang="en-US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EA2C0-BCE1-8449-AB82-E5BEAE77C1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AA9DC-A380-974C-A44D-7B1546D82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DC901-4C02-964E-9B5E-72A57D8A9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FA0BB-7806-244F-9564-52B7811D5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572ED-E345-6D4B-AFF2-8FEB3F863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6C602-E275-5449-B3B5-B6DB09338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C557E-C746-8947-850F-603ED83A7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2FF11-7541-D94C-AEA6-09F35EF93F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A7A399"/>
                </a:solidFill>
              </a:defRPr>
            </a:lvl1pPr>
          </a:lstStyle>
          <a:p>
            <a:fld id="{20B599D6-390F-BE4F-96D9-A2AF6AE3C1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3" r:id="rId2"/>
    <p:sldLayoutId id="2147483901" r:id="rId3"/>
    <p:sldLayoutId id="2147483894" r:id="rId4"/>
    <p:sldLayoutId id="2147483895" r:id="rId5"/>
    <p:sldLayoutId id="2147483896" r:id="rId6"/>
    <p:sldLayoutId id="2147483902" r:id="rId7"/>
    <p:sldLayoutId id="2147483897" r:id="rId8"/>
    <p:sldLayoutId id="2147483903" r:id="rId9"/>
    <p:sldLayoutId id="2147483898" r:id="rId10"/>
    <p:sldLayoutId id="21474838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charset="0"/>
        <a:buChar char="◦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charset="0"/>
        <a:buChar char="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charset="0"/>
        <a:buChar char="◦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charset="0"/>
        <a:buChar char="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57200" eaLnBrk="1" hangingPunct="1"/>
            <a:fld id="{3AB1FF23-5EA0-BC49-A18D-70291BBCF9C1}" type="datetime1">
              <a:rPr lang="en-US"/>
              <a:pPr defTabSz="457200" eaLnBrk="1" hangingPunct="1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5720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57200" eaLnBrk="1" hangingPunct="1"/>
            <a:fld id="{25691971-0EA1-7541-B21A-33C5C442682B}" type="slidenum">
              <a:rPr lang="en-US"/>
              <a:pPr defTabSz="457200" eaLnBrk="1" hangingPunct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609600"/>
            <a:ext cx="8848897" cy="569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2800" dirty="0" err="1" smtClean="0">
                <a:solidFill>
                  <a:prstClr val="white"/>
                </a:solidFill>
              </a:rPr>
              <a:t>Transcriptomes</a:t>
            </a:r>
            <a:r>
              <a:rPr lang="en-US" sz="2800" dirty="0" smtClean="0">
                <a:solidFill>
                  <a:prstClr val="white"/>
                </a:solidFill>
              </a:rPr>
              <a:t> part 2</a:t>
            </a:r>
          </a:p>
          <a:p>
            <a:pPr defTabSz="457200" eaLnBrk="1" hangingPunct="1"/>
            <a:endParaRPr lang="en-US" sz="2800" dirty="0">
              <a:solidFill>
                <a:prstClr val="white"/>
              </a:solidFill>
            </a:endParaRPr>
          </a:p>
          <a:p>
            <a:pPr defTabSz="457200" eaLnBrk="1" hangingPunct="1"/>
            <a:r>
              <a:rPr lang="en-US" sz="2800" dirty="0" smtClean="0">
                <a:solidFill>
                  <a:prstClr val="white"/>
                </a:solidFill>
              </a:rPr>
              <a:t>Characteristics &amp; quality measures</a:t>
            </a:r>
          </a:p>
          <a:p>
            <a:pPr defTabSz="457200" eaLnBrk="1" hangingPunct="1"/>
            <a:r>
              <a:rPr lang="en-US" sz="2800" dirty="0" smtClean="0">
                <a:solidFill>
                  <a:prstClr val="white"/>
                </a:solidFill>
              </a:rPr>
              <a:t>of RNA-seq </a:t>
            </a:r>
            <a:r>
              <a:rPr lang="en-US" sz="2800" dirty="0" err="1" smtClean="0">
                <a:solidFill>
                  <a:prstClr val="white"/>
                </a:solidFill>
              </a:rPr>
              <a:t>transcriptomes</a:t>
            </a:r>
            <a:endParaRPr lang="en-US" sz="2800" dirty="0" smtClean="0">
              <a:solidFill>
                <a:prstClr val="white"/>
              </a:solidFill>
            </a:endParaRPr>
          </a:p>
          <a:p>
            <a:pPr defTabSz="457200" eaLnBrk="1" hangingPunct="1"/>
            <a:r>
              <a:rPr lang="en-US" sz="2800" dirty="0">
                <a:solidFill>
                  <a:prstClr val="white"/>
                </a:solidFill>
              </a:rPr>
              <a:t>	</a:t>
            </a:r>
            <a:r>
              <a:rPr lang="en-US" sz="2800" dirty="0" smtClean="0">
                <a:solidFill>
                  <a:prstClr val="white"/>
                </a:solidFill>
              </a:rPr>
              <a:t>impact of these characteristics on analysis methods </a:t>
            </a:r>
          </a:p>
          <a:p>
            <a:pPr defTabSz="457200" eaLnBrk="1" hangingPunct="1"/>
            <a:r>
              <a:rPr lang="en-US" sz="2800" dirty="0" smtClean="0">
                <a:solidFill>
                  <a:prstClr val="white"/>
                </a:solidFill>
              </a:rPr>
              <a:t>	impact on </a:t>
            </a:r>
            <a:r>
              <a:rPr lang="en-US" sz="2800" dirty="0">
                <a:solidFill>
                  <a:prstClr val="white"/>
                </a:solidFill>
              </a:rPr>
              <a:t>b</a:t>
            </a:r>
            <a:r>
              <a:rPr lang="en-US" sz="2800" dirty="0" smtClean="0">
                <a:solidFill>
                  <a:prstClr val="white"/>
                </a:solidFill>
              </a:rPr>
              <a:t>iology conclusions</a:t>
            </a:r>
          </a:p>
          <a:p>
            <a:pPr defTabSz="457200" eaLnBrk="1" hangingPunct="1"/>
            <a:endParaRPr lang="en-US" sz="2800" dirty="0">
              <a:solidFill>
                <a:prstClr val="white"/>
              </a:solidFill>
            </a:endParaRPr>
          </a:p>
          <a:p>
            <a:pPr defTabSz="457200" eaLnBrk="1" hangingPunct="1"/>
            <a:r>
              <a:rPr lang="en-US" sz="2800" dirty="0" smtClean="0">
                <a:solidFill>
                  <a:prstClr val="white"/>
                </a:solidFill>
              </a:rPr>
              <a:t>&gt;these are very rich - yet imperfect - data </a:t>
            </a:r>
          </a:p>
          <a:p>
            <a:pPr defTabSz="457200" eaLnBrk="1" hangingPunct="1"/>
            <a:r>
              <a:rPr lang="en-US" sz="2800" dirty="0" smtClean="0">
                <a:solidFill>
                  <a:prstClr val="white"/>
                </a:solidFill>
              </a:rPr>
              <a:t>&gt;know what biological questions you can address</a:t>
            </a:r>
          </a:p>
          <a:p>
            <a:pPr defTabSz="457200" eaLnBrk="1" hangingPunct="1"/>
            <a:r>
              <a:rPr lang="en-US" sz="2800" dirty="0" smtClean="0">
                <a:solidFill>
                  <a:prstClr val="white"/>
                </a:solidFill>
              </a:rPr>
              <a:t>&gt;learn what is solid and when to worry</a:t>
            </a:r>
          </a:p>
          <a:p>
            <a:pPr defTabSz="457200" eaLnBrk="1" hangingPunct="1"/>
            <a:endParaRPr lang="en-US" sz="2800" dirty="0">
              <a:solidFill>
                <a:prstClr val="white"/>
              </a:solidFill>
            </a:endParaRPr>
          </a:p>
          <a:p>
            <a:pPr defTabSz="457200" eaLnBrk="1" hangingPunct="1"/>
            <a:r>
              <a:rPr lang="en-US" sz="2800" dirty="0" smtClean="0">
                <a:solidFill>
                  <a:prstClr val="white"/>
                </a:solidFill>
              </a:rPr>
              <a:t>the relationship of “co-expression” with co-regulation</a:t>
            </a:r>
          </a:p>
          <a:p>
            <a:pPr defTabSz="457200" eaLnBrk="1" hangingPunct="1"/>
            <a:r>
              <a:rPr lang="en-US" sz="2800" dirty="0">
                <a:solidFill>
                  <a:prstClr val="white"/>
                </a:solidFill>
              </a:rPr>
              <a:t>	</a:t>
            </a:r>
            <a:r>
              <a:rPr lang="en-US" sz="2800" dirty="0" smtClean="0">
                <a:solidFill>
                  <a:prstClr val="white"/>
                </a:solidFill>
              </a:rPr>
              <a:t>inferences</a:t>
            </a:r>
          </a:p>
        </p:txBody>
      </p:sp>
    </p:spTree>
    <p:extLst>
      <p:ext uri="{BB962C8B-B14F-4D97-AF65-F5344CB8AC3E}">
        <p14:creationId xmlns:p14="http://schemas.microsoft.com/office/powerpoint/2010/main" val="263224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3"/>
          <p:cNvSpPr txBox="1">
            <a:spLocks noChangeArrowheads="1"/>
          </p:cNvSpPr>
          <p:nvPr/>
        </p:nvSpPr>
        <p:spPr bwMode="auto">
          <a:xfrm>
            <a:off x="288925" y="2682875"/>
            <a:ext cx="98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Genome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3103563"/>
            <a:ext cx="731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981200" y="2987675"/>
            <a:ext cx="931863" cy="2397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21125" y="2992438"/>
            <a:ext cx="650875" cy="2397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49613" y="2984500"/>
            <a:ext cx="465137" cy="2397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40575" y="2987675"/>
            <a:ext cx="466725" cy="23971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02338" y="2987675"/>
            <a:ext cx="931862" cy="23971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94325" y="2984500"/>
            <a:ext cx="355600" cy="23971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002588" y="2987675"/>
            <a:ext cx="652462" cy="23971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3161507" y="2291556"/>
            <a:ext cx="241300" cy="2579687"/>
          </a:xfrm>
          <a:prstGeom prst="leftBrac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693" name="TextBox 15"/>
          <p:cNvSpPr txBox="1">
            <a:spLocks noChangeArrowheads="1"/>
          </p:cNvSpPr>
          <p:nvPr/>
        </p:nvSpPr>
        <p:spPr bwMode="auto">
          <a:xfrm>
            <a:off x="2401888" y="3692525"/>
            <a:ext cx="184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/>
              <a:t>Gene A</a:t>
            </a:r>
          </a:p>
          <a:p>
            <a:pPr algn="ctr"/>
            <a:r>
              <a:rPr lang="en-US" sz="1600"/>
              <a:t>Length = 1000 bp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6916738" y="1963737"/>
            <a:ext cx="241300" cy="3235325"/>
          </a:xfrm>
          <a:prstGeom prst="leftBrac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695" name="TextBox 18"/>
          <p:cNvSpPr txBox="1">
            <a:spLocks noChangeArrowheads="1"/>
          </p:cNvSpPr>
          <p:nvPr/>
        </p:nvSpPr>
        <p:spPr bwMode="auto">
          <a:xfrm>
            <a:off x="6115050" y="3702050"/>
            <a:ext cx="184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/>
              <a:t>Gene B</a:t>
            </a:r>
          </a:p>
          <a:p>
            <a:pPr algn="ctr"/>
            <a:r>
              <a:rPr lang="en-US" sz="1600"/>
              <a:t>Length = 1500 bp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46300" y="2697163"/>
            <a:ext cx="220663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08188" y="2859088"/>
            <a:ext cx="220662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71850" y="2860675"/>
            <a:ext cx="220663" cy="68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25900" y="2876550"/>
            <a:ext cx="220663" cy="68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91013" y="2873375"/>
            <a:ext cx="220662" cy="68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24663" y="2697163"/>
            <a:ext cx="109537" cy="60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08975" y="2722563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08950" y="2840038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418513" y="2840038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3300" y="2840038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27663" y="2827338"/>
            <a:ext cx="220662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43638" y="2722563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50025" y="2757488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53138" y="2840038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40575" y="2697163"/>
            <a:ext cx="109538" cy="60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002588" y="2692400"/>
            <a:ext cx="109537" cy="60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496175" y="2697163"/>
            <a:ext cx="111125" cy="60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Connector 37"/>
          <p:cNvCxnSpPr>
            <a:stCxn id="25" idx="3"/>
            <a:endCxn id="34" idx="1"/>
          </p:cNvCxnSpPr>
          <p:nvPr/>
        </p:nvCxnSpPr>
        <p:spPr>
          <a:xfrm>
            <a:off x="6934200" y="2727325"/>
            <a:ext cx="206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3"/>
            <a:endCxn id="35" idx="1"/>
          </p:cNvCxnSpPr>
          <p:nvPr/>
        </p:nvCxnSpPr>
        <p:spPr>
          <a:xfrm flipV="1">
            <a:off x="7607300" y="2722563"/>
            <a:ext cx="395288" cy="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98738" y="2849563"/>
            <a:ext cx="220662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30450" y="2860675"/>
            <a:ext cx="220663" cy="68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03525" y="2705100"/>
            <a:ext cx="109538" cy="60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55963" y="2705100"/>
            <a:ext cx="109537" cy="60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>
            <a:stCxn id="43" idx="3"/>
            <a:endCxn id="44" idx="1"/>
          </p:cNvCxnSpPr>
          <p:nvPr/>
        </p:nvCxnSpPr>
        <p:spPr>
          <a:xfrm>
            <a:off x="2913063" y="2735263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60750" y="2732088"/>
            <a:ext cx="220663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75125" y="2752725"/>
            <a:ext cx="219075" cy="68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324225" y="4311650"/>
            <a:ext cx="1588" cy="49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037388" y="4311650"/>
            <a:ext cx="1587" cy="49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96038" y="2874963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19850" y="2582863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29263" y="2735263"/>
            <a:ext cx="220662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99438" y="2566988"/>
            <a:ext cx="219075" cy="68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264400" y="2616200"/>
            <a:ext cx="219075" cy="68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29" name="TextBox 4"/>
          <p:cNvSpPr txBox="1">
            <a:spLocks noChangeArrowheads="1"/>
          </p:cNvSpPr>
          <p:nvPr/>
        </p:nvSpPr>
        <p:spPr bwMode="auto">
          <a:xfrm>
            <a:off x="2047875" y="5040313"/>
            <a:ext cx="208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RPKM = 10/1kb = 10</a:t>
            </a:r>
          </a:p>
        </p:txBody>
      </p:sp>
      <p:sp>
        <p:nvSpPr>
          <p:cNvPr id="71730" name="TextBox 57"/>
          <p:cNvSpPr txBox="1">
            <a:spLocks noChangeArrowheads="1"/>
          </p:cNvSpPr>
          <p:nvPr/>
        </p:nvSpPr>
        <p:spPr bwMode="auto">
          <a:xfrm>
            <a:off x="5562600" y="5040313"/>
            <a:ext cx="226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RPKM = 15/1.5kb = 10</a:t>
            </a: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381000" y="1449388"/>
          <a:ext cx="548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4" name="Document" r:id="rId3" imgW="5486198" imgH="596878" progId="Word.Document.12">
                  <p:embed/>
                </p:oleObj>
              </mc:Choice>
              <mc:Fallback>
                <p:oleObj name="Document" r:id="rId3" imgW="5486198" imgH="596878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9388"/>
                        <a:ext cx="5486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1" name="TextBox 49"/>
          <p:cNvSpPr txBox="1">
            <a:spLocks noChangeArrowheads="1"/>
          </p:cNvSpPr>
          <p:nvPr/>
        </p:nvSpPr>
        <p:spPr bwMode="auto">
          <a:xfrm>
            <a:off x="4873625" y="1349375"/>
            <a:ext cx="3736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Where N = Total reads mapped</a:t>
            </a:r>
          </a:p>
          <a:p>
            <a:r>
              <a:rPr lang="en-US" sz="2000"/>
              <a:t>              L = Length of region</a:t>
            </a:r>
          </a:p>
        </p:txBody>
      </p:sp>
      <p:sp>
        <p:nvSpPr>
          <p:cNvPr id="71732" name="TextBox 58"/>
          <p:cNvSpPr txBox="1">
            <a:spLocks noChangeArrowheads="1"/>
          </p:cNvSpPr>
          <p:nvPr/>
        </p:nvSpPr>
        <p:spPr bwMode="auto">
          <a:xfrm>
            <a:off x="352425" y="4054475"/>
            <a:ext cx="17811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/>
              <a:t>Assuming 1 </a:t>
            </a:r>
          </a:p>
          <a:p>
            <a:r>
              <a:rPr lang="en-US" sz="2200"/>
              <a:t>million reads</a:t>
            </a:r>
            <a:br>
              <a:rPr lang="en-US" sz="2200"/>
            </a:br>
            <a:r>
              <a:rPr lang="en-US" sz="2200"/>
              <a:t>mapped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2438400" y="4511675"/>
            <a:ext cx="457200" cy="153988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03213" y="533400"/>
            <a:ext cx="8853487" cy="2031325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RPKM</a:t>
            </a:r>
            <a:r>
              <a:rPr lang="en-US" sz="20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eads </a:t>
            </a:r>
            <a:r>
              <a:rPr lang="en-US" sz="2000" dirty="0">
                <a:solidFill>
                  <a:srgbClr val="FF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er </a:t>
            </a:r>
            <a:r>
              <a:rPr lang="en-US" sz="2000" dirty="0" err="1">
                <a:solidFill>
                  <a:srgbClr val="FF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sz="2000" dirty="0" err="1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ilobase</a:t>
            </a:r>
            <a:r>
              <a:rPr lang="en-US" sz="20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 exon per </a:t>
            </a:r>
            <a:r>
              <a:rPr lang="en-US" sz="2000" dirty="0">
                <a:solidFill>
                  <a:srgbClr val="FF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illion </a:t>
            </a:r>
            <a:r>
              <a:rPr lang="en-US" sz="20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reads</a:t>
            </a:r>
          </a:p>
          <a:p>
            <a:pPr>
              <a:defRPr/>
            </a:pPr>
            <a:r>
              <a:rPr lang="en-US" sz="1800" dirty="0" smtClean="0">
                <a:solidFill>
                  <a:srgbClr val="00009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FPKM</a:t>
            </a:r>
          </a:p>
          <a:p>
            <a:pPr>
              <a:defRPr/>
            </a:pPr>
            <a:r>
              <a:rPr lang="en-US" sz="1800" dirty="0" smtClean="0">
                <a:solidFill>
                  <a:srgbClr val="00009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TPM</a:t>
            </a:r>
          </a:p>
          <a:p>
            <a:pPr>
              <a:defRPr/>
            </a:pPr>
            <a:endParaRPr lang="en-US" dirty="0" smtClean="0"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>
              <a:defRPr/>
            </a:pPr>
            <a:endParaRPr lang="en-US" dirty="0" smtClean="0"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009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TPC or CPC (single cell mainly — though this is really most desirable for biology)</a:t>
            </a:r>
            <a:endParaRPr lang="en-US" sz="1800" dirty="0">
              <a:solidFill>
                <a:srgbClr val="00009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71735" name="Rectangle 58"/>
          <p:cNvSpPr>
            <a:spLocks noChangeArrowheads="1"/>
          </p:cNvSpPr>
          <p:nvPr/>
        </p:nvSpPr>
        <p:spPr bwMode="auto">
          <a:xfrm>
            <a:off x="457200" y="5867400"/>
            <a:ext cx="8229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00"/>
              <a:t>If paired-end reads, then </a:t>
            </a:r>
            <a:r>
              <a:rPr lang="en-US" sz="1900">
                <a:solidFill>
                  <a:srgbClr val="FF0000"/>
                </a:solidFill>
              </a:rPr>
              <a:t>F</a:t>
            </a:r>
            <a:r>
              <a:rPr lang="en-US" sz="1900"/>
              <a:t>ragments </a:t>
            </a:r>
            <a:r>
              <a:rPr lang="en-US" sz="1900">
                <a:solidFill>
                  <a:srgbClr val="FF0000"/>
                </a:solidFill>
              </a:rPr>
              <a:t>P</a:t>
            </a:r>
            <a:r>
              <a:rPr lang="en-US" sz="1900"/>
              <a:t>er </a:t>
            </a:r>
            <a:r>
              <a:rPr lang="en-US" sz="1900">
                <a:solidFill>
                  <a:srgbClr val="FF0000"/>
                </a:solidFill>
              </a:rPr>
              <a:t>K</a:t>
            </a:r>
            <a:r>
              <a:rPr lang="en-US" sz="1900"/>
              <a:t>ilobase per </a:t>
            </a:r>
            <a:r>
              <a:rPr lang="en-US" sz="1900">
                <a:solidFill>
                  <a:srgbClr val="FF0000"/>
                </a:solidFill>
              </a:rPr>
              <a:t>M</a:t>
            </a:r>
            <a:r>
              <a:rPr lang="en-US" sz="1900"/>
              <a:t>illion of mapped reads (FPKM)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>
          <a:xfrm>
            <a:off x="304800" y="1828800"/>
            <a:ext cx="7924800" cy="41052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Transcript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coverage levels differ along their lengths depending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on specifics of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library construction procedure.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Fragmentation before or after reverse transcription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70238" y="3586163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Exon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1263" y="3586163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49738" y="3586163"/>
            <a:ext cx="771525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 </a:t>
            </a:r>
          </a:p>
        </p:txBody>
      </p:sp>
      <p:sp>
        <p:nvSpPr>
          <p:cNvPr id="61446" name="TextBox 13"/>
          <p:cNvSpPr txBox="1">
            <a:spLocks noChangeArrowheads="1"/>
          </p:cNvSpPr>
          <p:nvPr/>
        </p:nvSpPr>
        <p:spPr bwMode="auto">
          <a:xfrm>
            <a:off x="2057400" y="3548063"/>
            <a:ext cx="777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mRNA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4502150" y="4227513"/>
            <a:ext cx="242888" cy="638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48" name="TextBox 17"/>
          <p:cNvSpPr txBox="1">
            <a:spLocks noChangeArrowheads="1"/>
          </p:cNvSpPr>
          <p:nvPr/>
        </p:nvSpPr>
        <p:spPr bwMode="auto">
          <a:xfrm>
            <a:off x="4792663" y="4283075"/>
            <a:ext cx="1265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Sequencing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70238" y="5689600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Exon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21263" y="5689600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49738" y="5689600"/>
            <a:ext cx="771525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</a:t>
            </a:r>
          </a:p>
        </p:txBody>
      </p:sp>
      <p:sp>
        <p:nvSpPr>
          <p:cNvPr id="61452" name="TextBox 21"/>
          <p:cNvSpPr txBox="1">
            <a:spLocks noChangeArrowheads="1"/>
          </p:cNvSpPr>
          <p:nvPr/>
        </p:nvSpPr>
        <p:spPr bwMode="auto">
          <a:xfrm>
            <a:off x="2057400" y="5649913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mRNA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63913" y="538797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91163" y="538797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46688" y="55499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5638" y="5534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08500" y="5534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84588" y="5534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9138" y="5534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76800" y="55118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05275" y="54737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46525" y="533241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22688" y="505777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95663" y="50038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21263" y="542131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81375" y="519906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721100" y="49276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768725" y="519906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59375" y="531177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587875" y="537051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4800" y="457200"/>
            <a:ext cx="8624887" cy="1446550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Data characteristics affect the analysis and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conclusions you can draw: </a:t>
            </a:r>
          </a:p>
          <a:p>
            <a:pPr>
              <a:defRPr/>
            </a:pPr>
            <a:r>
              <a:rPr lang="en-US" sz="2000" dirty="0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Example = </a:t>
            </a:r>
            <a:r>
              <a:rPr lang="en-US" sz="2000" dirty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</a:t>
            </a:r>
            <a:r>
              <a:rPr lang="en-US" sz="2000" dirty="0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neven read coverage levels due to biochemistry</a:t>
            </a:r>
          </a:p>
          <a:p>
            <a:pPr>
              <a:defRPr/>
            </a:pPr>
            <a:r>
              <a:rPr lang="en-US" sz="2000" dirty="0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 RNA/</a:t>
            </a:r>
            <a:r>
              <a:rPr lang="en-US" sz="2000" dirty="0" err="1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cDNA</a:t>
            </a:r>
            <a:endParaRPr lang="en-US" sz="2000" dirty="0">
              <a:solidFill>
                <a:srgbClr val="0033FF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4294967295"/>
          </p:nvPr>
        </p:nvSpPr>
        <p:spPr>
          <a:xfrm>
            <a:off x="319088" y="1066800"/>
            <a:ext cx="8367712" cy="4879975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GC-rich and GC-poor regions are under-sampled during sequencing by some chemistries (e.g.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Illumina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lvl="1"/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specific enzymatic biases </a:t>
            </a:r>
          </a:p>
          <a:p>
            <a:pPr lvl="1"/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The not-so-random nature of random priming 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467" name="TextBox 7"/>
          <p:cNvSpPr txBox="1">
            <a:spLocks noChangeArrowheads="1"/>
          </p:cNvSpPr>
          <p:nvPr/>
        </p:nvSpPr>
        <p:spPr bwMode="auto">
          <a:xfrm>
            <a:off x="574675" y="4913313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mRNA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5163" y="4899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9338" y="4719638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59475" y="4899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10413" y="4899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78338" y="490061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2388" y="4899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05000" y="4899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59338" y="4899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66063" y="4899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95738" y="4899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59338" y="465931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78338" y="44958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65950" y="47244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13150" y="48990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9625" y="469741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84650" y="465931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66063" y="4643438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7925" y="473551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86" name="TextBox 28"/>
          <p:cNvSpPr txBox="1">
            <a:spLocks noChangeArrowheads="1"/>
          </p:cNvSpPr>
          <p:nvPr/>
        </p:nvSpPr>
        <p:spPr bwMode="auto">
          <a:xfrm>
            <a:off x="1590675" y="4975225"/>
            <a:ext cx="7248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ATCTTAAATAT</a:t>
            </a:r>
            <a:r>
              <a:rPr lang="en-US" sz="1600"/>
              <a:t>CGTCTGACTGACTGTCGTA</a:t>
            </a:r>
            <a:r>
              <a:rPr lang="en-US" sz="1600">
                <a:solidFill>
                  <a:srgbClr val="FF0000"/>
                </a:solidFill>
              </a:rPr>
              <a:t>CGCGGCCC</a:t>
            </a:r>
            <a:r>
              <a:rPr lang="en-US" sz="1600"/>
              <a:t>TATCGTACGTCGT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3800" y="4506913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69275" y="475297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51275" y="45720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90" name="TextBox 34"/>
          <p:cNvSpPr txBox="1">
            <a:spLocks noChangeArrowheads="1"/>
          </p:cNvSpPr>
          <p:nvPr/>
        </p:nvSpPr>
        <p:spPr bwMode="auto">
          <a:xfrm>
            <a:off x="1905000" y="6049963"/>
            <a:ext cx="969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GC-poor</a:t>
            </a:r>
          </a:p>
        </p:txBody>
      </p:sp>
      <p:sp>
        <p:nvSpPr>
          <p:cNvPr id="62491" name="TextBox 35"/>
          <p:cNvSpPr txBox="1">
            <a:spLocks noChangeArrowheads="1"/>
          </p:cNvSpPr>
          <p:nvPr/>
        </p:nvSpPr>
        <p:spPr bwMode="auto">
          <a:xfrm>
            <a:off x="5676900" y="6049963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GC-rich</a:t>
            </a:r>
          </a:p>
        </p:txBody>
      </p:sp>
      <p:cxnSp>
        <p:nvCxnSpPr>
          <p:cNvPr id="38" name="Straight Arrow Connector 37"/>
          <p:cNvCxnSpPr>
            <a:stCxn id="62491" idx="0"/>
          </p:cNvCxnSpPr>
          <p:nvPr/>
        </p:nvCxnSpPr>
        <p:spPr>
          <a:xfrm rot="5400000" flipH="1" flipV="1">
            <a:off x="5752306" y="5685632"/>
            <a:ext cx="7270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2490" idx="0"/>
          </p:cNvCxnSpPr>
          <p:nvPr/>
        </p:nvCxnSpPr>
        <p:spPr>
          <a:xfrm rot="16200000" flipV="1">
            <a:off x="2042319" y="5701507"/>
            <a:ext cx="6953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513" y="609600"/>
            <a:ext cx="8624887" cy="461963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Sequencing </a:t>
            </a:r>
            <a:r>
              <a:rPr lang="en-US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biases</a:t>
            </a:r>
            <a:endParaRPr lang="en-US" dirty="0"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485900"/>
            <a:ext cx="2612571" cy="537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384300"/>
            <a:ext cx="2503714" cy="567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6054" y="1964561"/>
            <a:ext cx="29563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shown: mRNAs&gt;1000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normalized</a:t>
            </a:r>
          </a:p>
          <a:p>
            <a:pPr defTabSz="457200" eaLnBrk="1" hangingPunct="1"/>
            <a:endParaRPr lang="en-US" sz="1800" dirty="0">
              <a:solidFill>
                <a:prstClr val="black"/>
              </a:solidFill>
            </a:endParaRPr>
          </a:p>
          <a:p>
            <a:pPr marL="285750" indent="-285750" defTabSz="457200" eaLnBrk="1" hangingPunct="1">
              <a:buFont typeface="Arial"/>
              <a:buChar char="•"/>
            </a:pPr>
            <a:r>
              <a:rPr lang="en-US" sz="1800" dirty="0" smtClean="0">
                <a:solidFill>
                  <a:srgbClr val="800000"/>
                </a:solidFill>
              </a:rPr>
              <a:t>Post mortem tissues</a:t>
            </a:r>
          </a:p>
          <a:p>
            <a:pPr defTabSz="457200" eaLnBrk="1" hangingPunct="1"/>
            <a:r>
              <a:rPr lang="en-US" sz="1800" dirty="0" smtClean="0">
                <a:solidFill>
                  <a:srgbClr val="800000"/>
                </a:solidFill>
              </a:rPr>
              <a:t>     pose special challenges</a:t>
            </a:r>
          </a:p>
          <a:p>
            <a:pPr marL="285750" indent="-285750" defTabSz="457200" eaLnBrk="1" hangingPunct="1">
              <a:buFont typeface="Arial"/>
              <a:buChar char="•"/>
            </a:pPr>
            <a:endParaRPr lang="en-US" sz="1800" dirty="0">
              <a:solidFill>
                <a:srgbClr val="800000"/>
              </a:solidFill>
            </a:endParaRPr>
          </a:p>
          <a:p>
            <a:pPr marL="285750" indent="-285750" defTabSz="457200" eaLnBrk="1" hangingPunct="1">
              <a:buFont typeface="Arial"/>
              <a:buChar char="•"/>
            </a:pPr>
            <a:r>
              <a:rPr lang="en-US" sz="1800" dirty="0" smtClean="0">
                <a:solidFill>
                  <a:srgbClr val="800000"/>
                </a:solidFill>
              </a:rPr>
              <a:t>Longest RNAs are</a:t>
            </a:r>
          </a:p>
          <a:p>
            <a:pPr defTabSz="457200" eaLnBrk="1" hangingPunct="1"/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 smtClean="0">
                <a:solidFill>
                  <a:srgbClr val="800000"/>
                </a:solidFill>
              </a:rPr>
              <a:t>    more affected</a:t>
            </a:r>
          </a:p>
          <a:p>
            <a:pPr defTabSz="457200" eaLnBrk="1" hangingPunct="1"/>
            <a:endParaRPr lang="en-US" sz="1800" dirty="0">
              <a:solidFill>
                <a:srgbClr val="800000"/>
              </a:solidFill>
            </a:endParaRPr>
          </a:p>
          <a:p>
            <a:pPr defTabSz="457200" eaLnBrk="1" hangingPunct="1"/>
            <a:r>
              <a:rPr lang="en-US" sz="1800" dirty="0" smtClean="0">
                <a:solidFill>
                  <a:srgbClr val="800000"/>
                </a:solidFill>
              </a:rPr>
              <a:t>   5’ exons  </a:t>
            </a:r>
          </a:p>
          <a:p>
            <a:pPr defTabSz="457200" eaLnBrk="1" hangingPunct="1"/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 smtClean="0">
                <a:solidFill>
                  <a:srgbClr val="800000"/>
                </a:solidFill>
              </a:rPr>
              <a:t>  under-represented more</a:t>
            </a:r>
          </a:p>
          <a:p>
            <a:pPr defTabSz="457200" eaLnBrk="1" hangingPunct="1"/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 smtClean="0">
                <a:solidFill>
                  <a:srgbClr val="800000"/>
                </a:solidFill>
              </a:rPr>
              <a:t>  in some samples</a:t>
            </a:r>
          </a:p>
          <a:p>
            <a:pPr defTabSz="457200" eaLnBrk="1" hangingPunct="1"/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 smtClean="0">
                <a:solidFill>
                  <a:srgbClr val="800000"/>
                </a:solidFill>
              </a:rPr>
              <a:t>  than others</a:t>
            </a:r>
          </a:p>
          <a:p>
            <a:pPr defTabSz="457200" eaLnBrk="1" hangingPunct="1"/>
            <a:endParaRPr lang="en-US" sz="1800" dirty="0">
              <a:solidFill>
                <a:srgbClr val="800000"/>
              </a:solidFill>
            </a:endParaRPr>
          </a:p>
          <a:p>
            <a:pPr defTabSz="457200" eaLnBrk="1" hangingPunct="1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103446"/>
            <a:ext cx="9144000" cy="523220"/>
          </a:xfrm>
          <a:prstGeom prst="rect">
            <a:avLst/>
          </a:prstGeom>
          <a:solidFill>
            <a:srgbClr val="800000"/>
          </a:solidFill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457200" eaLnBrk="1" hangingPunct="1"/>
            <a:r>
              <a:rPr lang="en-US" sz="2800" dirty="0" smtClean="0">
                <a:solidFill>
                  <a:prstClr val="white"/>
                </a:solidFill>
              </a:rPr>
              <a:t>RNA integrity affects typical RNA-seq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634" y="1127660"/>
            <a:ext cx="419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Human Tissues (HBM and ENCODE 3)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16568"/>
            <a:ext cx="343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ENCODE Cell Lines ENCODE2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800000"/>
          </a:solidFill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Global mRNA landscape  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Implications for ENCODE RNA-Seq data 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1418984"/>
            <a:ext cx="8432800" cy="507940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6200000">
            <a:off x="1388533" y="4174067"/>
            <a:ext cx="304800" cy="491066"/>
          </a:xfrm>
          <a:prstGeom prst="rightBrace">
            <a:avLst/>
          </a:prstGeom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hangingPunct="1"/>
            <a:endParaRPr lang="en-US" sz="1800">
              <a:solidFill>
                <a:srgbClr val="B23D3C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399" y="3833280"/>
            <a:ext cx="306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600" b="1" dirty="0" smtClean="0">
                <a:solidFill>
                  <a:srgbClr val="800000"/>
                </a:solidFill>
              </a:rPr>
              <a:t>read length – major platforms</a:t>
            </a:r>
          </a:p>
          <a:p>
            <a:pPr defTabSz="457200" eaLnBrk="1" hangingPunct="1"/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</a:rPr>
              <a:t>	</a:t>
            </a:r>
            <a:endParaRPr lang="en-US" sz="1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3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800000"/>
          </a:solidFill>
          <a:effectLst>
            <a:outerShdw blurRad="82550" dist="1143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Too many isoform choices in transcript models 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reduces confidence in quantification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5618582" y="1316182"/>
            <a:ext cx="13177593" cy="5541818"/>
            <a:chOff x="-3433896" y="1316182"/>
            <a:chExt cx="10549849" cy="5541818"/>
          </a:xfrm>
        </p:grpSpPr>
        <p:grpSp>
          <p:nvGrpSpPr>
            <p:cNvPr id="9" name="Group 8"/>
            <p:cNvGrpSpPr/>
            <p:nvPr/>
          </p:nvGrpSpPr>
          <p:grpSpPr>
            <a:xfrm>
              <a:off x="-3277935" y="1778043"/>
              <a:ext cx="10093705" cy="4639696"/>
              <a:chOff x="-3277935" y="1778043"/>
              <a:chExt cx="10093705" cy="463969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277935" y="1881960"/>
                <a:ext cx="10093705" cy="431992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526641" y="5986025"/>
                <a:ext cx="3064825" cy="43171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defTabSz="457200" eaLnBrk="1" hangingPunct="1"/>
                <a:r>
                  <a:rPr lang="en-US" sz="1800" dirty="0" smtClean="0">
                    <a:solidFill>
                      <a:prstClr val="black"/>
                    </a:solidFill>
                  </a:rPr>
                  <a:t>Isoform number per gene</a:t>
                </a:r>
                <a:endParaRPr lang="en-US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200000">
                <a:off x="1044482" y="3511851"/>
                <a:ext cx="3875307" cy="40769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defTabSz="457200" eaLnBrk="1" hangingPunct="1"/>
                <a:r>
                  <a:rPr lang="en-US" sz="1800" dirty="0" err="1" smtClean="0">
                    <a:solidFill>
                      <a:prstClr val="black"/>
                    </a:solidFill>
                  </a:rPr>
                  <a:t>Frxn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 genes w low conf.  quant.</a:t>
                </a:r>
                <a:endParaRPr lang="en-US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-2605021" y="5608078"/>
                <a:ext cx="5458080" cy="43171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defTabSz="457200" eaLnBrk="1" hangingPunct="1"/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    OK          Poor         OK       Poor        OK     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-3433896" y="1316182"/>
              <a:ext cx="6100726" cy="55418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hangingPunct="1"/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91466" y="1576300"/>
              <a:ext cx="524487" cy="484143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hangingPunct="1"/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YYY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75678" y="1202430"/>
            <a:ext cx="566330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The Y axis is a measure of low confidence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extracted from Cufflinks quantification stats.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The point you need to learn is that isoform complexity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combined with relatively short read data gives the 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effect below. 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 This is why compromises 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with locus level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quantification or 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exon-level quantification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are used- Next slide</a:t>
            </a:r>
          </a:p>
        </p:txBody>
      </p:sp>
    </p:spTree>
    <p:extLst>
      <p:ext uri="{BB962C8B-B14F-4D97-AF65-F5344CB8AC3E}">
        <p14:creationId xmlns:p14="http://schemas.microsoft.com/office/powerpoint/2010/main" val="239592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6" y="507999"/>
            <a:ext cx="7784050" cy="606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88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TCF3: Well known case of meaningful alternative splicing in “average” 20-Exon gene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9873" y="507999"/>
            <a:ext cx="2187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hangingPunct="1"/>
            <a:r>
              <a:rPr lang="en-US" sz="1800" dirty="0" smtClean="0">
                <a:solidFill>
                  <a:srgbClr val="FF0000"/>
                </a:solidFill>
              </a:rPr>
              <a:t>This gene illustrates</a:t>
            </a:r>
          </a:p>
          <a:p>
            <a:pPr defTabSz="457200" eaLnBrk="1" hangingPunct="1"/>
            <a:r>
              <a:rPr lang="en-US" sz="1800" dirty="0" smtClean="0">
                <a:solidFill>
                  <a:srgbClr val="FF0000"/>
                </a:solidFill>
              </a:rPr>
              <a:t>a known important </a:t>
            </a:r>
          </a:p>
          <a:p>
            <a:pPr defTabSz="457200" eaLnBrk="1" hangingPunct="1"/>
            <a:r>
              <a:rPr lang="en-US" sz="1800" dirty="0" smtClean="0">
                <a:solidFill>
                  <a:srgbClr val="FF0000"/>
                </a:solidFill>
              </a:rPr>
              <a:t>alternate splice</a:t>
            </a:r>
          </a:p>
          <a:p>
            <a:pPr defTabSz="457200" eaLnBrk="1" hangingPunct="1"/>
            <a:r>
              <a:rPr lang="en-US" sz="1800" dirty="0" smtClean="0">
                <a:solidFill>
                  <a:srgbClr val="FF0000"/>
                </a:solidFill>
              </a:rPr>
              <a:t>choice (red arrows)</a:t>
            </a:r>
          </a:p>
          <a:p>
            <a:pPr defTabSz="457200" eaLnBrk="1" hangingPunct="1"/>
            <a:r>
              <a:rPr lang="en-US" sz="1800" dirty="0" smtClean="0">
                <a:solidFill>
                  <a:srgbClr val="FF0000"/>
                </a:solidFill>
              </a:rPr>
              <a:t>plus many</a:t>
            </a:r>
          </a:p>
          <a:p>
            <a:pPr defTabSz="457200" eaLnBrk="1" hangingPunct="1"/>
            <a:r>
              <a:rPr lang="en-US" sz="1800" dirty="0" smtClean="0">
                <a:solidFill>
                  <a:srgbClr val="FF0000"/>
                </a:solidFill>
              </a:rPr>
              <a:t> other choices </a:t>
            </a:r>
          </a:p>
          <a:p>
            <a:pPr defTabSz="457200" eaLnBrk="1" hangingPunct="1"/>
            <a:r>
              <a:rPr lang="en-US" sz="1800" dirty="0" smtClean="0">
                <a:solidFill>
                  <a:srgbClr val="FF0000"/>
                </a:solidFill>
              </a:rPr>
              <a:t>(most are new from RNA-seq data).  Then filter transcript models as shown below; allocate FPKM to get results on right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33115" y="369332"/>
            <a:ext cx="0" cy="4327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33115" y="304800"/>
            <a:ext cx="355600" cy="497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4632" y="652628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Analysis by G. </a:t>
            </a:r>
            <a:r>
              <a:rPr lang="en-US" sz="1800" dirty="0" err="1" smtClean="0">
                <a:solidFill>
                  <a:prstClr val="black"/>
                </a:solidFill>
              </a:rPr>
              <a:t>Marinov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2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1162"/>
            <a:ext cx="7784050" cy="906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933115" y="369332"/>
            <a:ext cx="0" cy="4327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33115" y="304800"/>
            <a:ext cx="355600" cy="497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4632" y="652628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Analysis by G. </a:t>
            </a:r>
            <a:r>
              <a:rPr lang="en-US" sz="1800" dirty="0" err="1" smtClean="0">
                <a:solidFill>
                  <a:prstClr val="black"/>
                </a:solidFill>
              </a:rPr>
              <a:t>Marinov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789" y="5735053"/>
            <a:ext cx="8726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400" dirty="0" smtClean="0">
                <a:solidFill>
                  <a:srgbClr val="FF0000"/>
                </a:solidFill>
              </a:rPr>
              <a:t>Note large fraction of length of mRNA in 3’ UTR</a:t>
            </a:r>
          </a:p>
          <a:p>
            <a:pPr defTabSz="457200" eaLnBrk="1" hangingPunct="1"/>
            <a:r>
              <a:rPr lang="en-US" sz="1400" dirty="0" smtClean="0">
                <a:solidFill>
                  <a:srgbClr val="FF0000"/>
                </a:solidFill>
              </a:rPr>
              <a:t>Note diversity of PA-stops and 3’ internal splices--- this has large influence on transcript level quantifications</a:t>
            </a:r>
          </a:p>
          <a:p>
            <a:pPr defTabSz="457200" eaLnBrk="1" hangingPunct="1"/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what if some samples are more 3’ biased than others?</a:t>
            </a:r>
          </a:p>
          <a:p>
            <a:pPr defTabSz="457200" eaLnBrk="1" hangingPunct="1"/>
            <a:r>
              <a:rPr lang="en-US" sz="1400" dirty="0">
                <a:solidFill>
                  <a:srgbClr val="FF0000"/>
                </a:solidFill>
              </a:rPr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02422" y="1069474"/>
            <a:ext cx="320841" cy="2005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828" y="304800"/>
            <a:ext cx="3725487" cy="258532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defTabSz="457200" eaLnBrk="1" hangingPunct="1"/>
            <a:endParaRPr lang="en-US" sz="1800" dirty="0">
              <a:solidFill>
                <a:prstClr val="black"/>
              </a:solidFill>
            </a:endParaRP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Seek explicit splice-crossing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sequence reads to “support”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assignment of FPKM to an isoform</a:t>
            </a: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model.</a:t>
            </a:r>
          </a:p>
          <a:p>
            <a:pPr defTabSz="457200" eaLnBrk="1" hangingPunct="1"/>
            <a:endParaRPr lang="en-US" sz="1800" dirty="0" smtClean="0">
              <a:solidFill>
                <a:prstClr val="black"/>
              </a:solidFill>
            </a:endParaRPr>
          </a:p>
          <a:p>
            <a:pPr defTabSz="457200" eaLnBrk="1" hangingPunct="1"/>
            <a:r>
              <a:rPr lang="en-US" sz="1800" dirty="0" smtClean="0">
                <a:solidFill>
                  <a:prstClr val="black"/>
                </a:solidFill>
              </a:rPr>
              <a:t>DEX-seq output per next slide</a:t>
            </a:r>
            <a:endParaRPr lang="en-US" sz="1800" dirty="0">
              <a:solidFill>
                <a:prstClr val="black"/>
              </a:solidFill>
            </a:endParaRPr>
          </a:p>
          <a:p>
            <a:pPr defTabSz="457200" eaLnBrk="1" hangingPunct="1"/>
            <a:endParaRPr lang="en-US" sz="1800" dirty="0" smtClean="0">
              <a:solidFill>
                <a:prstClr val="black"/>
              </a:solidFill>
            </a:endParaRPr>
          </a:p>
          <a:p>
            <a:pPr defTabSz="457200" eaLnBrk="1" hangingPunct="1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2191" y="802105"/>
            <a:ext cx="1198390" cy="1200329"/>
          </a:xfrm>
          <a:prstGeom prst="rect">
            <a:avLst/>
          </a:prstGeom>
          <a:solidFill>
            <a:srgbClr val="3A67AA"/>
          </a:solidFill>
          <a:ln>
            <a:solidFill>
              <a:srgbClr val="0000A7"/>
            </a:solidFill>
          </a:ln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1800" dirty="0" smtClean="0">
                <a:solidFill>
                  <a:prstClr val="white"/>
                </a:solidFill>
              </a:rPr>
              <a:t>nonsense</a:t>
            </a:r>
          </a:p>
          <a:p>
            <a:pPr defTabSz="457200" eaLnBrk="1" hangingPunct="1"/>
            <a:r>
              <a:rPr lang="en-US" sz="1800" dirty="0" smtClean="0">
                <a:solidFill>
                  <a:prstClr val="white"/>
                </a:solidFill>
              </a:rPr>
              <a:t>mediated</a:t>
            </a:r>
          </a:p>
          <a:p>
            <a:pPr defTabSz="457200" eaLnBrk="1" hangingPunct="1"/>
            <a:r>
              <a:rPr lang="en-US" sz="1800" dirty="0" smtClean="0">
                <a:solidFill>
                  <a:prstClr val="white"/>
                </a:solidFill>
              </a:rPr>
              <a:t>decay </a:t>
            </a:r>
          </a:p>
          <a:p>
            <a:pPr defTabSz="457200" eaLnBrk="1" hangingPunct="1"/>
            <a:r>
              <a:rPr lang="en-US" sz="1800" dirty="0" smtClean="0">
                <a:solidFill>
                  <a:prstClr val="white"/>
                </a:solidFill>
              </a:rPr>
              <a:t>predicted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1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4"/>
          <p:cNvSpPr txBox="1">
            <a:spLocks noChangeArrowheads="1"/>
          </p:cNvSpPr>
          <p:nvPr/>
        </p:nvSpPr>
        <p:spPr bwMode="auto">
          <a:xfrm>
            <a:off x="304800" y="55626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Genome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5878513"/>
            <a:ext cx="6400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348038" y="5786438"/>
            <a:ext cx="931862" cy="1651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86375" y="5802313"/>
            <a:ext cx="650875" cy="1603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4863" y="5792788"/>
            <a:ext cx="466725" cy="1698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48038" y="5014913"/>
            <a:ext cx="931862" cy="18573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86375" y="5011738"/>
            <a:ext cx="650875" cy="18891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14863" y="5011738"/>
            <a:ext cx="466725" cy="18891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348038" y="5381625"/>
            <a:ext cx="931862" cy="2063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86375" y="5383213"/>
            <a:ext cx="650875" cy="20478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/>
          <p:cNvCxnSpPr>
            <a:stCxn id="22" idx="3"/>
            <a:endCxn id="24" idx="1"/>
          </p:cNvCxnSpPr>
          <p:nvPr/>
        </p:nvCxnSpPr>
        <p:spPr>
          <a:xfrm flipV="1">
            <a:off x="4279900" y="5106988"/>
            <a:ext cx="33496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3"/>
            <a:endCxn id="23" idx="1"/>
          </p:cNvCxnSpPr>
          <p:nvPr/>
        </p:nvCxnSpPr>
        <p:spPr>
          <a:xfrm flipV="1">
            <a:off x="5081588" y="5106988"/>
            <a:ext cx="204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3"/>
            <a:endCxn id="26" idx="1"/>
          </p:cNvCxnSpPr>
          <p:nvPr/>
        </p:nvCxnSpPr>
        <p:spPr>
          <a:xfrm>
            <a:off x="4279900" y="5484813"/>
            <a:ext cx="100647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43" name="Rectangle 31"/>
          <p:cNvSpPr>
            <a:spLocks noChangeArrowheads="1"/>
          </p:cNvSpPr>
          <p:nvPr/>
        </p:nvSpPr>
        <p:spPr bwMode="auto">
          <a:xfrm>
            <a:off x="2038350" y="4937125"/>
            <a:ext cx="993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Isoform A</a:t>
            </a:r>
          </a:p>
        </p:txBody>
      </p:sp>
      <p:sp>
        <p:nvSpPr>
          <p:cNvPr id="73744" name="Rectangle 32"/>
          <p:cNvSpPr>
            <a:spLocks noChangeArrowheads="1"/>
          </p:cNvSpPr>
          <p:nvPr/>
        </p:nvSpPr>
        <p:spPr bwMode="auto">
          <a:xfrm>
            <a:off x="2038350" y="5316538"/>
            <a:ext cx="98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Isoform B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155950" y="4641850"/>
            <a:ext cx="3248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3343275" y="4090988"/>
            <a:ext cx="858838" cy="550862"/>
          </a:xfrm>
          <a:custGeom>
            <a:avLst/>
            <a:gdLst>
              <a:gd name="connsiteX0" fmla="*/ 0 w 858417"/>
              <a:gd name="connsiteY0" fmla="*/ 531845 h 550506"/>
              <a:gd name="connsiteX1" fmla="*/ 102637 w 858417"/>
              <a:gd name="connsiteY1" fmla="*/ 167951 h 550506"/>
              <a:gd name="connsiteX2" fmla="*/ 251927 w 858417"/>
              <a:gd name="connsiteY2" fmla="*/ 130629 h 550506"/>
              <a:gd name="connsiteX3" fmla="*/ 279919 w 858417"/>
              <a:gd name="connsiteY3" fmla="*/ 65315 h 550506"/>
              <a:gd name="connsiteX4" fmla="*/ 317241 w 858417"/>
              <a:gd name="connsiteY4" fmla="*/ 18662 h 550506"/>
              <a:gd name="connsiteX5" fmla="*/ 419878 w 858417"/>
              <a:gd name="connsiteY5" fmla="*/ 111968 h 550506"/>
              <a:gd name="connsiteX6" fmla="*/ 522515 w 858417"/>
              <a:gd name="connsiteY6" fmla="*/ 65315 h 550506"/>
              <a:gd name="connsiteX7" fmla="*/ 550506 w 858417"/>
              <a:gd name="connsiteY7" fmla="*/ 0 h 550506"/>
              <a:gd name="connsiteX8" fmla="*/ 625151 w 858417"/>
              <a:gd name="connsiteY8" fmla="*/ 65315 h 550506"/>
              <a:gd name="connsiteX9" fmla="*/ 690466 w 858417"/>
              <a:gd name="connsiteY9" fmla="*/ 195943 h 550506"/>
              <a:gd name="connsiteX10" fmla="*/ 727788 w 858417"/>
              <a:gd name="connsiteY10" fmla="*/ 354564 h 550506"/>
              <a:gd name="connsiteX11" fmla="*/ 858417 w 858417"/>
              <a:gd name="connsiteY11" fmla="*/ 550506 h 550506"/>
              <a:gd name="connsiteX12" fmla="*/ 858417 w 858417"/>
              <a:gd name="connsiteY12" fmla="*/ 550506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417" h="550506">
                <a:moveTo>
                  <a:pt x="0" y="531845"/>
                </a:moveTo>
                <a:cubicBezTo>
                  <a:pt x="30324" y="383332"/>
                  <a:pt x="60649" y="234820"/>
                  <a:pt x="102637" y="167951"/>
                </a:cubicBezTo>
                <a:cubicBezTo>
                  <a:pt x="144625" y="101082"/>
                  <a:pt x="222380" y="147735"/>
                  <a:pt x="251927" y="130629"/>
                </a:cubicBezTo>
                <a:cubicBezTo>
                  <a:pt x="281474" y="113523"/>
                  <a:pt x="269033" y="83976"/>
                  <a:pt x="279919" y="65315"/>
                </a:cubicBezTo>
                <a:cubicBezTo>
                  <a:pt x="290805" y="46654"/>
                  <a:pt x="293915" y="10886"/>
                  <a:pt x="317241" y="18662"/>
                </a:cubicBezTo>
                <a:cubicBezTo>
                  <a:pt x="340568" y="26437"/>
                  <a:pt x="385666" y="104193"/>
                  <a:pt x="419878" y="111968"/>
                </a:cubicBezTo>
                <a:cubicBezTo>
                  <a:pt x="454090" y="119743"/>
                  <a:pt x="500744" y="83976"/>
                  <a:pt x="522515" y="65315"/>
                </a:cubicBezTo>
                <a:cubicBezTo>
                  <a:pt x="544286" y="46654"/>
                  <a:pt x="533400" y="0"/>
                  <a:pt x="550506" y="0"/>
                </a:cubicBezTo>
                <a:cubicBezTo>
                  <a:pt x="567612" y="0"/>
                  <a:pt x="601824" y="32658"/>
                  <a:pt x="625151" y="65315"/>
                </a:cubicBezTo>
                <a:cubicBezTo>
                  <a:pt x="648478" y="97972"/>
                  <a:pt x="673360" y="147735"/>
                  <a:pt x="690466" y="195943"/>
                </a:cubicBezTo>
                <a:cubicBezTo>
                  <a:pt x="707572" y="244151"/>
                  <a:pt x="699796" y="295470"/>
                  <a:pt x="727788" y="354564"/>
                </a:cubicBezTo>
                <a:cubicBezTo>
                  <a:pt x="755780" y="413658"/>
                  <a:pt x="858417" y="550506"/>
                  <a:pt x="858417" y="550506"/>
                </a:cubicBezTo>
                <a:lnTo>
                  <a:pt x="858417" y="550506"/>
                </a:lnTo>
              </a:path>
            </a:pathLst>
          </a:custGeom>
          <a:ln>
            <a:solidFill>
              <a:srgbClr val="984807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984807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3352800" y="3886200"/>
            <a:ext cx="811213" cy="746125"/>
          </a:xfrm>
          <a:custGeom>
            <a:avLst/>
            <a:gdLst>
              <a:gd name="connsiteX0" fmla="*/ 0 w 811763"/>
              <a:gd name="connsiteY0" fmla="*/ 737118 h 746449"/>
              <a:gd name="connsiteX1" fmla="*/ 251926 w 811763"/>
              <a:gd name="connsiteY1" fmla="*/ 0 h 746449"/>
              <a:gd name="connsiteX2" fmla="*/ 251926 w 811763"/>
              <a:gd name="connsiteY2" fmla="*/ 0 h 746449"/>
              <a:gd name="connsiteX3" fmla="*/ 270588 w 811763"/>
              <a:gd name="connsiteY3" fmla="*/ 121298 h 746449"/>
              <a:gd name="connsiteX4" fmla="*/ 326571 w 811763"/>
              <a:gd name="connsiteY4" fmla="*/ 121298 h 746449"/>
              <a:gd name="connsiteX5" fmla="*/ 391886 w 811763"/>
              <a:gd name="connsiteY5" fmla="*/ 74645 h 746449"/>
              <a:gd name="connsiteX6" fmla="*/ 419878 w 811763"/>
              <a:gd name="connsiteY6" fmla="*/ 167951 h 746449"/>
              <a:gd name="connsiteX7" fmla="*/ 438539 w 811763"/>
              <a:gd name="connsiteY7" fmla="*/ 289249 h 746449"/>
              <a:gd name="connsiteX8" fmla="*/ 485192 w 811763"/>
              <a:gd name="connsiteY8" fmla="*/ 363894 h 746449"/>
              <a:gd name="connsiteX9" fmla="*/ 559837 w 811763"/>
              <a:gd name="connsiteY9" fmla="*/ 494522 h 746449"/>
              <a:gd name="connsiteX10" fmla="*/ 597159 w 811763"/>
              <a:gd name="connsiteY10" fmla="*/ 634481 h 746449"/>
              <a:gd name="connsiteX11" fmla="*/ 709126 w 811763"/>
              <a:gd name="connsiteY11" fmla="*/ 699796 h 746449"/>
              <a:gd name="connsiteX12" fmla="*/ 811763 w 811763"/>
              <a:gd name="connsiteY12" fmla="*/ 746449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1763" h="746449">
                <a:moveTo>
                  <a:pt x="0" y="737118"/>
                </a:moveTo>
                <a:lnTo>
                  <a:pt x="251926" y="0"/>
                </a:lnTo>
                <a:lnTo>
                  <a:pt x="251926" y="0"/>
                </a:lnTo>
                <a:cubicBezTo>
                  <a:pt x="255036" y="20216"/>
                  <a:pt x="258147" y="101082"/>
                  <a:pt x="270588" y="121298"/>
                </a:cubicBezTo>
                <a:cubicBezTo>
                  <a:pt x="283029" y="141514"/>
                  <a:pt x="306355" y="129073"/>
                  <a:pt x="326571" y="121298"/>
                </a:cubicBezTo>
                <a:cubicBezTo>
                  <a:pt x="346787" y="113522"/>
                  <a:pt x="376335" y="66870"/>
                  <a:pt x="391886" y="74645"/>
                </a:cubicBezTo>
                <a:cubicBezTo>
                  <a:pt x="407437" y="82420"/>
                  <a:pt x="412103" y="132184"/>
                  <a:pt x="419878" y="167951"/>
                </a:cubicBezTo>
                <a:cubicBezTo>
                  <a:pt x="427653" y="203718"/>
                  <a:pt x="427653" y="256592"/>
                  <a:pt x="438539" y="289249"/>
                </a:cubicBezTo>
                <a:cubicBezTo>
                  <a:pt x="449425" y="321906"/>
                  <a:pt x="464976" y="329682"/>
                  <a:pt x="485192" y="363894"/>
                </a:cubicBezTo>
                <a:cubicBezTo>
                  <a:pt x="505408" y="398106"/>
                  <a:pt x="541176" y="449424"/>
                  <a:pt x="559837" y="494522"/>
                </a:cubicBezTo>
                <a:cubicBezTo>
                  <a:pt x="578498" y="539620"/>
                  <a:pt x="572278" y="600269"/>
                  <a:pt x="597159" y="634481"/>
                </a:cubicBezTo>
                <a:cubicBezTo>
                  <a:pt x="622041" y="668693"/>
                  <a:pt x="673359" y="681135"/>
                  <a:pt x="709126" y="699796"/>
                </a:cubicBezTo>
                <a:cubicBezTo>
                  <a:pt x="744893" y="718457"/>
                  <a:pt x="778328" y="732453"/>
                  <a:pt x="811763" y="74644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Freeform 50"/>
          <p:cNvSpPr/>
          <p:nvPr/>
        </p:nvSpPr>
        <p:spPr>
          <a:xfrm rot="21103709">
            <a:off x="4621213" y="4281488"/>
            <a:ext cx="430212" cy="388937"/>
          </a:xfrm>
          <a:custGeom>
            <a:avLst/>
            <a:gdLst>
              <a:gd name="connsiteX0" fmla="*/ 0 w 429208"/>
              <a:gd name="connsiteY0" fmla="*/ 342358 h 389011"/>
              <a:gd name="connsiteX1" fmla="*/ 111968 w 429208"/>
              <a:gd name="connsiteY1" fmla="*/ 81101 h 389011"/>
              <a:gd name="connsiteX2" fmla="*/ 167951 w 429208"/>
              <a:gd name="connsiteY2" fmla="*/ 81101 h 389011"/>
              <a:gd name="connsiteX3" fmla="*/ 233266 w 429208"/>
              <a:gd name="connsiteY3" fmla="*/ 34448 h 389011"/>
              <a:gd name="connsiteX4" fmla="*/ 242596 w 429208"/>
              <a:gd name="connsiteY4" fmla="*/ 15787 h 389011"/>
              <a:gd name="connsiteX5" fmla="*/ 298580 w 429208"/>
              <a:gd name="connsiteY5" fmla="*/ 6456 h 389011"/>
              <a:gd name="connsiteX6" fmla="*/ 345233 w 429208"/>
              <a:gd name="connsiteY6" fmla="*/ 118423 h 389011"/>
              <a:gd name="connsiteX7" fmla="*/ 363894 w 429208"/>
              <a:gd name="connsiteY7" fmla="*/ 221060 h 389011"/>
              <a:gd name="connsiteX8" fmla="*/ 401217 w 429208"/>
              <a:gd name="connsiteY8" fmla="*/ 305036 h 389011"/>
              <a:gd name="connsiteX9" fmla="*/ 429208 w 429208"/>
              <a:gd name="connsiteY9" fmla="*/ 389011 h 38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9208" h="389011">
                <a:moveTo>
                  <a:pt x="0" y="342358"/>
                </a:moveTo>
                <a:cubicBezTo>
                  <a:pt x="41988" y="233501"/>
                  <a:pt x="83976" y="124644"/>
                  <a:pt x="111968" y="81101"/>
                </a:cubicBezTo>
                <a:cubicBezTo>
                  <a:pt x="139960" y="37558"/>
                  <a:pt x="147735" y="88876"/>
                  <a:pt x="167951" y="81101"/>
                </a:cubicBezTo>
                <a:cubicBezTo>
                  <a:pt x="188167" y="73325"/>
                  <a:pt x="220825" y="45334"/>
                  <a:pt x="233266" y="34448"/>
                </a:cubicBezTo>
                <a:cubicBezTo>
                  <a:pt x="245707" y="23562"/>
                  <a:pt x="231710" y="20452"/>
                  <a:pt x="242596" y="15787"/>
                </a:cubicBezTo>
                <a:cubicBezTo>
                  <a:pt x="253482" y="11122"/>
                  <a:pt x="281474" y="-10650"/>
                  <a:pt x="298580" y="6456"/>
                </a:cubicBezTo>
                <a:cubicBezTo>
                  <a:pt x="315686" y="23562"/>
                  <a:pt x="334347" y="82656"/>
                  <a:pt x="345233" y="118423"/>
                </a:cubicBezTo>
                <a:cubicBezTo>
                  <a:pt x="356119" y="154190"/>
                  <a:pt x="354563" y="189958"/>
                  <a:pt x="363894" y="221060"/>
                </a:cubicBezTo>
                <a:cubicBezTo>
                  <a:pt x="373225" y="252162"/>
                  <a:pt x="390331" y="277044"/>
                  <a:pt x="401217" y="305036"/>
                </a:cubicBezTo>
                <a:cubicBezTo>
                  <a:pt x="412103" y="333028"/>
                  <a:pt x="420655" y="361019"/>
                  <a:pt x="429208" y="389011"/>
                </a:cubicBezTo>
              </a:path>
            </a:pathLst>
          </a:custGeom>
          <a:ln>
            <a:solidFill>
              <a:srgbClr val="984807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984807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5313363" y="4227513"/>
            <a:ext cx="585787" cy="396875"/>
          </a:xfrm>
          <a:custGeom>
            <a:avLst/>
            <a:gdLst>
              <a:gd name="connsiteX0" fmla="*/ 0 w 585564"/>
              <a:gd name="connsiteY0" fmla="*/ 393453 h 396933"/>
              <a:gd name="connsiteX1" fmla="*/ 47958 w 585564"/>
              <a:gd name="connsiteY1" fmla="*/ 28972 h 396933"/>
              <a:gd name="connsiteX2" fmla="*/ 63944 w 585564"/>
              <a:gd name="connsiteY2" fmla="*/ 22577 h 396933"/>
              <a:gd name="connsiteX3" fmla="*/ 89522 w 585564"/>
              <a:gd name="connsiteY3" fmla="*/ 22577 h 396933"/>
              <a:gd name="connsiteX4" fmla="*/ 121494 w 585564"/>
              <a:gd name="connsiteY4" fmla="*/ 6591 h 396933"/>
              <a:gd name="connsiteX5" fmla="*/ 137480 w 585564"/>
              <a:gd name="connsiteY5" fmla="*/ 3394 h 396933"/>
              <a:gd name="connsiteX6" fmla="*/ 201424 w 585564"/>
              <a:gd name="connsiteY6" fmla="*/ 16183 h 396933"/>
              <a:gd name="connsiteX7" fmla="*/ 294143 w 585564"/>
              <a:gd name="connsiteY7" fmla="*/ 6591 h 396933"/>
              <a:gd name="connsiteX8" fmla="*/ 354890 w 585564"/>
              <a:gd name="connsiteY8" fmla="*/ 44958 h 396933"/>
              <a:gd name="connsiteX9" fmla="*/ 418834 w 585564"/>
              <a:gd name="connsiteY9" fmla="*/ 118494 h 396933"/>
              <a:gd name="connsiteX10" fmla="*/ 489172 w 585564"/>
              <a:gd name="connsiteY10" fmla="*/ 204818 h 396933"/>
              <a:gd name="connsiteX11" fmla="*/ 498764 w 585564"/>
              <a:gd name="connsiteY11" fmla="*/ 243184 h 396933"/>
              <a:gd name="connsiteX12" fmla="*/ 533933 w 585564"/>
              <a:gd name="connsiteY12" fmla="*/ 287945 h 396933"/>
              <a:gd name="connsiteX13" fmla="*/ 581891 w 585564"/>
              <a:gd name="connsiteY13" fmla="*/ 364678 h 396933"/>
              <a:gd name="connsiteX14" fmla="*/ 581891 w 585564"/>
              <a:gd name="connsiteY14" fmla="*/ 387059 h 396933"/>
              <a:gd name="connsiteX15" fmla="*/ 578694 w 585564"/>
              <a:gd name="connsiteY15" fmla="*/ 396650 h 396933"/>
              <a:gd name="connsiteX16" fmla="*/ 581891 w 585564"/>
              <a:gd name="connsiteY16" fmla="*/ 393453 h 3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564" h="396933">
                <a:moveTo>
                  <a:pt x="0" y="393453"/>
                </a:moveTo>
                <a:cubicBezTo>
                  <a:pt x="18650" y="242119"/>
                  <a:pt x="37301" y="90785"/>
                  <a:pt x="47958" y="28972"/>
                </a:cubicBezTo>
                <a:cubicBezTo>
                  <a:pt x="58615" y="-32841"/>
                  <a:pt x="57017" y="23643"/>
                  <a:pt x="63944" y="22577"/>
                </a:cubicBezTo>
                <a:cubicBezTo>
                  <a:pt x="70871" y="21511"/>
                  <a:pt x="79930" y="25241"/>
                  <a:pt x="89522" y="22577"/>
                </a:cubicBezTo>
                <a:cubicBezTo>
                  <a:pt x="99114" y="19913"/>
                  <a:pt x="113501" y="9788"/>
                  <a:pt x="121494" y="6591"/>
                </a:cubicBezTo>
                <a:cubicBezTo>
                  <a:pt x="129487" y="3394"/>
                  <a:pt x="124158" y="1795"/>
                  <a:pt x="137480" y="3394"/>
                </a:cubicBezTo>
                <a:cubicBezTo>
                  <a:pt x="150802" y="4993"/>
                  <a:pt x="175314" y="15650"/>
                  <a:pt x="201424" y="16183"/>
                </a:cubicBezTo>
                <a:cubicBezTo>
                  <a:pt x="227534" y="16716"/>
                  <a:pt x="268565" y="1795"/>
                  <a:pt x="294143" y="6591"/>
                </a:cubicBezTo>
                <a:cubicBezTo>
                  <a:pt x="319721" y="11387"/>
                  <a:pt x="334108" y="26307"/>
                  <a:pt x="354890" y="44958"/>
                </a:cubicBezTo>
                <a:cubicBezTo>
                  <a:pt x="375672" y="63608"/>
                  <a:pt x="396454" y="91851"/>
                  <a:pt x="418834" y="118494"/>
                </a:cubicBezTo>
                <a:cubicBezTo>
                  <a:pt x="441214" y="145137"/>
                  <a:pt x="475850" y="184036"/>
                  <a:pt x="489172" y="204818"/>
                </a:cubicBezTo>
                <a:cubicBezTo>
                  <a:pt x="502494" y="225600"/>
                  <a:pt x="491304" y="229330"/>
                  <a:pt x="498764" y="243184"/>
                </a:cubicBezTo>
                <a:cubicBezTo>
                  <a:pt x="506224" y="257038"/>
                  <a:pt x="520079" y="267696"/>
                  <a:pt x="533933" y="287945"/>
                </a:cubicBezTo>
                <a:cubicBezTo>
                  <a:pt x="547788" y="308194"/>
                  <a:pt x="573898" y="348159"/>
                  <a:pt x="581891" y="364678"/>
                </a:cubicBezTo>
                <a:cubicBezTo>
                  <a:pt x="589884" y="381197"/>
                  <a:pt x="582424" y="381730"/>
                  <a:pt x="581891" y="387059"/>
                </a:cubicBezTo>
                <a:cubicBezTo>
                  <a:pt x="581358" y="392388"/>
                  <a:pt x="578694" y="395584"/>
                  <a:pt x="578694" y="396650"/>
                </a:cubicBezTo>
                <a:cubicBezTo>
                  <a:pt x="578694" y="397716"/>
                  <a:pt x="580292" y="395584"/>
                  <a:pt x="581891" y="39345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316538" y="4117975"/>
            <a:ext cx="581025" cy="503238"/>
          </a:xfrm>
          <a:custGeom>
            <a:avLst/>
            <a:gdLst>
              <a:gd name="connsiteX0" fmla="*/ 0 w 581891"/>
              <a:gd name="connsiteY0" fmla="*/ 499026 h 502223"/>
              <a:gd name="connsiteX1" fmla="*/ 86325 w 581891"/>
              <a:gd name="connsiteY1" fmla="*/ 35431 h 502223"/>
              <a:gd name="connsiteX2" fmla="*/ 89522 w 581891"/>
              <a:gd name="connsiteY2" fmla="*/ 35431 h 502223"/>
              <a:gd name="connsiteX3" fmla="*/ 156663 w 581891"/>
              <a:gd name="connsiteY3" fmla="*/ 64206 h 502223"/>
              <a:gd name="connsiteX4" fmla="*/ 204621 w 581891"/>
              <a:gd name="connsiteY4" fmla="*/ 45023 h 502223"/>
              <a:gd name="connsiteX5" fmla="*/ 249382 w 581891"/>
              <a:gd name="connsiteY5" fmla="*/ 41826 h 502223"/>
              <a:gd name="connsiteX6" fmla="*/ 313326 w 581891"/>
              <a:gd name="connsiteY6" fmla="*/ 45023 h 502223"/>
              <a:gd name="connsiteX7" fmla="*/ 345298 w 581891"/>
              <a:gd name="connsiteY7" fmla="*/ 57812 h 502223"/>
              <a:gd name="connsiteX8" fmla="*/ 402848 w 581891"/>
              <a:gd name="connsiteY8" fmla="*/ 76995 h 502223"/>
              <a:gd name="connsiteX9" fmla="*/ 457200 w 581891"/>
              <a:gd name="connsiteY9" fmla="*/ 108967 h 502223"/>
              <a:gd name="connsiteX10" fmla="*/ 521144 w 581891"/>
              <a:gd name="connsiteY10" fmla="*/ 131347 h 502223"/>
              <a:gd name="connsiteX11" fmla="*/ 521144 w 581891"/>
              <a:gd name="connsiteY11" fmla="*/ 182503 h 502223"/>
              <a:gd name="connsiteX12" fmla="*/ 543525 w 581891"/>
              <a:gd name="connsiteY12" fmla="*/ 236855 h 502223"/>
              <a:gd name="connsiteX13" fmla="*/ 546722 w 581891"/>
              <a:gd name="connsiteY13" fmla="*/ 294405 h 502223"/>
              <a:gd name="connsiteX14" fmla="*/ 569102 w 581891"/>
              <a:gd name="connsiteY14" fmla="*/ 387124 h 502223"/>
              <a:gd name="connsiteX15" fmla="*/ 578694 w 581891"/>
              <a:gd name="connsiteY15" fmla="*/ 457462 h 502223"/>
              <a:gd name="connsiteX16" fmla="*/ 581891 w 581891"/>
              <a:gd name="connsiteY16" fmla="*/ 502223 h 50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891" h="502223">
                <a:moveTo>
                  <a:pt x="0" y="499026"/>
                </a:moveTo>
                <a:cubicBezTo>
                  <a:pt x="28775" y="344494"/>
                  <a:pt x="71405" y="112697"/>
                  <a:pt x="86325" y="35431"/>
                </a:cubicBezTo>
                <a:cubicBezTo>
                  <a:pt x="101245" y="-41835"/>
                  <a:pt x="77799" y="30635"/>
                  <a:pt x="89522" y="35431"/>
                </a:cubicBezTo>
                <a:cubicBezTo>
                  <a:pt x="101245" y="40227"/>
                  <a:pt x="137480" y="62607"/>
                  <a:pt x="156663" y="64206"/>
                </a:cubicBezTo>
                <a:cubicBezTo>
                  <a:pt x="175846" y="65805"/>
                  <a:pt x="189168" y="48753"/>
                  <a:pt x="204621" y="45023"/>
                </a:cubicBezTo>
                <a:cubicBezTo>
                  <a:pt x="220074" y="41293"/>
                  <a:pt x="231265" y="41826"/>
                  <a:pt x="249382" y="41826"/>
                </a:cubicBezTo>
                <a:cubicBezTo>
                  <a:pt x="267499" y="41826"/>
                  <a:pt x="297340" y="42359"/>
                  <a:pt x="313326" y="45023"/>
                </a:cubicBezTo>
                <a:cubicBezTo>
                  <a:pt x="329312" y="47687"/>
                  <a:pt x="330378" y="52483"/>
                  <a:pt x="345298" y="57812"/>
                </a:cubicBezTo>
                <a:cubicBezTo>
                  <a:pt x="360218" y="63141"/>
                  <a:pt x="384198" y="68469"/>
                  <a:pt x="402848" y="76995"/>
                </a:cubicBezTo>
                <a:cubicBezTo>
                  <a:pt x="421498" y="85521"/>
                  <a:pt x="437484" y="99908"/>
                  <a:pt x="457200" y="108967"/>
                </a:cubicBezTo>
                <a:cubicBezTo>
                  <a:pt x="476916" y="118026"/>
                  <a:pt x="510487" y="119091"/>
                  <a:pt x="521144" y="131347"/>
                </a:cubicBezTo>
                <a:cubicBezTo>
                  <a:pt x="531801" y="143603"/>
                  <a:pt x="517414" y="164918"/>
                  <a:pt x="521144" y="182503"/>
                </a:cubicBezTo>
                <a:cubicBezTo>
                  <a:pt x="524874" y="200088"/>
                  <a:pt x="539262" y="218205"/>
                  <a:pt x="543525" y="236855"/>
                </a:cubicBezTo>
                <a:cubicBezTo>
                  <a:pt x="547788" y="255505"/>
                  <a:pt x="542459" y="269360"/>
                  <a:pt x="546722" y="294405"/>
                </a:cubicBezTo>
                <a:cubicBezTo>
                  <a:pt x="550985" y="319450"/>
                  <a:pt x="563773" y="359948"/>
                  <a:pt x="569102" y="387124"/>
                </a:cubicBezTo>
                <a:cubicBezTo>
                  <a:pt x="574431" y="414300"/>
                  <a:pt x="576563" y="438279"/>
                  <a:pt x="578694" y="457462"/>
                </a:cubicBezTo>
                <a:cubicBezTo>
                  <a:pt x="580826" y="476645"/>
                  <a:pt x="581358" y="489434"/>
                  <a:pt x="581891" y="502223"/>
                </a:cubicBezTo>
              </a:path>
            </a:pathLst>
          </a:custGeom>
          <a:ln>
            <a:solidFill>
              <a:srgbClr val="984807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984807"/>
              </a:solidFill>
            </a:endParaRPr>
          </a:p>
        </p:txBody>
      </p:sp>
      <p:sp>
        <p:nvSpPr>
          <p:cNvPr id="73751" name="Rectangle 58"/>
          <p:cNvSpPr>
            <a:spLocks noChangeArrowheads="1"/>
          </p:cNvSpPr>
          <p:nvPr/>
        </p:nvSpPr>
        <p:spPr bwMode="auto">
          <a:xfrm>
            <a:off x="1962150" y="4271963"/>
            <a:ext cx="1146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Condition 2</a:t>
            </a:r>
          </a:p>
          <a:p>
            <a:pPr algn="ctr"/>
            <a:r>
              <a:rPr lang="en-US" sz="1600" dirty="0"/>
              <a:t>coverage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132138" y="3557588"/>
            <a:ext cx="3248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3328988" y="2801938"/>
            <a:ext cx="812800" cy="747712"/>
          </a:xfrm>
          <a:custGeom>
            <a:avLst/>
            <a:gdLst>
              <a:gd name="connsiteX0" fmla="*/ 0 w 811763"/>
              <a:gd name="connsiteY0" fmla="*/ 737118 h 746449"/>
              <a:gd name="connsiteX1" fmla="*/ 251926 w 811763"/>
              <a:gd name="connsiteY1" fmla="*/ 0 h 746449"/>
              <a:gd name="connsiteX2" fmla="*/ 251926 w 811763"/>
              <a:gd name="connsiteY2" fmla="*/ 0 h 746449"/>
              <a:gd name="connsiteX3" fmla="*/ 270588 w 811763"/>
              <a:gd name="connsiteY3" fmla="*/ 121298 h 746449"/>
              <a:gd name="connsiteX4" fmla="*/ 326571 w 811763"/>
              <a:gd name="connsiteY4" fmla="*/ 121298 h 746449"/>
              <a:gd name="connsiteX5" fmla="*/ 391886 w 811763"/>
              <a:gd name="connsiteY5" fmla="*/ 74645 h 746449"/>
              <a:gd name="connsiteX6" fmla="*/ 419878 w 811763"/>
              <a:gd name="connsiteY6" fmla="*/ 167951 h 746449"/>
              <a:gd name="connsiteX7" fmla="*/ 438539 w 811763"/>
              <a:gd name="connsiteY7" fmla="*/ 289249 h 746449"/>
              <a:gd name="connsiteX8" fmla="*/ 485192 w 811763"/>
              <a:gd name="connsiteY8" fmla="*/ 363894 h 746449"/>
              <a:gd name="connsiteX9" fmla="*/ 559837 w 811763"/>
              <a:gd name="connsiteY9" fmla="*/ 494522 h 746449"/>
              <a:gd name="connsiteX10" fmla="*/ 597159 w 811763"/>
              <a:gd name="connsiteY10" fmla="*/ 634481 h 746449"/>
              <a:gd name="connsiteX11" fmla="*/ 709126 w 811763"/>
              <a:gd name="connsiteY11" fmla="*/ 699796 h 746449"/>
              <a:gd name="connsiteX12" fmla="*/ 811763 w 811763"/>
              <a:gd name="connsiteY12" fmla="*/ 746449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1763" h="746449">
                <a:moveTo>
                  <a:pt x="0" y="737118"/>
                </a:moveTo>
                <a:lnTo>
                  <a:pt x="251926" y="0"/>
                </a:lnTo>
                <a:lnTo>
                  <a:pt x="251926" y="0"/>
                </a:lnTo>
                <a:cubicBezTo>
                  <a:pt x="255036" y="20216"/>
                  <a:pt x="258147" y="101082"/>
                  <a:pt x="270588" y="121298"/>
                </a:cubicBezTo>
                <a:cubicBezTo>
                  <a:pt x="283029" y="141514"/>
                  <a:pt x="306355" y="129073"/>
                  <a:pt x="326571" y="121298"/>
                </a:cubicBezTo>
                <a:cubicBezTo>
                  <a:pt x="346787" y="113522"/>
                  <a:pt x="376335" y="66870"/>
                  <a:pt x="391886" y="74645"/>
                </a:cubicBezTo>
                <a:cubicBezTo>
                  <a:pt x="407437" y="82420"/>
                  <a:pt x="412103" y="132184"/>
                  <a:pt x="419878" y="167951"/>
                </a:cubicBezTo>
                <a:cubicBezTo>
                  <a:pt x="427653" y="203718"/>
                  <a:pt x="427653" y="256592"/>
                  <a:pt x="438539" y="289249"/>
                </a:cubicBezTo>
                <a:cubicBezTo>
                  <a:pt x="449425" y="321906"/>
                  <a:pt x="464976" y="329682"/>
                  <a:pt x="485192" y="363894"/>
                </a:cubicBezTo>
                <a:cubicBezTo>
                  <a:pt x="505408" y="398106"/>
                  <a:pt x="541176" y="449424"/>
                  <a:pt x="559837" y="494522"/>
                </a:cubicBezTo>
                <a:cubicBezTo>
                  <a:pt x="578498" y="539620"/>
                  <a:pt x="572278" y="600269"/>
                  <a:pt x="597159" y="634481"/>
                </a:cubicBezTo>
                <a:cubicBezTo>
                  <a:pt x="622041" y="668693"/>
                  <a:pt x="673359" y="681135"/>
                  <a:pt x="709126" y="699796"/>
                </a:cubicBezTo>
                <a:cubicBezTo>
                  <a:pt x="744893" y="718457"/>
                  <a:pt x="778328" y="732453"/>
                  <a:pt x="811763" y="74644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289550" y="3143250"/>
            <a:ext cx="585788" cy="396875"/>
          </a:xfrm>
          <a:custGeom>
            <a:avLst/>
            <a:gdLst>
              <a:gd name="connsiteX0" fmla="*/ 0 w 585564"/>
              <a:gd name="connsiteY0" fmla="*/ 393453 h 396933"/>
              <a:gd name="connsiteX1" fmla="*/ 47958 w 585564"/>
              <a:gd name="connsiteY1" fmla="*/ 28972 h 396933"/>
              <a:gd name="connsiteX2" fmla="*/ 63944 w 585564"/>
              <a:gd name="connsiteY2" fmla="*/ 22577 h 396933"/>
              <a:gd name="connsiteX3" fmla="*/ 89522 w 585564"/>
              <a:gd name="connsiteY3" fmla="*/ 22577 h 396933"/>
              <a:gd name="connsiteX4" fmla="*/ 121494 w 585564"/>
              <a:gd name="connsiteY4" fmla="*/ 6591 h 396933"/>
              <a:gd name="connsiteX5" fmla="*/ 137480 w 585564"/>
              <a:gd name="connsiteY5" fmla="*/ 3394 h 396933"/>
              <a:gd name="connsiteX6" fmla="*/ 201424 w 585564"/>
              <a:gd name="connsiteY6" fmla="*/ 16183 h 396933"/>
              <a:gd name="connsiteX7" fmla="*/ 294143 w 585564"/>
              <a:gd name="connsiteY7" fmla="*/ 6591 h 396933"/>
              <a:gd name="connsiteX8" fmla="*/ 354890 w 585564"/>
              <a:gd name="connsiteY8" fmla="*/ 44958 h 396933"/>
              <a:gd name="connsiteX9" fmla="*/ 418834 w 585564"/>
              <a:gd name="connsiteY9" fmla="*/ 118494 h 396933"/>
              <a:gd name="connsiteX10" fmla="*/ 489172 w 585564"/>
              <a:gd name="connsiteY10" fmla="*/ 204818 h 396933"/>
              <a:gd name="connsiteX11" fmla="*/ 498764 w 585564"/>
              <a:gd name="connsiteY11" fmla="*/ 243184 h 396933"/>
              <a:gd name="connsiteX12" fmla="*/ 533933 w 585564"/>
              <a:gd name="connsiteY12" fmla="*/ 287945 h 396933"/>
              <a:gd name="connsiteX13" fmla="*/ 581891 w 585564"/>
              <a:gd name="connsiteY13" fmla="*/ 364678 h 396933"/>
              <a:gd name="connsiteX14" fmla="*/ 581891 w 585564"/>
              <a:gd name="connsiteY14" fmla="*/ 387059 h 396933"/>
              <a:gd name="connsiteX15" fmla="*/ 578694 w 585564"/>
              <a:gd name="connsiteY15" fmla="*/ 396650 h 396933"/>
              <a:gd name="connsiteX16" fmla="*/ 581891 w 585564"/>
              <a:gd name="connsiteY16" fmla="*/ 393453 h 3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564" h="396933">
                <a:moveTo>
                  <a:pt x="0" y="393453"/>
                </a:moveTo>
                <a:cubicBezTo>
                  <a:pt x="18650" y="242119"/>
                  <a:pt x="37301" y="90785"/>
                  <a:pt x="47958" y="28972"/>
                </a:cubicBezTo>
                <a:cubicBezTo>
                  <a:pt x="58615" y="-32841"/>
                  <a:pt x="57017" y="23643"/>
                  <a:pt x="63944" y="22577"/>
                </a:cubicBezTo>
                <a:cubicBezTo>
                  <a:pt x="70871" y="21511"/>
                  <a:pt x="79930" y="25241"/>
                  <a:pt x="89522" y="22577"/>
                </a:cubicBezTo>
                <a:cubicBezTo>
                  <a:pt x="99114" y="19913"/>
                  <a:pt x="113501" y="9788"/>
                  <a:pt x="121494" y="6591"/>
                </a:cubicBezTo>
                <a:cubicBezTo>
                  <a:pt x="129487" y="3394"/>
                  <a:pt x="124158" y="1795"/>
                  <a:pt x="137480" y="3394"/>
                </a:cubicBezTo>
                <a:cubicBezTo>
                  <a:pt x="150802" y="4993"/>
                  <a:pt x="175314" y="15650"/>
                  <a:pt x="201424" y="16183"/>
                </a:cubicBezTo>
                <a:cubicBezTo>
                  <a:pt x="227534" y="16716"/>
                  <a:pt x="268565" y="1795"/>
                  <a:pt x="294143" y="6591"/>
                </a:cubicBezTo>
                <a:cubicBezTo>
                  <a:pt x="319721" y="11387"/>
                  <a:pt x="334108" y="26307"/>
                  <a:pt x="354890" y="44958"/>
                </a:cubicBezTo>
                <a:cubicBezTo>
                  <a:pt x="375672" y="63608"/>
                  <a:pt x="396454" y="91851"/>
                  <a:pt x="418834" y="118494"/>
                </a:cubicBezTo>
                <a:cubicBezTo>
                  <a:pt x="441214" y="145137"/>
                  <a:pt x="475850" y="184036"/>
                  <a:pt x="489172" y="204818"/>
                </a:cubicBezTo>
                <a:cubicBezTo>
                  <a:pt x="502494" y="225600"/>
                  <a:pt x="491304" y="229330"/>
                  <a:pt x="498764" y="243184"/>
                </a:cubicBezTo>
                <a:cubicBezTo>
                  <a:pt x="506224" y="257038"/>
                  <a:pt x="520079" y="267696"/>
                  <a:pt x="533933" y="287945"/>
                </a:cubicBezTo>
                <a:cubicBezTo>
                  <a:pt x="547788" y="308194"/>
                  <a:pt x="573898" y="348159"/>
                  <a:pt x="581891" y="364678"/>
                </a:cubicBezTo>
                <a:cubicBezTo>
                  <a:pt x="589884" y="381197"/>
                  <a:pt x="582424" y="381730"/>
                  <a:pt x="581891" y="387059"/>
                </a:cubicBezTo>
                <a:cubicBezTo>
                  <a:pt x="581358" y="392388"/>
                  <a:pt x="578694" y="395584"/>
                  <a:pt x="578694" y="396650"/>
                </a:cubicBezTo>
                <a:cubicBezTo>
                  <a:pt x="578694" y="397716"/>
                  <a:pt x="580292" y="395584"/>
                  <a:pt x="581891" y="39345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755" name="Rectangle 37"/>
          <p:cNvSpPr>
            <a:spLocks noChangeArrowheads="1"/>
          </p:cNvSpPr>
          <p:nvPr/>
        </p:nvSpPr>
        <p:spPr bwMode="auto">
          <a:xfrm>
            <a:off x="1962150" y="3176588"/>
            <a:ext cx="1146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Condition 1 </a:t>
            </a:r>
          </a:p>
          <a:p>
            <a:pPr algn="ctr"/>
            <a:r>
              <a:rPr lang="en-US" sz="1600"/>
              <a:t>coverage</a:t>
            </a:r>
          </a:p>
        </p:txBody>
      </p:sp>
      <p:sp>
        <p:nvSpPr>
          <p:cNvPr id="13" name="Freeform 12"/>
          <p:cNvSpPr/>
          <p:nvPr/>
        </p:nvSpPr>
        <p:spPr>
          <a:xfrm>
            <a:off x="3327400" y="2570163"/>
            <a:ext cx="800100" cy="982662"/>
          </a:xfrm>
          <a:custGeom>
            <a:avLst/>
            <a:gdLst>
              <a:gd name="connsiteX0" fmla="*/ 0 w 800380"/>
              <a:gd name="connsiteY0" fmla="*/ 967767 h 983167"/>
              <a:gd name="connsiteX1" fmla="*/ 202294 w 800380"/>
              <a:gd name="connsiteY1" fmla="*/ 68725 h 983167"/>
              <a:gd name="connsiteX2" fmla="*/ 247249 w 800380"/>
              <a:gd name="connsiteY2" fmla="*/ 68725 h 983167"/>
              <a:gd name="connsiteX3" fmla="*/ 325919 w 800380"/>
              <a:gd name="connsiteY3" fmla="*/ 124915 h 983167"/>
              <a:gd name="connsiteX4" fmla="*/ 427066 w 800380"/>
              <a:gd name="connsiteY4" fmla="*/ 79963 h 983167"/>
              <a:gd name="connsiteX5" fmla="*/ 494498 w 800380"/>
              <a:gd name="connsiteY5" fmla="*/ 147391 h 983167"/>
              <a:gd name="connsiteX6" fmla="*/ 584407 w 800380"/>
              <a:gd name="connsiteY6" fmla="*/ 181105 h 983167"/>
              <a:gd name="connsiteX7" fmla="*/ 674315 w 800380"/>
              <a:gd name="connsiteY7" fmla="*/ 315962 h 983167"/>
              <a:gd name="connsiteX8" fmla="*/ 685554 w 800380"/>
              <a:gd name="connsiteY8" fmla="*/ 450818 h 983167"/>
              <a:gd name="connsiteX9" fmla="*/ 730508 w 800380"/>
              <a:gd name="connsiteY9" fmla="*/ 596912 h 983167"/>
              <a:gd name="connsiteX10" fmla="*/ 797940 w 800380"/>
              <a:gd name="connsiteY10" fmla="*/ 956529 h 983167"/>
              <a:gd name="connsiteX11" fmla="*/ 786701 w 800380"/>
              <a:gd name="connsiteY11" fmla="*/ 956529 h 98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0380" h="983167">
                <a:moveTo>
                  <a:pt x="0" y="967767"/>
                </a:moveTo>
                <a:cubicBezTo>
                  <a:pt x="80543" y="593166"/>
                  <a:pt x="161086" y="218565"/>
                  <a:pt x="202294" y="68725"/>
                </a:cubicBezTo>
                <a:cubicBezTo>
                  <a:pt x="243502" y="-81115"/>
                  <a:pt x="226645" y="59360"/>
                  <a:pt x="247249" y="68725"/>
                </a:cubicBezTo>
                <a:cubicBezTo>
                  <a:pt x="267853" y="78090"/>
                  <a:pt x="295950" y="123042"/>
                  <a:pt x="325919" y="124915"/>
                </a:cubicBezTo>
                <a:cubicBezTo>
                  <a:pt x="355888" y="126788"/>
                  <a:pt x="398970" y="76217"/>
                  <a:pt x="427066" y="79963"/>
                </a:cubicBezTo>
                <a:cubicBezTo>
                  <a:pt x="455162" y="83709"/>
                  <a:pt x="468274" y="130534"/>
                  <a:pt x="494498" y="147391"/>
                </a:cubicBezTo>
                <a:cubicBezTo>
                  <a:pt x="520722" y="164248"/>
                  <a:pt x="554438" y="153010"/>
                  <a:pt x="584407" y="181105"/>
                </a:cubicBezTo>
                <a:cubicBezTo>
                  <a:pt x="614376" y="209200"/>
                  <a:pt x="657457" y="271010"/>
                  <a:pt x="674315" y="315962"/>
                </a:cubicBezTo>
                <a:cubicBezTo>
                  <a:pt x="691173" y="360914"/>
                  <a:pt x="676189" y="403993"/>
                  <a:pt x="685554" y="450818"/>
                </a:cubicBezTo>
                <a:cubicBezTo>
                  <a:pt x="694919" y="497643"/>
                  <a:pt x="711777" y="512627"/>
                  <a:pt x="730508" y="596912"/>
                </a:cubicBezTo>
                <a:cubicBezTo>
                  <a:pt x="749239" y="681197"/>
                  <a:pt x="788575" y="896593"/>
                  <a:pt x="797940" y="956529"/>
                </a:cubicBezTo>
                <a:cubicBezTo>
                  <a:pt x="807305" y="1016465"/>
                  <a:pt x="786701" y="956529"/>
                  <a:pt x="786701" y="956529"/>
                </a:cubicBezTo>
              </a:path>
            </a:pathLst>
          </a:custGeom>
          <a:ln>
            <a:solidFill>
              <a:srgbClr val="984807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984807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597400" y="2933700"/>
            <a:ext cx="393700" cy="615950"/>
          </a:xfrm>
          <a:custGeom>
            <a:avLst/>
            <a:gdLst>
              <a:gd name="connsiteX0" fmla="*/ 0 w 393351"/>
              <a:gd name="connsiteY0" fmla="*/ 603783 h 615021"/>
              <a:gd name="connsiteX1" fmla="*/ 44954 w 393351"/>
              <a:gd name="connsiteY1" fmla="*/ 30644 h 615021"/>
              <a:gd name="connsiteX2" fmla="*/ 89909 w 393351"/>
              <a:gd name="connsiteY2" fmla="*/ 75596 h 615021"/>
              <a:gd name="connsiteX3" fmla="*/ 146101 w 393351"/>
              <a:gd name="connsiteY3" fmla="*/ 53120 h 615021"/>
              <a:gd name="connsiteX4" fmla="*/ 191056 w 393351"/>
              <a:gd name="connsiteY4" fmla="*/ 64358 h 615021"/>
              <a:gd name="connsiteX5" fmla="*/ 236010 w 393351"/>
              <a:gd name="connsiteY5" fmla="*/ 64358 h 615021"/>
              <a:gd name="connsiteX6" fmla="*/ 280965 w 393351"/>
              <a:gd name="connsiteY6" fmla="*/ 64358 h 615021"/>
              <a:gd name="connsiteX7" fmla="*/ 314680 w 393351"/>
              <a:gd name="connsiteY7" fmla="*/ 199214 h 615021"/>
              <a:gd name="connsiteX8" fmla="*/ 314680 w 393351"/>
              <a:gd name="connsiteY8" fmla="*/ 289118 h 615021"/>
              <a:gd name="connsiteX9" fmla="*/ 393351 w 393351"/>
              <a:gd name="connsiteY9" fmla="*/ 615021 h 615021"/>
              <a:gd name="connsiteX10" fmla="*/ 393351 w 393351"/>
              <a:gd name="connsiteY10" fmla="*/ 615021 h 61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351" h="615021">
                <a:moveTo>
                  <a:pt x="0" y="603783"/>
                </a:moveTo>
                <a:cubicBezTo>
                  <a:pt x="14984" y="361229"/>
                  <a:pt x="29969" y="118675"/>
                  <a:pt x="44954" y="30644"/>
                </a:cubicBezTo>
                <a:cubicBezTo>
                  <a:pt x="59939" y="-57387"/>
                  <a:pt x="73051" y="71850"/>
                  <a:pt x="89909" y="75596"/>
                </a:cubicBezTo>
                <a:cubicBezTo>
                  <a:pt x="106767" y="79342"/>
                  <a:pt x="129243" y="54993"/>
                  <a:pt x="146101" y="53120"/>
                </a:cubicBezTo>
                <a:cubicBezTo>
                  <a:pt x="162959" y="51247"/>
                  <a:pt x="176071" y="62485"/>
                  <a:pt x="191056" y="64358"/>
                </a:cubicBezTo>
                <a:cubicBezTo>
                  <a:pt x="206041" y="66231"/>
                  <a:pt x="236010" y="64358"/>
                  <a:pt x="236010" y="64358"/>
                </a:cubicBezTo>
                <a:cubicBezTo>
                  <a:pt x="250995" y="64358"/>
                  <a:pt x="267853" y="41882"/>
                  <a:pt x="280965" y="64358"/>
                </a:cubicBezTo>
                <a:cubicBezTo>
                  <a:pt x="294077" y="86834"/>
                  <a:pt x="309061" y="161754"/>
                  <a:pt x="314680" y="199214"/>
                </a:cubicBezTo>
                <a:cubicBezTo>
                  <a:pt x="320299" y="236674"/>
                  <a:pt x="301568" y="219817"/>
                  <a:pt x="314680" y="289118"/>
                </a:cubicBezTo>
                <a:cubicBezTo>
                  <a:pt x="327792" y="358419"/>
                  <a:pt x="393351" y="615021"/>
                  <a:pt x="393351" y="615021"/>
                </a:cubicBezTo>
                <a:lnTo>
                  <a:pt x="393351" y="615021"/>
                </a:lnTo>
              </a:path>
            </a:pathLst>
          </a:custGeom>
          <a:ln>
            <a:solidFill>
              <a:srgbClr val="984807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984807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94313" y="2684463"/>
            <a:ext cx="584200" cy="852487"/>
          </a:xfrm>
          <a:custGeom>
            <a:avLst/>
            <a:gdLst>
              <a:gd name="connsiteX0" fmla="*/ 0 w 584406"/>
              <a:gd name="connsiteY0" fmla="*/ 853778 h 853778"/>
              <a:gd name="connsiteX1" fmla="*/ 44954 w 584406"/>
              <a:gd name="connsiteY1" fmla="*/ 55878 h 853778"/>
              <a:gd name="connsiteX2" fmla="*/ 89908 w 584406"/>
              <a:gd name="connsiteY2" fmla="*/ 67116 h 853778"/>
              <a:gd name="connsiteX3" fmla="*/ 179817 w 584406"/>
              <a:gd name="connsiteY3" fmla="*/ 67116 h 853778"/>
              <a:gd name="connsiteX4" fmla="*/ 269726 w 584406"/>
              <a:gd name="connsiteY4" fmla="*/ 67116 h 853778"/>
              <a:gd name="connsiteX5" fmla="*/ 303442 w 584406"/>
              <a:gd name="connsiteY5" fmla="*/ 112068 h 853778"/>
              <a:gd name="connsiteX6" fmla="*/ 404589 w 584406"/>
              <a:gd name="connsiteY6" fmla="*/ 168258 h 853778"/>
              <a:gd name="connsiteX7" fmla="*/ 449543 w 584406"/>
              <a:gd name="connsiteY7" fmla="*/ 370543 h 853778"/>
              <a:gd name="connsiteX8" fmla="*/ 584406 w 584406"/>
              <a:gd name="connsiteY8" fmla="*/ 842540 h 85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406" h="853778">
                <a:moveTo>
                  <a:pt x="0" y="853778"/>
                </a:moveTo>
                <a:cubicBezTo>
                  <a:pt x="14984" y="520383"/>
                  <a:pt x="29969" y="186988"/>
                  <a:pt x="44954" y="55878"/>
                </a:cubicBezTo>
                <a:cubicBezTo>
                  <a:pt x="59939" y="-75232"/>
                  <a:pt x="67431" y="65243"/>
                  <a:pt x="89908" y="67116"/>
                </a:cubicBezTo>
                <a:cubicBezTo>
                  <a:pt x="112385" y="68989"/>
                  <a:pt x="179817" y="67116"/>
                  <a:pt x="179817" y="67116"/>
                </a:cubicBezTo>
                <a:cubicBezTo>
                  <a:pt x="209787" y="67116"/>
                  <a:pt x="249122" y="59624"/>
                  <a:pt x="269726" y="67116"/>
                </a:cubicBezTo>
                <a:cubicBezTo>
                  <a:pt x="290330" y="74608"/>
                  <a:pt x="280965" y="95211"/>
                  <a:pt x="303442" y="112068"/>
                </a:cubicBezTo>
                <a:cubicBezTo>
                  <a:pt x="325919" y="128925"/>
                  <a:pt x="380239" y="125179"/>
                  <a:pt x="404589" y="168258"/>
                </a:cubicBezTo>
                <a:cubicBezTo>
                  <a:pt x="428939" y="211337"/>
                  <a:pt x="419574" y="258163"/>
                  <a:pt x="449543" y="370543"/>
                </a:cubicBezTo>
                <a:cubicBezTo>
                  <a:pt x="479512" y="482923"/>
                  <a:pt x="584406" y="842540"/>
                  <a:pt x="584406" y="842540"/>
                </a:cubicBezTo>
              </a:path>
            </a:pathLst>
          </a:custGeom>
          <a:ln>
            <a:solidFill>
              <a:srgbClr val="984807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984807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6586538" y="2401888"/>
            <a:ext cx="404812" cy="2405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760" name="TextBox 17"/>
          <p:cNvSpPr txBox="1">
            <a:spLocks noChangeArrowheads="1"/>
          </p:cNvSpPr>
          <p:nvPr/>
        </p:nvSpPr>
        <p:spPr bwMode="auto">
          <a:xfrm>
            <a:off x="7250113" y="2957513"/>
            <a:ext cx="1560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Test for </a:t>
            </a:r>
          </a:p>
          <a:p>
            <a:r>
              <a:rPr lang="en-US"/>
              <a:t>differential </a:t>
            </a:r>
          </a:p>
          <a:p>
            <a:r>
              <a:rPr lang="en-US"/>
              <a:t>expression</a:t>
            </a:r>
          </a:p>
        </p:txBody>
      </p:sp>
      <p:sp>
        <p:nvSpPr>
          <p:cNvPr id="73761" name="TextBox 2"/>
          <p:cNvSpPr txBox="1">
            <a:spLocks noChangeArrowheads="1"/>
          </p:cNvSpPr>
          <p:nvPr/>
        </p:nvSpPr>
        <p:spPr bwMode="auto">
          <a:xfrm>
            <a:off x="228600" y="1752600"/>
            <a:ext cx="861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000" dirty="0" smtClean="0"/>
              <a:t>Aim high: determine </a:t>
            </a:r>
            <a:r>
              <a:rPr lang="en-US" sz="2000" dirty="0"/>
              <a:t>differential expression </a:t>
            </a:r>
            <a:r>
              <a:rPr lang="en-US" sz="2000" dirty="0" smtClean="0"/>
              <a:t>at </a:t>
            </a:r>
            <a:r>
              <a:rPr lang="en-US" sz="2000" dirty="0"/>
              <a:t>the transcript </a:t>
            </a:r>
            <a:r>
              <a:rPr lang="en-US" sz="2000" dirty="0" smtClean="0"/>
              <a:t>level</a:t>
            </a:r>
            <a:endParaRPr lang="en-US" sz="2000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381000"/>
            <a:ext cx="8624887" cy="1446550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Differential transcript </a:t>
            </a:r>
            <a:r>
              <a:rPr lang="en-US" b="1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expression</a:t>
            </a:r>
          </a:p>
          <a:p>
            <a:pPr>
              <a:defRPr/>
            </a:pPr>
            <a:r>
              <a:rPr lang="en-US" sz="16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Locus level mRNA – looses biology but is </a:t>
            </a:r>
            <a:r>
              <a:rPr lang="en-US" sz="1600" dirty="0" err="1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realtively</a:t>
            </a:r>
            <a:r>
              <a:rPr lang="en-US" sz="16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robust</a:t>
            </a:r>
            <a:endParaRPr lang="en-US" sz="1600" dirty="0">
              <a:solidFill>
                <a:srgbClr val="1F5E85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exon level &amp; splice level – regains some biology, becomes more complex</a:t>
            </a:r>
          </a:p>
          <a:p>
            <a:pPr>
              <a:defRPr/>
            </a:pPr>
            <a:r>
              <a:rPr lang="en-US" sz="16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transcript isoform level – conceptually most desirable </a:t>
            </a:r>
          </a:p>
          <a:p>
            <a:pPr>
              <a:defRPr/>
            </a:pPr>
            <a:r>
              <a:rPr lang="en-US" sz="1600" dirty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sz="16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but also very complex and most difficult to do with confidence</a:t>
            </a:r>
            <a:endParaRPr lang="en-US" sz="1600" dirty="0">
              <a:solidFill>
                <a:srgbClr val="1F5E85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25563"/>
            <a:ext cx="8229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Goal:</a:t>
            </a:r>
            <a:br>
              <a:rPr lang="en-US" sz="2400" b="1" dirty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To determine the set of differentially expressed genes, transcripts between two conditions or time points in a time-course experiment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Approach:</a:t>
            </a:r>
          </a:p>
          <a:p>
            <a:pPr>
              <a:lnSpc>
                <a:spcPct val="90000"/>
              </a:lnSpc>
              <a:buFont typeface="Verdana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Determine 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gene-level, transcript-level, 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and/or 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exon abundances</a:t>
            </a:r>
          </a:p>
          <a:p>
            <a:pPr>
              <a:lnSpc>
                <a:spcPct val="90000"/>
              </a:lnSpc>
              <a:buFont typeface="Verdana" charset="0"/>
              <a:buAutoNum type="arabicPeriod"/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  <a:buFont typeface="Verdana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Test for differentially expressed genes and transcripts e.g. test for statistical significance of differences between the expressions of genes from different conditions, time points.</a:t>
            </a:r>
            <a:br>
              <a:rPr lang="en-US" sz="2400" dirty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/>
            </a:r>
            <a:br>
              <a:rPr lang="en-US" sz="2400" dirty="0">
                <a:latin typeface="Arial" charset="0"/>
                <a:ea typeface="ＭＳ Ｐゴシック" charset="0"/>
                <a:cs typeface="Arial" charset="0"/>
              </a:rPr>
            </a:b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513" y="609600"/>
            <a:ext cx="8624887" cy="461963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Differential expression</a:t>
            </a:r>
          </a:p>
        </p:txBody>
      </p:sp>
    </p:spTree>
    <p:extLst>
      <p:ext uri="{BB962C8B-B14F-4D97-AF65-F5344CB8AC3E}">
        <p14:creationId xmlns:p14="http://schemas.microsoft.com/office/powerpoint/2010/main" val="295131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19113" y="457200"/>
            <a:ext cx="8624887" cy="1107996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Basic </a:t>
            </a:r>
            <a:r>
              <a:rPr lang="en-US" sz="18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RNA</a:t>
            </a:r>
            <a:r>
              <a:rPr lang="en-US" sz="18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-seq </a:t>
            </a:r>
            <a:r>
              <a:rPr lang="en-US" sz="18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experiment:  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Goal is usually to learn about all mRNA by using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polyA</a:t>
            </a:r>
            <a:r>
              <a:rPr lang="en-US" sz="16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misses histones and other similar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    	includes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lncRNAs</a:t>
            </a:r>
            <a:r>
              <a:rPr lang="en-US" sz="16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includes some partially processed RNAs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7588" y="1600200"/>
            <a:ext cx="6488910" cy="4927600"/>
            <a:chOff x="2287588" y="1219200"/>
            <a:chExt cx="6488910" cy="5308600"/>
          </a:xfrm>
        </p:grpSpPr>
        <p:sp>
          <p:nvSpPr>
            <p:cNvPr id="3" name="Rounded Rectangle 2"/>
            <p:cNvSpPr/>
            <p:nvPr/>
          </p:nvSpPr>
          <p:spPr>
            <a:xfrm>
              <a:off x="2287588" y="1927225"/>
              <a:ext cx="1739900" cy="5080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79738" y="1585913"/>
              <a:ext cx="1739900" cy="5080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03788" y="1658938"/>
              <a:ext cx="1739900" cy="5080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19638" y="1344613"/>
              <a:ext cx="1149350" cy="50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05113" y="1455738"/>
              <a:ext cx="1149350" cy="50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21175" y="1447800"/>
              <a:ext cx="1739900" cy="50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81288" y="1717675"/>
              <a:ext cx="1739900" cy="50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89388" y="1824038"/>
              <a:ext cx="1739900" cy="50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83150" y="1535113"/>
              <a:ext cx="863600" cy="50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83" name="TextBox 4"/>
            <p:cNvSpPr txBox="1">
              <a:spLocks noChangeArrowheads="1"/>
            </p:cNvSpPr>
            <p:nvPr/>
          </p:nvSpPr>
          <p:spPr bwMode="auto">
            <a:xfrm>
              <a:off x="5773738" y="1219200"/>
              <a:ext cx="4540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54284" name="TextBox 15"/>
            <p:cNvSpPr txBox="1">
              <a:spLocks noChangeArrowheads="1"/>
            </p:cNvSpPr>
            <p:nvPr/>
          </p:nvSpPr>
          <p:spPr bwMode="auto">
            <a:xfrm>
              <a:off x="5951538" y="1323975"/>
              <a:ext cx="4540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54285" name="TextBox 16"/>
            <p:cNvSpPr txBox="1">
              <a:spLocks noChangeArrowheads="1"/>
            </p:cNvSpPr>
            <p:nvPr/>
          </p:nvSpPr>
          <p:spPr bwMode="auto">
            <a:xfrm>
              <a:off x="5624513" y="1701800"/>
              <a:ext cx="4540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54286" name="TextBox 17"/>
            <p:cNvSpPr txBox="1">
              <a:spLocks noChangeArrowheads="1"/>
            </p:cNvSpPr>
            <p:nvPr/>
          </p:nvSpPr>
          <p:spPr bwMode="auto">
            <a:xfrm>
              <a:off x="5646738" y="1406525"/>
              <a:ext cx="4540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54287" name="TextBox 18"/>
            <p:cNvSpPr txBox="1">
              <a:spLocks noChangeArrowheads="1"/>
            </p:cNvSpPr>
            <p:nvPr/>
          </p:nvSpPr>
          <p:spPr bwMode="auto">
            <a:xfrm>
              <a:off x="4329113" y="1597025"/>
              <a:ext cx="4540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54288" name="TextBox 19"/>
            <p:cNvSpPr txBox="1">
              <a:spLocks noChangeArrowheads="1"/>
            </p:cNvSpPr>
            <p:nvPr/>
          </p:nvSpPr>
          <p:spPr bwMode="auto">
            <a:xfrm>
              <a:off x="3849688" y="1333500"/>
              <a:ext cx="4540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64038" y="1979613"/>
              <a:ext cx="0" cy="5334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2954338" y="2863850"/>
              <a:ext cx="1739900" cy="50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91" name="TextBox 24"/>
            <p:cNvSpPr txBox="1">
              <a:spLocks noChangeArrowheads="1"/>
            </p:cNvSpPr>
            <p:nvPr/>
          </p:nvSpPr>
          <p:spPr bwMode="auto">
            <a:xfrm>
              <a:off x="4584700" y="2751138"/>
              <a:ext cx="4540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57513" y="2738438"/>
              <a:ext cx="1739900" cy="50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93" name="TextBox 26"/>
            <p:cNvSpPr txBox="1">
              <a:spLocks noChangeArrowheads="1"/>
            </p:cNvSpPr>
            <p:nvPr/>
          </p:nvSpPr>
          <p:spPr bwMode="auto">
            <a:xfrm>
              <a:off x="4587875" y="2624138"/>
              <a:ext cx="4540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954338" y="2614613"/>
              <a:ext cx="1739900" cy="50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95" name="TextBox 28"/>
            <p:cNvSpPr txBox="1">
              <a:spLocks noChangeArrowheads="1"/>
            </p:cNvSpPr>
            <p:nvPr/>
          </p:nvSpPr>
          <p:spPr bwMode="auto">
            <a:xfrm>
              <a:off x="4584700" y="2501900"/>
              <a:ext cx="4540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22863" y="2617788"/>
              <a:ext cx="1149350" cy="50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138738" y="2736850"/>
              <a:ext cx="1149350" cy="50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426075" y="2857500"/>
              <a:ext cx="863600" cy="50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99" name="TextBox 32"/>
            <p:cNvSpPr txBox="1">
              <a:spLocks noChangeArrowheads="1"/>
            </p:cNvSpPr>
            <p:nvPr/>
          </p:nvSpPr>
          <p:spPr bwMode="auto">
            <a:xfrm>
              <a:off x="6189663" y="2733675"/>
              <a:ext cx="4540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54300" name="TextBox 33"/>
            <p:cNvSpPr txBox="1">
              <a:spLocks noChangeArrowheads="1"/>
            </p:cNvSpPr>
            <p:nvPr/>
          </p:nvSpPr>
          <p:spPr bwMode="auto">
            <a:xfrm>
              <a:off x="6188075" y="2614613"/>
              <a:ext cx="4540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54301" name="TextBox 34"/>
            <p:cNvSpPr txBox="1">
              <a:spLocks noChangeArrowheads="1"/>
            </p:cNvSpPr>
            <p:nvPr/>
          </p:nvSpPr>
          <p:spPr bwMode="auto">
            <a:xfrm>
              <a:off x="6184900" y="2487613"/>
              <a:ext cx="4540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AAA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340100" y="3725863"/>
              <a:ext cx="530225" cy="46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7200" y="3725863"/>
              <a:ext cx="530225" cy="4603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553075" y="3725863"/>
              <a:ext cx="530225" cy="4603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2355850" y="5353050"/>
              <a:ext cx="4533900" cy="111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2589213" y="5351463"/>
              <a:ext cx="1182687" cy="46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908425" y="5338763"/>
              <a:ext cx="390525" cy="587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573588" y="5329238"/>
              <a:ext cx="708025" cy="6826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453063" y="5330825"/>
              <a:ext cx="317500" cy="6667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032500" y="5321300"/>
              <a:ext cx="785813" cy="76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000500" y="5257800"/>
              <a:ext cx="207963" cy="444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090988" y="5186363"/>
              <a:ext cx="207962" cy="444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549650" y="5254625"/>
              <a:ext cx="207963" cy="4603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73425" y="5254625"/>
              <a:ext cx="207963" cy="4603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825750" y="5257800"/>
              <a:ext cx="207963" cy="444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36888" y="5173663"/>
              <a:ext cx="207962" cy="460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424613" y="5246688"/>
              <a:ext cx="207962" cy="460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086475" y="5243513"/>
              <a:ext cx="207963" cy="444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914900" y="5246688"/>
              <a:ext cx="207963" cy="460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629150" y="5246688"/>
              <a:ext cx="207963" cy="460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652838" y="5056188"/>
              <a:ext cx="119062" cy="460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57788" y="5205413"/>
              <a:ext cx="117475" cy="460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453063" y="5205413"/>
              <a:ext cx="104775" cy="460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556250" y="5262563"/>
              <a:ext cx="207963" cy="460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908425" y="5056188"/>
              <a:ext cx="119063" cy="460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1" name="Straight Connector 90"/>
            <p:cNvCxnSpPr>
              <a:stCxn id="86" idx="3"/>
              <a:endCxn id="90" idx="1"/>
            </p:cNvCxnSpPr>
            <p:nvPr/>
          </p:nvCxnSpPr>
          <p:spPr>
            <a:xfrm flipV="1">
              <a:off x="3771900" y="5078413"/>
              <a:ext cx="1365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7" idx="3"/>
              <a:endCxn id="88" idx="1"/>
            </p:cNvCxnSpPr>
            <p:nvPr/>
          </p:nvCxnSpPr>
          <p:spPr>
            <a:xfrm flipV="1">
              <a:off x="5275263" y="5227638"/>
              <a:ext cx="1778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6130925" y="6183313"/>
              <a:ext cx="863600" cy="50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730750" y="6183313"/>
              <a:ext cx="1149350" cy="50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414588" y="6194425"/>
              <a:ext cx="1739900" cy="50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4375150" y="3048000"/>
              <a:ext cx="0" cy="5334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332" name="TextBox 103"/>
            <p:cNvSpPr txBox="1">
              <a:spLocks noChangeArrowheads="1"/>
            </p:cNvSpPr>
            <p:nvPr/>
          </p:nvSpPr>
          <p:spPr bwMode="auto">
            <a:xfrm>
              <a:off x="4191000" y="1981200"/>
              <a:ext cx="458549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/>
                <a:t>2X Poly(A)</a:t>
              </a:r>
            </a:p>
            <a:p>
              <a:r>
                <a:rPr lang="en-US" sz="1400" dirty="0" smtClean="0"/>
                <a:t>selection or selective priming of RT reaction by </a:t>
              </a:r>
              <a:r>
                <a:rPr lang="en-US" sz="1400" dirty="0" err="1" smtClean="0"/>
                <a:t>oligo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dT</a:t>
              </a:r>
              <a:endParaRPr lang="en-US" sz="1400" dirty="0"/>
            </a:p>
          </p:txBody>
        </p:sp>
        <p:sp>
          <p:nvSpPr>
            <p:cNvPr id="54333" name="TextBox 106"/>
            <p:cNvSpPr txBox="1">
              <a:spLocks noChangeArrowheads="1"/>
            </p:cNvSpPr>
            <p:nvPr/>
          </p:nvSpPr>
          <p:spPr bwMode="auto">
            <a:xfrm>
              <a:off x="4398963" y="3028950"/>
              <a:ext cx="1735137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Fragmentation and</a:t>
              </a:r>
            </a:p>
            <a:p>
              <a:r>
                <a:rPr lang="en-US" sz="1400"/>
                <a:t>Reverse transcription</a:t>
              </a:r>
            </a:p>
          </p:txBody>
        </p:sp>
        <p:sp>
          <p:nvSpPr>
            <p:cNvPr id="54334" name="TextBox 108"/>
            <p:cNvSpPr txBox="1">
              <a:spLocks noChangeArrowheads="1"/>
            </p:cNvSpPr>
            <p:nvPr/>
          </p:nvSpPr>
          <p:spPr bwMode="auto">
            <a:xfrm>
              <a:off x="4479925" y="4438650"/>
              <a:ext cx="10731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Sequencing,</a:t>
              </a:r>
            </a:p>
            <a:p>
              <a:r>
                <a:rPr lang="en-US" sz="1400"/>
                <a:t>mapping</a:t>
              </a:r>
            </a:p>
          </p:txBody>
        </p:sp>
        <p:sp>
          <p:nvSpPr>
            <p:cNvPr id="54335" name="TextBox 109"/>
            <p:cNvSpPr txBox="1">
              <a:spLocks noChangeArrowheads="1"/>
            </p:cNvSpPr>
            <p:nvPr/>
          </p:nvSpPr>
          <p:spPr bwMode="auto">
            <a:xfrm>
              <a:off x="4446588" y="5613400"/>
              <a:ext cx="18513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 smtClean="0"/>
                <a:t>Relative Quantitation</a:t>
              </a:r>
              <a:endParaRPr lang="en-US" sz="1400" dirty="0"/>
            </a:p>
          </p:txBody>
        </p:sp>
        <p:sp>
          <p:nvSpPr>
            <p:cNvPr id="54336" name="TextBox 110"/>
            <p:cNvSpPr txBox="1">
              <a:spLocks noChangeArrowheads="1"/>
            </p:cNvSpPr>
            <p:nvPr/>
          </p:nvSpPr>
          <p:spPr bwMode="auto">
            <a:xfrm>
              <a:off x="3100388" y="6216650"/>
              <a:ext cx="36830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3X</a:t>
              </a:r>
            </a:p>
          </p:txBody>
        </p:sp>
        <p:sp>
          <p:nvSpPr>
            <p:cNvPr id="54337" name="TextBox 111"/>
            <p:cNvSpPr txBox="1">
              <a:spLocks noChangeArrowheads="1"/>
            </p:cNvSpPr>
            <p:nvPr/>
          </p:nvSpPr>
          <p:spPr bwMode="auto">
            <a:xfrm>
              <a:off x="5060950" y="6205538"/>
              <a:ext cx="3683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2X</a:t>
              </a:r>
            </a:p>
          </p:txBody>
        </p:sp>
        <p:sp>
          <p:nvSpPr>
            <p:cNvPr id="54338" name="TextBox 112"/>
            <p:cNvSpPr txBox="1">
              <a:spLocks noChangeArrowheads="1"/>
            </p:cNvSpPr>
            <p:nvPr/>
          </p:nvSpPr>
          <p:spPr bwMode="auto">
            <a:xfrm>
              <a:off x="6375400" y="6219825"/>
              <a:ext cx="3683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1X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340100" y="3822700"/>
              <a:ext cx="530225" cy="444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3340100" y="3943350"/>
              <a:ext cx="530225" cy="460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340100" y="4060825"/>
              <a:ext cx="530225" cy="444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340100" y="4197350"/>
              <a:ext cx="530225" cy="460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267200" y="3846513"/>
              <a:ext cx="530225" cy="4603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267200" y="3967163"/>
              <a:ext cx="530225" cy="4603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5557838" y="3860800"/>
              <a:ext cx="530225" cy="4603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4364038" y="4411663"/>
              <a:ext cx="0" cy="5334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375150" y="5500688"/>
              <a:ext cx="0" cy="5334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Rounded Rectangle 98"/>
            <p:cNvSpPr/>
            <p:nvPr/>
          </p:nvSpPr>
          <p:spPr>
            <a:xfrm>
              <a:off x="2671763" y="3733800"/>
              <a:ext cx="530225" cy="460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671763" y="3830638"/>
              <a:ext cx="530225" cy="444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671763" y="3951288"/>
              <a:ext cx="530225" cy="46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71763" y="4068763"/>
              <a:ext cx="530225" cy="444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671763" y="4205288"/>
              <a:ext cx="530225" cy="4603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352800" y="5175250"/>
              <a:ext cx="207963" cy="4603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743200" y="5189538"/>
              <a:ext cx="207963" cy="444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954338" y="5105400"/>
              <a:ext cx="207962" cy="4603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267200" y="4119563"/>
              <a:ext cx="530225" cy="4603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0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229600" cy="53594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Microarrays: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Based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on </a:t>
            </a:r>
            <a:r>
              <a:rPr lang="en-US" sz="2000" i="1" dirty="0">
                <a:latin typeface="Arial" charset="0"/>
                <a:ea typeface="ＭＳ Ｐゴシック" charset="0"/>
                <a:cs typeface="Arial" charset="0"/>
              </a:rPr>
              <a:t>hybridization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to pre-selected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gene probes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Inherent background from hybridization chemistry makes measurement of the lower abundance RNAs quite noisy.  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Dynamic range issues</a:t>
            </a:r>
          </a:p>
          <a:p>
            <a:pPr lvl="1"/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M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uch important biology  </a:t>
            </a:r>
          </a:p>
          <a:p>
            <a:pPr marL="347663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   discovered using them</a:t>
            </a:r>
          </a:p>
          <a:p>
            <a:pPr marL="347663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informatics tools devised, some (NOT ALL)</a:t>
            </a:r>
          </a:p>
          <a:p>
            <a:pPr marL="347663" lvl="1" indent="0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carry through to RNA-Seq etc.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	</a:t>
            </a:r>
            <a:endParaRPr lang="en-US" sz="20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347663" lvl="1" indent="0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&gt; clustering algorithms</a:t>
            </a:r>
          </a:p>
          <a:p>
            <a:pPr marL="347663" lvl="1" indent="0">
              <a:buNone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	&gt; multiple hypothesis testing issues </a:t>
            </a:r>
          </a:p>
          <a:p>
            <a:pPr marL="347663" lvl="1" indent="0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	confronted.  </a:t>
            </a:r>
            <a:r>
              <a:rPr lang="en-US" sz="2000" dirty="0" err="1" smtClean="0">
                <a:latin typeface="Arial" charset="0"/>
                <a:ea typeface="ＭＳ Ｐゴシック" charset="0"/>
                <a:cs typeface="Arial" charset="0"/>
              </a:rPr>
              <a:t>Bonferonni</a:t>
            </a:r>
            <a:endParaRPr lang="en-US" sz="20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347663" lvl="1" indent="0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347663" lvl="1" indent="0">
              <a:buNone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Wingdings 2" charset="0"/>
              <a:buNone/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8" y="3402013"/>
            <a:ext cx="2908300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5554663" y="5905500"/>
            <a:ext cx="259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http://www.microarray.org/sfgf/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457200"/>
            <a:ext cx="8624887" cy="830997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dditional mRNA (</a:t>
            </a:r>
            <a:r>
              <a:rPr lang="en-US" b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cDNA</a:t>
            </a:r>
            <a:r>
              <a:rPr lang="en-US" b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data-types and </a:t>
            </a:r>
          </a:p>
          <a:p>
            <a:pPr>
              <a:defRPr/>
            </a:pPr>
            <a:r>
              <a:rPr lang="en-US" b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findings remain important, usable, useful</a:t>
            </a:r>
          </a:p>
        </p:txBody>
      </p:sp>
    </p:spTree>
    <p:extLst>
      <p:ext uri="{BB962C8B-B14F-4D97-AF65-F5344CB8AC3E}">
        <p14:creationId xmlns:p14="http://schemas.microsoft.com/office/powerpoint/2010/main" val="347781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0863" y="2843213"/>
            <a:ext cx="4732337" cy="2406650"/>
          </a:xfrm>
        </p:spPr>
      </p:pic>
      <p:sp>
        <p:nvSpPr>
          <p:cNvPr id="75779" name="TextBox 7"/>
          <p:cNvSpPr txBox="1">
            <a:spLocks noChangeArrowheads="1"/>
          </p:cNvSpPr>
          <p:nvPr/>
        </p:nvSpPr>
        <p:spPr bwMode="auto">
          <a:xfrm>
            <a:off x="457200" y="1219200"/>
            <a:ext cx="82296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/>
              <a:t>RNA-seq measurement of gene expression </a:t>
            </a:r>
            <a:r>
              <a:rPr lang="en-US" dirty="0" smtClean="0"/>
              <a:t>differs because it is discrete counts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contrast to continuous intensity distribution </a:t>
            </a:r>
            <a:r>
              <a:rPr lang="en-US" dirty="0" smtClean="0"/>
              <a:t>of </a:t>
            </a:r>
            <a:r>
              <a:rPr lang="en-US" dirty="0" err="1" smtClean="0"/>
              <a:t>flourescent</a:t>
            </a:r>
            <a:r>
              <a:rPr lang="en-US" dirty="0" smtClean="0"/>
              <a:t> signal (microarray).</a:t>
            </a:r>
            <a:endParaRPr lang="en-US" dirty="0"/>
          </a:p>
        </p:txBody>
      </p:sp>
      <p:sp>
        <p:nvSpPr>
          <p:cNvPr id="75780" name="TextBox 8"/>
          <p:cNvSpPr txBox="1">
            <a:spLocks noChangeArrowheads="1"/>
          </p:cNvSpPr>
          <p:nvPr/>
        </p:nvSpPr>
        <p:spPr bwMode="auto">
          <a:xfrm>
            <a:off x="531813" y="5249863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/>
              <a:t>Therefore, statistical methods developed for microarrays are not directly applicable to RNA-seq analysis without modifications.</a:t>
            </a:r>
          </a:p>
        </p:txBody>
      </p:sp>
      <p:sp>
        <p:nvSpPr>
          <p:cNvPr id="75781" name="TextBox 9"/>
          <p:cNvSpPr txBox="1">
            <a:spLocks noChangeArrowheads="1"/>
          </p:cNvSpPr>
          <p:nvPr/>
        </p:nvSpPr>
        <p:spPr bwMode="auto">
          <a:xfrm>
            <a:off x="6453188" y="4856163"/>
            <a:ext cx="1338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(Garber, 2011)</a:t>
            </a:r>
          </a:p>
        </p:txBody>
      </p:sp>
      <p:sp>
        <p:nvSpPr>
          <p:cNvPr id="75782" name="TextBox 10"/>
          <p:cNvSpPr txBox="1">
            <a:spLocks noChangeArrowheads="1"/>
          </p:cNvSpPr>
          <p:nvPr/>
        </p:nvSpPr>
        <p:spPr bwMode="auto">
          <a:xfrm>
            <a:off x="2133600" y="2354263"/>
            <a:ext cx="1231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Microarray</a:t>
            </a:r>
          </a:p>
        </p:txBody>
      </p:sp>
      <p:sp>
        <p:nvSpPr>
          <p:cNvPr id="75783" name="TextBox 11"/>
          <p:cNvSpPr txBox="1">
            <a:spLocks noChangeArrowheads="1"/>
          </p:cNvSpPr>
          <p:nvPr/>
        </p:nvSpPr>
        <p:spPr bwMode="auto">
          <a:xfrm>
            <a:off x="4953000" y="2378075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RNA-seq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513" y="609600"/>
            <a:ext cx="8624887" cy="461963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Basic analysis similarities and differences</a:t>
            </a:r>
            <a:endParaRPr lang="en-US" b="1" dirty="0">
              <a:solidFill>
                <a:srgbClr val="FF66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A parametric approach will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Verdana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model the distribution of the read counts by using a known probability distribution e.g. Poisson, negative binomial etc.</a:t>
            </a:r>
          </a:p>
          <a:p>
            <a:pPr>
              <a:buFont typeface="Verdana" charset="0"/>
              <a:buAutoNum type="arabicPeriod"/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Verdana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estimate the variance from the local and common dispersions of the genes in the samples.</a:t>
            </a:r>
          </a:p>
          <a:p>
            <a:pPr>
              <a:buFont typeface="Verdana" charset="0"/>
              <a:buAutoNum type="arabicPeriod"/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Verdana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determine differentially expressed genes by calculating p-values and false discovery 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rates (</a:t>
            </a:r>
            <a:r>
              <a:rPr lang="en-US" sz="2400" dirty="0" err="1" smtClean="0">
                <a:latin typeface="Arial" charset="0"/>
                <a:ea typeface="ＭＳ Ｐゴシック" charset="0"/>
                <a:cs typeface="Arial" charset="0"/>
              </a:rPr>
              <a:t>fdr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).</a:t>
            </a: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Verdana" charset="0"/>
              <a:buAutoNum type="arabicPeriod"/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513" y="609600"/>
            <a:ext cx="8624887" cy="461963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Parametric statistical </a:t>
            </a:r>
            <a:r>
              <a:rPr lang="en-US" b="1" dirty="0" smtClean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approaches for RNA-Seq</a:t>
            </a:r>
            <a:endParaRPr lang="en-US" b="1" dirty="0">
              <a:solidFill>
                <a:srgbClr val="FF66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95400"/>
            <a:ext cx="8229600" cy="4830763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replicates </a:t>
            </a: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are needed 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to </a:t>
            </a: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estimate the common and gene-wise 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dispersions</a:t>
            </a:r>
          </a:p>
          <a:p>
            <a:pPr marL="0" indent="0">
              <a:buNone/>
            </a:pP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replication controls the </a:t>
            </a: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false discovery 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rate</a:t>
            </a:r>
          </a:p>
          <a:p>
            <a:pPr marL="0" indent="0">
              <a:buNone/>
            </a:pPr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always </a:t>
            </a: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safer to draw conclusions from data in the presence of 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replicates.</a:t>
            </a:r>
          </a:p>
          <a:p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echnical </a:t>
            </a: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replicates 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become critical if </a:t>
            </a: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samples are sequenced on different 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platforms – Discuss with experimental protocol tree what “technical replicate” means.  Return to this issue for single cell </a:t>
            </a:r>
            <a:r>
              <a:rPr lang="en-US" sz="1800" dirty="0" err="1" smtClean="0">
                <a:latin typeface="Arial" charset="0"/>
                <a:ea typeface="ＭＳ Ｐゴシック" charset="0"/>
                <a:cs typeface="Arial" charset="0"/>
              </a:rPr>
              <a:t>transcriptomes</a:t>
            </a:r>
            <a:endParaRPr lang="en-US" sz="1800" dirty="0" smtClean="0">
              <a:latin typeface="Arial" charset="0"/>
              <a:ea typeface="ＭＳ Ｐゴシック" charset="0"/>
              <a:cs typeface="Arial" charset="0"/>
            </a:endParaRPr>
          </a:p>
          <a:p>
            <a:endParaRPr lang="en-US" sz="1800" dirty="0" smtClean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“biological replicates” contain the sum of technical variation and biological variation.  The nature of “biological replication” for RNA experiments differs with experimental designs.</a:t>
            </a:r>
          </a:p>
          <a:p>
            <a:pPr lvl="1"/>
            <a:endParaRPr lang="en-US" sz="1600" b="1" dirty="0" smtClean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1600" b="1" dirty="0" smtClean="0">
                <a:latin typeface="Arial" charset="0"/>
                <a:ea typeface="ＭＳ Ｐゴシック" charset="0"/>
                <a:cs typeface="Arial" charset="0"/>
              </a:rPr>
              <a:t>&gt;&gt;Consider expected differences between </a:t>
            </a:r>
            <a:r>
              <a:rPr lang="en-US" sz="1600" b="1" i="1" dirty="0" smtClean="0">
                <a:latin typeface="Arial" charset="0"/>
                <a:ea typeface="ＭＳ Ｐゴシック" charset="0"/>
                <a:cs typeface="Arial" charset="0"/>
              </a:rPr>
              <a:t>inbred</a:t>
            </a:r>
            <a:r>
              <a:rPr lang="en-US" sz="1600" b="1" dirty="0" smtClean="0">
                <a:latin typeface="Arial" charset="0"/>
                <a:ea typeface="ＭＳ Ｐゴシック" charset="0"/>
                <a:cs typeface="Arial" charset="0"/>
              </a:rPr>
              <a:t> mice of one gender, age, controlled environment  versus typical human samples.</a:t>
            </a:r>
            <a:endParaRPr lang="en-US" sz="1600" b="1" dirty="0">
              <a:latin typeface="Arial" charset="0"/>
              <a:ea typeface="ＭＳ Ｐゴシック" charset="0"/>
              <a:cs typeface="Arial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04800"/>
            <a:ext cx="8624887" cy="830997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Replication “technical replicates” versus “biological replicate”.  ideally want both.  typically the former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58888"/>
            <a:ext cx="8229600" cy="4867275"/>
          </a:xfrm>
        </p:spPr>
        <p:txBody>
          <a:bodyPr/>
          <a:lstStyle/>
          <a:p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Simplest approach: many reads (most often &gt;20 million) and low probability of mapping to a gene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suggests a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Poisson model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Poisson model: </a:t>
            </a:r>
            <a:endParaRPr lang="en-US" sz="20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variance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equal to the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mean</a:t>
            </a:r>
          </a:p>
          <a:p>
            <a:pPr marL="0" indent="0">
              <a:buNone/>
            </a:pP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Negative binomial (NB) model: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number of successes x, until a specified number of failures (r) is reached</a:t>
            </a:r>
          </a:p>
          <a:p>
            <a:pPr marL="0" indent="0">
              <a:buNone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1600" dirty="0" smtClean="0">
                <a:latin typeface="Arial" charset="0"/>
                <a:ea typeface="ＭＳ Ｐゴシック" charset="0"/>
                <a:cs typeface="Arial" charset="0"/>
              </a:rPr>
              <a:t>variance need not equal mean </a:t>
            </a:r>
          </a:p>
          <a:p>
            <a:pPr marL="0" indent="0">
              <a:buNone/>
            </a:pPr>
            <a:r>
              <a:rPr lang="en-US" sz="1500" dirty="0" smtClean="0">
                <a:latin typeface="Arial" charset="0"/>
                <a:ea typeface="ＭＳ Ｐゴシック" charset="0"/>
                <a:cs typeface="Arial" charset="0"/>
              </a:rPr>
              <a:t>	tolerates positive correlation among events (unlike Poisson)</a:t>
            </a:r>
            <a:endParaRPr lang="en-US" sz="15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Negative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binomial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used as better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model for differential expression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(requires replicates)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:</a:t>
            </a: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 marL="347663" lvl="1" indent="0">
              <a:buNone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  </a:t>
            </a:r>
          </a:p>
          <a:p>
            <a:pPr marL="347663" lvl="1" indent="0">
              <a:buNone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Differentially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expressed genes cause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increased dispersion</a:t>
            </a: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513" y="609600"/>
            <a:ext cx="8624887" cy="461963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Standard statistical </a:t>
            </a:r>
            <a:r>
              <a:rPr lang="en-US" b="1" dirty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framework for RNA-seq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1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4479925" cy="3646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sz="1800" dirty="0" err="1" smtClean="0">
                <a:latin typeface="Arial" charset="0"/>
                <a:ea typeface="ＭＳ Ｐゴシック" charset="0"/>
                <a:cs typeface="Arial" charset="0"/>
              </a:rPr>
              <a:t>Bioanalyzer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”, a common </a:t>
            </a: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microfluidics 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instrument, used </a:t>
            </a: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for sizing, quantification and quality control of RNA, 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DNA.  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RNA integrity number (RIN) is a quantitative measure of RNA integrity on a scale of 1-10 (most-least degraded)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Any sample with RNA integrity score of 8 or higher is suitable </a:t>
            </a:r>
            <a:r>
              <a:rPr lang="en-US" sz="1800" dirty="0" smtClean="0">
                <a:latin typeface="Arial" charset="0"/>
                <a:ea typeface="ＭＳ Ｐゴシック" charset="0"/>
                <a:cs typeface="Arial" charset="0"/>
              </a:rPr>
              <a:t>for the various common RNA-Seq variations.</a:t>
            </a:r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56323" name="Picture 4" descr="Screen Shot 2012-06-21 at 2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1636713"/>
            <a:ext cx="356076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5" descr="Screen Shot 2012-06-21 at 2.40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3576637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creen Shot 2012-06-21 at 2.40.4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1487488"/>
            <a:ext cx="336550" cy="2008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 descr="Screen Shot 2012-06-21 at 2.41.0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00" y="3630613"/>
            <a:ext cx="352425" cy="2008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853113" y="1798638"/>
            <a:ext cx="1628775" cy="269875"/>
          </a:xfrm>
          <a:prstGeom prst="rect">
            <a:avLst/>
          </a:prstGeom>
          <a:solidFill>
            <a:srgbClr val="D7D6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3657600"/>
            <a:ext cx="1628775" cy="268287"/>
          </a:xfrm>
          <a:prstGeom prst="rect">
            <a:avLst/>
          </a:prstGeom>
          <a:solidFill>
            <a:srgbClr val="D7D6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457200"/>
            <a:ext cx="8624887" cy="1015663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Quality of input RNA is critical for most current RNA-seq methods</a:t>
            </a:r>
          </a:p>
          <a:p>
            <a:pPr algn="ctr">
              <a:defRPr/>
            </a:pPr>
            <a:r>
              <a:rPr lang="en-US" sz="2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RIN = standard RNA Integrity measure below based on </a:t>
            </a:r>
            <a:r>
              <a:rPr lang="en-US" sz="2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rRNA</a:t>
            </a:r>
            <a:r>
              <a:rPr lang="en-US" sz="2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profile</a:t>
            </a:r>
          </a:p>
          <a:p>
            <a:pPr>
              <a:defRPr/>
            </a:pPr>
            <a:endParaRPr lang="en-US" sz="20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54102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i="1" dirty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new short </a:t>
            </a:r>
            <a:r>
              <a:rPr lang="en-US" sz="1600" i="1" dirty="0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fragment input </a:t>
            </a:r>
            <a:r>
              <a:rPr lang="en-US" sz="1600" i="1" dirty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metric </a:t>
            </a:r>
            <a:r>
              <a:rPr lang="en-US" sz="1600" i="1" dirty="0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has been devised for RNA from FFPE (</a:t>
            </a:r>
            <a:r>
              <a:rPr lang="en-US" sz="1600" i="1" dirty="0" err="1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formadehyde</a:t>
            </a:r>
            <a:r>
              <a:rPr lang="en-US" sz="1600" i="1" dirty="0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fixed and </a:t>
            </a:r>
            <a:r>
              <a:rPr lang="en-US" sz="1600" i="1" dirty="0" err="1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parafin</a:t>
            </a:r>
            <a:r>
              <a:rPr lang="en-US" sz="1600" i="1" dirty="0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embedded source tissue) and will soon </a:t>
            </a:r>
            <a:r>
              <a:rPr lang="en-US" sz="1600" i="1" dirty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</a:t>
            </a:r>
            <a:r>
              <a:rPr lang="en-US" sz="1600" i="1" dirty="0" smtClean="0">
                <a:solidFill>
                  <a:srgbClr val="0033FF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published.  We care about this because it helps to make possible routine RNA work on human tissue samples due to standard pathology practices</a:t>
            </a:r>
            <a:endParaRPr lang="en-US" sz="1600" i="1" dirty="0">
              <a:solidFill>
                <a:srgbClr val="0033FF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23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Brace 36"/>
          <p:cNvSpPr/>
          <p:nvPr/>
        </p:nvSpPr>
        <p:spPr>
          <a:xfrm>
            <a:off x="5638800" y="3657600"/>
            <a:ext cx="404813" cy="2176463"/>
          </a:xfrm>
          <a:prstGeom prst="rightBrace">
            <a:avLst>
              <a:gd name="adj1" fmla="val 114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3581400"/>
            <a:ext cx="8364537" cy="2409825"/>
            <a:chOff x="306388" y="2073275"/>
            <a:chExt cx="8364537" cy="2409825"/>
          </a:xfrm>
        </p:grpSpPr>
        <p:sp>
          <p:nvSpPr>
            <p:cNvPr id="69634" name="TextBox 4"/>
            <p:cNvSpPr txBox="1">
              <a:spLocks noChangeArrowheads="1"/>
            </p:cNvSpPr>
            <p:nvPr/>
          </p:nvSpPr>
          <p:spPr bwMode="auto">
            <a:xfrm>
              <a:off x="306388" y="4114800"/>
              <a:ext cx="9890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Genome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09738" y="4391025"/>
              <a:ext cx="62150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2754313" y="4300538"/>
              <a:ext cx="931862" cy="1651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92650" y="4316413"/>
              <a:ext cx="650875" cy="1587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22725" y="4306888"/>
              <a:ext cx="465138" cy="1682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3" y="3529013"/>
              <a:ext cx="931862" cy="18573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92650" y="3525838"/>
              <a:ext cx="650875" cy="18891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22725" y="3525838"/>
              <a:ext cx="465138" cy="18891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54313" y="3894138"/>
              <a:ext cx="931862" cy="2079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92650" y="3897313"/>
              <a:ext cx="650875" cy="2047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stCxn id="10" idx="3"/>
              <a:endCxn id="12" idx="1"/>
            </p:cNvCxnSpPr>
            <p:nvPr/>
          </p:nvCxnSpPr>
          <p:spPr>
            <a:xfrm flipV="1">
              <a:off x="3686175" y="3619500"/>
              <a:ext cx="3365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11" idx="1"/>
            </p:cNvCxnSpPr>
            <p:nvPr/>
          </p:nvCxnSpPr>
          <p:spPr>
            <a:xfrm flipV="1">
              <a:off x="4487863" y="3619500"/>
              <a:ext cx="204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3"/>
              <a:endCxn id="14" idx="1"/>
            </p:cNvCxnSpPr>
            <p:nvPr/>
          </p:nvCxnSpPr>
          <p:spPr>
            <a:xfrm>
              <a:off x="3686175" y="3998913"/>
              <a:ext cx="1006475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1444625" y="3451225"/>
              <a:ext cx="9937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Isoform A</a:t>
              </a:r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1444625" y="3830638"/>
              <a:ext cx="9874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Isoform B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538413" y="3060700"/>
              <a:ext cx="32496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2736850" y="2305050"/>
              <a:ext cx="811213" cy="746125"/>
            </a:xfrm>
            <a:custGeom>
              <a:avLst/>
              <a:gdLst>
                <a:gd name="connsiteX0" fmla="*/ 0 w 811763"/>
                <a:gd name="connsiteY0" fmla="*/ 737118 h 746449"/>
                <a:gd name="connsiteX1" fmla="*/ 251926 w 811763"/>
                <a:gd name="connsiteY1" fmla="*/ 0 h 746449"/>
                <a:gd name="connsiteX2" fmla="*/ 251926 w 811763"/>
                <a:gd name="connsiteY2" fmla="*/ 0 h 746449"/>
                <a:gd name="connsiteX3" fmla="*/ 270588 w 811763"/>
                <a:gd name="connsiteY3" fmla="*/ 121298 h 746449"/>
                <a:gd name="connsiteX4" fmla="*/ 326571 w 811763"/>
                <a:gd name="connsiteY4" fmla="*/ 121298 h 746449"/>
                <a:gd name="connsiteX5" fmla="*/ 391886 w 811763"/>
                <a:gd name="connsiteY5" fmla="*/ 74645 h 746449"/>
                <a:gd name="connsiteX6" fmla="*/ 419878 w 811763"/>
                <a:gd name="connsiteY6" fmla="*/ 167951 h 746449"/>
                <a:gd name="connsiteX7" fmla="*/ 438539 w 811763"/>
                <a:gd name="connsiteY7" fmla="*/ 289249 h 746449"/>
                <a:gd name="connsiteX8" fmla="*/ 485192 w 811763"/>
                <a:gd name="connsiteY8" fmla="*/ 363894 h 746449"/>
                <a:gd name="connsiteX9" fmla="*/ 559837 w 811763"/>
                <a:gd name="connsiteY9" fmla="*/ 494522 h 746449"/>
                <a:gd name="connsiteX10" fmla="*/ 597159 w 811763"/>
                <a:gd name="connsiteY10" fmla="*/ 634481 h 746449"/>
                <a:gd name="connsiteX11" fmla="*/ 709126 w 811763"/>
                <a:gd name="connsiteY11" fmla="*/ 699796 h 746449"/>
                <a:gd name="connsiteX12" fmla="*/ 811763 w 811763"/>
                <a:gd name="connsiteY12" fmla="*/ 74644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763" h="746449">
                  <a:moveTo>
                    <a:pt x="0" y="737118"/>
                  </a:moveTo>
                  <a:lnTo>
                    <a:pt x="251926" y="0"/>
                  </a:lnTo>
                  <a:lnTo>
                    <a:pt x="251926" y="0"/>
                  </a:lnTo>
                  <a:cubicBezTo>
                    <a:pt x="255036" y="20216"/>
                    <a:pt x="258147" y="101082"/>
                    <a:pt x="270588" y="121298"/>
                  </a:cubicBezTo>
                  <a:cubicBezTo>
                    <a:pt x="283029" y="141514"/>
                    <a:pt x="306355" y="129073"/>
                    <a:pt x="326571" y="121298"/>
                  </a:cubicBezTo>
                  <a:cubicBezTo>
                    <a:pt x="346787" y="113522"/>
                    <a:pt x="376335" y="66870"/>
                    <a:pt x="391886" y="74645"/>
                  </a:cubicBezTo>
                  <a:cubicBezTo>
                    <a:pt x="407437" y="82420"/>
                    <a:pt x="412103" y="132184"/>
                    <a:pt x="419878" y="167951"/>
                  </a:cubicBezTo>
                  <a:cubicBezTo>
                    <a:pt x="427653" y="203718"/>
                    <a:pt x="427653" y="256592"/>
                    <a:pt x="438539" y="289249"/>
                  </a:cubicBezTo>
                  <a:cubicBezTo>
                    <a:pt x="449425" y="321906"/>
                    <a:pt x="464976" y="329682"/>
                    <a:pt x="485192" y="363894"/>
                  </a:cubicBezTo>
                  <a:cubicBezTo>
                    <a:pt x="505408" y="398106"/>
                    <a:pt x="541176" y="449424"/>
                    <a:pt x="559837" y="494522"/>
                  </a:cubicBezTo>
                  <a:cubicBezTo>
                    <a:pt x="578498" y="539620"/>
                    <a:pt x="572278" y="600269"/>
                    <a:pt x="597159" y="634481"/>
                  </a:cubicBezTo>
                  <a:cubicBezTo>
                    <a:pt x="622041" y="668693"/>
                    <a:pt x="673359" y="681135"/>
                    <a:pt x="709126" y="699796"/>
                  </a:cubicBezTo>
                  <a:cubicBezTo>
                    <a:pt x="744893" y="718457"/>
                    <a:pt x="778328" y="732453"/>
                    <a:pt x="811763" y="74644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695825" y="2646363"/>
              <a:ext cx="585788" cy="396875"/>
            </a:xfrm>
            <a:custGeom>
              <a:avLst/>
              <a:gdLst>
                <a:gd name="connsiteX0" fmla="*/ 0 w 585564"/>
                <a:gd name="connsiteY0" fmla="*/ 393453 h 396933"/>
                <a:gd name="connsiteX1" fmla="*/ 47958 w 585564"/>
                <a:gd name="connsiteY1" fmla="*/ 28972 h 396933"/>
                <a:gd name="connsiteX2" fmla="*/ 63944 w 585564"/>
                <a:gd name="connsiteY2" fmla="*/ 22577 h 396933"/>
                <a:gd name="connsiteX3" fmla="*/ 89522 w 585564"/>
                <a:gd name="connsiteY3" fmla="*/ 22577 h 396933"/>
                <a:gd name="connsiteX4" fmla="*/ 121494 w 585564"/>
                <a:gd name="connsiteY4" fmla="*/ 6591 h 396933"/>
                <a:gd name="connsiteX5" fmla="*/ 137480 w 585564"/>
                <a:gd name="connsiteY5" fmla="*/ 3394 h 396933"/>
                <a:gd name="connsiteX6" fmla="*/ 201424 w 585564"/>
                <a:gd name="connsiteY6" fmla="*/ 16183 h 396933"/>
                <a:gd name="connsiteX7" fmla="*/ 294143 w 585564"/>
                <a:gd name="connsiteY7" fmla="*/ 6591 h 396933"/>
                <a:gd name="connsiteX8" fmla="*/ 354890 w 585564"/>
                <a:gd name="connsiteY8" fmla="*/ 44958 h 396933"/>
                <a:gd name="connsiteX9" fmla="*/ 418834 w 585564"/>
                <a:gd name="connsiteY9" fmla="*/ 118494 h 396933"/>
                <a:gd name="connsiteX10" fmla="*/ 489172 w 585564"/>
                <a:gd name="connsiteY10" fmla="*/ 204818 h 396933"/>
                <a:gd name="connsiteX11" fmla="*/ 498764 w 585564"/>
                <a:gd name="connsiteY11" fmla="*/ 243184 h 396933"/>
                <a:gd name="connsiteX12" fmla="*/ 533933 w 585564"/>
                <a:gd name="connsiteY12" fmla="*/ 287945 h 396933"/>
                <a:gd name="connsiteX13" fmla="*/ 581891 w 585564"/>
                <a:gd name="connsiteY13" fmla="*/ 364678 h 396933"/>
                <a:gd name="connsiteX14" fmla="*/ 581891 w 585564"/>
                <a:gd name="connsiteY14" fmla="*/ 387059 h 396933"/>
                <a:gd name="connsiteX15" fmla="*/ 578694 w 585564"/>
                <a:gd name="connsiteY15" fmla="*/ 396650 h 396933"/>
                <a:gd name="connsiteX16" fmla="*/ 581891 w 585564"/>
                <a:gd name="connsiteY16" fmla="*/ 393453 h 39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5564" h="396933">
                  <a:moveTo>
                    <a:pt x="0" y="393453"/>
                  </a:moveTo>
                  <a:cubicBezTo>
                    <a:pt x="18650" y="242119"/>
                    <a:pt x="37301" y="90785"/>
                    <a:pt x="47958" y="28972"/>
                  </a:cubicBezTo>
                  <a:cubicBezTo>
                    <a:pt x="58615" y="-32841"/>
                    <a:pt x="57017" y="23643"/>
                    <a:pt x="63944" y="22577"/>
                  </a:cubicBezTo>
                  <a:cubicBezTo>
                    <a:pt x="70871" y="21511"/>
                    <a:pt x="79930" y="25241"/>
                    <a:pt x="89522" y="22577"/>
                  </a:cubicBezTo>
                  <a:cubicBezTo>
                    <a:pt x="99114" y="19913"/>
                    <a:pt x="113501" y="9788"/>
                    <a:pt x="121494" y="6591"/>
                  </a:cubicBezTo>
                  <a:cubicBezTo>
                    <a:pt x="129487" y="3394"/>
                    <a:pt x="124158" y="1795"/>
                    <a:pt x="137480" y="3394"/>
                  </a:cubicBezTo>
                  <a:cubicBezTo>
                    <a:pt x="150802" y="4993"/>
                    <a:pt x="175314" y="15650"/>
                    <a:pt x="201424" y="16183"/>
                  </a:cubicBezTo>
                  <a:cubicBezTo>
                    <a:pt x="227534" y="16716"/>
                    <a:pt x="268565" y="1795"/>
                    <a:pt x="294143" y="6591"/>
                  </a:cubicBezTo>
                  <a:cubicBezTo>
                    <a:pt x="319721" y="11387"/>
                    <a:pt x="334108" y="26307"/>
                    <a:pt x="354890" y="44958"/>
                  </a:cubicBezTo>
                  <a:cubicBezTo>
                    <a:pt x="375672" y="63608"/>
                    <a:pt x="396454" y="91851"/>
                    <a:pt x="418834" y="118494"/>
                  </a:cubicBezTo>
                  <a:cubicBezTo>
                    <a:pt x="441214" y="145137"/>
                    <a:pt x="475850" y="184036"/>
                    <a:pt x="489172" y="204818"/>
                  </a:cubicBezTo>
                  <a:cubicBezTo>
                    <a:pt x="502494" y="225600"/>
                    <a:pt x="491304" y="229330"/>
                    <a:pt x="498764" y="243184"/>
                  </a:cubicBezTo>
                  <a:cubicBezTo>
                    <a:pt x="506224" y="257038"/>
                    <a:pt x="520079" y="267696"/>
                    <a:pt x="533933" y="287945"/>
                  </a:cubicBezTo>
                  <a:cubicBezTo>
                    <a:pt x="547788" y="308194"/>
                    <a:pt x="573898" y="348159"/>
                    <a:pt x="581891" y="364678"/>
                  </a:cubicBezTo>
                  <a:cubicBezTo>
                    <a:pt x="589884" y="381197"/>
                    <a:pt x="582424" y="381730"/>
                    <a:pt x="581891" y="387059"/>
                  </a:cubicBezTo>
                  <a:cubicBezTo>
                    <a:pt x="581358" y="392388"/>
                    <a:pt x="578694" y="395584"/>
                    <a:pt x="578694" y="396650"/>
                  </a:cubicBezTo>
                  <a:cubicBezTo>
                    <a:pt x="578694" y="397716"/>
                    <a:pt x="580292" y="395584"/>
                    <a:pt x="581891" y="393453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652" name="Rectangle 29"/>
            <p:cNvSpPr>
              <a:spLocks noChangeArrowheads="1"/>
            </p:cNvSpPr>
            <p:nvPr/>
          </p:nvSpPr>
          <p:spPr bwMode="auto">
            <a:xfrm>
              <a:off x="1458913" y="2679700"/>
              <a:ext cx="965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Coverage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2733675" y="2073275"/>
              <a:ext cx="800100" cy="982663"/>
            </a:xfrm>
            <a:custGeom>
              <a:avLst/>
              <a:gdLst>
                <a:gd name="connsiteX0" fmla="*/ 0 w 800380"/>
                <a:gd name="connsiteY0" fmla="*/ 967767 h 983167"/>
                <a:gd name="connsiteX1" fmla="*/ 202294 w 800380"/>
                <a:gd name="connsiteY1" fmla="*/ 68725 h 983167"/>
                <a:gd name="connsiteX2" fmla="*/ 247249 w 800380"/>
                <a:gd name="connsiteY2" fmla="*/ 68725 h 983167"/>
                <a:gd name="connsiteX3" fmla="*/ 325919 w 800380"/>
                <a:gd name="connsiteY3" fmla="*/ 124915 h 983167"/>
                <a:gd name="connsiteX4" fmla="*/ 427066 w 800380"/>
                <a:gd name="connsiteY4" fmla="*/ 79963 h 983167"/>
                <a:gd name="connsiteX5" fmla="*/ 494498 w 800380"/>
                <a:gd name="connsiteY5" fmla="*/ 147391 h 983167"/>
                <a:gd name="connsiteX6" fmla="*/ 584407 w 800380"/>
                <a:gd name="connsiteY6" fmla="*/ 181105 h 983167"/>
                <a:gd name="connsiteX7" fmla="*/ 674315 w 800380"/>
                <a:gd name="connsiteY7" fmla="*/ 315962 h 983167"/>
                <a:gd name="connsiteX8" fmla="*/ 685554 w 800380"/>
                <a:gd name="connsiteY8" fmla="*/ 450818 h 983167"/>
                <a:gd name="connsiteX9" fmla="*/ 730508 w 800380"/>
                <a:gd name="connsiteY9" fmla="*/ 596912 h 983167"/>
                <a:gd name="connsiteX10" fmla="*/ 797940 w 800380"/>
                <a:gd name="connsiteY10" fmla="*/ 956529 h 983167"/>
                <a:gd name="connsiteX11" fmla="*/ 786701 w 800380"/>
                <a:gd name="connsiteY11" fmla="*/ 956529 h 98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380" h="983167">
                  <a:moveTo>
                    <a:pt x="0" y="967767"/>
                  </a:moveTo>
                  <a:cubicBezTo>
                    <a:pt x="80543" y="593166"/>
                    <a:pt x="161086" y="218565"/>
                    <a:pt x="202294" y="68725"/>
                  </a:cubicBezTo>
                  <a:cubicBezTo>
                    <a:pt x="243502" y="-81115"/>
                    <a:pt x="226645" y="59360"/>
                    <a:pt x="247249" y="68725"/>
                  </a:cubicBezTo>
                  <a:cubicBezTo>
                    <a:pt x="267853" y="78090"/>
                    <a:pt x="295950" y="123042"/>
                    <a:pt x="325919" y="124915"/>
                  </a:cubicBezTo>
                  <a:cubicBezTo>
                    <a:pt x="355888" y="126788"/>
                    <a:pt x="398970" y="76217"/>
                    <a:pt x="427066" y="79963"/>
                  </a:cubicBezTo>
                  <a:cubicBezTo>
                    <a:pt x="455162" y="83709"/>
                    <a:pt x="468274" y="130534"/>
                    <a:pt x="494498" y="147391"/>
                  </a:cubicBezTo>
                  <a:cubicBezTo>
                    <a:pt x="520722" y="164248"/>
                    <a:pt x="554438" y="153010"/>
                    <a:pt x="584407" y="181105"/>
                  </a:cubicBezTo>
                  <a:cubicBezTo>
                    <a:pt x="614376" y="209200"/>
                    <a:pt x="657457" y="271010"/>
                    <a:pt x="674315" y="315962"/>
                  </a:cubicBezTo>
                  <a:cubicBezTo>
                    <a:pt x="691173" y="360914"/>
                    <a:pt x="676189" y="403993"/>
                    <a:pt x="685554" y="450818"/>
                  </a:cubicBezTo>
                  <a:cubicBezTo>
                    <a:pt x="694919" y="497643"/>
                    <a:pt x="711777" y="512627"/>
                    <a:pt x="730508" y="596912"/>
                  </a:cubicBezTo>
                  <a:cubicBezTo>
                    <a:pt x="749239" y="681197"/>
                    <a:pt x="788575" y="896593"/>
                    <a:pt x="797940" y="956529"/>
                  </a:cubicBezTo>
                  <a:cubicBezTo>
                    <a:pt x="807305" y="1016465"/>
                    <a:pt x="786701" y="956529"/>
                    <a:pt x="786701" y="956529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984807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4003675" y="2436813"/>
              <a:ext cx="393700" cy="614362"/>
            </a:xfrm>
            <a:custGeom>
              <a:avLst/>
              <a:gdLst>
                <a:gd name="connsiteX0" fmla="*/ 0 w 393351"/>
                <a:gd name="connsiteY0" fmla="*/ 603783 h 615021"/>
                <a:gd name="connsiteX1" fmla="*/ 44954 w 393351"/>
                <a:gd name="connsiteY1" fmla="*/ 30644 h 615021"/>
                <a:gd name="connsiteX2" fmla="*/ 89909 w 393351"/>
                <a:gd name="connsiteY2" fmla="*/ 75596 h 615021"/>
                <a:gd name="connsiteX3" fmla="*/ 146101 w 393351"/>
                <a:gd name="connsiteY3" fmla="*/ 53120 h 615021"/>
                <a:gd name="connsiteX4" fmla="*/ 191056 w 393351"/>
                <a:gd name="connsiteY4" fmla="*/ 64358 h 615021"/>
                <a:gd name="connsiteX5" fmla="*/ 236010 w 393351"/>
                <a:gd name="connsiteY5" fmla="*/ 64358 h 615021"/>
                <a:gd name="connsiteX6" fmla="*/ 280965 w 393351"/>
                <a:gd name="connsiteY6" fmla="*/ 64358 h 615021"/>
                <a:gd name="connsiteX7" fmla="*/ 314680 w 393351"/>
                <a:gd name="connsiteY7" fmla="*/ 199214 h 615021"/>
                <a:gd name="connsiteX8" fmla="*/ 314680 w 393351"/>
                <a:gd name="connsiteY8" fmla="*/ 289118 h 615021"/>
                <a:gd name="connsiteX9" fmla="*/ 393351 w 393351"/>
                <a:gd name="connsiteY9" fmla="*/ 615021 h 615021"/>
                <a:gd name="connsiteX10" fmla="*/ 393351 w 393351"/>
                <a:gd name="connsiteY10" fmla="*/ 615021 h 6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3351" h="615021">
                  <a:moveTo>
                    <a:pt x="0" y="603783"/>
                  </a:moveTo>
                  <a:cubicBezTo>
                    <a:pt x="14984" y="361229"/>
                    <a:pt x="29969" y="118675"/>
                    <a:pt x="44954" y="30644"/>
                  </a:cubicBezTo>
                  <a:cubicBezTo>
                    <a:pt x="59939" y="-57387"/>
                    <a:pt x="73051" y="71850"/>
                    <a:pt x="89909" y="75596"/>
                  </a:cubicBezTo>
                  <a:cubicBezTo>
                    <a:pt x="106767" y="79342"/>
                    <a:pt x="129243" y="54993"/>
                    <a:pt x="146101" y="53120"/>
                  </a:cubicBezTo>
                  <a:cubicBezTo>
                    <a:pt x="162959" y="51247"/>
                    <a:pt x="176071" y="62485"/>
                    <a:pt x="191056" y="64358"/>
                  </a:cubicBezTo>
                  <a:cubicBezTo>
                    <a:pt x="206041" y="66231"/>
                    <a:pt x="236010" y="64358"/>
                    <a:pt x="236010" y="64358"/>
                  </a:cubicBezTo>
                  <a:cubicBezTo>
                    <a:pt x="250995" y="64358"/>
                    <a:pt x="267853" y="41882"/>
                    <a:pt x="280965" y="64358"/>
                  </a:cubicBezTo>
                  <a:cubicBezTo>
                    <a:pt x="294077" y="86834"/>
                    <a:pt x="309061" y="161754"/>
                    <a:pt x="314680" y="199214"/>
                  </a:cubicBezTo>
                  <a:cubicBezTo>
                    <a:pt x="320299" y="236674"/>
                    <a:pt x="301568" y="219817"/>
                    <a:pt x="314680" y="289118"/>
                  </a:cubicBezTo>
                  <a:cubicBezTo>
                    <a:pt x="327792" y="358419"/>
                    <a:pt x="393351" y="615021"/>
                    <a:pt x="393351" y="615021"/>
                  </a:cubicBezTo>
                  <a:lnTo>
                    <a:pt x="393351" y="615021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984807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700588" y="2185988"/>
              <a:ext cx="584200" cy="854075"/>
            </a:xfrm>
            <a:custGeom>
              <a:avLst/>
              <a:gdLst>
                <a:gd name="connsiteX0" fmla="*/ 0 w 584406"/>
                <a:gd name="connsiteY0" fmla="*/ 853778 h 853778"/>
                <a:gd name="connsiteX1" fmla="*/ 44954 w 584406"/>
                <a:gd name="connsiteY1" fmla="*/ 55878 h 853778"/>
                <a:gd name="connsiteX2" fmla="*/ 89908 w 584406"/>
                <a:gd name="connsiteY2" fmla="*/ 67116 h 853778"/>
                <a:gd name="connsiteX3" fmla="*/ 179817 w 584406"/>
                <a:gd name="connsiteY3" fmla="*/ 67116 h 853778"/>
                <a:gd name="connsiteX4" fmla="*/ 269726 w 584406"/>
                <a:gd name="connsiteY4" fmla="*/ 67116 h 853778"/>
                <a:gd name="connsiteX5" fmla="*/ 303442 w 584406"/>
                <a:gd name="connsiteY5" fmla="*/ 112068 h 853778"/>
                <a:gd name="connsiteX6" fmla="*/ 404589 w 584406"/>
                <a:gd name="connsiteY6" fmla="*/ 168258 h 853778"/>
                <a:gd name="connsiteX7" fmla="*/ 449543 w 584406"/>
                <a:gd name="connsiteY7" fmla="*/ 370543 h 853778"/>
                <a:gd name="connsiteX8" fmla="*/ 584406 w 584406"/>
                <a:gd name="connsiteY8" fmla="*/ 842540 h 85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406" h="853778">
                  <a:moveTo>
                    <a:pt x="0" y="853778"/>
                  </a:moveTo>
                  <a:cubicBezTo>
                    <a:pt x="14984" y="520383"/>
                    <a:pt x="29969" y="186988"/>
                    <a:pt x="44954" y="55878"/>
                  </a:cubicBezTo>
                  <a:cubicBezTo>
                    <a:pt x="59939" y="-75232"/>
                    <a:pt x="67431" y="65243"/>
                    <a:pt x="89908" y="67116"/>
                  </a:cubicBezTo>
                  <a:cubicBezTo>
                    <a:pt x="112385" y="68989"/>
                    <a:pt x="179817" y="67116"/>
                    <a:pt x="179817" y="67116"/>
                  </a:cubicBezTo>
                  <a:cubicBezTo>
                    <a:pt x="209787" y="67116"/>
                    <a:pt x="249122" y="59624"/>
                    <a:pt x="269726" y="67116"/>
                  </a:cubicBezTo>
                  <a:cubicBezTo>
                    <a:pt x="290330" y="74608"/>
                    <a:pt x="280965" y="95211"/>
                    <a:pt x="303442" y="112068"/>
                  </a:cubicBezTo>
                  <a:cubicBezTo>
                    <a:pt x="325919" y="128925"/>
                    <a:pt x="380239" y="125179"/>
                    <a:pt x="404589" y="168258"/>
                  </a:cubicBezTo>
                  <a:cubicBezTo>
                    <a:pt x="428939" y="211337"/>
                    <a:pt x="419574" y="258163"/>
                    <a:pt x="449543" y="370543"/>
                  </a:cubicBezTo>
                  <a:cubicBezTo>
                    <a:pt x="479512" y="482923"/>
                    <a:pt x="584406" y="842540"/>
                    <a:pt x="584406" y="84254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984807"/>
                </a:solidFill>
              </a:endParaRPr>
            </a:p>
          </p:txBody>
        </p:sp>
        <p:sp>
          <p:nvSpPr>
            <p:cNvPr id="69657" name="TextBox 37"/>
            <p:cNvSpPr txBox="1">
              <a:spLocks noChangeArrowheads="1"/>
            </p:cNvSpPr>
            <p:nvPr/>
          </p:nvSpPr>
          <p:spPr bwMode="auto">
            <a:xfrm>
              <a:off x="6326188" y="2606675"/>
              <a:ext cx="2344737" cy="163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/>
                <a:t>Given a set of</a:t>
              </a:r>
            </a:p>
            <a:p>
              <a:r>
                <a:rPr lang="en-US" sz="2000" dirty="0"/>
                <a:t>transcripts and </a:t>
              </a:r>
            </a:p>
            <a:p>
              <a:r>
                <a:rPr lang="en-US" sz="2000" dirty="0"/>
                <a:t>mapped reads,</a:t>
              </a:r>
            </a:p>
            <a:p>
              <a:r>
                <a:rPr lang="en-US" sz="2000" dirty="0"/>
                <a:t>determine transcript</a:t>
              </a:r>
            </a:p>
            <a:p>
              <a:r>
                <a:rPr lang="en-US" sz="2000" dirty="0"/>
                <a:t>Expression levels.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600" y="304800"/>
            <a:ext cx="8624887" cy="3139321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Quantifying transcripts</a:t>
            </a:r>
          </a:p>
          <a:p>
            <a:pPr>
              <a:defRPr/>
            </a:pPr>
            <a:r>
              <a:rPr lang="en-US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</a:t>
            </a:r>
            <a:r>
              <a:rPr lang="en-US" sz="2000" dirty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z="20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bsolute quantification is the goal – though not generally achieved 	(revisit 	later)</a:t>
            </a:r>
          </a:p>
          <a:p>
            <a:pPr>
              <a:defRPr/>
            </a:pPr>
            <a:endParaRPr lang="en-US" sz="2000" dirty="0" smtClean="0">
              <a:solidFill>
                <a:srgbClr val="1F5E85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</a:t>
            </a:r>
            <a:r>
              <a:rPr lang="en-US" sz="18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1) </a:t>
            </a:r>
            <a:r>
              <a:rPr lang="en-US" sz="1800" dirty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sz="18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ame RNA compared across samples</a:t>
            </a:r>
          </a:p>
          <a:p>
            <a:pPr>
              <a:defRPr/>
            </a:pPr>
            <a:r>
              <a:rPr lang="en-US" sz="18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pPr>
              <a:defRPr/>
            </a:pPr>
            <a:r>
              <a:rPr lang="en-US" sz="1800" dirty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18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2) entirely different transcript (from different genes) compared within a 	sample and across samples</a:t>
            </a:r>
          </a:p>
          <a:p>
            <a:pPr>
              <a:defRPr/>
            </a:pPr>
            <a:endParaRPr lang="en-US" sz="1800" dirty="0" smtClean="0">
              <a:solidFill>
                <a:srgbClr val="1F5E85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1F5E85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3) different isoform transcripts within a sample or across samples </a:t>
            </a:r>
            <a:endParaRPr lang="en-US" sz="1800" dirty="0">
              <a:solidFill>
                <a:srgbClr val="1F5E85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24013"/>
            <a:ext cx="8229600" cy="4743450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Reliable and efficient mapping of short reads to genome.</a:t>
            </a:r>
          </a:p>
          <a:p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mapping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reads across splice junctions.</a:t>
            </a:r>
          </a:p>
          <a:p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 i="1" dirty="0">
                <a:solidFill>
                  <a:srgbClr val="0033FF"/>
                </a:solidFill>
                <a:latin typeface="Arial" charset="0"/>
                <a:ea typeface="ＭＳ Ｐゴシック" charset="0"/>
                <a:cs typeface="Arial" charset="0"/>
              </a:rPr>
              <a:t>Reliable 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transcript </a:t>
            </a:r>
            <a:r>
              <a:rPr lang="en-US" sz="2400" i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assembly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ea typeface="ＭＳ Ｐゴシック" charset="0"/>
                <a:cs typeface="Arial" charset="0"/>
              </a:rPr>
              <a:t>(sophisticated, but unsolved)</a:t>
            </a:r>
            <a:endParaRPr lang="en-US" sz="2400" i="1" dirty="0">
              <a:latin typeface="Arial" charset="0"/>
              <a:ea typeface="ＭＳ Ｐゴシック" charset="0"/>
              <a:cs typeface="Arial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More difficult in larger, complex genomes 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due especially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orthologs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, pseudo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genes, splice isoform diversity (real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  and computational artifacts)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513" y="609600"/>
            <a:ext cx="8624887" cy="461963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omputational </a:t>
            </a:r>
            <a:r>
              <a:rPr lang="en-US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challenges posed by RNA-seq</a:t>
            </a:r>
          </a:p>
        </p:txBody>
      </p:sp>
    </p:spTree>
    <p:extLst>
      <p:ext uri="{BB962C8B-B14F-4D97-AF65-F5344CB8AC3E}">
        <p14:creationId xmlns:p14="http://schemas.microsoft.com/office/powerpoint/2010/main" val="414084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08288" y="2995613"/>
            <a:ext cx="1592262" cy="488950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 of reads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08288" y="4243388"/>
            <a:ext cx="1592262" cy="45878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08288" y="5470525"/>
            <a:ext cx="2068512" cy="1006475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Expression and significant Differential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expression</a:t>
            </a:r>
          </a:p>
        </p:txBody>
      </p:sp>
      <p:grpSp>
        <p:nvGrpSpPr>
          <p:cNvPr id="59397" name="Group 18"/>
          <p:cNvGrpSpPr>
            <a:grpSpLocks/>
          </p:cNvGrpSpPr>
          <p:nvPr/>
        </p:nvGrpSpPr>
        <p:grpSpPr bwMode="auto">
          <a:xfrm rot="5400000">
            <a:off x="3311525" y="3792538"/>
            <a:ext cx="592137" cy="198438"/>
            <a:chOff x="1766887" y="1833427"/>
            <a:chExt cx="339494" cy="397144"/>
          </a:xfrm>
        </p:grpSpPr>
        <p:sp>
          <p:nvSpPr>
            <p:cNvPr id="20" name="Right Arrow 19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ight Arrow 4"/>
            <p:cNvSpPr/>
            <p:nvPr/>
          </p:nvSpPr>
          <p:spPr>
            <a:xfrm>
              <a:off x="1764156" y="1922385"/>
              <a:ext cx="237555" cy="238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700"/>
            </a:p>
          </p:txBody>
        </p:sp>
      </p:grpSp>
      <p:grpSp>
        <p:nvGrpSpPr>
          <p:cNvPr id="59398" name="Group 21"/>
          <p:cNvGrpSpPr>
            <a:grpSpLocks/>
          </p:cNvGrpSpPr>
          <p:nvPr/>
        </p:nvGrpSpPr>
        <p:grpSpPr bwMode="auto">
          <a:xfrm rot="5400000">
            <a:off x="3311525" y="5011738"/>
            <a:ext cx="592137" cy="198438"/>
            <a:chOff x="1766887" y="1833427"/>
            <a:chExt cx="339494" cy="397144"/>
          </a:xfrm>
        </p:grpSpPr>
        <p:sp>
          <p:nvSpPr>
            <p:cNvPr id="23" name="Right Arrow 22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1764156" y="1922385"/>
              <a:ext cx="237555" cy="238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70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6899275" y="2940050"/>
            <a:ext cx="1292225" cy="554038"/>
          </a:xfrm>
          <a:prstGeom prst="roundRect">
            <a:avLst>
              <a:gd name="adj" fmla="val 1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Transcriptome</a:t>
            </a:r>
          </a:p>
        </p:txBody>
      </p:sp>
      <p:cxnSp>
        <p:nvCxnSpPr>
          <p:cNvPr id="33" name="Curved Connector 32"/>
          <p:cNvCxnSpPr>
            <a:stCxn id="26" idx="2"/>
            <a:endCxn id="15" idx="3"/>
          </p:cNvCxnSpPr>
          <p:nvPr/>
        </p:nvCxnSpPr>
        <p:spPr>
          <a:xfrm rot="5400000">
            <a:off x="5484019" y="2410619"/>
            <a:ext cx="977900" cy="31448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953000" y="2959100"/>
            <a:ext cx="1273175" cy="554038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i="1">
                <a:solidFill>
                  <a:srgbClr val="595959"/>
                </a:solidFill>
                <a:ea typeface="ＭＳ Ｐゴシック" pitchFamily="-84" charset="-128"/>
                <a:cs typeface="ＭＳ Ｐゴシック" pitchFamily="-84" charset="-128"/>
              </a:rPr>
              <a:t>ab initio </a:t>
            </a:r>
            <a:r>
              <a:rPr lang="en-US" sz="1400" b="1">
                <a:solidFill>
                  <a:srgbClr val="595959"/>
                </a:solidFill>
                <a:ea typeface="ＭＳ Ｐゴシック" pitchFamily="-84" charset="-128"/>
                <a:cs typeface="ＭＳ Ｐゴシック" pitchFamily="-84" charset="-128"/>
              </a:rPr>
              <a:t>assembly</a:t>
            </a:r>
          </a:p>
        </p:txBody>
      </p:sp>
      <p:grpSp>
        <p:nvGrpSpPr>
          <p:cNvPr id="59402" name="Group 38"/>
          <p:cNvGrpSpPr>
            <a:grpSpLocks/>
          </p:cNvGrpSpPr>
          <p:nvPr/>
        </p:nvGrpSpPr>
        <p:grpSpPr bwMode="auto">
          <a:xfrm>
            <a:off x="4464050" y="3114675"/>
            <a:ext cx="488950" cy="198438"/>
            <a:chOff x="1766887" y="1833427"/>
            <a:chExt cx="339494" cy="397144"/>
          </a:xfrm>
        </p:grpSpPr>
        <p:sp>
          <p:nvSpPr>
            <p:cNvPr id="40" name="Right Arrow 39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ight Arrow 4"/>
            <p:cNvSpPr/>
            <p:nvPr/>
          </p:nvSpPr>
          <p:spPr>
            <a:xfrm>
              <a:off x="1766887" y="1912857"/>
              <a:ext cx="238087" cy="238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700"/>
            </a:p>
          </p:txBody>
        </p:sp>
      </p:grpSp>
      <p:grpSp>
        <p:nvGrpSpPr>
          <p:cNvPr id="59403" name="Group 41"/>
          <p:cNvGrpSpPr>
            <a:grpSpLocks/>
          </p:cNvGrpSpPr>
          <p:nvPr/>
        </p:nvGrpSpPr>
        <p:grpSpPr bwMode="auto">
          <a:xfrm>
            <a:off x="6313488" y="3128963"/>
            <a:ext cx="488950" cy="198437"/>
            <a:chOff x="1766887" y="1833427"/>
            <a:chExt cx="339494" cy="397144"/>
          </a:xfrm>
        </p:grpSpPr>
        <p:sp>
          <p:nvSpPr>
            <p:cNvPr id="43" name="Right Arrow 42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ight Arrow 4"/>
            <p:cNvSpPr/>
            <p:nvPr/>
          </p:nvSpPr>
          <p:spPr>
            <a:xfrm>
              <a:off x="1766887" y="1912855"/>
              <a:ext cx="238087" cy="238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70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6978650" y="1347788"/>
            <a:ext cx="1250950" cy="554037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novo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assembly</a:t>
            </a:r>
          </a:p>
        </p:txBody>
      </p:sp>
      <p:grpSp>
        <p:nvGrpSpPr>
          <p:cNvPr id="59405" name="Group 47"/>
          <p:cNvGrpSpPr>
            <a:grpSpLocks/>
          </p:cNvGrpSpPr>
          <p:nvPr/>
        </p:nvGrpSpPr>
        <p:grpSpPr bwMode="auto">
          <a:xfrm>
            <a:off x="3017838" y="1333500"/>
            <a:ext cx="1222375" cy="931863"/>
            <a:chOff x="5357" y="1551583"/>
            <a:chExt cx="1573248" cy="932691"/>
          </a:xfrm>
        </p:grpSpPr>
        <p:sp>
          <p:nvSpPr>
            <p:cNvPr id="49" name="Rounded Rectangle 48"/>
            <p:cNvSpPr/>
            <p:nvPr/>
          </p:nvSpPr>
          <p:spPr>
            <a:xfrm>
              <a:off x="5357" y="1551583"/>
              <a:ext cx="1458830" cy="55453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RNA-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reads</a:t>
              </a:r>
            </a:p>
          </p:txBody>
        </p:sp>
        <p:sp>
          <p:nvSpPr>
            <p:cNvPr id="50" name="Rounded Rectangle 4"/>
            <p:cNvSpPr/>
            <p:nvPr/>
          </p:nvSpPr>
          <p:spPr>
            <a:xfrm>
              <a:off x="33962" y="1580183"/>
              <a:ext cx="1544643" cy="904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6210" tIns="156210" rIns="156210" bIns="156210" spcCol="1270" anchor="ctr"/>
            <a:lstStyle/>
            <a:p>
              <a:pPr algn="ctr" defTabSz="18224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4100"/>
            </a:p>
          </p:txBody>
        </p:sp>
      </p:grpSp>
      <p:grpSp>
        <p:nvGrpSpPr>
          <p:cNvPr id="59406" name="Group 50"/>
          <p:cNvGrpSpPr>
            <a:grpSpLocks/>
          </p:cNvGrpSpPr>
          <p:nvPr/>
        </p:nvGrpSpPr>
        <p:grpSpPr bwMode="auto">
          <a:xfrm rot="5400000">
            <a:off x="3287713" y="2284413"/>
            <a:ext cx="592137" cy="198437"/>
            <a:chOff x="1766887" y="1833427"/>
            <a:chExt cx="339494" cy="397144"/>
          </a:xfrm>
        </p:grpSpPr>
        <p:sp>
          <p:nvSpPr>
            <p:cNvPr id="52" name="Right Arrow 51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1764156" y="1922387"/>
              <a:ext cx="237555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700"/>
            </a:p>
          </p:txBody>
        </p:sp>
      </p:grpSp>
      <p:grpSp>
        <p:nvGrpSpPr>
          <p:cNvPr id="59407" name="Group 53"/>
          <p:cNvGrpSpPr>
            <a:grpSpLocks/>
          </p:cNvGrpSpPr>
          <p:nvPr/>
        </p:nvGrpSpPr>
        <p:grpSpPr bwMode="auto">
          <a:xfrm rot="5400000">
            <a:off x="7250113" y="2300288"/>
            <a:ext cx="592137" cy="198437"/>
            <a:chOff x="1766887" y="1833427"/>
            <a:chExt cx="339494" cy="397144"/>
          </a:xfrm>
        </p:grpSpPr>
        <p:sp>
          <p:nvSpPr>
            <p:cNvPr id="55" name="Right Arrow 54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ight Arrow 4"/>
            <p:cNvSpPr/>
            <p:nvPr/>
          </p:nvSpPr>
          <p:spPr>
            <a:xfrm>
              <a:off x="1764156" y="1922387"/>
              <a:ext cx="237555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700"/>
            </a:p>
          </p:txBody>
        </p:sp>
      </p:grpSp>
      <p:grpSp>
        <p:nvGrpSpPr>
          <p:cNvPr id="59408" name="Group 56"/>
          <p:cNvGrpSpPr>
            <a:grpSpLocks/>
          </p:cNvGrpSpPr>
          <p:nvPr/>
        </p:nvGrpSpPr>
        <p:grpSpPr bwMode="auto">
          <a:xfrm>
            <a:off x="4816475" y="1509713"/>
            <a:ext cx="1774825" cy="198437"/>
            <a:chOff x="1766887" y="1833427"/>
            <a:chExt cx="339494" cy="397144"/>
          </a:xfrm>
        </p:grpSpPr>
        <p:sp>
          <p:nvSpPr>
            <p:cNvPr id="58" name="Right Arrow 57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ight Arrow 4"/>
            <p:cNvSpPr/>
            <p:nvPr/>
          </p:nvSpPr>
          <p:spPr>
            <a:xfrm>
              <a:off x="1766887" y="1912855"/>
              <a:ext cx="237767" cy="238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700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4699000" y="2087563"/>
            <a:ext cx="1397000" cy="554037"/>
          </a:xfrm>
          <a:prstGeom prst="roundRect">
            <a:avLst>
              <a:gd name="adj" fmla="val 1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genome</a:t>
            </a:r>
          </a:p>
        </p:txBody>
      </p:sp>
      <p:cxnSp>
        <p:nvCxnSpPr>
          <p:cNvPr id="61" name="Curved Connector 60"/>
          <p:cNvCxnSpPr>
            <a:stCxn id="60" idx="1"/>
          </p:cNvCxnSpPr>
          <p:nvPr/>
        </p:nvCxnSpPr>
        <p:spPr>
          <a:xfrm rot="10800000" flipV="1">
            <a:off x="3711575" y="2365375"/>
            <a:ext cx="987425" cy="111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914400" y="2098675"/>
            <a:ext cx="1543050" cy="554038"/>
          </a:xfrm>
          <a:prstGeom prst="roundRect">
            <a:avLst>
              <a:gd name="adj" fmla="val 1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annotations</a:t>
            </a:r>
          </a:p>
        </p:txBody>
      </p:sp>
      <p:cxnSp>
        <p:nvCxnSpPr>
          <p:cNvPr id="63" name="Curved Connector 62"/>
          <p:cNvCxnSpPr>
            <a:stCxn id="62" idx="3"/>
          </p:cNvCxnSpPr>
          <p:nvPr/>
        </p:nvCxnSpPr>
        <p:spPr>
          <a:xfrm flipV="1">
            <a:off x="2457450" y="2363788"/>
            <a:ext cx="10239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0" idx="2"/>
          </p:cNvCxnSpPr>
          <p:nvPr/>
        </p:nvCxnSpPr>
        <p:spPr>
          <a:xfrm rot="16200000" flipH="1">
            <a:off x="5232400" y="2806700"/>
            <a:ext cx="330200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14" name="TextBox 68"/>
          <p:cNvSpPr txBox="1">
            <a:spLocks noChangeArrowheads="1"/>
          </p:cNvSpPr>
          <p:nvPr/>
        </p:nvSpPr>
        <p:spPr bwMode="auto">
          <a:xfrm>
            <a:off x="7034213" y="10763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No genome</a:t>
            </a:r>
          </a:p>
        </p:txBody>
      </p:sp>
      <p:sp>
        <p:nvSpPr>
          <p:cNvPr id="59415" name="TextBox 69"/>
          <p:cNvSpPr txBox="1">
            <a:spLocks noChangeArrowheads="1"/>
          </p:cNvSpPr>
          <p:nvPr/>
        </p:nvSpPr>
        <p:spPr bwMode="auto">
          <a:xfrm>
            <a:off x="4953000" y="3494088"/>
            <a:ext cx="1176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With genome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0513" y="609600"/>
            <a:ext cx="8624887" cy="461963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Overview of RNA-seq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6454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229600" cy="4754563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Test for differential expression based on counts: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at gene and exon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levels DEGSEQ, DEXSEQ.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harder to do at transcript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level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: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Uneven coverage</a:t>
            </a:r>
          </a:p>
          <a:p>
            <a:pPr marL="60325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confuses – lack of long distance contiguity/phasing</a:t>
            </a:r>
            <a:endParaRPr lang="en-US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Some relatively current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tools designed for transcript level quantitation:</a:t>
            </a:r>
          </a:p>
          <a:p>
            <a:pPr lvl="1"/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Cuffdiff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(Trapnell,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2010 updated 2014)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eXpress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(Roberts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, 2013)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FluxCapacitator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(Montgomery,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2010 updated 2014)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513" y="609600"/>
            <a:ext cx="8624887" cy="461963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Differential </a:t>
            </a:r>
            <a:r>
              <a:rPr lang="en-US" b="1" dirty="0" smtClean="0">
                <a:solidFill>
                  <a:srgbClr val="FF66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expression</a:t>
            </a:r>
            <a:endParaRPr lang="en-US" b="1" dirty="0">
              <a:solidFill>
                <a:srgbClr val="FF66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76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4200" y="3521075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Exon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75225" y="3521075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03700" y="3521075"/>
            <a:ext cx="771525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52663" y="1828800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Exon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83300" y="1828800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11663" y="1828800"/>
            <a:ext cx="771525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32163" y="1830388"/>
            <a:ext cx="1079500" cy="330200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Intron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99063" y="1830388"/>
            <a:ext cx="896937" cy="330200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Intron</a:t>
            </a:r>
          </a:p>
        </p:txBody>
      </p:sp>
      <p:sp>
        <p:nvSpPr>
          <p:cNvPr id="66570" name="TextBox 12"/>
          <p:cNvSpPr txBox="1">
            <a:spLocks noChangeArrowheads="1"/>
          </p:cNvSpPr>
          <p:nvPr/>
        </p:nvSpPr>
        <p:spPr bwMode="auto">
          <a:xfrm>
            <a:off x="609600" y="1774825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pre-mRNA</a:t>
            </a:r>
          </a:p>
        </p:txBody>
      </p:sp>
      <p:sp>
        <p:nvSpPr>
          <p:cNvPr id="66571" name="TextBox 13"/>
          <p:cNvSpPr txBox="1">
            <a:spLocks noChangeArrowheads="1"/>
          </p:cNvSpPr>
          <p:nvPr/>
        </p:nvSpPr>
        <p:spPr bwMode="auto">
          <a:xfrm>
            <a:off x="1890713" y="3482975"/>
            <a:ext cx="776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mRNA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454525" y="2528888"/>
            <a:ext cx="242888" cy="638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573" name="TextBox 15"/>
          <p:cNvSpPr txBox="1">
            <a:spLocks noChangeArrowheads="1"/>
          </p:cNvSpPr>
          <p:nvPr/>
        </p:nvSpPr>
        <p:spPr bwMode="auto">
          <a:xfrm>
            <a:off x="4740275" y="2573338"/>
            <a:ext cx="164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RNA processing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4454525" y="4241800"/>
            <a:ext cx="242888" cy="638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575" name="TextBox 17"/>
          <p:cNvSpPr txBox="1">
            <a:spLocks noChangeArrowheads="1"/>
          </p:cNvSpPr>
          <p:nvPr/>
        </p:nvSpPr>
        <p:spPr bwMode="auto">
          <a:xfrm>
            <a:off x="4900613" y="4167188"/>
            <a:ext cx="1484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Sequencing,</a:t>
            </a:r>
          </a:p>
          <a:p>
            <a:r>
              <a:rPr lang="en-US"/>
              <a:t>read mapping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24200" y="5622925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Exon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75225" y="5622925"/>
            <a:ext cx="1079500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03700" y="5622925"/>
            <a:ext cx="771525" cy="33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Exon</a:t>
            </a:r>
          </a:p>
        </p:txBody>
      </p:sp>
      <p:sp>
        <p:nvSpPr>
          <p:cNvPr id="66579" name="TextBox 21"/>
          <p:cNvSpPr txBox="1">
            <a:spLocks noChangeArrowheads="1"/>
          </p:cNvSpPr>
          <p:nvPr/>
        </p:nvSpPr>
        <p:spPr bwMode="auto">
          <a:xfrm>
            <a:off x="1890713" y="5583238"/>
            <a:ext cx="776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mRNA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95663" y="53213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45138" y="52832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9063" y="5483225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89600" y="546735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62463" y="546735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36963" y="546735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11513" y="546735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61163" y="5170488"/>
            <a:ext cx="288925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33950" y="5351463"/>
            <a:ext cx="288925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59238" y="5467350"/>
            <a:ext cx="288925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56163" y="5467350"/>
            <a:ext cx="288925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53200" y="16764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592" name="TextBox 36"/>
          <p:cNvSpPr txBox="1">
            <a:spLocks noChangeArrowheads="1"/>
          </p:cNvSpPr>
          <p:nvPr/>
        </p:nvSpPr>
        <p:spPr bwMode="auto">
          <a:xfrm>
            <a:off x="7056438" y="5019675"/>
            <a:ext cx="1204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Spliced read</a:t>
            </a:r>
          </a:p>
        </p:txBody>
      </p:sp>
      <p:sp>
        <p:nvSpPr>
          <p:cNvPr id="66593" name="TextBox 37"/>
          <p:cNvSpPr txBox="1">
            <a:spLocks noChangeArrowheads="1"/>
          </p:cNvSpPr>
          <p:nvPr/>
        </p:nvSpPr>
        <p:spPr bwMode="auto">
          <a:xfrm>
            <a:off x="7045325" y="5278438"/>
            <a:ext cx="184988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err="1"/>
              <a:t>Unspliced</a:t>
            </a:r>
            <a:r>
              <a:rPr lang="en-US" sz="1600" dirty="0"/>
              <a:t> </a:t>
            </a:r>
            <a:r>
              <a:rPr lang="en-US" sz="1600" dirty="0" smtClean="0"/>
              <a:t>exon </a:t>
            </a:r>
          </a:p>
          <a:p>
            <a:r>
              <a:rPr lang="en-US" sz="1600" dirty="0" smtClean="0"/>
              <a:t>read</a:t>
            </a:r>
          </a:p>
          <a:p>
            <a:r>
              <a:rPr lang="en-US" sz="1600" dirty="0" err="1" smtClean="0"/>
              <a:t>Unspliced</a:t>
            </a:r>
            <a:r>
              <a:rPr lang="en-US" sz="1600" dirty="0" smtClean="0"/>
              <a:t> junction</a:t>
            </a:r>
          </a:p>
          <a:p>
            <a:r>
              <a:rPr lang="en-US" sz="1600" dirty="0" smtClean="0"/>
              <a:t>or intron read</a:t>
            </a:r>
          </a:p>
          <a:p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457200"/>
            <a:ext cx="8624887" cy="923330"/>
          </a:xfrm>
          <a:prstGeom prst="rect">
            <a:avLst/>
          </a:prstGeom>
          <a:noFill/>
          <a:effectLst>
            <a:outerShdw blurRad="50800" dist="22860" dir="54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single read mapping  - consider effects of </a:t>
            </a:r>
          </a:p>
          <a:p>
            <a:pPr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mapping to whole genome, whole gene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vs</a:t>
            </a:r>
            <a:endParaRPr lang="en-US" sz="1800" dirty="0" smtClean="0"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processed transcriptome </a:t>
            </a:r>
            <a:endParaRPr lang="en-US" sz="1800" dirty="0"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81800" y="54102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43600" y="1676400"/>
            <a:ext cx="288925" cy="76200"/>
          </a:xfrm>
          <a:prstGeom prst="rect">
            <a:avLst/>
          </a:prstGeom>
          <a:solidFill>
            <a:srgbClr val="1F5E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05200" y="1676400"/>
            <a:ext cx="288925" cy="76200"/>
          </a:xfrm>
          <a:prstGeom prst="rect">
            <a:avLst/>
          </a:prstGeom>
          <a:solidFill>
            <a:srgbClr val="1F5E85"/>
          </a:solidFill>
          <a:ln>
            <a:solidFill>
              <a:srgbClr val="1F5E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15000" y="15240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86400" y="16764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81800" y="1524000"/>
            <a:ext cx="288925" cy="76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67200" y="1676400"/>
            <a:ext cx="288925" cy="76200"/>
          </a:xfrm>
          <a:prstGeom prst="rect">
            <a:avLst/>
          </a:prstGeom>
          <a:solidFill>
            <a:srgbClr val="1F5E85"/>
          </a:solidFill>
          <a:ln>
            <a:solidFill>
              <a:srgbClr val="1F5E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>
            <a:endCxn id="44" idx="3"/>
          </p:cNvCxnSpPr>
          <p:nvPr/>
        </p:nvCxnSpPr>
        <p:spPr>
          <a:xfrm flipH="1">
            <a:off x="4556125" y="990600"/>
            <a:ext cx="1844675" cy="723900"/>
          </a:xfrm>
          <a:prstGeom prst="straightConnector1">
            <a:avLst/>
          </a:prstGeom>
          <a:ln>
            <a:solidFill>
              <a:srgbClr val="1F5E8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9" idx="0"/>
          </p:cNvCxnSpPr>
          <p:nvPr/>
        </p:nvCxnSpPr>
        <p:spPr>
          <a:xfrm flipH="1">
            <a:off x="6088063" y="990600"/>
            <a:ext cx="312737" cy="685800"/>
          </a:xfrm>
          <a:prstGeom prst="straightConnector1">
            <a:avLst/>
          </a:prstGeom>
          <a:ln>
            <a:solidFill>
              <a:srgbClr val="1F5E8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781800" y="5943600"/>
            <a:ext cx="288925" cy="76200"/>
          </a:xfrm>
          <a:prstGeom prst="rect">
            <a:avLst/>
          </a:prstGeom>
          <a:solidFill>
            <a:srgbClr val="1F5E85"/>
          </a:solidFill>
          <a:ln>
            <a:solidFill>
              <a:srgbClr val="1F5E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609600"/>
            <a:ext cx="2514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F5E85"/>
                </a:solidFill>
              </a:rPr>
              <a:t>    </a:t>
            </a:r>
            <a:r>
              <a:rPr lang="en-US" sz="1600" dirty="0" err="1" smtClean="0">
                <a:solidFill>
                  <a:srgbClr val="1F5E85"/>
                </a:solidFill>
              </a:rPr>
              <a:t>Unspliced</a:t>
            </a:r>
            <a:r>
              <a:rPr lang="en-US" sz="1600" dirty="0" smtClean="0">
                <a:solidFill>
                  <a:srgbClr val="1F5E85"/>
                </a:solidFill>
              </a:rPr>
              <a:t> </a:t>
            </a:r>
            <a:r>
              <a:rPr lang="en-US" sz="1600" dirty="0">
                <a:solidFill>
                  <a:srgbClr val="1F5E85"/>
                </a:solidFill>
              </a:rPr>
              <a:t>junction</a:t>
            </a:r>
          </a:p>
          <a:p>
            <a:r>
              <a:rPr lang="en-US" sz="1600" dirty="0" smtClean="0">
                <a:solidFill>
                  <a:srgbClr val="1F5E85"/>
                </a:solidFill>
              </a:rPr>
              <a:t>     or </a:t>
            </a:r>
            <a:r>
              <a:rPr lang="en-US" sz="1600" dirty="0">
                <a:solidFill>
                  <a:srgbClr val="1F5E85"/>
                </a:solidFill>
              </a:rPr>
              <a:t>intron </a:t>
            </a:r>
            <a:r>
              <a:rPr lang="en-US" sz="1600" dirty="0" smtClean="0">
                <a:solidFill>
                  <a:srgbClr val="1F5E85"/>
                </a:solidFill>
              </a:rPr>
              <a:t>reads</a:t>
            </a:r>
          </a:p>
          <a:p>
            <a:r>
              <a:rPr lang="en-US" sz="1600" dirty="0" smtClean="0">
                <a:solidFill>
                  <a:srgbClr val="1F5E85"/>
                </a:solidFill>
              </a:rPr>
              <a:t>     map to whole gene 	models</a:t>
            </a:r>
          </a:p>
          <a:p>
            <a:r>
              <a:rPr lang="en-US" sz="1600" dirty="0">
                <a:solidFill>
                  <a:srgbClr val="1F5E85"/>
                </a:solidFill>
              </a:rPr>
              <a:t>	</a:t>
            </a:r>
            <a:r>
              <a:rPr lang="en-US" sz="1600" dirty="0" smtClean="0">
                <a:solidFill>
                  <a:srgbClr val="1F5E85"/>
                </a:solidFill>
              </a:rPr>
              <a:t>or to genome; not to </a:t>
            </a:r>
          </a:p>
          <a:p>
            <a:r>
              <a:rPr lang="en-US" sz="1600" dirty="0">
                <a:solidFill>
                  <a:srgbClr val="1F5E85"/>
                </a:solidFill>
              </a:rPr>
              <a:t>	</a:t>
            </a:r>
            <a:r>
              <a:rPr lang="en-US" sz="1600" dirty="0" smtClean="0">
                <a:solidFill>
                  <a:srgbClr val="1F5E85"/>
                </a:solidFill>
              </a:rPr>
              <a:t>the spliced 	transcriptome</a:t>
            </a:r>
          </a:p>
          <a:p>
            <a:endParaRPr lang="en-US" sz="1600" dirty="0">
              <a:solidFill>
                <a:srgbClr val="1F5E85"/>
              </a:solidFill>
            </a:endParaRPr>
          </a:p>
          <a:p>
            <a:endParaRPr lang="en-US" sz="1600" dirty="0" smtClean="0">
              <a:solidFill>
                <a:srgbClr val="1F5E85"/>
              </a:solidFill>
            </a:endParaRPr>
          </a:p>
          <a:p>
            <a:endParaRPr lang="en-US" sz="1600" dirty="0">
              <a:solidFill>
                <a:srgbClr val="1F5E85"/>
              </a:solidFill>
            </a:endParaRPr>
          </a:p>
          <a:p>
            <a:r>
              <a:rPr lang="en-US" sz="1600" dirty="0" smtClean="0">
                <a:solidFill>
                  <a:srgbClr val="1F5E85"/>
                </a:solidFill>
              </a:rPr>
              <a:t>By default, people generally mean</a:t>
            </a:r>
          </a:p>
          <a:p>
            <a:r>
              <a:rPr lang="en-US" sz="1600" dirty="0" smtClean="0">
                <a:solidFill>
                  <a:srgbClr val="1F5E85"/>
                </a:solidFill>
              </a:rPr>
              <a:t>a “spliced transcriptome model” when they say </a:t>
            </a:r>
          </a:p>
          <a:p>
            <a:r>
              <a:rPr lang="en-US" sz="1600" dirty="0" smtClean="0">
                <a:solidFill>
                  <a:srgbClr val="1F5E85"/>
                </a:solidFill>
              </a:rPr>
              <a:t>map to </a:t>
            </a:r>
            <a:r>
              <a:rPr lang="en-US" sz="1600" dirty="0" err="1" smtClean="0">
                <a:solidFill>
                  <a:srgbClr val="1F5E85"/>
                </a:solidFill>
              </a:rPr>
              <a:t>the“transcriptome</a:t>
            </a:r>
            <a:r>
              <a:rPr lang="en-US" sz="1600" dirty="0" smtClean="0">
                <a:solidFill>
                  <a:srgbClr val="1F5E85"/>
                </a:solidFill>
              </a:rPr>
              <a:t>” </a:t>
            </a:r>
            <a:endParaRPr lang="en-US" sz="1600" dirty="0">
              <a:solidFill>
                <a:srgbClr val="1F5E85"/>
              </a:solidFill>
            </a:endParaRPr>
          </a:p>
          <a:p>
            <a:endParaRPr lang="en-US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25523</TotalTime>
  <Words>1321</Words>
  <Application>Microsoft Macintosh PowerPoint</Application>
  <PresentationFormat>On-screen Show (4:3)</PresentationFormat>
  <Paragraphs>320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Aspect</vt:lpstr>
      <vt:lpstr>Default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mRNA landscape   Implications for ENCODE RNA-Seq data </vt:lpstr>
      <vt:lpstr>Too many isoform choices in transcript models  reduces confidence in quantification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Mortazavi</dc:creator>
  <cp:lastModifiedBy>Barbara Wold</cp:lastModifiedBy>
  <cp:revision>168</cp:revision>
  <dcterms:created xsi:type="dcterms:W3CDTF">2013-01-16T22:27:47Z</dcterms:created>
  <dcterms:modified xsi:type="dcterms:W3CDTF">2015-04-22T21:50:18Z</dcterms:modified>
</cp:coreProperties>
</file>