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handoutMasterIdLst>
    <p:handoutMasterId r:id="rId38"/>
  </p:handoutMasterIdLst>
  <p:sldIdLst>
    <p:sldId id="256" r:id="rId2"/>
    <p:sldId id="257" r:id="rId3"/>
    <p:sldId id="296" r:id="rId4"/>
    <p:sldId id="282" r:id="rId5"/>
    <p:sldId id="281" r:id="rId6"/>
    <p:sldId id="271" r:id="rId7"/>
    <p:sldId id="317" r:id="rId8"/>
    <p:sldId id="318" r:id="rId9"/>
    <p:sldId id="316" r:id="rId10"/>
    <p:sldId id="283" r:id="rId11"/>
    <p:sldId id="301" r:id="rId12"/>
    <p:sldId id="300" r:id="rId13"/>
    <p:sldId id="319" r:id="rId14"/>
    <p:sldId id="314" r:id="rId15"/>
    <p:sldId id="315" r:id="rId16"/>
    <p:sldId id="284" r:id="rId17"/>
    <p:sldId id="322" r:id="rId18"/>
    <p:sldId id="320" r:id="rId19"/>
    <p:sldId id="285" r:id="rId20"/>
    <p:sldId id="287" r:id="rId21"/>
    <p:sldId id="307" r:id="rId22"/>
    <p:sldId id="308" r:id="rId23"/>
    <p:sldId id="288" r:id="rId24"/>
    <p:sldId id="293" r:id="rId25"/>
    <p:sldId id="309" r:id="rId26"/>
    <p:sldId id="312" r:id="rId27"/>
    <p:sldId id="294" r:id="rId28"/>
    <p:sldId id="302" r:id="rId29"/>
    <p:sldId id="303" r:id="rId30"/>
    <p:sldId id="304" r:id="rId31"/>
    <p:sldId id="305" r:id="rId32"/>
    <p:sldId id="310" r:id="rId33"/>
    <p:sldId id="289" r:id="rId34"/>
    <p:sldId id="323" r:id="rId35"/>
    <p:sldId id="29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Annotate, Work Together, Tell Me" id="{B9B51309-D148-4332-87C2-07BE32FBCA3B}">
          <p14:sldIdLst>
            <p14:sldId id="257"/>
            <p14:sldId id="296"/>
            <p14:sldId id="282"/>
            <p14:sldId id="281"/>
            <p14:sldId id="271"/>
            <p14:sldId id="317"/>
            <p14:sldId id="318"/>
            <p14:sldId id="316"/>
            <p14:sldId id="283"/>
            <p14:sldId id="301"/>
            <p14:sldId id="300"/>
            <p14:sldId id="319"/>
            <p14:sldId id="314"/>
            <p14:sldId id="315"/>
            <p14:sldId id="284"/>
            <p14:sldId id="322"/>
            <p14:sldId id="320"/>
            <p14:sldId id="285"/>
            <p14:sldId id="287"/>
            <p14:sldId id="307"/>
            <p14:sldId id="308"/>
            <p14:sldId id="288"/>
            <p14:sldId id="293"/>
            <p14:sldId id="309"/>
            <p14:sldId id="312"/>
            <p14:sldId id="294"/>
            <p14:sldId id="302"/>
            <p14:sldId id="303"/>
            <p14:sldId id="304"/>
            <p14:sldId id="305"/>
            <p14:sldId id="310"/>
            <p14:sldId id="289"/>
            <p14:sldId id="323"/>
            <p14:sldId id="295"/>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CFB6"/>
    <a:srgbClr val="D24726"/>
    <a:srgbClr val="DD462F"/>
    <a:srgbClr val="404040"/>
    <a:srgbClr val="FF9B45"/>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26" autoAdjust="0"/>
    <p:restoredTop sz="77504" autoAdjust="0"/>
  </p:normalViewPr>
  <p:slideViewPr>
    <p:cSldViewPr snapToGrid="0">
      <p:cViewPr varScale="1">
        <p:scale>
          <a:sx n="68" d="100"/>
          <a:sy n="68" d="100"/>
        </p:scale>
        <p:origin x="822"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731693-B198-4268-8A86-B4B749157983}" type="doc">
      <dgm:prSet loTypeId="urn:microsoft.com/office/officeart/2005/8/layout/cycle6" loCatId="cycle" qsTypeId="urn:microsoft.com/office/officeart/2005/8/quickstyle/simple1" qsCatId="simple" csTypeId="urn:microsoft.com/office/officeart/2005/8/colors/accent2_1" csCatId="accent2" phldr="1"/>
      <dgm:spPr/>
      <dgm:t>
        <a:bodyPr/>
        <a:lstStyle/>
        <a:p>
          <a:endParaRPr lang="en-US"/>
        </a:p>
      </dgm:t>
    </dgm:pt>
    <dgm:pt modelId="{8A8B64C4-FBF4-4486-8C6B-28F994CE3879}">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Node1</a:t>
          </a:r>
        </a:p>
      </dgm:t>
    </dgm:pt>
    <dgm:pt modelId="{1F0C1E6D-1AFE-4D3B-A454-225C3F51DD4E}" type="parTrans" cxnId="{BAFD1319-609C-4F35-899C-CA2934577C59}">
      <dgm:prSet/>
      <dgm:spPr/>
      <dgm:t>
        <a:bodyPr/>
        <a:lstStyle/>
        <a:p>
          <a:endParaRPr lang="en-US">
            <a:solidFill>
              <a:srgbClr val="D24726"/>
            </a:solidFill>
          </a:endParaRPr>
        </a:p>
      </dgm:t>
    </dgm:pt>
    <dgm:pt modelId="{70887527-57DE-400B-A02B-B84A054EE40C}" type="sibTrans" cxnId="{BAFD1319-609C-4F35-899C-CA2934577C59}">
      <dgm:prSet/>
      <dgm:spPr/>
      <dgm:t>
        <a:bodyPr/>
        <a:lstStyle/>
        <a:p>
          <a:endParaRPr lang="en-US">
            <a:solidFill>
              <a:srgbClr val="D24726"/>
            </a:solidFill>
          </a:endParaRPr>
        </a:p>
      </dgm:t>
    </dgm:pt>
    <dgm:pt modelId="{18A84921-A016-4AEF-B82E-386A7C43A9D9}">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 2</a:t>
          </a:r>
        </a:p>
      </dgm:t>
    </dgm:pt>
    <dgm:pt modelId="{06202CD8-6A2B-40F7-A4D1-245AA3F139A1}" type="parTrans" cxnId="{8435249A-DC6A-4EC4-8345-A7A4C37F8293}">
      <dgm:prSet/>
      <dgm:spPr/>
      <dgm:t>
        <a:bodyPr/>
        <a:lstStyle/>
        <a:p>
          <a:endParaRPr lang="en-US">
            <a:solidFill>
              <a:srgbClr val="D24726"/>
            </a:solidFill>
          </a:endParaRPr>
        </a:p>
      </dgm:t>
    </dgm:pt>
    <dgm:pt modelId="{DE638E44-AD88-4C5A-A2B2-6E20A2D0333B}" type="sibTrans" cxnId="{8435249A-DC6A-4EC4-8345-A7A4C37F8293}">
      <dgm:prSet/>
      <dgm:spPr/>
      <dgm:t>
        <a:bodyPr/>
        <a:lstStyle/>
        <a:p>
          <a:endParaRPr lang="en-US">
            <a:solidFill>
              <a:srgbClr val="D24726"/>
            </a:solidFill>
          </a:endParaRPr>
        </a:p>
      </dgm:t>
    </dgm:pt>
    <dgm:pt modelId="{F6D5463A-5D84-4BC5-AC73-33AAA7C1C1FF}">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 3</a:t>
          </a:r>
        </a:p>
      </dgm:t>
    </dgm:pt>
    <dgm:pt modelId="{D3DC429C-F342-4760-AC1B-F208247BF18F}" type="parTrans" cxnId="{C225D211-F20F-4486-BDA7-79B01C609CB3}">
      <dgm:prSet/>
      <dgm:spPr/>
      <dgm:t>
        <a:bodyPr/>
        <a:lstStyle/>
        <a:p>
          <a:endParaRPr lang="en-US">
            <a:solidFill>
              <a:srgbClr val="D24726"/>
            </a:solidFill>
          </a:endParaRPr>
        </a:p>
      </dgm:t>
    </dgm:pt>
    <dgm:pt modelId="{9418609A-4F6D-4373-B748-C88B3DD92FDA}" type="sibTrans" cxnId="{C225D211-F20F-4486-BDA7-79B01C609CB3}">
      <dgm:prSet/>
      <dgm:spPr/>
      <dgm:t>
        <a:bodyPr/>
        <a:lstStyle/>
        <a:p>
          <a:endParaRPr lang="en-US">
            <a:solidFill>
              <a:srgbClr val="D24726"/>
            </a:solidFill>
          </a:endParaRPr>
        </a:p>
      </dgm:t>
    </dgm:pt>
    <dgm:pt modelId="{C18911E1-0D73-4212-8BFB-4810DE450187}">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 4</a:t>
          </a:r>
        </a:p>
      </dgm:t>
    </dgm:pt>
    <dgm:pt modelId="{C3A24146-126A-4E58-9D40-975DFCE9EBB0}" type="parTrans" cxnId="{E706D5B0-7D10-4A77-9DAB-49851ED01EE0}">
      <dgm:prSet/>
      <dgm:spPr/>
      <dgm:t>
        <a:bodyPr/>
        <a:lstStyle/>
        <a:p>
          <a:endParaRPr lang="en-US">
            <a:solidFill>
              <a:srgbClr val="D24726"/>
            </a:solidFill>
          </a:endParaRPr>
        </a:p>
      </dgm:t>
    </dgm:pt>
    <dgm:pt modelId="{E56DDC3B-B7B4-4383-870D-0A66DD0DC9E4}" type="sibTrans" cxnId="{E706D5B0-7D10-4A77-9DAB-49851ED01EE0}">
      <dgm:prSet/>
      <dgm:spPr/>
      <dgm:t>
        <a:bodyPr/>
        <a:lstStyle/>
        <a:p>
          <a:endParaRPr lang="en-US">
            <a:solidFill>
              <a:srgbClr val="D24726"/>
            </a:solidFill>
          </a:endParaRPr>
        </a:p>
      </dgm:t>
    </dgm:pt>
    <dgm:pt modelId="{ED5966F0-D2BE-4121-9797-E12E5DFEAC42}">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a:t>
          </a:r>
          <a:r>
            <a:rPr lang="en-US" sz="2200" kern="1200" dirty="0">
              <a:solidFill>
                <a:srgbClr val="D24726"/>
              </a:solidFill>
            </a:rPr>
            <a:t> </a:t>
          </a:r>
          <a:r>
            <a:rPr lang="en-US" sz="2200" kern="1200" dirty="0">
              <a:solidFill>
                <a:srgbClr val="D24726"/>
              </a:solidFill>
              <a:latin typeface="Segoe UI Light" panose="020B0502040204020203" pitchFamily="34" charset="0"/>
              <a:ea typeface="+mj-ea"/>
              <a:cs typeface="Segoe UI Light" panose="020B0502040204020203" pitchFamily="34" charset="0"/>
            </a:rPr>
            <a:t>5</a:t>
          </a:r>
        </a:p>
      </dgm:t>
    </dgm:pt>
    <dgm:pt modelId="{14614008-AD15-4290-BF57-F14136AC28B6}" type="parTrans" cxnId="{000E3A96-1884-4244-B788-3D2DD67B0309}">
      <dgm:prSet/>
      <dgm:spPr/>
      <dgm:t>
        <a:bodyPr/>
        <a:lstStyle/>
        <a:p>
          <a:endParaRPr lang="en-US">
            <a:solidFill>
              <a:srgbClr val="D24726"/>
            </a:solidFill>
          </a:endParaRPr>
        </a:p>
      </dgm:t>
    </dgm:pt>
    <dgm:pt modelId="{4D76649A-E89E-4155-9FBB-8D6397EFBFE5}" type="sibTrans" cxnId="{000E3A96-1884-4244-B788-3D2DD67B0309}">
      <dgm:prSet/>
      <dgm:spPr/>
      <dgm:t>
        <a:bodyPr/>
        <a:lstStyle/>
        <a:p>
          <a:endParaRPr lang="en-US">
            <a:solidFill>
              <a:srgbClr val="D24726"/>
            </a:solidFill>
          </a:endParaRPr>
        </a:p>
      </dgm:t>
    </dgm:pt>
    <dgm:pt modelId="{A11265F6-67C5-4F5E-AB23-6430417B3F84}" type="pres">
      <dgm:prSet presAssocID="{C5731693-B198-4268-8A86-B4B749157983}" presName="cycle" presStyleCnt="0">
        <dgm:presLayoutVars>
          <dgm:dir/>
          <dgm:resizeHandles val="exact"/>
        </dgm:presLayoutVars>
      </dgm:prSet>
      <dgm:spPr/>
      <dgm:t>
        <a:bodyPr/>
        <a:lstStyle/>
        <a:p>
          <a:endParaRPr lang="en-US"/>
        </a:p>
      </dgm:t>
    </dgm:pt>
    <dgm:pt modelId="{740C31AB-CD61-4091-A7F4-94801C935247}" type="pres">
      <dgm:prSet presAssocID="{8A8B64C4-FBF4-4486-8C6B-28F994CE3879}" presName="node" presStyleLbl="node1" presStyleIdx="0" presStyleCnt="5">
        <dgm:presLayoutVars>
          <dgm:bulletEnabled val="1"/>
        </dgm:presLayoutVars>
      </dgm:prSet>
      <dgm:spPr/>
      <dgm:t>
        <a:bodyPr/>
        <a:lstStyle/>
        <a:p>
          <a:endParaRPr lang="en-US"/>
        </a:p>
      </dgm:t>
    </dgm:pt>
    <dgm:pt modelId="{1BF15161-5F8C-47C4-B465-3F86F4F6F137}" type="pres">
      <dgm:prSet presAssocID="{8A8B64C4-FBF4-4486-8C6B-28F994CE3879}" presName="spNode" presStyleCnt="0"/>
      <dgm:spPr/>
      <dgm:t>
        <a:bodyPr/>
        <a:lstStyle/>
        <a:p>
          <a:endParaRPr lang="en-US"/>
        </a:p>
      </dgm:t>
    </dgm:pt>
    <dgm:pt modelId="{08DABA05-CEAC-485A-A851-23F8BDF2537F}" type="pres">
      <dgm:prSet presAssocID="{70887527-57DE-400B-A02B-B84A054EE40C}" presName="sibTrans" presStyleLbl="sibTrans1D1" presStyleIdx="0" presStyleCnt="5"/>
      <dgm:spPr/>
      <dgm:t>
        <a:bodyPr/>
        <a:lstStyle/>
        <a:p>
          <a:endParaRPr lang="en-US"/>
        </a:p>
      </dgm:t>
    </dgm:pt>
    <dgm:pt modelId="{7A95ADEE-1A3D-44F5-9024-A7ABA55FFBC3}" type="pres">
      <dgm:prSet presAssocID="{18A84921-A016-4AEF-B82E-386A7C43A9D9}" presName="node" presStyleLbl="node1" presStyleIdx="1" presStyleCnt="5">
        <dgm:presLayoutVars>
          <dgm:bulletEnabled val="1"/>
        </dgm:presLayoutVars>
      </dgm:prSet>
      <dgm:spPr/>
      <dgm:t>
        <a:bodyPr/>
        <a:lstStyle/>
        <a:p>
          <a:endParaRPr lang="en-US"/>
        </a:p>
      </dgm:t>
    </dgm:pt>
    <dgm:pt modelId="{803A77BB-5A5A-4F5D-A9F2-66A00ABC1DF0}" type="pres">
      <dgm:prSet presAssocID="{18A84921-A016-4AEF-B82E-386A7C43A9D9}" presName="spNode" presStyleCnt="0"/>
      <dgm:spPr/>
      <dgm:t>
        <a:bodyPr/>
        <a:lstStyle/>
        <a:p>
          <a:endParaRPr lang="en-US"/>
        </a:p>
      </dgm:t>
    </dgm:pt>
    <dgm:pt modelId="{99B7FB11-2FAC-43CD-B14D-4629F64D6038}" type="pres">
      <dgm:prSet presAssocID="{DE638E44-AD88-4C5A-A2B2-6E20A2D0333B}" presName="sibTrans" presStyleLbl="sibTrans1D1" presStyleIdx="1" presStyleCnt="5"/>
      <dgm:spPr/>
      <dgm:t>
        <a:bodyPr/>
        <a:lstStyle/>
        <a:p>
          <a:endParaRPr lang="en-US"/>
        </a:p>
      </dgm:t>
    </dgm:pt>
    <dgm:pt modelId="{314AD960-11B1-48FE-A6AB-562313CE59CB}" type="pres">
      <dgm:prSet presAssocID="{F6D5463A-5D84-4BC5-AC73-33AAA7C1C1FF}" presName="node" presStyleLbl="node1" presStyleIdx="2" presStyleCnt="5">
        <dgm:presLayoutVars>
          <dgm:bulletEnabled val="1"/>
        </dgm:presLayoutVars>
      </dgm:prSet>
      <dgm:spPr/>
      <dgm:t>
        <a:bodyPr/>
        <a:lstStyle/>
        <a:p>
          <a:endParaRPr lang="en-US"/>
        </a:p>
      </dgm:t>
    </dgm:pt>
    <dgm:pt modelId="{790188D6-A3EA-4EF5-8FD8-EBCD28EC834E}" type="pres">
      <dgm:prSet presAssocID="{F6D5463A-5D84-4BC5-AC73-33AAA7C1C1FF}" presName="spNode" presStyleCnt="0"/>
      <dgm:spPr/>
      <dgm:t>
        <a:bodyPr/>
        <a:lstStyle/>
        <a:p>
          <a:endParaRPr lang="en-US"/>
        </a:p>
      </dgm:t>
    </dgm:pt>
    <dgm:pt modelId="{6EC830C9-72F5-44F0-A400-AFA36B6D2741}" type="pres">
      <dgm:prSet presAssocID="{9418609A-4F6D-4373-B748-C88B3DD92FDA}" presName="sibTrans" presStyleLbl="sibTrans1D1" presStyleIdx="2" presStyleCnt="5"/>
      <dgm:spPr/>
      <dgm:t>
        <a:bodyPr/>
        <a:lstStyle/>
        <a:p>
          <a:endParaRPr lang="en-US"/>
        </a:p>
      </dgm:t>
    </dgm:pt>
    <dgm:pt modelId="{B945EB8D-AF78-4C31-B5AB-72C53D7CA97A}" type="pres">
      <dgm:prSet presAssocID="{C18911E1-0D73-4212-8BFB-4810DE450187}" presName="node" presStyleLbl="node1" presStyleIdx="3" presStyleCnt="5">
        <dgm:presLayoutVars>
          <dgm:bulletEnabled val="1"/>
        </dgm:presLayoutVars>
      </dgm:prSet>
      <dgm:spPr/>
      <dgm:t>
        <a:bodyPr/>
        <a:lstStyle/>
        <a:p>
          <a:endParaRPr lang="en-US"/>
        </a:p>
      </dgm:t>
    </dgm:pt>
    <dgm:pt modelId="{65E9B89F-9354-4739-8D26-FDB0CF928982}" type="pres">
      <dgm:prSet presAssocID="{C18911E1-0D73-4212-8BFB-4810DE450187}" presName="spNode" presStyleCnt="0"/>
      <dgm:spPr/>
      <dgm:t>
        <a:bodyPr/>
        <a:lstStyle/>
        <a:p>
          <a:endParaRPr lang="en-US"/>
        </a:p>
      </dgm:t>
    </dgm:pt>
    <dgm:pt modelId="{6C263C1A-7610-4CC9-AEFA-71FBD03C0367}" type="pres">
      <dgm:prSet presAssocID="{E56DDC3B-B7B4-4383-870D-0A66DD0DC9E4}" presName="sibTrans" presStyleLbl="sibTrans1D1" presStyleIdx="3" presStyleCnt="5"/>
      <dgm:spPr/>
      <dgm:t>
        <a:bodyPr/>
        <a:lstStyle/>
        <a:p>
          <a:endParaRPr lang="en-US"/>
        </a:p>
      </dgm:t>
    </dgm:pt>
    <dgm:pt modelId="{A834C8E2-2D17-44CE-8777-F41D710F9561}" type="pres">
      <dgm:prSet presAssocID="{ED5966F0-D2BE-4121-9797-E12E5DFEAC42}" presName="node" presStyleLbl="node1" presStyleIdx="4" presStyleCnt="5">
        <dgm:presLayoutVars>
          <dgm:bulletEnabled val="1"/>
        </dgm:presLayoutVars>
      </dgm:prSet>
      <dgm:spPr/>
      <dgm:t>
        <a:bodyPr/>
        <a:lstStyle/>
        <a:p>
          <a:endParaRPr lang="en-US"/>
        </a:p>
      </dgm:t>
    </dgm:pt>
    <dgm:pt modelId="{61921547-ABE0-41F5-9918-E180A525C604}" type="pres">
      <dgm:prSet presAssocID="{ED5966F0-D2BE-4121-9797-E12E5DFEAC42}" presName="spNode" presStyleCnt="0"/>
      <dgm:spPr/>
      <dgm:t>
        <a:bodyPr/>
        <a:lstStyle/>
        <a:p>
          <a:endParaRPr lang="en-US"/>
        </a:p>
      </dgm:t>
    </dgm:pt>
    <dgm:pt modelId="{226AE663-04B8-4614-9ED7-20BDF7F4D263}" type="pres">
      <dgm:prSet presAssocID="{4D76649A-E89E-4155-9FBB-8D6397EFBFE5}" presName="sibTrans" presStyleLbl="sibTrans1D1" presStyleIdx="4" presStyleCnt="5"/>
      <dgm:spPr/>
      <dgm:t>
        <a:bodyPr/>
        <a:lstStyle/>
        <a:p>
          <a:endParaRPr lang="en-US"/>
        </a:p>
      </dgm:t>
    </dgm:pt>
  </dgm:ptLst>
  <dgm:cxnLst>
    <dgm:cxn modelId="{0CBC208B-884B-4DB8-A10E-8A94F4C670EC}" type="presOf" srcId="{9418609A-4F6D-4373-B748-C88B3DD92FDA}" destId="{6EC830C9-72F5-44F0-A400-AFA36B6D2741}" srcOrd="0" destOrd="0" presId="urn:microsoft.com/office/officeart/2005/8/layout/cycle6"/>
    <dgm:cxn modelId="{10BAF689-7D05-416F-8A9C-0F11578BD4F5}" type="presOf" srcId="{E56DDC3B-B7B4-4383-870D-0A66DD0DC9E4}" destId="{6C263C1A-7610-4CC9-AEFA-71FBD03C0367}" srcOrd="0" destOrd="0" presId="urn:microsoft.com/office/officeart/2005/8/layout/cycle6"/>
    <dgm:cxn modelId="{000E3A96-1884-4244-B788-3D2DD67B0309}" srcId="{C5731693-B198-4268-8A86-B4B749157983}" destId="{ED5966F0-D2BE-4121-9797-E12E5DFEAC42}" srcOrd="4" destOrd="0" parTransId="{14614008-AD15-4290-BF57-F14136AC28B6}" sibTransId="{4D76649A-E89E-4155-9FBB-8D6397EFBFE5}"/>
    <dgm:cxn modelId="{67E6C788-E28F-46F5-A474-27269AF59B31}" type="presOf" srcId="{C18911E1-0D73-4212-8BFB-4810DE450187}" destId="{B945EB8D-AF78-4C31-B5AB-72C53D7CA97A}" srcOrd="0" destOrd="0" presId="urn:microsoft.com/office/officeart/2005/8/layout/cycle6"/>
    <dgm:cxn modelId="{3FCB6475-DCAC-4726-B640-E27D7C4114A5}" type="presOf" srcId="{4D76649A-E89E-4155-9FBB-8D6397EFBFE5}" destId="{226AE663-04B8-4614-9ED7-20BDF7F4D263}" srcOrd="0" destOrd="0" presId="urn:microsoft.com/office/officeart/2005/8/layout/cycle6"/>
    <dgm:cxn modelId="{8435249A-DC6A-4EC4-8345-A7A4C37F8293}" srcId="{C5731693-B198-4268-8A86-B4B749157983}" destId="{18A84921-A016-4AEF-B82E-386A7C43A9D9}" srcOrd="1" destOrd="0" parTransId="{06202CD8-6A2B-40F7-A4D1-245AA3F139A1}" sibTransId="{DE638E44-AD88-4C5A-A2B2-6E20A2D0333B}"/>
    <dgm:cxn modelId="{2E5A4527-DDF5-461D-B105-25D2D7C31ABD}" type="presOf" srcId="{ED5966F0-D2BE-4121-9797-E12E5DFEAC42}" destId="{A834C8E2-2D17-44CE-8777-F41D710F9561}" srcOrd="0" destOrd="0" presId="urn:microsoft.com/office/officeart/2005/8/layout/cycle6"/>
    <dgm:cxn modelId="{0468FD12-1272-4144-A163-7BC775B40CBC}" type="presOf" srcId="{8A8B64C4-FBF4-4486-8C6B-28F994CE3879}" destId="{740C31AB-CD61-4091-A7F4-94801C935247}" srcOrd="0" destOrd="0" presId="urn:microsoft.com/office/officeart/2005/8/layout/cycle6"/>
    <dgm:cxn modelId="{BAFD1319-609C-4F35-899C-CA2934577C59}" srcId="{C5731693-B198-4268-8A86-B4B749157983}" destId="{8A8B64C4-FBF4-4486-8C6B-28F994CE3879}" srcOrd="0" destOrd="0" parTransId="{1F0C1E6D-1AFE-4D3B-A454-225C3F51DD4E}" sibTransId="{70887527-57DE-400B-A02B-B84A054EE40C}"/>
    <dgm:cxn modelId="{7C3F2F87-510D-47AE-807F-6BE5BA98D5BB}" type="presOf" srcId="{C5731693-B198-4268-8A86-B4B749157983}" destId="{A11265F6-67C5-4F5E-AB23-6430417B3F84}" srcOrd="0" destOrd="0" presId="urn:microsoft.com/office/officeart/2005/8/layout/cycle6"/>
    <dgm:cxn modelId="{E706D5B0-7D10-4A77-9DAB-49851ED01EE0}" srcId="{C5731693-B198-4268-8A86-B4B749157983}" destId="{C18911E1-0D73-4212-8BFB-4810DE450187}" srcOrd="3" destOrd="0" parTransId="{C3A24146-126A-4E58-9D40-975DFCE9EBB0}" sibTransId="{E56DDC3B-B7B4-4383-870D-0A66DD0DC9E4}"/>
    <dgm:cxn modelId="{AF183ED8-2664-4651-89D8-10A81DB685C6}" type="presOf" srcId="{70887527-57DE-400B-A02B-B84A054EE40C}" destId="{08DABA05-CEAC-485A-A851-23F8BDF2537F}" srcOrd="0" destOrd="0" presId="urn:microsoft.com/office/officeart/2005/8/layout/cycle6"/>
    <dgm:cxn modelId="{921C5819-992B-4B95-9E03-FC5D8AFFC97F}" type="presOf" srcId="{18A84921-A016-4AEF-B82E-386A7C43A9D9}" destId="{7A95ADEE-1A3D-44F5-9024-A7ABA55FFBC3}" srcOrd="0" destOrd="0" presId="urn:microsoft.com/office/officeart/2005/8/layout/cycle6"/>
    <dgm:cxn modelId="{A55C8EF5-6ABC-44BA-9940-365A21E1212D}" type="presOf" srcId="{F6D5463A-5D84-4BC5-AC73-33AAA7C1C1FF}" destId="{314AD960-11B1-48FE-A6AB-562313CE59CB}" srcOrd="0" destOrd="0" presId="urn:microsoft.com/office/officeart/2005/8/layout/cycle6"/>
    <dgm:cxn modelId="{C225D211-F20F-4486-BDA7-79B01C609CB3}" srcId="{C5731693-B198-4268-8A86-B4B749157983}" destId="{F6D5463A-5D84-4BC5-AC73-33AAA7C1C1FF}" srcOrd="2" destOrd="0" parTransId="{D3DC429C-F342-4760-AC1B-F208247BF18F}" sibTransId="{9418609A-4F6D-4373-B748-C88B3DD92FDA}"/>
    <dgm:cxn modelId="{B62BDF8A-57CF-4DF6-ABD1-5E1A37D69A6C}" type="presOf" srcId="{DE638E44-AD88-4C5A-A2B2-6E20A2D0333B}" destId="{99B7FB11-2FAC-43CD-B14D-4629F64D6038}" srcOrd="0" destOrd="0" presId="urn:microsoft.com/office/officeart/2005/8/layout/cycle6"/>
    <dgm:cxn modelId="{7AF70895-6E69-4EC3-99DD-9409638814D3}" type="presParOf" srcId="{A11265F6-67C5-4F5E-AB23-6430417B3F84}" destId="{740C31AB-CD61-4091-A7F4-94801C935247}" srcOrd="0" destOrd="0" presId="urn:microsoft.com/office/officeart/2005/8/layout/cycle6"/>
    <dgm:cxn modelId="{72DCED8D-DDA8-4734-9E5E-16A85AF884BC}" type="presParOf" srcId="{A11265F6-67C5-4F5E-AB23-6430417B3F84}" destId="{1BF15161-5F8C-47C4-B465-3F86F4F6F137}" srcOrd="1" destOrd="0" presId="urn:microsoft.com/office/officeart/2005/8/layout/cycle6"/>
    <dgm:cxn modelId="{0635609C-A7F0-4328-8432-F8C041A2D00A}" type="presParOf" srcId="{A11265F6-67C5-4F5E-AB23-6430417B3F84}" destId="{08DABA05-CEAC-485A-A851-23F8BDF2537F}" srcOrd="2" destOrd="0" presId="urn:microsoft.com/office/officeart/2005/8/layout/cycle6"/>
    <dgm:cxn modelId="{667117F9-FD0F-40FB-9BEC-FDDCBDCD5FDA}" type="presParOf" srcId="{A11265F6-67C5-4F5E-AB23-6430417B3F84}" destId="{7A95ADEE-1A3D-44F5-9024-A7ABA55FFBC3}" srcOrd="3" destOrd="0" presId="urn:microsoft.com/office/officeart/2005/8/layout/cycle6"/>
    <dgm:cxn modelId="{BAB4E391-5F5A-4F65-858D-41C2713F7933}" type="presParOf" srcId="{A11265F6-67C5-4F5E-AB23-6430417B3F84}" destId="{803A77BB-5A5A-4F5D-A9F2-66A00ABC1DF0}" srcOrd="4" destOrd="0" presId="urn:microsoft.com/office/officeart/2005/8/layout/cycle6"/>
    <dgm:cxn modelId="{50544FA5-40BB-4907-B1DF-62F6A667AC1B}" type="presParOf" srcId="{A11265F6-67C5-4F5E-AB23-6430417B3F84}" destId="{99B7FB11-2FAC-43CD-B14D-4629F64D6038}" srcOrd="5" destOrd="0" presId="urn:microsoft.com/office/officeart/2005/8/layout/cycle6"/>
    <dgm:cxn modelId="{A789AD1A-4BC1-46B0-8C01-29D20F1AC399}" type="presParOf" srcId="{A11265F6-67C5-4F5E-AB23-6430417B3F84}" destId="{314AD960-11B1-48FE-A6AB-562313CE59CB}" srcOrd="6" destOrd="0" presId="urn:microsoft.com/office/officeart/2005/8/layout/cycle6"/>
    <dgm:cxn modelId="{9FF533CC-328A-4F6B-8B18-166A7FD4B805}" type="presParOf" srcId="{A11265F6-67C5-4F5E-AB23-6430417B3F84}" destId="{790188D6-A3EA-4EF5-8FD8-EBCD28EC834E}" srcOrd="7" destOrd="0" presId="urn:microsoft.com/office/officeart/2005/8/layout/cycle6"/>
    <dgm:cxn modelId="{09F48EDF-4A1B-4A8F-8F45-9780BF145BCD}" type="presParOf" srcId="{A11265F6-67C5-4F5E-AB23-6430417B3F84}" destId="{6EC830C9-72F5-44F0-A400-AFA36B6D2741}" srcOrd="8" destOrd="0" presId="urn:microsoft.com/office/officeart/2005/8/layout/cycle6"/>
    <dgm:cxn modelId="{0243C76A-CCF6-42BA-A39E-3014CB30915D}" type="presParOf" srcId="{A11265F6-67C5-4F5E-AB23-6430417B3F84}" destId="{B945EB8D-AF78-4C31-B5AB-72C53D7CA97A}" srcOrd="9" destOrd="0" presId="urn:microsoft.com/office/officeart/2005/8/layout/cycle6"/>
    <dgm:cxn modelId="{960496DF-CC71-4067-9213-F517A74C3031}" type="presParOf" srcId="{A11265F6-67C5-4F5E-AB23-6430417B3F84}" destId="{65E9B89F-9354-4739-8D26-FDB0CF928982}" srcOrd="10" destOrd="0" presId="urn:microsoft.com/office/officeart/2005/8/layout/cycle6"/>
    <dgm:cxn modelId="{92F46286-3157-4CA5-AD2C-EF5CC8FEFE83}" type="presParOf" srcId="{A11265F6-67C5-4F5E-AB23-6430417B3F84}" destId="{6C263C1A-7610-4CC9-AEFA-71FBD03C0367}" srcOrd="11" destOrd="0" presId="urn:microsoft.com/office/officeart/2005/8/layout/cycle6"/>
    <dgm:cxn modelId="{E1698F44-3FEC-45BC-B48F-ADDEDA344F28}" type="presParOf" srcId="{A11265F6-67C5-4F5E-AB23-6430417B3F84}" destId="{A834C8E2-2D17-44CE-8777-F41D710F9561}" srcOrd="12" destOrd="0" presId="urn:microsoft.com/office/officeart/2005/8/layout/cycle6"/>
    <dgm:cxn modelId="{48FBC227-70DB-4726-88C6-1781A6CE65F2}" type="presParOf" srcId="{A11265F6-67C5-4F5E-AB23-6430417B3F84}" destId="{61921547-ABE0-41F5-9918-E180A525C604}" srcOrd="13" destOrd="0" presId="urn:microsoft.com/office/officeart/2005/8/layout/cycle6"/>
    <dgm:cxn modelId="{A4FEE0E1-25F0-4CB8-905A-F97B5D4E560A}" type="presParOf" srcId="{A11265F6-67C5-4F5E-AB23-6430417B3F84}" destId="{226AE663-04B8-4614-9ED7-20BDF7F4D263}" srcOrd="14"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321145-D7D1-4988-95F4-885D3D8EEFD4}"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090127E8-955E-471A-A258-95701D50766C}">
      <dgm:prSet phldrT="[Text]"/>
      <dgm:spPr>
        <a:solidFill>
          <a:srgbClr val="D24726"/>
        </a:solidFill>
      </dgm:spPr>
      <dgm:t>
        <a:bodyPr/>
        <a:lstStyle/>
        <a:p>
          <a:r>
            <a:rPr lang="en-US" dirty="0" smtClean="0"/>
            <a:t>Domain</a:t>
          </a:r>
          <a:endParaRPr lang="en-US" dirty="0"/>
        </a:p>
      </dgm:t>
    </dgm:pt>
    <dgm:pt modelId="{6683A49F-425D-4FA5-A474-EDB3C2A950BB}" type="parTrans" cxnId="{441174F2-9B0D-4B3F-9B3C-F2B1AC99027F}">
      <dgm:prSet/>
      <dgm:spPr/>
      <dgm:t>
        <a:bodyPr/>
        <a:lstStyle/>
        <a:p>
          <a:endParaRPr lang="en-US"/>
        </a:p>
      </dgm:t>
    </dgm:pt>
    <dgm:pt modelId="{EC55A123-65DA-47AE-8555-EF29FF9F4AC9}" type="sibTrans" cxnId="{441174F2-9B0D-4B3F-9B3C-F2B1AC99027F}">
      <dgm:prSet/>
      <dgm:spPr/>
      <dgm:t>
        <a:bodyPr/>
        <a:lstStyle/>
        <a:p>
          <a:endParaRPr lang="en-US"/>
        </a:p>
      </dgm:t>
    </dgm:pt>
    <dgm:pt modelId="{A00E1A84-5431-4F7D-B333-3E608203CCEB}">
      <dgm:prSet phldrT="[Text]"/>
      <dgm:spPr>
        <a:solidFill>
          <a:srgbClr val="D24726"/>
        </a:solidFill>
      </dgm:spPr>
      <dgm:t>
        <a:bodyPr/>
        <a:lstStyle/>
        <a:p>
          <a:r>
            <a:rPr lang="en-US" dirty="0" smtClean="0"/>
            <a:t>Bounded Context</a:t>
          </a:r>
          <a:endParaRPr lang="en-US" dirty="0"/>
        </a:p>
      </dgm:t>
    </dgm:pt>
    <dgm:pt modelId="{27A00039-2F73-4EB5-B5A1-1AA4F5600187}" type="parTrans" cxnId="{819ACF2A-CAEA-4154-ABF9-C8628431C627}">
      <dgm:prSet/>
      <dgm:spPr>
        <a:solidFill>
          <a:srgbClr val="F8CFB6"/>
        </a:solidFill>
      </dgm:spPr>
      <dgm:t>
        <a:bodyPr/>
        <a:lstStyle/>
        <a:p>
          <a:endParaRPr lang="en-US"/>
        </a:p>
      </dgm:t>
    </dgm:pt>
    <dgm:pt modelId="{98AA3FB9-20EE-41ED-874A-EB217816A5BF}" type="sibTrans" cxnId="{819ACF2A-CAEA-4154-ABF9-C8628431C627}">
      <dgm:prSet/>
      <dgm:spPr/>
      <dgm:t>
        <a:bodyPr/>
        <a:lstStyle/>
        <a:p>
          <a:endParaRPr lang="en-US"/>
        </a:p>
      </dgm:t>
    </dgm:pt>
    <dgm:pt modelId="{DAA127AD-6334-4F9F-8C76-41BBE18FEE3E}">
      <dgm:prSet phldrT="[Text]"/>
      <dgm:spPr>
        <a:solidFill>
          <a:srgbClr val="D24726"/>
        </a:solidFill>
      </dgm:spPr>
      <dgm:t>
        <a:bodyPr/>
        <a:lstStyle/>
        <a:p>
          <a:r>
            <a:rPr lang="en-US" dirty="0" smtClean="0"/>
            <a:t>Single Responsibility Principal</a:t>
          </a:r>
          <a:endParaRPr lang="en-US" dirty="0"/>
        </a:p>
      </dgm:t>
    </dgm:pt>
    <dgm:pt modelId="{87127DD0-CA2D-4357-9EB7-DC97D540531A}" type="parTrans" cxnId="{5BFCA1AC-15FD-4BF7-AE9C-D4A8359E7A3E}">
      <dgm:prSet/>
      <dgm:spPr>
        <a:solidFill>
          <a:srgbClr val="F8CFB6"/>
        </a:solidFill>
      </dgm:spPr>
      <dgm:t>
        <a:bodyPr/>
        <a:lstStyle/>
        <a:p>
          <a:endParaRPr lang="en-US"/>
        </a:p>
      </dgm:t>
    </dgm:pt>
    <dgm:pt modelId="{B1D3B33E-ED99-449C-B8B3-4091022FAB28}" type="sibTrans" cxnId="{5BFCA1AC-15FD-4BF7-AE9C-D4A8359E7A3E}">
      <dgm:prSet/>
      <dgm:spPr/>
      <dgm:t>
        <a:bodyPr/>
        <a:lstStyle/>
        <a:p>
          <a:endParaRPr lang="en-US"/>
        </a:p>
      </dgm:t>
    </dgm:pt>
    <dgm:pt modelId="{C8742B49-6B0F-45DB-A39C-997EE34F08DF}">
      <dgm:prSet phldrT="[Text]"/>
      <dgm:spPr>
        <a:solidFill>
          <a:srgbClr val="D24726"/>
        </a:solidFill>
      </dgm:spPr>
      <dgm:t>
        <a:bodyPr/>
        <a:lstStyle/>
        <a:p>
          <a:r>
            <a:rPr lang="en-US" dirty="0" smtClean="0"/>
            <a:t>Ubiquitous Language</a:t>
          </a:r>
          <a:endParaRPr lang="en-US" dirty="0"/>
        </a:p>
      </dgm:t>
    </dgm:pt>
    <dgm:pt modelId="{A5B5769C-7EE9-4C21-B4FF-57F20CDD5297}" type="parTrans" cxnId="{A1D6E37F-846D-437D-B8D6-704EE1B929C3}">
      <dgm:prSet/>
      <dgm:spPr>
        <a:solidFill>
          <a:srgbClr val="F8CFB6"/>
        </a:solidFill>
      </dgm:spPr>
      <dgm:t>
        <a:bodyPr/>
        <a:lstStyle/>
        <a:p>
          <a:endParaRPr lang="en-US"/>
        </a:p>
      </dgm:t>
    </dgm:pt>
    <dgm:pt modelId="{BE1F3EC7-3D88-4992-9BC2-5C17DF761629}" type="sibTrans" cxnId="{A1D6E37F-846D-437D-B8D6-704EE1B929C3}">
      <dgm:prSet/>
      <dgm:spPr/>
      <dgm:t>
        <a:bodyPr/>
        <a:lstStyle/>
        <a:p>
          <a:endParaRPr lang="en-US"/>
        </a:p>
      </dgm:t>
    </dgm:pt>
    <dgm:pt modelId="{5945153C-DD77-4AD7-A043-9686F6657225}" type="pres">
      <dgm:prSet presAssocID="{56321145-D7D1-4988-95F4-885D3D8EEFD4}" presName="cycle" presStyleCnt="0">
        <dgm:presLayoutVars>
          <dgm:chMax val="1"/>
          <dgm:dir/>
          <dgm:animLvl val="ctr"/>
          <dgm:resizeHandles val="exact"/>
        </dgm:presLayoutVars>
      </dgm:prSet>
      <dgm:spPr/>
    </dgm:pt>
    <dgm:pt modelId="{DB5BCEB9-0713-465D-BAE4-41008A09F44D}" type="pres">
      <dgm:prSet presAssocID="{090127E8-955E-471A-A258-95701D50766C}" presName="centerShape" presStyleLbl="node0" presStyleIdx="0" presStyleCnt="1"/>
      <dgm:spPr/>
      <dgm:t>
        <a:bodyPr/>
        <a:lstStyle/>
        <a:p>
          <a:endParaRPr lang="en-US"/>
        </a:p>
      </dgm:t>
    </dgm:pt>
    <dgm:pt modelId="{74468A4D-70A3-4880-8935-DDF3701E1C20}" type="pres">
      <dgm:prSet presAssocID="{27A00039-2F73-4EB5-B5A1-1AA4F5600187}" presName="parTrans" presStyleLbl="bgSibTrans2D1" presStyleIdx="0" presStyleCnt="3"/>
      <dgm:spPr/>
    </dgm:pt>
    <dgm:pt modelId="{A91EC127-07CB-47FA-8B45-C656741EF170}" type="pres">
      <dgm:prSet presAssocID="{A00E1A84-5431-4F7D-B333-3E608203CCEB}" presName="node" presStyleLbl="node1" presStyleIdx="0" presStyleCnt="3">
        <dgm:presLayoutVars>
          <dgm:bulletEnabled val="1"/>
        </dgm:presLayoutVars>
      </dgm:prSet>
      <dgm:spPr/>
      <dgm:t>
        <a:bodyPr/>
        <a:lstStyle/>
        <a:p>
          <a:endParaRPr lang="en-US"/>
        </a:p>
      </dgm:t>
    </dgm:pt>
    <dgm:pt modelId="{96B9E08B-0BF3-4FBC-87CD-104C4419927A}" type="pres">
      <dgm:prSet presAssocID="{87127DD0-CA2D-4357-9EB7-DC97D540531A}" presName="parTrans" presStyleLbl="bgSibTrans2D1" presStyleIdx="1" presStyleCnt="3"/>
      <dgm:spPr/>
    </dgm:pt>
    <dgm:pt modelId="{BBDE044E-1FE9-413D-B3EF-4E1EF2039827}" type="pres">
      <dgm:prSet presAssocID="{DAA127AD-6334-4F9F-8C76-41BBE18FEE3E}" presName="node" presStyleLbl="node1" presStyleIdx="1" presStyleCnt="3">
        <dgm:presLayoutVars>
          <dgm:bulletEnabled val="1"/>
        </dgm:presLayoutVars>
      </dgm:prSet>
      <dgm:spPr/>
    </dgm:pt>
    <dgm:pt modelId="{295CEE7A-D8F7-4B65-9C84-E38052FE6573}" type="pres">
      <dgm:prSet presAssocID="{A5B5769C-7EE9-4C21-B4FF-57F20CDD5297}" presName="parTrans" presStyleLbl="bgSibTrans2D1" presStyleIdx="2" presStyleCnt="3"/>
      <dgm:spPr/>
    </dgm:pt>
    <dgm:pt modelId="{E2B774FB-C9C7-4233-A2B1-0D676A448C3A}" type="pres">
      <dgm:prSet presAssocID="{C8742B49-6B0F-45DB-A39C-997EE34F08DF}" presName="node" presStyleLbl="node1" presStyleIdx="2" presStyleCnt="3">
        <dgm:presLayoutVars>
          <dgm:bulletEnabled val="1"/>
        </dgm:presLayoutVars>
      </dgm:prSet>
      <dgm:spPr/>
      <dgm:t>
        <a:bodyPr/>
        <a:lstStyle/>
        <a:p>
          <a:endParaRPr lang="en-US"/>
        </a:p>
      </dgm:t>
    </dgm:pt>
  </dgm:ptLst>
  <dgm:cxnLst>
    <dgm:cxn modelId="{EBFEA0C3-4F48-40D0-B228-2E5ECA336BAE}" type="presOf" srcId="{87127DD0-CA2D-4357-9EB7-DC97D540531A}" destId="{96B9E08B-0BF3-4FBC-87CD-104C4419927A}" srcOrd="0" destOrd="0" presId="urn:microsoft.com/office/officeart/2005/8/layout/radial4"/>
    <dgm:cxn modelId="{5BFCA1AC-15FD-4BF7-AE9C-D4A8359E7A3E}" srcId="{090127E8-955E-471A-A258-95701D50766C}" destId="{DAA127AD-6334-4F9F-8C76-41BBE18FEE3E}" srcOrd="1" destOrd="0" parTransId="{87127DD0-CA2D-4357-9EB7-DC97D540531A}" sibTransId="{B1D3B33E-ED99-449C-B8B3-4091022FAB28}"/>
    <dgm:cxn modelId="{5BCD4FF1-51E8-4F9D-B6DD-E0E69C63320A}" type="presOf" srcId="{27A00039-2F73-4EB5-B5A1-1AA4F5600187}" destId="{74468A4D-70A3-4880-8935-DDF3701E1C20}" srcOrd="0" destOrd="0" presId="urn:microsoft.com/office/officeart/2005/8/layout/radial4"/>
    <dgm:cxn modelId="{BC02F83F-839A-4C75-BD1F-58A6903A2859}" type="presOf" srcId="{A00E1A84-5431-4F7D-B333-3E608203CCEB}" destId="{A91EC127-07CB-47FA-8B45-C656741EF170}" srcOrd="0" destOrd="0" presId="urn:microsoft.com/office/officeart/2005/8/layout/radial4"/>
    <dgm:cxn modelId="{441174F2-9B0D-4B3F-9B3C-F2B1AC99027F}" srcId="{56321145-D7D1-4988-95F4-885D3D8EEFD4}" destId="{090127E8-955E-471A-A258-95701D50766C}" srcOrd="0" destOrd="0" parTransId="{6683A49F-425D-4FA5-A474-EDB3C2A950BB}" sibTransId="{EC55A123-65DA-47AE-8555-EF29FF9F4AC9}"/>
    <dgm:cxn modelId="{A17AE6F2-035C-4B9B-85EF-FDD8EB321C81}" type="presOf" srcId="{DAA127AD-6334-4F9F-8C76-41BBE18FEE3E}" destId="{BBDE044E-1FE9-413D-B3EF-4E1EF2039827}" srcOrd="0" destOrd="0" presId="urn:microsoft.com/office/officeart/2005/8/layout/radial4"/>
    <dgm:cxn modelId="{A1D6E37F-846D-437D-B8D6-704EE1B929C3}" srcId="{090127E8-955E-471A-A258-95701D50766C}" destId="{C8742B49-6B0F-45DB-A39C-997EE34F08DF}" srcOrd="2" destOrd="0" parTransId="{A5B5769C-7EE9-4C21-B4FF-57F20CDD5297}" sibTransId="{BE1F3EC7-3D88-4992-9BC2-5C17DF761629}"/>
    <dgm:cxn modelId="{8D99D7C3-AE1D-41DE-B455-AF3F38E3664E}" type="presOf" srcId="{090127E8-955E-471A-A258-95701D50766C}" destId="{DB5BCEB9-0713-465D-BAE4-41008A09F44D}" srcOrd="0" destOrd="0" presId="urn:microsoft.com/office/officeart/2005/8/layout/radial4"/>
    <dgm:cxn modelId="{6750853E-C6D2-44FC-AE9E-66186F938E46}" type="presOf" srcId="{A5B5769C-7EE9-4C21-B4FF-57F20CDD5297}" destId="{295CEE7A-D8F7-4B65-9C84-E38052FE6573}" srcOrd="0" destOrd="0" presId="urn:microsoft.com/office/officeart/2005/8/layout/radial4"/>
    <dgm:cxn modelId="{819ACF2A-CAEA-4154-ABF9-C8628431C627}" srcId="{090127E8-955E-471A-A258-95701D50766C}" destId="{A00E1A84-5431-4F7D-B333-3E608203CCEB}" srcOrd="0" destOrd="0" parTransId="{27A00039-2F73-4EB5-B5A1-1AA4F5600187}" sibTransId="{98AA3FB9-20EE-41ED-874A-EB217816A5BF}"/>
    <dgm:cxn modelId="{4E60D839-C879-478D-B15C-F2456146CADB}" type="presOf" srcId="{56321145-D7D1-4988-95F4-885D3D8EEFD4}" destId="{5945153C-DD77-4AD7-A043-9686F6657225}" srcOrd="0" destOrd="0" presId="urn:microsoft.com/office/officeart/2005/8/layout/radial4"/>
    <dgm:cxn modelId="{D30D5C02-1325-4345-ABC2-385F3859E812}" type="presOf" srcId="{C8742B49-6B0F-45DB-A39C-997EE34F08DF}" destId="{E2B774FB-C9C7-4233-A2B1-0D676A448C3A}" srcOrd="0" destOrd="0" presId="urn:microsoft.com/office/officeart/2005/8/layout/radial4"/>
    <dgm:cxn modelId="{C1280553-E656-480E-BDDC-18DDE4D44EEC}" type="presParOf" srcId="{5945153C-DD77-4AD7-A043-9686F6657225}" destId="{DB5BCEB9-0713-465D-BAE4-41008A09F44D}" srcOrd="0" destOrd="0" presId="urn:microsoft.com/office/officeart/2005/8/layout/radial4"/>
    <dgm:cxn modelId="{653DEB5F-A4F9-4F2D-AABE-8BEE904D1B10}" type="presParOf" srcId="{5945153C-DD77-4AD7-A043-9686F6657225}" destId="{74468A4D-70A3-4880-8935-DDF3701E1C20}" srcOrd="1" destOrd="0" presId="urn:microsoft.com/office/officeart/2005/8/layout/radial4"/>
    <dgm:cxn modelId="{E78284E1-6FCC-4AF4-9E87-43F221F2F7CC}" type="presParOf" srcId="{5945153C-DD77-4AD7-A043-9686F6657225}" destId="{A91EC127-07CB-47FA-8B45-C656741EF170}" srcOrd="2" destOrd="0" presId="urn:microsoft.com/office/officeart/2005/8/layout/radial4"/>
    <dgm:cxn modelId="{49156305-2D85-4361-AE6F-D39208020791}" type="presParOf" srcId="{5945153C-DD77-4AD7-A043-9686F6657225}" destId="{96B9E08B-0BF3-4FBC-87CD-104C4419927A}" srcOrd="3" destOrd="0" presId="urn:microsoft.com/office/officeart/2005/8/layout/radial4"/>
    <dgm:cxn modelId="{47672377-7E8F-4556-8FB1-C7CCE0B3C147}" type="presParOf" srcId="{5945153C-DD77-4AD7-A043-9686F6657225}" destId="{BBDE044E-1FE9-413D-B3EF-4E1EF2039827}" srcOrd="4" destOrd="0" presId="urn:microsoft.com/office/officeart/2005/8/layout/radial4"/>
    <dgm:cxn modelId="{4C026DBD-5DDC-4A6B-BA3A-39E89AC821DF}" type="presParOf" srcId="{5945153C-DD77-4AD7-A043-9686F6657225}" destId="{295CEE7A-D8F7-4B65-9C84-E38052FE6573}" srcOrd="5" destOrd="0" presId="urn:microsoft.com/office/officeart/2005/8/layout/radial4"/>
    <dgm:cxn modelId="{DE0CB429-6D00-4726-9C5D-6DDD343D3301}" type="presParOf" srcId="{5945153C-DD77-4AD7-A043-9686F6657225}" destId="{E2B774FB-C9C7-4233-A2B1-0D676A448C3A}"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C31AB-CD61-4091-A7F4-94801C935247}">
      <dsp:nvSpPr>
        <dsp:cNvPr id="0" name=""/>
        <dsp:cNvSpPr/>
      </dsp:nvSpPr>
      <dsp:spPr>
        <a:xfrm>
          <a:off x="2121229" y="2112"/>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Node1</a:t>
          </a:r>
        </a:p>
      </dsp:txBody>
      <dsp:txXfrm>
        <a:off x="2158975" y="39858"/>
        <a:ext cx="1114093" cy="697738"/>
      </dsp:txXfrm>
    </dsp:sp>
    <dsp:sp modelId="{08DABA05-CEAC-485A-A851-23F8BDF2537F}">
      <dsp:nvSpPr>
        <dsp:cNvPr id="0" name=""/>
        <dsp:cNvSpPr/>
      </dsp:nvSpPr>
      <dsp:spPr>
        <a:xfrm>
          <a:off x="1172135" y="388727"/>
          <a:ext cx="3087772" cy="3087772"/>
        </a:xfrm>
        <a:custGeom>
          <a:avLst/>
          <a:gdLst/>
          <a:ahLst/>
          <a:cxnLst/>
          <a:rect l="0" t="0" r="0" b="0"/>
          <a:pathLst>
            <a:path>
              <a:moveTo>
                <a:pt x="2146839" y="122607"/>
              </a:moveTo>
              <a:arcTo wR="1543886" hR="1543886" stAng="17579295" swAng="1959991"/>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A95ADEE-1A3D-44F5-9024-A7ABA55FFBC3}">
      <dsp:nvSpPr>
        <dsp:cNvPr id="0" name=""/>
        <dsp:cNvSpPr/>
      </dsp:nvSpPr>
      <dsp:spPr>
        <a:xfrm>
          <a:off x="3589552" y="1068911"/>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 2</a:t>
          </a:r>
        </a:p>
      </dsp:txBody>
      <dsp:txXfrm>
        <a:off x="3627298" y="1106657"/>
        <a:ext cx="1114093" cy="697738"/>
      </dsp:txXfrm>
    </dsp:sp>
    <dsp:sp modelId="{99B7FB11-2FAC-43CD-B14D-4629F64D6038}">
      <dsp:nvSpPr>
        <dsp:cNvPr id="0" name=""/>
        <dsp:cNvSpPr/>
      </dsp:nvSpPr>
      <dsp:spPr>
        <a:xfrm>
          <a:off x="1172135" y="388727"/>
          <a:ext cx="3087772" cy="3087772"/>
        </a:xfrm>
        <a:custGeom>
          <a:avLst/>
          <a:gdLst/>
          <a:ahLst/>
          <a:cxnLst/>
          <a:rect l="0" t="0" r="0" b="0"/>
          <a:pathLst>
            <a:path>
              <a:moveTo>
                <a:pt x="3085666" y="1463278"/>
              </a:moveTo>
              <a:arcTo wR="1543886" hR="1543886" stAng="21420430" swAng="2195114"/>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14AD960-11B1-48FE-A6AB-562313CE59CB}">
      <dsp:nvSpPr>
        <dsp:cNvPr id="0" name=""/>
        <dsp:cNvSpPr/>
      </dsp:nvSpPr>
      <dsp:spPr>
        <a:xfrm>
          <a:off x="3028702" y="2795028"/>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 3</a:t>
          </a:r>
        </a:p>
      </dsp:txBody>
      <dsp:txXfrm>
        <a:off x="3066448" y="2832774"/>
        <a:ext cx="1114093" cy="697738"/>
      </dsp:txXfrm>
    </dsp:sp>
    <dsp:sp modelId="{6EC830C9-72F5-44F0-A400-AFA36B6D2741}">
      <dsp:nvSpPr>
        <dsp:cNvPr id="0" name=""/>
        <dsp:cNvSpPr/>
      </dsp:nvSpPr>
      <dsp:spPr>
        <a:xfrm>
          <a:off x="1172135" y="388727"/>
          <a:ext cx="3087772" cy="3087772"/>
        </a:xfrm>
        <a:custGeom>
          <a:avLst/>
          <a:gdLst/>
          <a:ahLst/>
          <a:cxnLst/>
          <a:rect l="0" t="0" r="0" b="0"/>
          <a:pathLst>
            <a:path>
              <a:moveTo>
                <a:pt x="1850440" y="3057031"/>
              </a:moveTo>
              <a:arcTo wR="1543886" hR="1543886" stAng="4712834" swAng="1374332"/>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945EB8D-AF78-4C31-B5AB-72C53D7CA97A}">
      <dsp:nvSpPr>
        <dsp:cNvPr id="0" name=""/>
        <dsp:cNvSpPr/>
      </dsp:nvSpPr>
      <dsp:spPr>
        <a:xfrm>
          <a:off x="1213755" y="2795028"/>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 4</a:t>
          </a:r>
        </a:p>
      </dsp:txBody>
      <dsp:txXfrm>
        <a:off x="1251501" y="2832774"/>
        <a:ext cx="1114093" cy="697738"/>
      </dsp:txXfrm>
    </dsp:sp>
    <dsp:sp modelId="{6C263C1A-7610-4CC9-AEFA-71FBD03C0367}">
      <dsp:nvSpPr>
        <dsp:cNvPr id="0" name=""/>
        <dsp:cNvSpPr/>
      </dsp:nvSpPr>
      <dsp:spPr>
        <a:xfrm>
          <a:off x="1172135" y="388727"/>
          <a:ext cx="3087772" cy="3087772"/>
        </a:xfrm>
        <a:custGeom>
          <a:avLst/>
          <a:gdLst/>
          <a:ahLst/>
          <a:cxnLst/>
          <a:rect l="0" t="0" r="0" b="0"/>
          <a:pathLst>
            <a:path>
              <a:moveTo>
                <a:pt x="257837" y="2398089"/>
              </a:moveTo>
              <a:arcTo wR="1543886" hR="1543886" stAng="8784456" swAng="2195114"/>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834C8E2-2D17-44CE-8777-F41D710F9561}">
      <dsp:nvSpPr>
        <dsp:cNvPr id="0" name=""/>
        <dsp:cNvSpPr/>
      </dsp:nvSpPr>
      <dsp:spPr>
        <a:xfrm>
          <a:off x="652906" y="1068911"/>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a:t>
          </a:r>
          <a:r>
            <a:rPr lang="en-US" sz="2200" kern="1200" dirty="0">
              <a:solidFill>
                <a:srgbClr val="D24726"/>
              </a:solidFill>
            </a:rPr>
            <a:t> </a:t>
          </a:r>
          <a:r>
            <a:rPr lang="en-US" sz="2200" kern="1200" dirty="0">
              <a:solidFill>
                <a:srgbClr val="D24726"/>
              </a:solidFill>
              <a:latin typeface="Segoe UI Light" panose="020B0502040204020203" pitchFamily="34" charset="0"/>
              <a:ea typeface="+mj-ea"/>
              <a:cs typeface="Segoe UI Light" panose="020B0502040204020203" pitchFamily="34" charset="0"/>
            </a:rPr>
            <a:t>5</a:t>
          </a:r>
        </a:p>
      </dsp:txBody>
      <dsp:txXfrm>
        <a:off x="690652" y="1106657"/>
        <a:ext cx="1114093" cy="697738"/>
      </dsp:txXfrm>
    </dsp:sp>
    <dsp:sp modelId="{226AE663-04B8-4614-9ED7-20BDF7F4D263}">
      <dsp:nvSpPr>
        <dsp:cNvPr id="0" name=""/>
        <dsp:cNvSpPr/>
      </dsp:nvSpPr>
      <dsp:spPr>
        <a:xfrm>
          <a:off x="1172135" y="388727"/>
          <a:ext cx="3087772" cy="3087772"/>
        </a:xfrm>
        <a:custGeom>
          <a:avLst/>
          <a:gdLst/>
          <a:ahLst/>
          <a:cxnLst/>
          <a:rect l="0" t="0" r="0" b="0"/>
          <a:pathLst>
            <a:path>
              <a:moveTo>
                <a:pt x="269171" y="672859"/>
              </a:moveTo>
              <a:arcTo wR="1543886" hR="1543886" stAng="12860714" swAng="1959991"/>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BCEB9-0713-465D-BAE4-41008A09F44D}">
      <dsp:nvSpPr>
        <dsp:cNvPr id="0" name=""/>
        <dsp:cNvSpPr/>
      </dsp:nvSpPr>
      <dsp:spPr>
        <a:xfrm>
          <a:off x="1554729" y="1642795"/>
          <a:ext cx="1287477" cy="1287477"/>
        </a:xfrm>
        <a:prstGeom prst="ellipse">
          <a:avLst/>
        </a:prstGeom>
        <a:solidFill>
          <a:srgbClr val="D2472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Domain</a:t>
          </a:r>
          <a:endParaRPr lang="en-US" sz="2000" kern="1200" dirty="0"/>
        </a:p>
      </dsp:txBody>
      <dsp:txXfrm>
        <a:off x="1743276" y="1831342"/>
        <a:ext cx="910383" cy="910383"/>
      </dsp:txXfrm>
    </dsp:sp>
    <dsp:sp modelId="{74468A4D-70A3-4880-8935-DDF3701E1C20}">
      <dsp:nvSpPr>
        <dsp:cNvPr id="0" name=""/>
        <dsp:cNvSpPr/>
      </dsp:nvSpPr>
      <dsp:spPr>
        <a:xfrm rot="12900000">
          <a:off x="628561" y="1385122"/>
          <a:ext cx="1089146" cy="366931"/>
        </a:xfrm>
        <a:prstGeom prst="leftArrow">
          <a:avLst>
            <a:gd name="adj1" fmla="val 60000"/>
            <a:gd name="adj2" fmla="val 50000"/>
          </a:avLst>
        </a:prstGeom>
        <a:solidFill>
          <a:srgbClr val="F8CFB6"/>
        </a:solidFill>
        <a:ln>
          <a:noFill/>
        </a:ln>
        <a:effectLst/>
      </dsp:spPr>
      <dsp:style>
        <a:lnRef idx="0">
          <a:scrgbClr r="0" g="0" b="0"/>
        </a:lnRef>
        <a:fillRef idx="1">
          <a:scrgbClr r="0" g="0" b="0"/>
        </a:fillRef>
        <a:effectRef idx="0">
          <a:scrgbClr r="0" g="0" b="0"/>
        </a:effectRef>
        <a:fontRef idx="minor">
          <a:schemeClr val="lt1"/>
        </a:fontRef>
      </dsp:style>
    </dsp:sp>
    <dsp:sp modelId="{A91EC127-07CB-47FA-8B45-C656741EF170}">
      <dsp:nvSpPr>
        <dsp:cNvPr id="0" name=""/>
        <dsp:cNvSpPr/>
      </dsp:nvSpPr>
      <dsp:spPr>
        <a:xfrm>
          <a:off x="115494" y="766991"/>
          <a:ext cx="1223103" cy="978483"/>
        </a:xfrm>
        <a:prstGeom prst="roundRect">
          <a:avLst>
            <a:gd name="adj" fmla="val 10000"/>
          </a:avLst>
        </a:prstGeom>
        <a:solidFill>
          <a:srgbClr val="D2472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dirty="0" smtClean="0"/>
            <a:t>Bounded Context</a:t>
          </a:r>
          <a:endParaRPr lang="en-US" sz="1400" kern="1200" dirty="0"/>
        </a:p>
      </dsp:txBody>
      <dsp:txXfrm>
        <a:off x="144153" y="795650"/>
        <a:ext cx="1165785" cy="921165"/>
      </dsp:txXfrm>
    </dsp:sp>
    <dsp:sp modelId="{96B9E08B-0BF3-4FBC-87CD-104C4419927A}">
      <dsp:nvSpPr>
        <dsp:cNvPr id="0" name=""/>
        <dsp:cNvSpPr/>
      </dsp:nvSpPr>
      <dsp:spPr>
        <a:xfrm rot="16200000">
          <a:off x="1653894" y="851367"/>
          <a:ext cx="1089146" cy="366931"/>
        </a:xfrm>
        <a:prstGeom prst="leftArrow">
          <a:avLst>
            <a:gd name="adj1" fmla="val 60000"/>
            <a:gd name="adj2" fmla="val 50000"/>
          </a:avLst>
        </a:prstGeom>
        <a:solidFill>
          <a:srgbClr val="F8CFB6"/>
        </a:solidFill>
        <a:ln>
          <a:noFill/>
        </a:ln>
        <a:effectLst/>
      </dsp:spPr>
      <dsp:style>
        <a:lnRef idx="0">
          <a:scrgbClr r="0" g="0" b="0"/>
        </a:lnRef>
        <a:fillRef idx="1">
          <a:scrgbClr r="0" g="0" b="0"/>
        </a:fillRef>
        <a:effectRef idx="0">
          <a:scrgbClr r="0" g="0" b="0"/>
        </a:effectRef>
        <a:fontRef idx="minor">
          <a:schemeClr val="lt1"/>
        </a:fontRef>
      </dsp:style>
    </dsp:sp>
    <dsp:sp modelId="{BBDE044E-1FE9-413D-B3EF-4E1EF2039827}">
      <dsp:nvSpPr>
        <dsp:cNvPr id="0" name=""/>
        <dsp:cNvSpPr/>
      </dsp:nvSpPr>
      <dsp:spPr>
        <a:xfrm>
          <a:off x="1586916" y="1018"/>
          <a:ext cx="1223103" cy="978483"/>
        </a:xfrm>
        <a:prstGeom prst="roundRect">
          <a:avLst>
            <a:gd name="adj" fmla="val 10000"/>
          </a:avLst>
        </a:prstGeom>
        <a:solidFill>
          <a:srgbClr val="D2472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dirty="0" smtClean="0"/>
            <a:t>Single Responsibility Principal</a:t>
          </a:r>
          <a:endParaRPr lang="en-US" sz="1400" kern="1200" dirty="0"/>
        </a:p>
      </dsp:txBody>
      <dsp:txXfrm>
        <a:off x="1615575" y="29677"/>
        <a:ext cx="1165785" cy="921165"/>
      </dsp:txXfrm>
    </dsp:sp>
    <dsp:sp modelId="{295CEE7A-D8F7-4B65-9C84-E38052FE6573}">
      <dsp:nvSpPr>
        <dsp:cNvPr id="0" name=""/>
        <dsp:cNvSpPr/>
      </dsp:nvSpPr>
      <dsp:spPr>
        <a:xfrm rot="19500000">
          <a:off x="2679228" y="1385122"/>
          <a:ext cx="1089146" cy="366931"/>
        </a:xfrm>
        <a:prstGeom prst="leftArrow">
          <a:avLst>
            <a:gd name="adj1" fmla="val 60000"/>
            <a:gd name="adj2" fmla="val 50000"/>
          </a:avLst>
        </a:prstGeom>
        <a:solidFill>
          <a:srgbClr val="F8CFB6"/>
        </a:solidFill>
        <a:ln>
          <a:noFill/>
        </a:ln>
        <a:effectLst/>
      </dsp:spPr>
      <dsp:style>
        <a:lnRef idx="0">
          <a:scrgbClr r="0" g="0" b="0"/>
        </a:lnRef>
        <a:fillRef idx="1">
          <a:scrgbClr r="0" g="0" b="0"/>
        </a:fillRef>
        <a:effectRef idx="0">
          <a:scrgbClr r="0" g="0" b="0"/>
        </a:effectRef>
        <a:fontRef idx="minor">
          <a:schemeClr val="lt1"/>
        </a:fontRef>
      </dsp:style>
    </dsp:sp>
    <dsp:sp modelId="{E2B774FB-C9C7-4233-A2B1-0D676A448C3A}">
      <dsp:nvSpPr>
        <dsp:cNvPr id="0" name=""/>
        <dsp:cNvSpPr/>
      </dsp:nvSpPr>
      <dsp:spPr>
        <a:xfrm>
          <a:off x="3058337" y="766991"/>
          <a:ext cx="1223103" cy="978483"/>
        </a:xfrm>
        <a:prstGeom prst="roundRect">
          <a:avLst>
            <a:gd name="adj" fmla="val 10000"/>
          </a:avLst>
        </a:prstGeom>
        <a:solidFill>
          <a:srgbClr val="D2472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dirty="0" smtClean="0"/>
            <a:t>Ubiquitous Language</a:t>
          </a:r>
          <a:endParaRPr lang="en-US" sz="1400" kern="1200" dirty="0"/>
        </a:p>
      </dsp:txBody>
      <dsp:txXfrm>
        <a:off x="3086996" y="795650"/>
        <a:ext cx="1165785" cy="921165"/>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11/30/2016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(30 seconds)</a:t>
            </a:r>
          </a:p>
          <a:p>
            <a:pPr marL="171450" indent="-171450">
              <a:buFont typeface="Arial" panose="020B0604020202020204" pitchFamily="34" charset="0"/>
              <a:buChar char="•"/>
            </a:pPr>
            <a:r>
              <a:rPr lang="en-US" dirty="0" smtClean="0"/>
              <a:t>Good</a:t>
            </a:r>
            <a:r>
              <a:rPr lang="en-US" baseline="0" dirty="0" smtClean="0"/>
              <a:t> afternoon everyone, thanks for coming</a:t>
            </a:r>
          </a:p>
          <a:p>
            <a:pPr marL="171450" indent="-171450">
              <a:buFont typeface="Arial" panose="020B0604020202020204" pitchFamily="34" charset="0"/>
              <a:buChar char="•"/>
            </a:pPr>
            <a:r>
              <a:rPr lang="en-US" baseline="0" dirty="0" smtClean="0"/>
              <a:t>In the micros account we have developed a practice to research about a technical topic and present it to the account by weekly. This time around </a:t>
            </a:r>
            <a:r>
              <a:rPr lang="en-US" baseline="0" dirty="0" err="1" smtClean="0"/>
              <a:t>Nishantha</a:t>
            </a:r>
            <a:r>
              <a:rPr lang="en-US" baseline="0" dirty="0" smtClean="0"/>
              <a:t> </a:t>
            </a:r>
            <a:r>
              <a:rPr lang="en-US" baseline="0" dirty="0" err="1" smtClean="0"/>
              <a:t>Hettiarachchi</a:t>
            </a:r>
            <a:r>
              <a:rPr lang="en-US" baseline="0" dirty="0" smtClean="0"/>
              <a:t> said, why just the Micros account, let share it with the rest of </a:t>
            </a:r>
            <a:r>
              <a:rPr lang="en-US" baseline="0" dirty="0" err="1" smtClean="0"/>
              <a:t>Virtusa</a:t>
            </a:r>
            <a:r>
              <a:rPr lang="en-US" baseline="0" dirty="0" smtClean="0"/>
              <a:t>. </a:t>
            </a:r>
            <a:r>
              <a:rPr lang="en-US" b="1" baseline="0" dirty="0" smtClean="0"/>
              <a:t>So here we are…</a:t>
            </a:r>
          </a:p>
          <a:p>
            <a:pPr marL="171450" indent="-171450">
              <a:buFont typeface="Arial" panose="020B0604020202020204" pitchFamily="34" charset="0"/>
              <a:buChar char="•"/>
            </a:pPr>
            <a:r>
              <a:rPr lang="en-US" baseline="0" dirty="0" smtClean="0"/>
              <a:t>This K-talk is about Microservice since we love Microsoft, we will be talking a bit about Azure Service Fabric</a:t>
            </a:r>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a:t>
            </a:r>
            <a:r>
              <a:rPr lang="en-US" baseline="0" dirty="0" smtClean="0"/>
              <a:t> pattern is used for fault handling in microservices.</a:t>
            </a:r>
          </a:p>
          <a:p>
            <a:pPr marL="171450" indent="-171450">
              <a:buFont typeface="Arial" panose="020B0604020202020204" pitchFamily="34" charset="0"/>
              <a:buChar char="•"/>
            </a:pPr>
            <a:r>
              <a:rPr lang="en-US" baseline="0" dirty="0" smtClean="0"/>
              <a:t>It’s a simple state machine.</a:t>
            </a:r>
          </a:p>
          <a:p>
            <a:pPr marL="171450" indent="-171450">
              <a:buFont typeface="Arial" panose="020B0604020202020204" pitchFamily="34" charset="0"/>
              <a:buChar char="•"/>
            </a:pPr>
            <a:r>
              <a:rPr lang="en-US" baseline="0" dirty="0" smtClean="0"/>
              <a:t>Close state -&gt; Open -&gt; Half Open</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519755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Defines</a:t>
            </a:r>
            <a:r>
              <a:rPr lang="en-US" baseline="0" dirty="0" smtClean="0"/>
              <a:t> how your microservices will be access by clients</a:t>
            </a:r>
          </a:p>
          <a:p>
            <a:pPr marL="171450" indent="-171450">
              <a:buFont typeface="Arial" panose="020B0604020202020204" pitchFamily="34" charset="0"/>
              <a:buChar char="•"/>
            </a:pPr>
            <a:r>
              <a:rPr lang="en-US" baseline="0" dirty="0" smtClean="0"/>
              <a:t>Exposes a single entry-point to multiple services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a:p>
        </p:txBody>
      </p:sp>
    </p:spTree>
    <p:extLst>
      <p:ext uri="{BB962C8B-B14F-4D97-AF65-F5344CB8AC3E}">
        <p14:creationId xmlns:p14="http://schemas.microsoft.com/office/powerpoint/2010/main" val="2563317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As I illustrated before we can have DB’s for each service.</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a:p>
        </p:txBody>
      </p:sp>
    </p:spTree>
    <p:extLst>
      <p:ext uri="{BB962C8B-B14F-4D97-AF65-F5344CB8AC3E}">
        <p14:creationId xmlns:p14="http://schemas.microsoft.com/office/powerpoint/2010/main" val="2057173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Defines how the</a:t>
            </a:r>
            <a:r>
              <a:rPr lang="en-US" baseline="0" dirty="0" smtClean="0"/>
              <a:t> services are deployed.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solidFill>
                  <a:srgbClr val="D24726"/>
                </a:solidFill>
                <a:latin typeface="Segoe UI Light" panose="020B0502040204020203" pitchFamily="34" charset="0"/>
                <a:cs typeface="Segoe UI Light" panose="020B0502040204020203" pitchFamily="34" charset="0"/>
              </a:rPr>
              <a:t>Single Service Per Node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solidFill>
                  <a:srgbClr val="D24726"/>
                </a:solidFill>
                <a:latin typeface="Segoe UI Light" panose="020B0502040204020203" pitchFamily="34" charset="0"/>
                <a:cs typeface="Segoe UI Light" panose="020B0502040204020203" pitchFamily="34" charset="0"/>
              </a:rPr>
              <a:t>Multiple Service Per Node</a:t>
            </a:r>
            <a:r>
              <a:rPr lang="en-US" sz="1200" baseline="0" dirty="0" smtClean="0">
                <a:solidFill>
                  <a:schemeClr val="tx1"/>
                </a:solidFill>
                <a:latin typeface="+mn-lt"/>
                <a:cs typeface="+mn-cs"/>
              </a:rPr>
              <a:t> – Service separation is achieved via containers</a:t>
            </a:r>
            <a:endParaRPr lang="en-US" sz="1200" dirty="0" smtClean="0">
              <a:solidFill>
                <a:srgbClr val="D24726"/>
              </a:solidFill>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a:p>
        </p:txBody>
      </p:sp>
    </p:spTree>
    <p:extLst>
      <p:ext uri="{BB962C8B-B14F-4D97-AF65-F5344CB8AC3E}">
        <p14:creationId xmlns:p14="http://schemas.microsoft.com/office/powerpoint/2010/main" val="2276438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Defines how your client locate your services.</a:t>
            </a:r>
          </a:p>
          <a:p>
            <a:pPr marL="171450" indent="-171450">
              <a:buFont typeface="Arial" panose="020B0604020202020204" pitchFamily="34" charset="0"/>
              <a:buChar char="•"/>
            </a:pPr>
            <a:r>
              <a:rPr lang="en-US" dirty="0" smtClean="0"/>
              <a:t>The service registry</a:t>
            </a:r>
            <a:r>
              <a:rPr lang="en-US" baseline="0" dirty="0" smtClean="0"/>
              <a:t> keeps track of the service locations.</a:t>
            </a:r>
            <a:endParaRPr lang="en-US" dirty="0" smtClean="0"/>
          </a:p>
          <a:p>
            <a:pPr marL="171450" indent="-171450">
              <a:buFont typeface="Arial" panose="020B0604020202020204" pitchFamily="34" charset="0"/>
              <a:buChar char="•"/>
            </a:pPr>
            <a:r>
              <a:rPr lang="en-US" dirty="0" smtClean="0"/>
              <a:t>The client side proxy talks to the service</a:t>
            </a:r>
            <a:r>
              <a:rPr lang="en-US" baseline="0" dirty="0" smtClean="0"/>
              <a:t> registry find out where the service is deploys and then talk to it.</a:t>
            </a:r>
          </a:p>
          <a:p>
            <a:pPr marL="171450" indent="-171450">
              <a:buFont typeface="Arial" panose="020B0604020202020204" pitchFamily="34" charset="0"/>
              <a:buChar char="•"/>
            </a:pPr>
            <a:r>
              <a:rPr lang="en-US" baseline="0" dirty="0" smtClean="0"/>
              <a:t>The client is now tightly coupled with the service register.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a:p>
        </p:txBody>
      </p:sp>
    </p:spTree>
    <p:extLst>
      <p:ext uri="{BB962C8B-B14F-4D97-AF65-F5344CB8AC3E}">
        <p14:creationId xmlns:p14="http://schemas.microsoft.com/office/powerpoint/2010/main" val="249586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is why we need to the server side discovery pattern</a:t>
            </a:r>
          </a:p>
          <a:p>
            <a:pPr marL="171450" indent="-171450">
              <a:buFont typeface="Arial" panose="020B0604020202020204" pitchFamily="34" charset="0"/>
              <a:buChar char="•"/>
            </a:pPr>
            <a:r>
              <a:rPr lang="en-US" dirty="0" smtClean="0"/>
              <a:t>The service</a:t>
            </a:r>
            <a:r>
              <a:rPr lang="en-US" baseline="0" dirty="0" smtClean="0"/>
              <a:t> register communication is handed over to a router or load balancer. This router talks to the service </a:t>
            </a:r>
            <a:r>
              <a:rPr lang="en-US" baseline="0" dirty="0" err="1" smtClean="0"/>
              <a:t>registery</a:t>
            </a:r>
            <a:r>
              <a:rPr lang="en-US" baseline="0" dirty="0" smtClean="0"/>
              <a:t> to locate the service.</a:t>
            </a:r>
          </a:p>
          <a:p>
            <a:pPr marL="171450" indent="-171450">
              <a:buFont typeface="Arial" panose="020B0604020202020204" pitchFamily="34" charset="0"/>
              <a:buChar char="•"/>
            </a:pPr>
            <a:r>
              <a:rPr lang="en-US" baseline="0" dirty="0" smtClean="0"/>
              <a:t>AWS elastic </a:t>
            </a:r>
            <a:r>
              <a:rPr lang="en-US" baseline="0" dirty="0" err="1" smtClean="0"/>
              <a:t>loadbalancer</a:t>
            </a:r>
            <a:r>
              <a:rPr lang="en-US" baseline="0" dirty="0" smtClean="0"/>
              <a:t> or Azure load balancer can be used as a router.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15</a:t>
            </a:fld>
            <a:endParaRPr lang="en-US"/>
          </a:p>
        </p:txBody>
      </p:sp>
    </p:spTree>
    <p:extLst>
      <p:ext uri="{BB962C8B-B14F-4D97-AF65-F5344CB8AC3E}">
        <p14:creationId xmlns:p14="http://schemas.microsoft.com/office/powerpoint/2010/main" val="1104229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These are some of the other patterns out there.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If you go to </a:t>
            </a:r>
            <a:r>
              <a:rPr lang="en-US" sz="1200" dirty="0" smtClean="0"/>
              <a:t>Chris Richardson</a:t>
            </a:r>
            <a:r>
              <a:rPr lang="en-US" sz="1200" baseline="0" dirty="0" smtClean="0"/>
              <a:t> site you will be able to find a lot more information related to microservices</a:t>
            </a:r>
            <a:endParaRPr lang="en-US" sz="1200" dirty="0" smtClean="0"/>
          </a:p>
        </p:txBody>
      </p:sp>
      <p:sp>
        <p:nvSpPr>
          <p:cNvPr id="4" name="Slide Number Placeholder 3"/>
          <p:cNvSpPr>
            <a:spLocks noGrp="1"/>
          </p:cNvSpPr>
          <p:nvPr>
            <p:ph type="sldNum" sz="quarter" idx="10"/>
          </p:nvPr>
        </p:nvSpPr>
        <p:spPr/>
        <p:txBody>
          <a:bodyPr/>
          <a:lstStyle/>
          <a:p>
            <a:fld id="{DF61EA0F-A667-4B49-8422-0062BC55E249}" type="slidenum">
              <a:rPr lang="en-US" smtClean="0"/>
              <a:t>16</a:t>
            </a:fld>
            <a:endParaRPr lang="en-US"/>
          </a:p>
        </p:txBody>
      </p:sp>
    </p:spTree>
    <p:extLst>
      <p:ext uri="{BB962C8B-B14F-4D97-AF65-F5344CB8AC3E}">
        <p14:creationId xmlns:p14="http://schemas.microsoft.com/office/powerpoint/2010/main" val="2786926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 answer is no</a:t>
            </a:r>
          </a:p>
        </p:txBody>
      </p:sp>
      <p:sp>
        <p:nvSpPr>
          <p:cNvPr id="4" name="Slide Number Placeholder 3"/>
          <p:cNvSpPr>
            <a:spLocks noGrp="1"/>
          </p:cNvSpPr>
          <p:nvPr>
            <p:ph type="sldNum" sz="quarter" idx="10"/>
          </p:nvPr>
        </p:nvSpPr>
        <p:spPr/>
        <p:txBody>
          <a:bodyPr/>
          <a:lstStyle/>
          <a:p>
            <a:fld id="{DF61EA0F-A667-4B49-8422-0062BC55E249}" type="slidenum">
              <a:rPr lang="en-US" smtClean="0"/>
              <a:t>17</a:t>
            </a:fld>
            <a:endParaRPr lang="en-US"/>
          </a:p>
        </p:txBody>
      </p:sp>
    </p:spTree>
    <p:extLst>
      <p:ext uri="{BB962C8B-B14F-4D97-AF65-F5344CB8AC3E}">
        <p14:creationId xmlns:p14="http://schemas.microsoft.com/office/powerpoint/2010/main" val="986563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There</a:t>
            </a:r>
            <a:r>
              <a:rPr lang="en-US" baseline="0" dirty="0" smtClean="0"/>
              <a:t> are already frameworks to build to handle these. We just need to use them.</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These are some of the frameworks out there.</a:t>
            </a:r>
            <a:endParaRPr lang="en-US" dirty="0" smtClean="0"/>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18</a:t>
            </a:fld>
            <a:endParaRPr lang="en-US"/>
          </a:p>
        </p:txBody>
      </p:sp>
    </p:spTree>
    <p:extLst>
      <p:ext uri="{BB962C8B-B14F-4D97-AF65-F5344CB8AC3E}">
        <p14:creationId xmlns:p14="http://schemas.microsoft.com/office/powerpoint/2010/main" val="3844374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will now be talking a bit more about the Azure Service Fabric</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19</a:t>
            </a:fld>
            <a:endParaRPr lang="en-US"/>
          </a:p>
        </p:txBody>
      </p:sp>
    </p:spTree>
    <p:extLst>
      <p:ext uri="{BB962C8B-B14F-4D97-AF65-F5344CB8AC3E}">
        <p14:creationId xmlns:p14="http://schemas.microsoft.com/office/powerpoint/2010/main" val="3561141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(15 seconds)</a:t>
            </a:r>
            <a:endParaRPr lang="en-US" dirty="0" smtClean="0"/>
          </a:p>
          <a:p>
            <a:pPr marL="171450" indent="-171450">
              <a:buFont typeface="Arial" panose="020B0604020202020204" pitchFamily="34" charset="0"/>
              <a:buChar char="•"/>
            </a:pPr>
            <a:r>
              <a:rPr lang="en-US" dirty="0" smtClean="0"/>
              <a:t>This is a agenda</a:t>
            </a:r>
            <a:r>
              <a:rPr lang="en-US" baseline="0" dirty="0" smtClean="0"/>
              <a:t> for this session</a:t>
            </a:r>
          </a:p>
          <a:p>
            <a:pPr marL="171450" indent="-171450">
              <a:buFont typeface="Arial" panose="020B0604020202020204" pitchFamily="34" charset="0"/>
              <a:buChar char="•"/>
            </a:pPr>
            <a:r>
              <a:rPr lang="en-US" baseline="0" dirty="0" smtClean="0"/>
              <a:t>So lets get started…</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a:p>
        </p:txBody>
      </p:sp>
    </p:spTree>
    <p:extLst>
      <p:ext uri="{BB962C8B-B14F-4D97-AF65-F5344CB8AC3E}">
        <p14:creationId xmlns:p14="http://schemas.microsoft.com/office/powerpoint/2010/main" val="275446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platform allows you to build,</a:t>
            </a:r>
            <a:r>
              <a:rPr lang="en-US" baseline="0" dirty="0" smtClean="0"/>
              <a:t> test and deploy microservices.</a:t>
            </a:r>
          </a:p>
          <a:p>
            <a:pPr marL="171450" indent="-171450">
              <a:buFont typeface="Arial" panose="020B0604020202020204" pitchFamily="34" charset="0"/>
              <a:buChar char="•"/>
            </a:pPr>
            <a:r>
              <a:rPr lang="en-US" baseline="0" dirty="0" smtClean="0"/>
              <a:t>You don’t need to worry about the cross cutting concerns. Service fabric will take care of them for you.</a:t>
            </a:r>
          </a:p>
          <a:p>
            <a:pPr marL="171450" indent="-171450">
              <a:buFont typeface="Arial" panose="020B0604020202020204" pitchFamily="34" charset="0"/>
              <a:buChar char="•"/>
            </a:pPr>
            <a:r>
              <a:rPr lang="en-US" dirty="0" smtClean="0"/>
              <a:t>Features</a:t>
            </a:r>
            <a:r>
              <a:rPr lang="en-US" baseline="0" dirty="0" smtClean="0"/>
              <a:t> like, </a:t>
            </a:r>
            <a:r>
              <a:rPr lang="en-US" baseline="0" dirty="0" err="1" smtClean="0"/>
              <a:t>loadbalancing</a:t>
            </a:r>
            <a:r>
              <a:rPr lang="en-US" baseline="0" dirty="0" smtClean="0"/>
              <a:t>, health monitoring, Replication &amp; failover, state management, messaging are handled by service fabric.</a:t>
            </a:r>
          </a:p>
          <a:p>
            <a:pPr marL="171450" indent="-171450">
              <a:buFont typeface="Arial" panose="020B0604020202020204" pitchFamily="34" charset="0"/>
              <a:buChar char="•"/>
            </a:pPr>
            <a:r>
              <a:rPr lang="en-US" baseline="0" dirty="0" smtClean="0"/>
              <a:t>When it comes to deployment strategies, you can give to deploy your services on the Windows or Linux box on Azure, Private Clouds or even hosted clouds like AWS. You have that flexibility. </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So is this new? The answer is no. Microsoft has been using this for their internal systems for the past 5 years. </a:t>
            </a:r>
          </a:p>
          <a:p>
            <a:pPr marL="171450" indent="-171450">
              <a:buFont typeface="Arial" panose="020B0604020202020204" pitchFamily="34" charset="0"/>
              <a:buChar char="•"/>
            </a:pPr>
            <a:r>
              <a:rPr lang="en-US" baseline="0" dirty="0" smtClean="0"/>
              <a:t>Microsoft has now given us the capability build resilient applications using this framework.</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20</a:t>
            </a:fld>
            <a:endParaRPr lang="en-US"/>
          </a:p>
        </p:txBody>
      </p:sp>
    </p:spTree>
    <p:extLst>
      <p:ext uri="{BB962C8B-B14F-4D97-AF65-F5344CB8AC3E}">
        <p14:creationId xmlns:p14="http://schemas.microsoft.com/office/powerpoint/2010/main" val="41862689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21</a:t>
            </a:fld>
            <a:endParaRPr lang="en-US"/>
          </a:p>
        </p:txBody>
      </p:sp>
    </p:spTree>
    <p:extLst>
      <p:ext uri="{BB962C8B-B14F-4D97-AF65-F5344CB8AC3E}">
        <p14:creationId xmlns:p14="http://schemas.microsoft.com/office/powerpoint/2010/main" val="41144057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We can implement stateless and stateful services using the</a:t>
            </a:r>
            <a:r>
              <a:rPr lang="en-US" baseline="0" dirty="0" smtClean="0"/>
              <a:t> virtual actor programming model. Actor programming model might be a separate K-talk all together.</a:t>
            </a:r>
          </a:p>
          <a:p>
            <a:pPr marL="171450" indent="-171450">
              <a:buFont typeface="Arial" panose="020B0604020202020204" pitchFamily="34" charset="0"/>
              <a:buChar char="•"/>
            </a:pPr>
            <a:r>
              <a:rPr lang="en-US" baseline="0" dirty="0" smtClean="0"/>
              <a:t>Useful if you have multiple independent units</a:t>
            </a:r>
          </a:p>
          <a:p>
            <a:pPr marL="171450" indent="-171450">
              <a:buFont typeface="Arial" panose="020B0604020202020204" pitchFamily="34" charset="0"/>
              <a:buChar char="•"/>
            </a:pPr>
            <a:r>
              <a:rPr lang="en-US" baseline="0" dirty="0" smtClean="0"/>
              <a:t>Supports turn based concurrency or single threaded access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Build stateful ASP.NET MVC applications on top of .NET core, which are deployed on Kestrel</a:t>
            </a:r>
          </a:p>
          <a:p>
            <a:pPr marL="171450" indent="-171450">
              <a:buFont typeface="Arial" panose="020B0604020202020204" pitchFamily="34" charset="0"/>
              <a:buChar char="•"/>
            </a:pPr>
            <a:r>
              <a:rPr lang="en-US" baseline="0" dirty="0" smtClean="0"/>
              <a:t>Build stateful services using reliable collections</a:t>
            </a:r>
          </a:p>
          <a:p>
            <a:pPr marL="171450" indent="-171450">
              <a:buFont typeface="Arial" panose="020B0604020202020204" pitchFamily="34" charset="0"/>
              <a:buChar char="•"/>
            </a:pPr>
            <a:r>
              <a:rPr lang="en-US" baseline="0" dirty="0" smtClean="0"/>
              <a:t>Manage concurrency using transactions</a:t>
            </a:r>
          </a:p>
          <a:p>
            <a:pPr marL="171450" indent="-171450">
              <a:buFont typeface="Arial" panose="020B0604020202020204" pitchFamily="34" charset="0"/>
              <a:buChar char="•"/>
            </a:pPr>
            <a:r>
              <a:rPr lang="en-US" baseline="0" dirty="0" smtClean="0"/>
              <a:t>Pick your technology for </a:t>
            </a:r>
            <a:r>
              <a:rPr lang="en-US" baseline="0" dirty="0" smtClean="0"/>
              <a:t>communications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Mind you there already templates available in visual studio 2015.</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22</a:t>
            </a:fld>
            <a:endParaRPr lang="en-US"/>
          </a:p>
        </p:txBody>
      </p:sp>
    </p:spTree>
    <p:extLst>
      <p:ext uri="{BB962C8B-B14F-4D97-AF65-F5344CB8AC3E}">
        <p14:creationId xmlns:p14="http://schemas.microsoft.com/office/powerpoint/2010/main" val="2117784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Now lets</a:t>
            </a:r>
            <a:r>
              <a:rPr lang="en-US" baseline="0" dirty="0" smtClean="0"/>
              <a:t> get to the internal of the service fabric deployments.</a:t>
            </a:r>
          </a:p>
          <a:p>
            <a:pPr marL="171450" indent="-171450">
              <a:buFont typeface="Arial" panose="020B0604020202020204" pitchFamily="34" charset="0"/>
              <a:buChar char="•"/>
            </a:pPr>
            <a:r>
              <a:rPr lang="en-US" baseline="0" dirty="0" smtClean="0"/>
              <a:t>A cluster is a collection of nodes which are VM’s</a:t>
            </a:r>
          </a:p>
          <a:p>
            <a:pPr marL="171450" indent="-171450">
              <a:buFont typeface="Arial" panose="020B0604020202020204" pitchFamily="34" charset="0"/>
              <a:buChar char="•"/>
            </a:pPr>
            <a:r>
              <a:rPr lang="en-US" baseline="0" dirty="0" smtClean="0"/>
              <a:t>A cluster can scale up to 1000s of machines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VM on </a:t>
            </a:r>
            <a:r>
              <a:rPr lang="en-US" baseline="0" dirty="0" err="1" smtClean="0"/>
              <a:t>linux</a:t>
            </a:r>
            <a:r>
              <a:rPr lang="en-US" baseline="0" dirty="0" smtClean="0"/>
              <a:t> or windows</a:t>
            </a:r>
          </a:p>
          <a:p>
            <a:pPr marL="171450" indent="-171450">
              <a:buFont typeface="Arial" panose="020B0604020202020204" pitchFamily="34" charset="0"/>
              <a:buChar char="•"/>
            </a:pPr>
            <a:r>
              <a:rPr lang="en-US" baseline="0" dirty="0" smtClean="0"/>
              <a:t>Able to host containers. (Windows and </a:t>
            </a:r>
            <a:r>
              <a:rPr lang="en-US" baseline="0" dirty="0" err="1" smtClean="0"/>
              <a:t>docker</a:t>
            </a:r>
            <a:r>
              <a:rPr lang="en-US" baseline="0" dirty="0" smtClean="0"/>
              <a:t> containers)</a:t>
            </a:r>
          </a:p>
          <a:p>
            <a:pPr marL="171450" indent="-171450">
              <a:buFont typeface="Arial" panose="020B0604020202020204" pitchFamily="34" charset="0"/>
              <a:buChar char="•"/>
            </a:pPr>
            <a:r>
              <a:rPr lang="en-US" baseline="0" dirty="0" smtClean="0"/>
              <a:t>Scalable</a:t>
            </a:r>
          </a:p>
          <a:p>
            <a:pPr marL="171450" indent="-171450">
              <a:buFont typeface="Arial" panose="020B0604020202020204" pitchFamily="34" charset="0"/>
              <a:buChar char="•"/>
            </a:pPr>
            <a:r>
              <a:rPr lang="en-US" baseline="0" dirty="0" smtClean="0"/>
              <a:t>Multiple applications on a node</a:t>
            </a:r>
          </a:p>
          <a:p>
            <a:pPr marL="171450" indent="-171450">
              <a:buFont typeface="Arial" panose="020B0604020202020204"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23</a:t>
            </a:fld>
            <a:endParaRPr lang="en-US"/>
          </a:p>
        </p:txBody>
      </p:sp>
    </p:spTree>
    <p:extLst>
      <p:ext uri="{BB962C8B-B14F-4D97-AF65-F5344CB8AC3E}">
        <p14:creationId xmlns:p14="http://schemas.microsoft.com/office/powerpoint/2010/main" val="153304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Lets</a:t>
            </a:r>
            <a:r>
              <a:rPr lang="en-US" baseline="0" dirty="0" smtClean="0"/>
              <a:t> take a look at the POC architecture a bit</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24</a:t>
            </a:fld>
            <a:endParaRPr lang="en-US"/>
          </a:p>
        </p:txBody>
      </p:sp>
    </p:spTree>
    <p:extLst>
      <p:ext uri="{BB962C8B-B14F-4D97-AF65-F5344CB8AC3E}">
        <p14:creationId xmlns:p14="http://schemas.microsoft.com/office/powerpoint/2010/main" val="17363918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why we used NGINX for proxy </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25</a:t>
            </a:fld>
            <a:endParaRPr lang="en-US"/>
          </a:p>
        </p:txBody>
      </p:sp>
    </p:spTree>
    <p:extLst>
      <p:ext uri="{BB962C8B-B14F-4D97-AF65-F5344CB8AC3E}">
        <p14:creationId xmlns:p14="http://schemas.microsoft.com/office/powerpoint/2010/main" val="39391392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26</a:t>
            </a:fld>
            <a:endParaRPr lang="en-US"/>
          </a:p>
        </p:txBody>
      </p:sp>
    </p:spTree>
    <p:extLst>
      <p:ext uri="{BB962C8B-B14F-4D97-AF65-F5344CB8AC3E}">
        <p14:creationId xmlns:p14="http://schemas.microsoft.com/office/powerpoint/2010/main" val="14885809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27</a:t>
            </a:fld>
            <a:endParaRPr lang="en-US"/>
          </a:p>
        </p:txBody>
      </p:sp>
    </p:spTree>
    <p:extLst>
      <p:ext uri="{BB962C8B-B14F-4D97-AF65-F5344CB8AC3E}">
        <p14:creationId xmlns:p14="http://schemas.microsoft.com/office/powerpoint/2010/main" val="29739157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Think</a:t>
            </a:r>
            <a:r>
              <a:rPr lang="en-US" baseline="0" dirty="0" smtClean="0"/>
              <a:t> of a freight container. Normally we try to separate out the goods that we ship using containers. For example, you’re a business man who ships pianos. And you are good at it, but someone asks you to ship whisky with the pianos. And you put everything into the same place and ship it. Now there complaints for the clients saying that the whisky is split all over the pianos. So if you had containerized based on concern you would be shipping pianos in 1 container and the whisky in another 1. If your whisky is split your pianos are not impacted.</a:t>
            </a:r>
          </a:p>
          <a:p>
            <a:pPr marL="171450" indent="-171450">
              <a:buFont typeface="Arial" panose="020B0604020202020204" pitchFamily="34" charset="0"/>
              <a:buChar char="•"/>
            </a:pPr>
            <a:r>
              <a:rPr lang="en-US" dirty="0" smtClean="0"/>
              <a:t>This same concept</a:t>
            </a:r>
            <a:r>
              <a:rPr lang="en-US" baseline="0" dirty="0" smtClean="0"/>
              <a:t> applies to services. This is why </a:t>
            </a:r>
            <a:r>
              <a:rPr lang="en-US" baseline="0" dirty="0" err="1" smtClean="0"/>
              <a:t>containering</a:t>
            </a:r>
            <a:r>
              <a:rPr lang="en-US" baseline="0" dirty="0" smtClean="0"/>
              <a:t> or as some people say </a:t>
            </a:r>
            <a:r>
              <a:rPr lang="en-US" baseline="0" dirty="0" err="1" smtClean="0"/>
              <a:t>dockerizing</a:t>
            </a:r>
            <a:r>
              <a:rPr lang="en-US" baseline="0" dirty="0" smtClean="0"/>
              <a:t> is important.</a:t>
            </a:r>
          </a:p>
          <a:p>
            <a:pPr marL="171450" indent="-171450">
              <a:buFont typeface="Arial" panose="020B0604020202020204" pitchFamily="34" charset="0"/>
              <a:buChar char="•"/>
            </a:pPr>
            <a:r>
              <a:rPr lang="en-US" baseline="0" dirty="0" smtClean="0"/>
              <a:t>In software terms what does it mean. We can wrap up </a:t>
            </a:r>
            <a:r>
              <a:rPr lang="en-US" sz="1200" b="1" dirty="0" smtClean="0">
                <a:solidFill>
                  <a:srgbClr val="D24726"/>
                </a:solidFill>
                <a:latin typeface="Segoe UI" panose="020B0502040204020203" pitchFamily="34" charset="0"/>
                <a:cs typeface="Segoe UI" panose="020B0502040204020203" pitchFamily="34" charset="0"/>
              </a:rPr>
              <a:t>code, runtime, system tools, system libraries</a:t>
            </a:r>
            <a:r>
              <a:rPr lang="en-US" sz="1200" dirty="0" smtClean="0">
                <a:solidFill>
                  <a:prstClr val="black">
                    <a:lumMod val="75000"/>
                    <a:lumOff val="25000"/>
                  </a:prstClr>
                </a:solidFill>
                <a:latin typeface="Segoe UI" panose="020B0502040204020203" pitchFamily="34" charset="0"/>
                <a:cs typeface="Segoe UI" panose="020B0502040204020203" pitchFamily="34" charset="0"/>
              </a:rPr>
              <a:t> into a container</a:t>
            </a:r>
          </a:p>
          <a:p>
            <a:pPr marL="171450" indent="-171450">
              <a:buFont typeface="Arial" panose="020B0604020202020204" pitchFamily="34" charset="0"/>
              <a:buChar char="•"/>
            </a:pPr>
            <a:r>
              <a:rPr lang="en-US" sz="1200" dirty="0" smtClean="0">
                <a:solidFill>
                  <a:prstClr val="black">
                    <a:lumMod val="75000"/>
                    <a:lumOff val="25000"/>
                  </a:prstClr>
                </a:solidFill>
                <a:latin typeface="Segoe UI" panose="020B0502040204020203" pitchFamily="34" charset="0"/>
                <a:cs typeface="Segoe UI" panose="020B0502040204020203" pitchFamily="34" charset="0"/>
              </a:rPr>
              <a:t>Production, dev </a:t>
            </a:r>
            <a:r>
              <a:rPr lang="en-US" sz="1200" dirty="0" err="1" smtClean="0">
                <a:solidFill>
                  <a:prstClr val="black">
                    <a:lumMod val="75000"/>
                    <a:lumOff val="25000"/>
                  </a:prstClr>
                </a:solidFill>
                <a:latin typeface="Segoe UI" panose="020B0502040204020203" pitchFamily="34" charset="0"/>
                <a:cs typeface="Segoe UI" panose="020B0502040204020203" pitchFamily="34" charset="0"/>
              </a:rPr>
              <a:t>env</a:t>
            </a:r>
            <a:r>
              <a:rPr lang="en-US" sz="1200" dirty="0" smtClean="0">
                <a:solidFill>
                  <a:prstClr val="black">
                    <a:lumMod val="75000"/>
                    <a:lumOff val="25000"/>
                  </a:prstClr>
                </a:solidFill>
                <a:latin typeface="Segoe UI" panose="020B0502040204020203" pitchFamily="34" charset="0"/>
                <a:cs typeface="Segoe UI" panose="020B0502040204020203" pitchFamily="34" charset="0"/>
              </a:rPr>
              <a:t> compatibility issue no more</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28</a:t>
            </a:fld>
            <a:endParaRPr lang="en-US"/>
          </a:p>
        </p:txBody>
      </p:sp>
    </p:spTree>
    <p:extLst>
      <p:ext uri="{BB962C8B-B14F-4D97-AF65-F5344CB8AC3E}">
        <p14:creationId xmlns:p14="http://schemas.microsoft.com/office/powerpoint/2010/main" val="12567825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34</a:t>
            </a:fld>
            <a:endParaRPr lang="en-US"/>
          </a:p>
        </p:txBody>
      </p:sp>
    </p:spTree>
    <p:extLst>
      <p:ext uri="{BB962C8B-B14F-4D97-AF65-F5344CB8AC3E}">
        <p14:creationId xmlns:p14="http://schemas.microsoft.com/office/powerpoint/2010/main" val="2014316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smtClean="0">
                <a:solidFill>
                  <a:srgbClr val="D24726"/>
                </a:solidFill>
                <a:latin typeface="Segoe UI" panose="020B0502040204020203" pitchFamily="34" charset="0"/>
                <a:cs typeface="Segoe UI" panose="020B0502040204020203" pitchFamily="34" charset="0"/>
              </a:rPr>
              <a:t>independently</a:t>
            </a:r>
            <a:r>
              <a:rPr lang="en-US" sz="1200" b="1" dirty="0" smtClean="0">
                <a:solidFill>
                  <a:srgbClr val="D24726"/>
                </a:solidFill>
                <a:latin typeface="Segoe UI" panose="020B0502040204020203" pitchFamily="34" charset="0"/>
                <a:cs typeface="Segoe UI" panose="020B0502040204020203" pitchFamily="34" charset="0"/>
              </a:rPr>
              <a:t> </a:t>
            </a:r>
            <a:r>
              <a:rPr lang="en-US" baseline="0" dirty="0" smtClean="0"/>
              <a:t>deployable </a:t>
            </a:r>
            <a:r>
              <a:rPr lang="en-US" baseline="0" dirty="0" smtClean="0"/>
              <a:t>and manageable, Small or fine grained and autonomous (self managed).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latin typeface="Segoe UI" panose="020B0502040204020203" pitchFamily="34" charset="0"/>
                <a:cs typeface="Segoe UI" panose="020B0502040204020203" pitchFamily="34" charset="0"/>
              </a:rPr>
              <a:t>Each service runs a unique process. – This mean that</a:t>
            </a:r>
            <a:r>
              <a:rPr lang="en-US" sz="1200" baseline="0" dirty="0" smtClean="0">
                <a:latin typeface="Segoe UI" panose="020B0502040204020203" pitchFamily="34" charset="0"/>
                <a:cs typeface="Segoe UI" panose="020B0502040204020203" pitchFamily="34" charset="0"/>
              </a:rPr>
              <a:t> they run independently.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latin typeface="Segoe UI" panose="020B0502040204020203" pitchFamily="34" charset="0"/>
                <a:cs typeface="Segoe UI" panose="020B0502040204020203" pitchFamily="34" charset="0"/>
              </a:rPr>
              <a:t>Service separation is achieved using containers. So what are containers?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aseline="0" dirty="0" smtClean="0">
              <a:latin typeface="Segoe UI" panose="020B0502040204020203" pitchFamily="34" charset="0"/>
              <a:cs typeface="Segoe UI" panose="020B0502040204020203" pitchFamily="34" charset="0"/>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smtClean="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5999046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Once again thank you very much for your</a:t>
            </a:r>
            <a:r>
              <a:rPr lang="en-US" baseline="0" dirty="0" smtClean="0"/>
              <a:t> participation. Hope to see you all during the next tech talk.</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35</a:t>
            </a:fld>
            <a:endParaRPr lang="en-US"/>
          </a:p>
        </p:txBody>
      </p:sp>
    </p:spTree>
    <p:extLst>
      <p:ext uri="{BB962C8B-B14F-4D97-AF65-F5344CB8AC3E}">
        <p14:creationId xmlns:p14="http://schemas.microsoft.com/office/powerpoint/2010/main" val="1887257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is a tradition</a:t>
            </a:r>
            <a:r>
              <a:rPr lang="en-US" baseline="0" dirty="0" smtClean="0"/>
              <a:t> tiered Monolithic application. Developed, tested and deployed as a one single strip.</a:t>
            </a:r>
          </a:p>
          <a:p>
            <a:pPr marL="171450" indent="-171450">
              <a:buFont typeface="Arial" panose="020B0604020202020204" pitchFamily="34" charset="0"/>
              <a:buChar char="•"/>
            </a:pPr>
            <a:r>
              <a:rPr lang="en-US" baseline="0" dirty="0" smtClean="0"/>
              <a:t>Let look at the microservices architecture. Your UI client application talks to different services, which talk to their own data bases.</a:t>
            </a:r>
          </a:p>
        </p:txBody>
      </p:sp>
      <p:sp>
        <p:nvSpPr>
          <p:cNvPr id="4" name="Slide Number Placeholder 3"/>
          <p:cNvSpPr>
            <a:spLocks noGrp="1"/>
          </p:cNvSpPr>
          <p:nvPr>
            <p:ph type="sldNum" sz="quarter" idx="10"/>
          </p:nvPr>
        </p:nvSpPr>
        <p:spPr/>
        <p:txBody>
          <a:bodyPr/>
          <a:lstStyle/>
          <a:p>
            <a:fld id="{DF61EA0F-A667-4B49-8422-0062BC55E249}" type="slidenum">
              <a:rPr lang="en-US" smtClean="0"/>
              <a:t>4</a:t>
            </a:fld>
            <a:endParaRPr lang="en-US"/>
          </a:p>
        </p:txBody>
      </p:sp>
    </p:spTree>
    <p:extLst>
      <p:ext uri="{BB962C8B-B14F-4D97-AF65-F5344CB8AC3E}">
        <p14:creationId xmlns:p14="http://schemas.microsoft.com/office/powerpoint/2010/main" val="3084063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There</a:t>
            </a:r>
            <a:r>
              <a:rPr lang="en-US" baseline="0" dirty="0" smtClean="0"/>
              <a:t> is a quite a debate between the SOA community and microservices community about this.</a:t>
            </a:r>
          </a:p>
          <a:p>
            <a:pPr marL="171450" indent="-171450">
              <a:buFont typeface="Arial" panose="020B0604020202020204" pitchFamily="34" charset="0"/>
              <a:buChar char="•"/>
            </a:pPr>
            <a:r>
              <a:rPr lang="en-US" baseline="0" dirty="0" smtClean="0"/>
              <a:t>SOA community claims that they have been following the </a:t>
            </a:r>
            <a:r>
              <a:rPr lang="en-US" baseline="0" dirty="0" err="1" smtClean="0"/>
              <a:t>microservice</a:t>
            </a:r>
            <a:r>
              <a:rPr lang="en-US" baseline="0" dirty="0" smtClean="0"/>
              <a:t> pattern for more than a decade, and that they don’t need a new name for it.</a:t>
            </a:r>
          </a:p>
          <a:p>
            <a:pPr marL="171450" indent="-171450">
              <a:buFont typeface="Arial" panose="020B0604020202020204" pitchFamily="34" charset="0"/>
              <a:buChar char="•"/>
            </a:pPr>
            <a:r>
              <a:rPr lang="en-US" baseline="0" dirty="0" smtClean="0"/>
              <a:t>Martin Flower states that Microservices are a subset of SOA</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5</a:t>
            </a:fld>
            <a:endParaRPr lang="en-US"/>
          </a:p>
        </p:txBody>
      </p:sp>
    </p:spTree>
    <p:extLst>
      <p:ext uri="{BB962C8B-B14F-4D97-AF65-F5344CB8AC3E}">
        <p14:creationId xmlns:p14="http://schemas.microsoft.com/office/powerpoint/2010/main" val="2899221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It’s a common myth that Microservices needs to be more granular than SOA services.</a:t>
            </a:r>
          </a:p>
          <a:p>
            <a:pPr marL="171450" indent="-171450">
              <a:buFont typeface="Arial" panose="020B0604020202020204" pitchFamily="34" charset="0"/>
              <a:buChar char="•"/>
            </a:pPr>
            <a:r>
              <a:rPr lang="en-US" baseline="0" dirty="0" smtClean="0"/>
              <a:t>Breaking up a services into smaller parts means that the </a:t>
            </a:r>
          </a:p>
          <a:p>
            <a:pPr marL="628650" lvl="1" indent="-171450">
              <a:buFont typeface="Arial" panose="020B0604020202020204" pitchFamily="34" charset="0"/>
              <a:buChar char="•"/>
            </a:pPr>
            <a:r>
              <a:rPr lang="en-US" baseline="0" dirty="0" smtClean="0"/>
              <a:t>overall complexity increases. It then becomes a overhead on maintaining the services.</a:t>
            </a:r>
          </a:p>
          <a:p>
            <a:pPr marL="628650" lvl="1" indent="-171450">
              <a:buFont typeface="Arial" panose="020B0604020202020204" pitchFamily="34" charset="0"/>
              <a:buChar char="•"/>
            </a:pPr>
            <a:r>
              <a:rPr lang="en-US" baseline="0" dirty="0" smtClean="0"/>
              <a:t>Its impossible to implement patterns like single Db per service patterns</a:t>
            </a:r>
          </a:p>
          <a:p>
            <a:pPr marL="628650" lvl="1"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With Domain driven design concepts we need to find the right balance, when defining the size and scope of the service.</a:t>
            </a:r>
            <a:endParaRPr lang="en-US" baseline="0" dirty="0" smtClean="0"/>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2044193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When we</a:t>
            </a:r>
            <a:r>
              <a:rPr lang="en-US" baseline="0" dirty="0" smtClean="0"/>
              <a:t> are working with diverse technology stacks</a:t>
            </a:r>
          </a:p>
          <a:p>
            <a:pPr marL="171450" indent="-171450">
              <a:buFont typeface="Arial" panose="020B0604020202020204" pitchFamily="34" charset="0"/>
              <a:buChar char="•"/>
            </a:pPr>
            <a:r>
              <a:rPr lang="en-US" baseline="0" dirty="0" smtClean="0"/>
              <a:t>Resilience – ability to self heal and spring back to life</a:t>
            </a:r>
          </a:p>
          <a:p>
            <a:pPr marL="171450" indent="-171450">
              <a:buFont typeface="Arial" panose="020B0604020202020204" pitchFamily="34" charset="0"/>
              <a:buChar char="•"/>
            </a:pPr>
            <a:r>
              <a:rPr lang="en-US" baseline="0" dirty="0" smtClean="0"/>
              <a:t>Go through the rest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1492462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through the items</a:t>
            </a:r>
          </a:p>
          <a:p>
            <a:pPr marL="171450" indent="-171450">
              <a:buFont typeface="Arial" panose="020B0604020202020204" pitchFamily="34" charset="0"/>
              <a:buChar char="•"/>
            </a:pPr>
            <a:r>
              <a:rPr lang="en-US" dirty="0" smtClean="0"/>
              <a:t>Talk a </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a:p>
        </p:txBody>
      </p:sp>
    </p:spTree>
    <p:extLst>
      <p:ext uri="{BB962C8B-B14F-4D97-AF65-F5344CB8AC3E}">
        <p14:creationId xmlns:p14="http://schemas.microsoft.com/office/powerpoint/2010/main" val="3495737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Let talk about the common patterns used with Microservices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a:p>
        </p:txBody>
      </p:sp>
    </p:spTree>
    <p:extLst>
      <p:ext uri="{BB962C8B-B14F-4D97-AF65-F5344CB8AC3E}">
        <p14:creationId xmlns:p14="http://schemas.microsoft.com/office/powerpoint/2010/main" val="1459740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p:nvSpPr>
        <p:spPr>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8BEEBAAA-29B5-4AF5-BC5F-7E580C29002D}"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4" name="Content Placeholder 3"/>
          <p:cNvSpPr>
            <a:spLocks noGrp="1"/>
          </p:cNvSpPr>
          <p:nvPr>
            <p:ph sz="half" idx="2" hasCustomPrompt="1"/>
          </p:nvPr>
        </p:nvSpPr>
        <p:spPr>
          <a:xfrm>
            <a:off x="541611" y="1431010"/>
            <a:ext cx="4413626" cy="3978275"/>
          </a:xfrm>
        </p:spPr>
        <p:txBody>
          <a:bodyPr vert="horz" lIns="91440" tIns="45720" rIns="91440" bIns="45720" rtlCol="0">
            <a:normAutofit/>
          </a:bodyPr>
          <a:lstStyle>
            <a:lvl1pPr>
              <a:lnSpc>
                <a:spcPts val="1800"/>
              </a:lnSpc>
              <a:spcBef>
                <a:spcPts val="1000"/>
              </a:spcBef>
              <a:spcAft>
                <a:spcPts val="1000"/>
              </a:spcAft>
              <a:defRPr lang="en-US" sz="1200" smtClean="0">
                <a:solidFill>
                  <a:schemeClr val="tx1">
                    <a:lumMod val="75000"/>
                    <a:lumOff val="25000"/>
                  </a:schemeClr>
                </a:solidFill>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4" name="Title 3"/>
          <p:cNvSpPr>
            <a:spLocks noGrp="1"/>
          </p:cNvSpPr>
          <p:nvPr>
            <p:ph type="title"/>
          </p:nvPr>
        </p:nvSpPr>
        <p:spPr>
          <a:xfrm>
            <a:off x="521208" y="448056"/>
            <a:ext cx="6117336"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9" name="Rectangle 8"/>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ext Placeholder 2"/>
          <p:cNvSpPr>
            <a:spLocks noGrp="1"/>
          </p:cNvSpPr>
          <p:nvPr>
            <p:ph type="body" idx="1" hasCustomPrompt="1"/>
          </p:nvPr>
        </p:nvSpPr>
        <p:spPr>
          <a:xfrm>
            <a:off x="516711" y="443128"/>
            <a:ext cx="6425700" cy="641350"/>
          </a:xfrm>
        </p:spPr>
        <p:txBody>
          <a:bodyPr anchor="b">
            <a:normAutofit/>
          </a:bodyPr>
          <a:lstStyle>
            <a:lvl1pPr marL="0" indent="0">
              <a:buNone/>
              <a:defRPr sz="2800" b="0">
                <a:solidFill>
                  <a:schemeClr val="bg2">
                    <a:lumMod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Content Placeholder 3"/>
          <p:cNvSpPr>
            <a:spLocks noGrp="1"/>
          </p:cNvSpPr>
          <p:nvPr>
            <p:ph sz="half" idx="2"/>
          </p:nvPr>
        </p:nvSpPr>
        <p:spPr>
          <a:xfrm>
            <a:off x="6942411" y="1828845"/>
            <a:ext cx="4413626" cy="3978275"/>
          </a:xfrm>
        </p:spPr>
        <p:txBody>
          <a:bodyPr vert="horz" lIns="91440" tIns="45720" rIns="91440" bIns="45720" rtlCol="0">
            <a:normAutofit/>
          </a:bodyPr>
          <a:lstStyle>
            <a:lvl1pPr>
              <a:lnSpc>
                <a:spcPts val="1800"/>
              </a:lnSpc>
              <a:spcBef>
                <a:spcPts val="1000"/>
              </a:spcBef>
              <a:spcAft>
                <a:spcPts val="1000"/>
              </a:spcAft>
              <a:defRPr lang="en-US" sz="1200" smtClean="0">
                <a:solidFill>
                  <a:schemeClr val="tx1">
                    <a:lumMod val="75000"/>
                    <a:lumOff val="25000"/>
                  </a:schemeClr>
                </a:solidFill>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smtClean="0"/>
              <a:t>Edit Master text styles</a:t>
            </a:r>
          </a:p>
        </p:txBody>
      </p:sp>
    </p:spTree>
    <p:extLst>
      <p:ext uri="{BB962C8B-B14F-4D97-AF65-F5344CB8AC3E}">
        <p14:creationId xmlns:p14="http://schemas.microsoft.com/office/powerpoint/2010/main" val="445860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BEEBAAA-29B5-4AF5-BC5F-7E580C29002D}"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1" name="Straight Connector 10"/>
          <p:cNvCxnSpPr/>
          <p:nvPr userDrawn="1"/>
        </p:nvCxnSpPr>
        <p:spPr>
          <a:xfrm>
            <a:off x="604434" y="1061482"/>
            <a:ext cx="4350803" cy="0"/>
          </a:xfrm>
          <a:prstGeom prst="line">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Content Placeholder 3"/>
          <p:cNvSpPr>
            <a:spLocks noGrp="1"/>
          </p:cNvSpPr>
          <p:nvPr>
            <p:ph sz="half" idx="2" hasCustomPrompt="1"/>
          </p:nvPr>
        </p:nvSpPr>
        <p:spPr>
          <a:xfrm>
            <a:off x="541611" y="2560639"/>
            <a:ext cx="9442648" cy="3978275"/>
          </a:xfrm>
        </p:spPr>
        <p:txBody>
          <a:bodyPr vert="horz" lIns="91440" tIns="45720" rIns="91440" bIns="45720" rtlCol="0">
            <a:normAutofit/>
          </a:bodyPr>
          <a:lstStyle>
            <a:lvl1pPr>
              <a:lnSpc>
                <a:spcPts val="1800"/>
              </a:lnSpc>
              <a:spcBef>
                <a:spcPts val="1000"/>
              </a:spcBef>
              <a:spcAft>
                <a:spcPts val="1000"/>
              </a:spcAft>
              <a:defRPr lang="en-US" sz="2400" smtClean="0">
                <a:solidFill>
                  <a:schemeClr val="tx1">
                    <a:lumMod val="75000"/>
                    <a:lumOff val="25000"/>
                  </a:schemeClr>
                </a:solidFill>
                <a:latin typeface="+mj-lt"/>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dirty="0"/>
              <a:t>Click to edit Master text styles</a:t>
            </a:r>
          </a:p>
        </p:txBody>
      </p:sp>
      <p:sp>
        <p:nvSpPr>
          <p:cNvPr id="2" name="Title 1"/>
          <p:cNvSpPr>
            <a:spLocks noGrp="1"/>
          </p:cNvSpPr>
          <p:nvPr>
            <p:ph type="title"/>
          </p:nvPr>
        </p:nvSpPr>
        <p:spPr>
          <a:xfrm>
            <a:off x="521208" y="1536192"/>
            <a:ext cx="6263640" cy="640080"/>
          </a:xfrm>
        </p:spPr>
        <p:txBody>
          <a:bodyPr>
            <a:normAutofit/>
          </a:bodyPr>
          <a:lstStyle>
            <a:lvl1pPr>
              <a:defRPr sz="360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11/30/2016</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3" r:id="rId4"/>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microservices.io/pattern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slide" Target="slide28.xml"/><Relationship Id="rId7" Type="http://schemas.openxmlformats.org/officeDocument/2006/relationships/diagramColors" Target="../diagrams/colors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slide" Target="slide3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slide" Target="slide32.xml"/><Relationship Id="rId5" Type="http://schemas.openxmlformats.org/officeDocument/2006/relationships/slide" Target="slide30.xml"/><Relationship Id="rId4" Type="http://schemas.openxmlformats.org/officeDocument/2006/relationships/slide" Target="slide29.xml"/></Relationships>
</file>

<file path=ppt/slides/_rels/slide25.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image" Target="../media/image24.jp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slide" Target="slide3.xml"/><Relationship Id="rId4" Type="http://schemas.openxmlformats.org/officeDocument/2006/relationships/image" Target="../media/image20.png"/><Relationship Id="rId9" Type="http://schemas.openxmlformats.org/officeDocument/2006/relationships/slide" Target="slide12.xml"/></Relationships>
</file>

<file path=ppt/slides/_rels/slide29.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28.xml"/><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ormAutofit/>
          </a:bodyPr>
          <a:lstStyle/>
          <a:p>
            <a:r>
              <a:rPr lang="en-US" sz="4800" dirty="0" smtClean="0">
                <a:solidFill>
                  <a:schemeClr val="bg1"/>
                </a:solidFill>
              </a:rPr>
              <a:t>Microservices</a:t>
            </a:r>
            <a:endParaRPr lang="en-US" sz="4800" dirty="0">
              <a:solidFill>
                <a:schemeClr val="bg1"/>
              </a:solidFill>
            </a:endParaRP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smtClean="0">
                <a:solidFill>
                  <a:schemeClr val="bg1"/>
                </a:solidFill>
                <a:latin typeface="+mj-lt"/>
              </a:rPr>
              <a:t>Resilient and Reliable Service Implementation Using Azure Service Fabric</a:t>
            </a:r>
            <a:endParaRPr lang="en-US"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09" y="1296100"/>
            <a:ext cx="11032081" cy="19424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Circuit Breaker Pattern</a:t>
            </a:r>
          </a:p>
          <a:p>
            <a:pPr mar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Handle faults that may take a variable amount of time to rectify when connecting to a remote service or resource. This pattern can improve the stability and resiliency of an application.</a:t>
            </a:r>
            <a:endParaRPr lang="en-US" sz="18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sp>
        <p:nvSpPr>
          <p:cNvPr id="2" name="Oval 1"/>
          <p:cNvSpPr/>
          <p:nvPr/>
        </p:nvSpPr>
        <p:spPr>
          <a:xfrm>
            <a:off x="5389580" y="3511010"/>
            <a:ext cx="953414" cy="953414"/>
          </a:xfrm>
          <a:prstGeom prst="ellipse">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Closed</a:t>
            </a:r>
            <a:endParaRPr lang="en-US" sz="1200" dirty="0"/>
          </a:p>
        </p:txBody>
      </p:sp>
      <p:sp>
        <p:nvSpPr>
          <p:cNvPr id="9" name="Shape 8"/>
          <p:cNvSpPr/>
          <p:nvPr/>
        </p:nvSpPr>
        <p:spPr>
          <a:xfrm rot="4029643">
            <a:off x="5318983" y="2922883"/>
            <a:ext cx="1047002" cy="1047161"/>
          </a:xfrm>
          <a:prstGeom prst="leftCircularArrow">
            <a:avLst>
              <a:gd name="adj1" fmla="val 10980"/>
              <a:gd name="adj2" fmla="val 1142322"/>
              <a:gd name="adj3" fmla="val 6300000"/>
              <a:gd name="adj4" fmla="val 19818982"/>
              <a:gd name="adj5" fmla="val 12500"/>
            </a:avLst>
          </a:prstGeom>
          <a:solidFill>
            <a:srgbClr val="DD462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Title 7"/>
          <p:cNvSpPr txBox="1">
            <a:spLocks/>
          </p:cNvSpPr>
          <p:nvPr/>
        </p:nvSpPr>
        <p:spPr>
          <a:xfrm>
            <a:off x="6203370" y="2861405"/>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Success</a:t>
            </a:r>
            <a:endParaRPr lang="en-US" sz="1200" dirty="0">
              <a:solidFill>
                <a:srgbClr val="D24726"/>
              </a:solidFill>
              <a:latin typeface="Segoe UI" panose="020B0502040204020203" pitchFamily="34" charset="0"/>
              <a:cs typeface="Segoe UI" panose="020B0502040204020203" pitchFamily="34" charset="0"/>
            </a:endParaRPr>
          </a:p>
        </p:txBody>
      </p:sp>
      <p:sp>
        <p:nvSpPr>
          <p:cNvPr id="11" name="Oval 10"/>
          <p:cNvSpPr/>
          <p:nvPr/>
        </p:nvSpPr>
        <p:spPr>
          <a:xfrm>
            <a:off x="7185644" y="5347809"/>
            <a:ext cx="953414" cy="953414"/>
          </a:xfrm>
          <a:prstGeom prst="ellipse">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Open</a:t>
            </a:r>
            <a:endParaRPr lang="en-US" sz="1200" dirty="0"/>
          </a:p>
        </p:txBody>
      </p:sp>
      <p:cxnSp>
        <p:nvCxnSpPr>
          <p:cNvPr id="16" name="Straight Arrow Connector 15"/>
          <p:cNvCxnSpPr>
            <a:stCxn id="2" idx="5"/>
            <a:endCxn id="11" idx="1"/>
          </p:cNvCxnSpPr>
          <p:nvPr/>
        </p:nvCxnSpPr>
        <p:spPr>
          <a:xfrm>
            <a:off x="6203370" y="4324800"/>
            <a:ext cx="1121898" cy="1162633"/>
          </a:xfrm>
          <a:prstGeom prst="straightConnector1">
            <a:avLst/>
          </a:prstGeom>
          <a:ln w="76200">
            <a:solidFill>
              <a:srgbClr val="DD462F"/>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3401782" y="5347809"/>
            <a:ext cx="953414" cy="953414"/>
          </a:xfrm>
          <a:prstGeom prst="ellipse">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Half Open</a:t>
            </a:r>
            <a:endParaRPr lang="en-US" sz="1200" dirty="0"/>
          </a:p>
        </p:txBody>
      </p:sp>
      <p:sp>
        <p:nvSpPr>
          <p:cNvPr id="20" name="Shape 19"/>
          <p:cNvSpPr/>
          <p:nvPr/>
        </p:nvSpPr>
        <p:spPr>
          <a:xfrm rot="7194331">
            <a:off x="7639150" y="4979444"/>
            <a:ext cx="1047002" cy="1047161"/>
          </a:xfrm>
          <a:prstGeom prst="leftCircularArrow">
            <a:avLst>
              <a:gd name="adj1" fmla="val 10980"/>
              <a:gd name="adj2" fmla="val 1142322"/>
              <a:gd name="adj3" fmla="val 6300000"/>
              <a:gd name="adj4" fmla="val 21349326"/>
              <a:gd name="adj5" fmla="val 12500"/>
            </a:avLst>
          </a:prstGeom>
          <a:solidFill>
            <a:srgbClr val="DD462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Title 7"/>
          <p:cNvSpPr txBox="1">
            <a:spLocks/>
          </p:cNvSpPr>
          <p:nvPr/>
        </p:nvSpPr>
        <p:spPr>
          <a:xfrm>
            <a:off x="8543042" y="5226550"/>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Fail Fast</a:t>
            </a:r>
            <a:endParaRPr lang="en-US" sz="1200" dirty="0">
              <a:solidFill>
                <a:srgbClr val="D24726"/>
              </a:solidFill>
              <a:latin typeface="Segoe UI" panose="020B0502040204020203" pitchFamily="34" charset="0"/>
              <a:cs typeface="Segoe UI" panose="020B0502040204020203" pitchFamily="34" charset="0"/>
            </a:endParaRPr>
          </a:p>
        </p:txBody>
      </p:sp>
      <p:sp>
        <p:nvSpPr>
          <p:cNvPr id="22" name="Title 7"/>
          <p:cNvSpPr txBox="1">
            <a:spLocks/>
          </p:cNvSpPr>
          <p:nvPr/>
        </p:nvSpPr>
        <p:spPr>
          <a:xfrm>
            <a:off x="6568550" y="4283025"/>
            <a:ext cx="1417259"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Failure or Timeout</a:t>
            </a:r>
            <a:endParaRPr lang="en-US" sz="1200" dirty="0">
              <a:solidFill>
                <a:srgbClr val="D24726"/>
              </a:solidFill>
              <a:latin typeface="Segoe UI" panose="020B0502040204020203" pitchFamily="34" charset="0"/>
              <a:cs typeface="Segoe UI" panose="020B0502040204020203" pitchFamily="34" charset="0"/>
            </a:endParaRPr>
          </a:p>
        </p:txBody>
      </p:sp>
      <p:cxnSp>
        <p:nvCxnSpPr>
          <p:cNvPr id="23" name="Straight Arrow Connector 22"/>
          <p:cNvCxnSpPr>
            <a:stCxn id="19" idx="7"/>
            <a:endCxn id="2" idx="3"/>
          </p:cNvCxnSpPr>
          <p:nvPr/>
        </p:nvCxnSpPr>
        <p:spPr>
          <a:xfrm flipV="1">
            <a:off x="4215572" y="4324800"/>
            <a:ext cx="1313632" cy="1162633"/>
          </a:xfrm>
          <a:prstGeom prst="straightConnector1">
            <a:avLst/>
          </a:prstGeom>
          <a:ln w="76200" cap="flat">
            <a:solidFill>
              <a:srgbClr val="DD462F"/>
            </a:solidFill>
            <a:tailEnd type="triangle"/>
          </a:ln>
        </p:spPr>
        <p:style>
          <a:lnRef idx="1">
            <a:schemeClr val="accent1"/>
          </a:lnRef>
          <a:fillRef idx="0">
            <a:schemeClr val="accent1"/>
          </a:fillRef>
          <a:effectRef idx="0">
            <a:schemeClr val="accent1"/>
          </a:effectRef>
          <a:fontRef idx="minor">
            <a:schemeClr val="tx1"/>
          </a:fontRef>
        </p:style>
      </p:cxnSp>
      <p:sp>
        <p:nvSpPr>
          <p:cNvPr id="28" name="Title 7"/>
          <p:cNvSpPr txBox="1">
            <a:spLocks/>
          </p:cNvSpPr>
          <p:nvPr/>
        </p:nvSpPr>
        <p:spPr>
          <a:xfrm>
            <a:off x="3887536" y="4416339"/>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Success</a:t>
            </a:r>
            <a:endParaRPr lang="en-US" sz="1200" dirty="0">
              <a:solidFill>
                <a:srgbClr val="D24726"/>
              </a:solidFill>
              <a:latin typeface="Segoe UI" panose="020B0502040204020203" pitchFamily="34" charset="0"/>
              <a:cs typeface="Segoe UI" panose="020B0502040204020203" pitchFamily="34" charset="0"/>
            </a:endParaRPr>
          </a:p>
        </p:txBody>
      </p:sp>
      <p:cxnSp>
        <p:nvCxnSpPr>
          <p:cNvPr id="29" name="Straight Arrow Connector 28"/>
          <p:cNvCxnSpPr>
            <a:stCxn id="19" idx="6"/>
            <a:endCxn id="11" idx="2"/>
          </p:cNvCxnSpPr>
          <p:nvPr/>
        </p:nvCxnSpPr>
        <p:spPr>
          <a:xfrm>
            <a:off x="4355196" y="5824516"/>
            <a:ext cx="2830448" cy="0"/>
          </a:xfrm>
          <a:prstGeom prst="straightConnector1">
            <a:avLst/>
          </a:prstGeom>
          <a:ln w="76200">
            <a:solidFill>
              <a:srgbClr val="DD462F"/>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1" idx="3"/>
            <a:endCxn id="19" idx="5"/>
          </p:cNvCxnSpPr>
          <p:nvPr/>
        </p:nvCxnSpPr>
        <p:spPr>
          <a:xfrm flipH="1">
            <a:off x="4215572" y="6161599"/>
            <a:ext cx="3109696" cy="0"/>
          </a:xfrm>
          <a:prstGeom prst="straightConnector1">
            <a:avLst/>
          </a:prstGeom>
          <a:ln w="76200">
            <a:solidFill>
              <a:srgbClr val="DD462F"/>
            </a:solidFill>
            <a:tailEnd type="triangle"/>
          </a:ln>
        </p:spPr>
        <p:style>
          <a:lnRef idx="1">
            <a:schemeClr val="accent1"/>
          </a:lnRef>
          <a:fillRef idx="0">
            <a:schemeClr val="accent1"/>
          </a:fillRef>
          <a:effectRef idx="0">
            <a:schemeClr val="accent1"/>
          </a:effectRef>
          <a:fontRef idx="minor">
            <a:schemeClr val="tx1"/>
          </a:fontRef>
        </p:style>
      </p:cxnSp>
      <p:sp>
        <p:nvSpPr>
          <p:cNvPr id="36" name="Title 7"/>
          <p:cNvSpPr txBox="1">
            <a:spLocks/>
          </p:cNvSpPr>
          <p:nvPr/>
        </p:nvSpPr>
        <p:spPr>
          <a:xfrm>
            <a:off x="4900413" y="5349342"/>
            <a:ext cx="1417259"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Failure</a:t>
            </a:r>
            <a:endParaRPr lang="en-US" sz="1200" dirty="0">
              <a:solidFill>
                <a:srgbClr val="D24726"/>
              </a:solidFill>
              <a:latin typeface="Segoe UI" panose="020B0502040204020203" pitchFamily="34" charset="0"/>
              <a:cs typeface="Segoe UI" panose="020B0502040204020203" pitchFamily="34" charset="0"/>
            </a:endParaRPr>
          </a:p>
        </p:txBody>
      </p:sp>
      <p:sp>
        <p:nvSpPr>
          <p:cNvPr id="37" name="Title 7"/>
          <p:cNvSpPr txBox="1">
            <a:spLocks/>
          </p:cNvSpPr>
          <p:nvPr/>
        </p:nvSpPr>
        <p:spPr>
          <a:xfrm>
            <a:off x="4895533" y="6143122"/>
            <a:ext cx="1417259"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Wait time elapsed</a:t>
            </a:r>
            <a:endParaRPr lang="en-US" sz="1200" dirty="0">
              <a:solidFill>
                <a:srgbClr val="D2472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86232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P spid="11" grpId="0" animBg="1"/>
      <p:bldP spid="19" grpId="0" animBg="1"/>
      <p:bldP spid="21" grpId="0"/>
      <p:bldP spid="22" grpId="0"/>
      <p:bldP spid="28" grpId="0"/>
      <p:bldP spid="36" grpId="0"/>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sp>
        <p:nvSpPr>
          <p:cNvPr id="7" name="Content Placeholder 17"/>
          <p:cNvSpPr txBox="1">
            <a:spLocks/>
          </p:cNvSpPr>
          <p:nvPr/>
        </p:nvSpPr>
        <p:spPr>
          <a:xfrm>
            <a:off x="541610" y="1296100"/>
            <a:ext cx="10062890" cy="19424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err="1">
                <a:solidFill>
                  <a:srgbClr val="D24726"/>
                </a:solidFill>
                <a:latin typeface="Segoe UI" panose="020B0502040204020203" pitchFamily="34" charset="0"/>
                <a:cs typeface="Segoe UI" panose="020B0502040204020203" pitchFamily="34" charset="0"/>
              </a:rPr>
              <a:t>Api</a:t>
            </a:r>
            <a:r>
              <a:rPr lang="en-US" sz="2400" dirty="0">
                <a:solidFill>
                  <a:srgbClr val="D24726"/>
                </a:solidFill>
                <a:latin typeface="Segoe UI" panose="020B0502040204020203" pitchFamily="34" charset="0"/>
                <a:cs typeface="Segoe UI" panose="020B0502040204020203" pitchFamily="34" charset="0"/>
              </a:rPr>
              <a:t> Gateway Pattern</a:t>
            </a:r>
          </a:p>
          <a:p>
            <a:pPr mar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The API Gateway pattern defines how clients access the services in a microservices </a:t>
            </a:r>
            <a:r>
              <a:rPr lang="en-US" sz="1800" dirty="0" smtClean="0">
                <a:latin typeface="Segoe UI" panose="020B0502040204020203" pitchFamily="34" charset="0"/>
                <a:cs typeface="Segoe UI" panose="020B0502040204020203" pitchFamily="34" charset="0"/>
              </a:rPr>
              <a:t>architecture. The </a:t>
            </a:r>
            <a:r>
              <a:rPr lang="en-US" sz="1800" dirty="0" err="1" smtClean="0">
                <a:latin typeface="Segoe UI" panose="020B0502040204020203" pitchFamily="34" charset="0"/>
                <a:cs typeface="Segoe UI" panose="020B0502040204020203" pitchFamily="34" charset="0"/>
              </a:rPr>
              <a:t>Api</a:t>
            </a:r>
            <a:r>
              <a:rPr lang="en-US" sz="1800" dirty="0" smtClean="0">
                <a:latin typeface="Segoe UI" panose="020B0502040204020203" pitchFamily="34" charset="0"/>
                <a:cs typeface="Segoe UI" panose="020B0502040204020203" pitchFamily="34" charset="0"/>
              </a:rPr>
              <a:t>-Gateway defines a single </a:t>
            </a:r>
            <a:r>
              <a:rPr lang="en-US" sz="1800" dirty="0">
                <a:latin typeface="Segoe UI" panose="020B0502040204020203" pitchFamily="34" charset="0"/>
                <a:cs typeface="Segoe UI" panose="020B0502040204020203" pitchFamily="34" charset="0"/>
              </a:rPr>
              <a:t>entry point for all clients.</a:t>
            </a:r>
          </a:p>
        </p:txBody>
      </p:sp>
      <p:sp>
        <p:nvSpPr>
          <p:cNvPr id="9" name="Rectangle 8"/>
          <p:cNvSpPr/>
          <p:nvPr/>
        </p:nvSpPr>
        <p:spPr>
          <a:xfrm rot="16200000">
            <a:off x="4166514" y="4244163"/>
            <a:ext cx="2743199" cy="623744"/>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DD462F"/>
                </a:solidFill>
              </a:rPr>
              <a:t>API-Gateway</a:t>
            </a:r>
            <a:endParaRPr lang="en-US" b="1" dirty="0">
              <a:solidFill>
                <a:srgbClr val="DD462F"/>
              </a:solidFill>
            </a:endParaRPr>
          </a:p>
        </p:txBody>
      </p:sp>
      <p:sp>
        <p:nvSpPr>
          <p:cNvPr id="10" name="Rectangle 9"/>
          <p:cNvSpPr/>
          <p:nvPr/>
        </p:nvSpPr>
        <p:spPr>
          <a:xfrm>
            <a:off x="6620473" y="3184434"/>
            <a:ext cx="1752600" cy="789563"/>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.NET</a:t>
            </a:r>
          </a:p>
          <a:p>
            <a:pPr algn="ctr"/>
            <a:r>
              <a:rPr lang="en-US" dirty="0" smtClean="0"/>
              <a:t>Microservice</a:t>
            </a:r>
            <a:endParaRPr lang="en-US" b="1" dirty="0"/>
          </a:p>
        </p:txBody>
      </p:sp>
      <p:sp>
        <p:nvSpPr>
          <p:cNvPr id="11" name="Rectangle 10"/>
          <p:cNvSpPr/>
          <p:nvPr/>
        </p:nvSpPr>
        <p:spPr>
          <a:xfrm>
            <a:off x="6630924" y="4141307"/>
            <a:ext cx="1752600" cy="789563"/>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NodeJs</a:t>
            </a:r>
          </a:p>
          <a:p>
            <a:pPr algn="ctr"/>
            <a:r>
              <a:rPr lang="en-US" dirty="0" smtClean="0"/>
              <a:t>Microservice</a:t>
            </a:r>
            <a:endParaRPr lang="en-US" b="1" dirty="0"/>
          </a:p>
        </p:txBody>
      </p:sp>
      <p:sp>
        <p:nvSpPr>
          <p:cNvPr id="12" name="Rectangle 11"/>
          <p:cNvSpPr/>
          <p:nvPr/>
        </p:nvSpPr>
        <p:spPr>
          <a:xfrm>
            <a:off x="6630924" y="5126834"/>
            <a:ext cx="1752600" cy="800800"/>
          </a:xfrm>
          <a:prstGeom prst="rect">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Java</a:t>
            </a:r>
          </a:p>
          <a:p>
            <a:pPr algn="ctr"/>
            <a:r>
              <a:rPr lang="en-US" dirty="0" smtClean="0"/>
              <a:t>Microservice</a:t>
            </a:r>
            <a:endParaRPr lang="en-US" b="1" dirty="0"/>
          </a:p>
        </p:txBody>
      </p:sp>
      <p:sp>
        <p:nvSpPr>
          <p:cNvPr id="2" name="Left-Right Arrow 1"/>
          <p:cNvSpPr/>
          <p:nvPr/>
        </p:nvSpPr>
        <p:spPr>
          <a:xfrm>
            <a:off x="5992849" y="3474712"/>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Right Arrow 12"/>
          <p:cNvSpPr/>
          <p:nvPr/>
        </p:nvSpPr>
        <p:spPr>
          <a:xfrm>
            <a:off x="5985166" y="4445349"/>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Right Arrow 13"/>
          <p:cNvSpPr/>
          <p:nvPr/>
        </p:nvSpPr>
        <p:spPr>
          <a:xfrm>
            <a:off x="6007048" y="5415986"/>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0666" y="4004274"/>
            <a:ext cx="945400" cy="945401"/>
          </a:xfrm>
          <a:prstGeom prst="rect">
            <a:avLst/>
          </a:prstGeom>
          <a:noFill/>
          <a:extLst>
            <a:ext uri="{909E8E84-426E-40DD-AFC4-6F175D3DCCD1}">
              <a14:hiddenFill xmlns:a14="http://schemas.microsoft.com/office/drawing/2010/main">
                <a:solidFill>
                  <a:srgbClr val="FFFFFF"/>
                </a:solidFill>
              </a14:hiddenFill>
            </a:ext>
          </a:extLst>
        </p:spPr>
      </p:pic>
      <p:sp>
        <p:nvSpPr>
          <p:cNvPr id="17" name="Left-Right Arrow 16"/>
          <p:cNvSpPr/>
          <p:nvPr/>
        </p:nvSpPr>
        <p:spPr>
          <a:xfrm>
            <a:off x="4490400" y="4461544"/>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7"/>
          <p:cNvSpPr txBox="1">
            <a:spLocks/>
          </p:cNvSpPr>
          <p:nvPr/>
        </p:nvSpPr>
        <p:spPr>
          <a:xfrm>
            <a:off x="3473308" y="4112935"/>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600" dirty="0" smtClean="0">
                <a:solidFill>
                  <a:srgbClr val="D24726"/>
                </a:solidFill>
                <a:latin typeface="Segoe UI Light" panose="020B0502040204020203" pitchFamily="34" charset="0"/>
                <a:cs typeface="Segoe UI Light" panose="020B0502040204020203" pitchFamily="34" charset="0"/>
              </a:rPr>
              <a:t>Client</a:t>
            </a:r>
            <a:endParaRPr lang="en-US" sz="1600" dirty="0">
              <a:solidFill>
                <a:srgbClr val="D2472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567267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1" y="1296100"/>
            <a:ext cx="10104618" cy="1205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Database per Service pattern</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Keep each </a:t>
            </a:r>
            <a:r>
              <a:rPr lang="en-US" sz="1800" dirty="0" smtClean="0">
                <a:latin typeface="Segoe UI" panose="020B0502040204020203" pitchFamily="34" charset="0"/>
                <a:cs typeface="Segoe UI" panose="020B0502040204020203" pitchFamily="34" charset="0"/>
              </a:rPr>
              <a:t>microservices </a:t>
            </a:r>
            <a:r>
              <a:rPr lang="en-US" sz="1800" dirty="0">
                <a:latin typeface="Segoe UI" panose="020B0502040204020203" pitchFamily="34" charset="0"/>
                <a:cs typeface="Segoe UI" panose="020B0502040204020203" pitchFamily="34" charset="0"/>
              </a:rPr>
              <a:t>persistent data private to that service and accessible only via its </a:t>
            </a:r>
            <a:r>
              <a:rPr lang="en-US" sz="1800" dirty="0" smtClean="0">
                <a:latin typeface="Segoe UI" panose="020B0502040204020203" pitchFamily="34" charset="0"/>
                <a:cs typeface="Segoe UI" panose="020B0502040204020203" pitchFamily="34" charset="0"/>
              </a:rPr>
              <a:t>API.</a:t>
            </a:r>
            <a:endParaRPr lang="en-US" sz="18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grpSp>
        <p:nvGrpSpPr>
          <p:cNvPr id="4" name="Group 3"/>
          <p:cNvGrpSpPr/>
          <p:nvPr/>
        </p:nvGrpSpPr>
        <p:grpSpPr>
          <a:xfrm>
            <a:off x="2229573" y="3035203"/>
            <a:ext cx="7637788" cy="2901140"/>
            <a:chOff x="2784536" y="2065030"/>
            <a:chExt cx="6347631" cy="2411087"/>
          </a:xfrm>
        </p:grpSpPr>
        <p:sp>
          <p:nvSpPr>
            <p:cNvPr id="63" name="Rectangle 62"/>
            <p:cNvSpPr/>
            <p:nvPr/>
          </p:nvSpPr>
          <p:spPr>
            <a:xfrm>
              <a:off x="2974170" y="2258222"/>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.NET</a:t>
              </a:r>
            </a:p>
            <a:p>
              <a:pPr algn="ctr"/>
              <a:r>
                <a:rPr lang="en-US" sz="1600" dirty="0" smtClean="0"/>
                <a:t>Microservice</a:t>
              </a:r>
              <a:endParaRPr lang="en-US" sz="1600" b="1" dirty="0"/>
            </a:p>
          </p:txBody>
        </p:sp>
        <p:sp>
          <p:nvSpPr>
            <p:cNvPr id="64" name="Rectangle 63"/>
            <p:cNvSpPr/>
            <p:nvPr/>
          </p:nvSpPr>
          <p:spPr>
            <a:xfrm>
              <a:off x="5248065" y="2265086"/>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NodeJs</a:t>
              </a:r>
            </a:p>
            <a:p>
              <a:pPr algn="ctr"/>
              <a:r>
                <a:rPr lang="en-US" sz="1600" dirty="0" smtClean="0"/>
                <a:t>Microservice</a:t>
              </a:r>
              <a:endParaRPr lang="en-US" sz="1600" b="1" dirty="0"/>
            </a:p>
          </p:txBody>
        </p:sp>
        <p:sp>
          <p:nvSpPr>
            <p:cNvPr id="65" name="Rectangle 64"/>
            <p:cNvSpPr/>
            <p:nvPr/>
          </p:nvSpPr>
          <p:spPr>
            <a:xfrm>
              <a:off x="7379567" y="2258222"/>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Java</a:t>
              </a:r>
            </a:p>
            <a:p>
              <a:pPr algn="ctr"/>
              <a:r>
                <a:rPr lang="en-US" sz="1600" dirty="0" smtClean="0"/>
                <a:t>Microservice</a:t>
              </a:r>
              <a:endParaRPr lang="en-US" sz="1600" b="1" dirty="0"/>
            </a:p>
          </p:txBody>
        </p:sp>
        <p:sp>
          <p:nvSpPr>
            <p:cNvPr id="66" name="Flowchart: Magnetic Disk 65"/>
            <p:cNvSpPr/>
            <p:nvPr/>
          </p:nvSpPr>
          <p:spPr>
            <a:xfrm>
              <a:off x="3346677" y="3659366"/>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 Server</a:t>
              </a:r>
            </a:p>
          </p:txBody>
        </p:sp>
        <p:sp>
          <p:nvSpPr>
            <p:cNvPr id="67" name="Flowchart: Magnetic Disk 66"/>
            <p:cNvSpPr/>
            <p:nvPr/>
          </p:nvSpPr>
          <p:spPr>
            <a:xfrm>
              <a:off x="5485387" y="3659366"/>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MongoDB</a:t>
              </a:r>
              <a:endParaRPr lang="en-US" sz="1600" dirty="0"/>
            </a:p>
          </p:txBody>
        </p:sp>
        <p:sp>
          <p:nvSpPr>
            <p:cNvPr id="68" name="Flowchart: Magnetic Disk 67"/>
            <p:cNvSpPr/>
            <p:nvPr/>
          </p:nvSpPr>
          <p:spPr>
            <a:xfrm>
              <a:off x="7605165" y="3659364"/>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Oracle</a:t>
              </a:r>
              <a:endParaRPr lang="en-US" sz="1600" dirty="0"/>
            </a:p>
          </p:txBody>
        </p:sp>
        <p:sp>
          <p:nvSpPr>
            <p:cNvPr id="69" name="Down Arrow 68"/>
            <p:cNvSpPr/>
            <p:nvPr/>
          </p:nvSpPr>
          <p:spPr>
            <a:xfrm>
              <a:off x="3750458" y="3202330"/>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0" name="Down Arrow 69"/>
            <p:cNvSpPr/>
            <p:nvPr/>
          </p:nvSpPr>
          <p:spPr>
            <a:xfrm>
              <a:off x="5889169" y="3157897"/>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1" name="Down Arrow 70"/>
            <p:cNvSpPr/>
            <p:nvPr/>
          </p:nvSpPr>
          <p:spPr>
            <a:xfrm>
              <a:off x="8008946" y="3157897"/>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2" name="Rectangle 71"/>
            <p:cNvSpPr/>
            <p:nvPr/>
          </p:nvSpPr>
          <p:spPr>
            <a:xfrm>
              <a:off x="2884548" y="2166207"/>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.NET</a:t>
              </a:r>
            </a:p>
            <a:p>
              <a:pPr algn="ctr"/>
              <a:r>
                <a:rPr lang="en-US" sz="1600" dirty="0" smtClean="0"/>
                <a:t>Microservice</a:t>
              </a:r>
              <a:endParaRPr lang="en-US" sz="1600" b="1" dirty="0"/>
            </a:p>
          </p:txBody>
        </p:sp>
        <p:sp>
          <p:nvSpPr>
            <p:cNvPr id="73" name="Rectangle 72"/>
            <p:cNvSpPr/>
            <p:nvPr/>
          </p:nvSpPr>
          <p:spPr>
            <a:xfrm>
              <a:off x="2784536" y="2065030"/>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.NET</a:t>
              </a:r>
            </a:p>
            <a:p>
              <a:pPr algn="ctr"/>
              <a:r>
                <a:rPr lang="en-US" sz="1600" dirty="0" smtClean="0"/>
                <a:t>Microservice</a:t>
              </a:r>
              <a:endParaRPr lang="en-US" sz="1600" b="1" dirty="0"/>
            </a:p>
          </p:txBody>
        </p:sp>
        <p:sp>
          <p:nvSpPr>
            <p:cNvPr id="74" name="Rectangle 73"/>
            <p:cNvSpPr/>
            <p:nvPr/>
          </p:nvSpPr>
          <p:spPr>
            <a:xfrm>
              <a:off x="5158443" y="2161838"/>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NodeJs</a:t>
              </a:r>
            </a:p>
            <a:p>
              <a:pPr algn="ctr"/>
              <a:r>
                <a:rPr lang="en-US" sz="1600" dirty="0" smtClean="0"/>
                <a:t>Microservice</a:t>
              </a:r>
              <a:endParaRPr lang="en-US" sz="1600" b="1" dirty="0"/>
            </a:p>
          </p:txBody>
        </p:sp>
        <p:sp>
          <p:nvSpPr>
            <p:cNvPr id="75" name="Rectangle 74"/>
            <p:cNvSpPr/>
            <p:nvPr/>
          </p:nvSpPr>
          <p:spPr>
            <a:xfrm>
              <a:off x="5080827" y="2070314"/>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NodeJs</a:t>
              </a:r>
            </a:p>
            <a:p>
              <a:pPr algn="ctr"/>
              <a:r>
                <a:rPr lang="en-US" sz="1600" dirty="0" smtClean="0"/>
                <a:t>Microservice</a:t>
              </a:r>
              <a:endParaRPr lang="en-US" sz="1600" b="1" dirty="0"/>
            </a:p>
          </p:txBody>
        </p:sp>
        <p:sp>
          <p:nvSpPr>
            <p:cNvPr id="76" name="Rectangle 75"/>
            <p:cNvSpPr/>
            <p:nvPr/>
          </p:nvSpPr>
          <p:spPr>
            <a:xfrm>
              <a:off x="7304462" y="2167494"/>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Java</a:t>
              </a:r>
            </a:p>
            <a:p>
              <a:pPr algn="ctr"/>
              <a:r>
                <a:rPr lang="en-US" sz="1600" dirty="0" smtClean="0"/>
                <a:t>Microservice</a:t>
              </a:r>
              <a:endParaRPr lang="en-US" sz="1600" b="1" dirty="0"/>
            </a:p>
          </p:txBody>
        </p:sp>
        <p:sp>
          <p:nvSpPr>
            <p:cNvPr id="77" name="Rectangle 76"/>
            <p:cNvSpPr/>
            <p:nvPr/>
          </p:nvSpPr>
          <p:spPr>
            <a:xfrm>
              <a:off x="7226846" y="2076766"/>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Java</a:t>
              </a:r>
            </a:p>
            <a:p>
              <a:pPr algn="ctr"/>
              <a:r>
                <a:rPr lang="en-US" sz="1600" dirty="0" smtClean="0"/>
                <a:t>Microservice</a:t>
              </a:r>
              <a:endParaRPr lang="en-US" sz="1600" b="1" dirty="0"/>
            </a:p>
          </p:txBody>
        </p:sp>
      </p:grpSp>
    </p:spTree>
    <p:extLst>
      <p:ext uri="{BB962C8B-B14F-4D97-AF65-F5344CB8AC3E}">
        <p14:creationId xmlns:p14="http://schemas.microsoft.com/office/powerpoint/2010/main" val="7740582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85852" y="4095748"/>
            <a:ext cx="1352550" cy="875738"/>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grpSp>
        <p:nvGrpSpPr>
          <p:cNvPr id="2" name="Group 1"/>
          <p:cNvGrpSpPr/>
          <p:nvPr/>
        </p:nvGrpSpPr>
        <p:grpSpPr>
          <a:xfrm>
            <a:off x="7015070" y="3836081"/>
            <a:ext cx="4117390" cy="1171347"/>
            <a:chOff x="4756997" y="5527002"/>
            <a:chExt cx="3362434" cy="886861"/>
          </a:xfrm>
        </p:grpSpPr>
        <p:sp>
          <p:nvSpPr>
            <p:cNvPr id="37" name="Rectangle 36"/>
            <p:cNvSpPr/>
            <p:nvPr/>
          </p:nvSpPr>
          <p:spPr>
            <a:xfrm>
              <a:off x="4756997" y="5527002"/>
              <a:ext cx="3362434"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400" dirty="0" smtClean="0">
                  <a:solidFill>
                    <a:srgbClr val="DD462F"/>
                  </a:solidFill>
                </a:rPr>
                <a:t>Node 1</a:t>
              </a:r>
              <a:endParaRPr lang="en-US" sz="1400" b="1" dirty="0">
                <a:solidFill>
                  <a:srgbClr val="DD462F"/>
                </a:solidFill>
              </a:endParaRPr>
            </a:p>
          </p:txBody>
        </p:sp>
        <p:sp>
          <p:nvSpPr>
            <p:cNvPr id="39" name="Rectangle 38"/>
            <p:cNvSpPr/>
            <p:nvPr/>
          </p:nvSpPr>
          <p:spPr>
            <a:xfrm>
              <a:off x="4885170" y="5765382"/>
              <a:ext cx="958061" cy="585110"/>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.NET</a:t>
              </a:r>
            </a:p>
            <a:p>
              <a:pPr algn="ctr"/>
              <a:r>
                <a:rPr lang="en-US" sz="1400" dirty="0" smtClean="0"/>
                <a:t>Microservice</a:t>
              </a:r>
              <a:endParaRPr lang="en-US" sz="1400" b="1" dirty="0"/>
            </a:p>
          </p:txBody>
        </p:sp>
        <p:sp>
          <p:nvSpPr>
            <p:cNvPr id="40" name="Rectangle 39"/>
            <p:cNvSpPr/>
            <p:nvPr/>
          </p:nvSpPr>
          <p:spPr>
            <a:xfrm>
              <a:off x="5957561" y="5765382"/>
              <a:ext cx="966669" cy="585110"/>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NodeJs</a:t>
              </a:r>
            </a:p>
            <a:p>
              <a:pPr algn="ctr"/>
              <a:r>
                <a:rPr lang="en-US" sz="1400" dirty="0" smtClean="0"/>
                <a:t>Microservice</a:t>
              </a:r>
              <a:endParaRPr lang="en-US" sz="1400" b="1" dirty="0"/>
            </a:p>
          </p:txBody>
        </p:sp>
      </p:grpSp>
      <p:grpSp>
        <p:nvGrpSpPr>
          <p:cNvPr id="42" name="Group 41"/>
          <p:cNvGrpSpPr/>
          <p:nvPr/>
        </p:nvGrpSpPr>
        <p:grpSpPr>
          <a:xfrm>
            <a:off x="993985" y="3836081"/>
            <a:ext cx="1553135" cy="1171347"/>
            <a:chOff x="4756997" y="5527002"/>
            <a:chExt cx="1268355" cy="886861"/>
          </a:xfrm>
        </p:grpSpPr>
        <p:sp>
          <p:nvSpPr>
            <p:cNvPr id="43" name="Rectangle 42"/>
            <p:cNvSpPr/>
            <p:nvPr/>
          </p:nvSpPr>
          <p:spPr>
            <a:xfrm>
              <a:off x="4756997" y="5527002"/>
              <a:ext cx="1268355"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400" dirty="0" smtClean="0">
                  <a:solidFill>
                    <a:srgbClr val="DD462F"/>
                  </a:solidFill>
                </a:rPr>
                <a:t>Node 1</a:t>
              </a:r>
              <a:endParaRPr lang="en-US" sz="1400" b="1" dirty="0">
                <a:solidFill>
                  <a:srgbClr val="DD462F"/>
                </a:solidFill>
              </a:endParaRPr>
            </a:p>
          </p:txBody>
        </p:sp>
        <p:sp>
          <p:nvSpPr>
            <p:cNvPr id="44" name="Rectangle 43"/>
            <p:cNvSpPr/>
            <p:nvPr/>
          </p:nvSpPr>
          <p:spPr>
            <a:xfrm>
              <a:off x="4885170" y="5765383"/>
              <a:ext cx="988059" cy="576693"/>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.NET</a:t>
              </a:r>
            </a:p>
            <a:p>
              <a:pPr algn="ctr"/>
              <a:r>
                <a:rPr lang="en-US" sz="1400" dirty="0" smtClean="0"/>
                <a:t>Microservice</a:t>
              </a:r>
              <a:endParaRPr lang="en-US" sz="1400" b="1" dirty="0"/>
            </a:p>
          </p:txBody>
        </p:sp>
      </p:grpSp>
      <p:sp>
        <p:nvSpPr>
          <p:cNvPr id="46" name="Rectangle 45"/>
          <p:cNvSpPr/>
          <p:nvPr/>
        </p:nvSpPr>
        <p:spPr>
          <a:xfrm>
            <a:off x="9797461" y="4153378"/>
            <a:ext cx="1192008" cy="772801"/>
          </a:xfrm>
          <a:prstGeom prst="rect">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Java</a:t>
            </a:r>
          </a:p>
          <a:p>
            <a:pPr algn="ctr"/>
            <a:r>
              <a:rPr lang="en-US" sz="1400" dirty="0" smtClean="0"/>
              <a:t>Microservice</a:t>
            </a:r>
            <a:endParaRPr lang="en-US" sz="1400" b="1" dirty="0"/>
          </a:p>
        </p:txBody>
      </p:sp>
      <p:grpSp>
        <p:nvGrpSpPr>
          <p:cNvPr id="3" name="Group 2"/>
          <p:cNvGrpSpPr/>
          <p:nvPr/>
        </p:nvGrpSpPr>
        <p:grpSpPr>
          <a:xfrm>
            <a:off x="2761273" y="3836081"/>
            <a:ext cx="1553135" cy="1171347"/>
            <a:chOff x="2204996" y="5512475"/>
            <a:chExt cx="1268355" cy="886861"/>
          </a:xfrm>
        </p:grpSpPr>
        <p:sp>
          <p:nvSpPr>
            <p:cNvPr id="48" name="Rectangle 47"/>
            <p:cNvSpPr/>
            <p:nvPr/>
          </p:nvSpPr>
          <p:spPr>
            <a:xfrm>
              <a:off x="2204996" y="5512475"/>
              <a:ext cx="1268355"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400" dirty="0" smtClean="0">
                  <a:solidFill>
                    <a:srgbClr val="DD462F"/>
                  </a:solidFill>
                </a:rPr>
                <a:t>Node 2</a:t>
              </a:r>
              <a:endParaRPr lang="en-US" sz="1400" b="1" dirty="0">
                <a:solidFill>
                  <a:srgbClr val="DD462F"/>
                </a:solidFill>
              </a:endParaRPr>
            </a:p>
          </p:txBody>
        </p:sp>
        <p:sp>
          <p:nvSpPr>
            <p:cNvPr id="50" name="Rectangle 49"/>
            <p:cNvSpPr/>
            <p:nvPr/>
          </p:nvSpPr>
          <p:spPr>
            <a:xfrm>
              <a:off x="2346924" y="5754566"/>
              <a:ext cx="984498" cy="581399"/>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NodeJs</a:t>
              </a:r>
            </a:p>
            <a:p>
              <a:pPr algn="ctr"/>
              <a:r>
                <a:rPr lang="en-US" sz="1400" dirty="0" smtClean="0"/>
                <a:t>Microservice</a:t>
              </a:r>
              <a:endParaRPr lang="en-US" sz="1400" b="1" dirty="0"/>
            </a:p>
          </p:txBody>
        </p:sp>
      </p:grpSp>
      <p:grpSp>
        <p:nvGrpSpPr>
          <p:cNvPr id="53" name="Group 52"/>
          <p:cNvGrpSpPr/>
          <p:nvPr/>
        </p:nvGrpSpPr>
        <p:grpSpPr>
          <a:xfrm>
            <a:off x="4543988" y="3836081"/>
            <a:ext cx="1553135" cy="1171347"/>
            <a:chOff x="3660836" y="5522925"/>
            <a:chExt cx="1268355" cy="886861"/>
          </a:xfrm>
        </p:grpSpPr>
        <p:sp>
          <p:nvSpPr>
            <p:cNvPr id="51" name="Rectangle 50"/>
            <p:cNvSpPr/>
            <p:nvPr/>
          </p:nvSpPr>
          <p:spPr>
            <a:xfrm>
              <a:off x="3660836" y="5522925"/>
              <a:ext cx="1268355"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400" dirty="0" smtClean="0">
                  <a:solidFill>
                    <a:srgbClr val="DD462F"/>
                  </a:solidFill>
                </a:rPr>
                <a:t>Node 3</a:t>
              </a:r>
              <a:endParaRPr lang="en-US" sz="1400" b="1" dirty="0">
                <a:solidFill>
                  <a:srgbClr val="DD462F"/>
                </a:solidFill>
              </a:endParaRPr>
            </a:p>
          </p:txBody>
        </p:sp>
        <p:sp>
          <p:nvSpPr>
            <p:cNvPr id="52" name="Rectangle 51"/>
            <p:cNvSpPr/>
            <p:nvPr/>
          </p:nvSpPr>
          <p:spPr>
            <a:xfrm>
              <a:off x="3791332" y="5772179"/>
              <a:ext cx="991065" cy="574237"/>
            </a:xfrm>
            <a:prstGeom prst="rect">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Java</a:t>
              </a:r>
            </a:p>
            <a:p>
              <a:pPr algn="ctr"/>
              <a:r>
                <a:rPr lang="en-US" sz="1400" dirty="0" smtClean="0"/>
                <a:t>Microservice</a:t>
              </a:r>
              <a:endParaRPr lang="en-US" sz="1400" b="1" dirty="0"/>
            </a:p>
          </p:txBody>
        </p:sp>
      </p:grpSp>
      <p:sp>
        <p:nvSpPr>
          <p:cNvPr id="41" name="Content Placeholder 17"/>
          <p:cNvSpPr txBox="1">
            <a:spLocks/>
          </p:cNvSpPr>
          <p:nvPr/>
        </p:nvSpPr>
        <p:spPr>
          <a:xfrm>
            <a:off x="552550" y="1296100"/>
            <a:ext cx="7992790" cy="11273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Single Service per Host and Multiple Services per Host</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Different deployment strategies.</a:t>
            </a:r>
          </a:p>
        </p:txBody>
      </p:sp>
      <p:sp>
        <p:nvSpPr>
          <p:cNvPr id="45" name="Title 7"/>
          <p:cNvSpPr txBox="1">
            <a:spLocks/>
          </p:cNvSpPr>
          <p:nvPr/>
        </p:nvSpPr>
        <p:spPr>
          <a:xfrm>
            <a:off x="1900806" y="2859902"/>
            <a:ext cx="3822604"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2000" dirty="0" smtClean="0">
                <a:solidFill>
                  <a:srgbClr val="D24726"/>
                </a:solidFill>
                <a:latin typeface="Segoe UI Light" panose="020B0502040204020203" pitchFamily="34" charset="0"/>
                <a:cs typeface="Segoe UI Light" panose="020B0502040204020203" pitchFamily="34" charset="0"/>
              </a:rPr>
              <a:t>Single Service Per Node</a:t>
            </a:r>
            <a:endParaRPr lang="en-US" sz="2000" dirty="0">
              <a:solidFill>
                <a:srgbClr val="D24726"/>
              </a:solidFill>
              <a:latin typeface="Segoe UI Light" panose="020B0502040204020203" pitchFamily="34" charset="0"/>
              <a:cs typeface="Segoe UI Light" panose="020B0502040204020203" pitchFamily="34" charset="0"/>
            </a:endParaRPr>
          </a:p>
        </p:txBody>
      </p:sp>
      <p:sp>
        <p:nvSpPr>
          <p:cNvPr id="47" name="Title 7"/>
          <p:cNvSpPr txBox="1">
            <a:spLocks/>
          </p:cNvSpPr>
          <p:nvPr/>
        </p:nvSpPr>
        <p:spPr>
          <a:xfrm>
            <a:off x="7309856" y="2861942"/>
            <a:ext cx="3822604"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2000" dirty="0" smtClean="0">
                <a:solidFill>
                  <a:srgbClr val="D24726"/>
                </a:solidFill>
                <a:latin typeface="Segoe UI Light" panose="020B0502040204020203" pitchFamily="34" charset="0"/>
                <a:cs typeface="Segoe UI Light" panose="020B0502040204020203" pitchFamily="34" charset="0"/>
              </a:rPr>
              <a:t>Multiple Service Per Node</a:t>
            </a:r>
          </a:p>
        </p:txBody>
      </p:sp>
      <p:sp>
        <p:nvSpPr>
          <p:cNvPr id="4" name="Rectangle 3"/>
          <p:cNvSpPr/>
          <p:nvPr/>
        </p:nvSpPr>
        <p:spPr>
          <a:xfrm>
            <a:off x="7015070" y="5322275"/>
            <a:ext cx="4439100" cy="338554"/>
          </a:xfrm>
          <a:prstGeom prst="rect">
            <a:avLst/>
          </a:prstGeom>
        </p:spPr>
        <p:txBody>
          <a:bodyPr wrap="none">
            <a:spAutoFit/>
          </a:bodyPr>
          <a:lstStyle/>
          <a:p>
            <a:pPr marL="285750" indent="-285750">
              <a:buFont typeface="Arial" panose="020B0604020202020204" pitchFamily="34" charset="0"/>
              <a:buChar char="•"/>
            </a:pPr>
            <a:r>
              <a:rPr lang="en-US" sz="1600" dirty="0" smtClean="0">
                <a:latin typeface="Segoe UI Light" panose="020B0502040204020203" pitchFamily="34" charset="0"/>
                <a:cs typeface="Segoe UI Light" panose="020B0502040204020203" pitchFamily="34" charset="0"/>
              </a:rPr>
              <a:t>Service </a:t>
            </a:r>
            <a:r>
              <a:rPr lang="en-US" sz="1600" dirty="0">
                <a:latin typeface="Segoe UI Light" panose="020B0502040204020203" pitchFamily="34" charset="0"/>
                <a:cs typeface="Segoe UI Light" panose="020B0502040204020203" pitchFamily="34" charset="0"/>
              </a:rPr>
              <a:t>separation </a:t>
            </a:r>
            <a:r>
              <a:rPr lang="en-US" sz="1600" dirty="0" smtClean="0">
                <a:latin typeface="Segoe UI Light" panose="020B0502040204020203" pitchFamily="34" charset="0"/>
                <a:cs typeface="Segoe UI Light" panose="020B0502040204020203" pitchFamily="34" charset="0"/>
              </a:rPr>
              <a:t>leveraged </a:t>
            </a:r>
            <a:r>
              <a:rPr lang="en-US" sz="1600" dirty="0">
                <a:latin typeface="Segoe UI Light" panose="020B0502040204020203" pitchFamily="34" charset="0"/>
                <a:cs typeface="Segoe UI Light" panose="020B0502040204020203" pitchFamily="34" charset="0"/>
              </a:rPr>
              <a:t>using </a:t>
            </a:r>
            <a:r>
              <a:rPr lang="en-US" sz="1600" dirty="0">
                <a:latin typeface="Segoe UI Light" panose="020B0502040204020203" pitchFamily="34" charset="0"/>
                <a:cs typeface="Segoe UI Light" panose="020B0502040204020203" pitchFamily="34" charset="0"/>
                <a:hlinkClick r:id="rId3" action="ppaction://hlinksldjump"/>
              </a:rPr>
              <a:t>Containers</a:t>
            </a:r>
            <a:endParaRPr lang="en-US" sz="1600" dirty="0">
              <a:latin typeface="Segoe UI Light" panose="020B0502040204020203" pitchFamily="34" charset="0"/>
              <a:cs typeface="Segoe UI Light" panose="020B0502040204020203" pitchFamily="34" charset="0"/>
            </a:endParaRPr>
          </a:p>
        </p:txBody>
      </p:sp>
      <p:sp>
        <p:nvSpPr>
          <p:cNvPr id="22" name="Rectangle 21"/>
          <p:cNvSpPr/>
          <p:nvPr/>
        </p:nvSpPr>
        <p:spPr>
          <a:xfrm>
            <a:off x="2861565" y="4099526"/>
            <a:ext cx="1352550" cy="871959"/>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636683" y="4109056"/>
            <a:ext cx="1352550" cy="862429"/>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108294" y="4095746"/>
            <a:ext cx="1284461" cy="875741"/>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8435805" y="4095745"/>
            <a:ext cx="1277314" cy="875741"/>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754411" y="4095744"/>
            <a:ext cx="1280302" cy="875741"/>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0876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sp>
        <p:nvSpPr>
          <p:cNvPr id="43" name="Rectangle 42"/>
          <p:cNvSpPr/>
          <p:nvPr/>
        </p:nvSpPr>
        <p:spPr>
          <a:xfrm>
            <a:off x="1339362" y="3520395"/>
            <a:ext cx="1553135" cy="1171347"/>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solidFill>
                  <a:srgbClr val="DD462F"/>
                </a:solidFill>
              </a:rPr>
              <a:t>Service Client /</a:t>
            </a:r>
          </a:p>
          <a:p>
            <a:pPr algn="ctr"/>
            <a:r>
              <a:rPr lang="en-US" sz="1400" dirty="0" smtClean="0">
                <a:solidFill>
                  <a:srgbClr val="DD462F"/>
                </a:solidFill>
              </a:rPr>
              <a:t>API Gateway</a:t>
            </a:r>
            <a:endParaRPr lang="en-US" sz="1400" dirty="0">
              <a:solidFill>
                <a:srgbClr val="DD462F"/>
              </a:solidFill>
            </a:endParaRPr>
          </a:p>
        </p:txBody>
      </p:sp>
      <p:sp>
        <p:nvSpPr>
          <p:cNvPr id="44" name="Rectangle 43"/>
          <p:cNvSpPr/>
          <p:nvPr/>
        </p:nvSpPr>
        <p:spPr>
          <a:xfrm>
            <a:off x="2918713" y="3520395"/>
            <a:ext cx="1209905" cy="1171347"/>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Registry Aware HTTP Client</a:t>
            </a:r>
            <a:endParaRPr lang="en-US" sz="1400" b="1" dirty="0"/>
          </a:p>
        </p:txBody>
      </p:sp>
      <p:sp>
        <p:nvSpPr>
          <p:cNvPr id="41" name="Content Placeholder 17"/>
          <p:cNvSpPr txBox="1">
            <a:spLocks/>
          </p:cNvSpPr>
          <p:nvPr/>
        </p:nvSpPr>
        <p:spPr>
          <a:xfrm>
            <a:off x="552549" y="1296100"/>
            <a:ext cx="11062507" cy="20660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Client-side </a:t>
            </a:r>
            <a:r>
              <a:rPr lang="en-US" sz="2400" dirty="0" smtClean="0">
                <a:solidFill>
                  <a:srgbClr val="D24726"/>
                </a:solidFill>
                <a:latin typeface="Segoe UI" panose="020B0502040204020203" pitchFamily="34" charset="0"/>
                <a:cs typeface="Segoe UI" panose="020B0502040204020203" pitchFamily="34" charset="0"/>
              </a:rPr>
              <a:t>Discovery</a:t>
            </a:r>
            <a:r>
              <a:rPr lang="en-US" sz="2400" dirty="0">
                <a:solidFill>
                  <a:srgbClr val="D24726"/>
                </a:solidFill>
                <a:latin typeface="Segoe UI" panose="020B0502040204020203" pitchFamily="34" charset="0"/>
                <a:cs typeface="Segoe UI" panose="020B0502040204020203" pitchFamily="34" charset="0"/>
              </a:rPr>
              <a:t> </a:t>
            </a:r>
            <a:r>
              <a:rPr lang="en-US" sz="2400" dirty="0" smtClean="0">
                <a:solidFill>
                  <a:srgbClr val="D24726"/>
                </a:solidFill>
                <a:latin typeface="Segoe UI" panose="020B0502040204020203" pitchFamily="34" charset="0"/>
                <a:cs typeface="Segoe UI" panose="020B0502040204020203" pitchFamily="34" charset="0"/>
              </a:rPr>
              <a:t>Patterns</a:t>
            </a:r>
          </a:p>
          <a:p>
            <a:pPr marL="0" indent="0">
              <a:lnSpc>
                <a:spcPct val="150000"/>
              </a:lnSpc>
              <a:spcBef>
                <a:spcPts val="0"/>
              </a:spcBef>
              <a:spcAft>
                <a:spcPts val="0"/>
              </a:spcAft>
              <a:buNone/>
              <a:defRPr/>
            </a:pPr>
            <a:r>
              <a:rPr lang="en-US" sz="1800" dirty="0">
                <a:solidFill>
                  <a:schemeClr val="tx1"/>
                </a:solidFill>
                <a:latin typeface="Segoe UI Light" panose="020B0502040204020203" pitchFamily="34" charset="0"/>
                <a:cs typeface="Segoe UI Light" panose="020B0502040204020203" pitchFamily="34" charset="0"/>
              </a:rPr>
              <a:t>When making a request to a service, the client obtains the location of a service instance by querying a Service Registry, which knows the locations of all service instances.</a:t>
            </a:r>
          </a:p>
        </p:txBody>
      </p:sp>
      <p:sp>
        <p:nvSpPr>
          <p:cNvPr id="21" name="Rectangle 20"/>
          <p:cNvSpPr/>
          <p:nvPr/>
        </p:nvSpPr>
        <p:spPr>
          <a:xfrm>
            <a:off x="6338205" y="5456238"/>
            <a:ext cx="1625600" cy="1030287"/>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solidFill>
                  <a:srgbClr val="DD462F"/>
                </a:solidFill>
              </a:rPr>
              <a:t>Service Registry</a:t>
            </a:r>
            <a:endParaRPr lang="en-US" sz="1400" dirty="0">
              <a:solidFill>
                <a:srgbClr val="DD462F"/>
              </a:solidFill>
            </a:endParaRPr>
          </a:p>
        </p:txBody>
      </p:sp>
      <p:sp>
        <p:nvSpPr>
          <p:cNvPr id="22" name="Rectangle 21"/>
          <p:cNvSpPr/>
          <p:nvPr/>
        </p:nvSpPr>
        <p:spPr>
          <a:xfrm>
            <a:off x="6573589" y="3189299"/>
            <a:ext cx="1209905" cy="525452"/>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A</a:t>
            </a:r>
            <a:endParaRPr lang="en-US" sz="1400" b="1" dirty="0"/>
          </a:p>
        </p:txBody>
      </p:sp>
      <p:sp>
        <p:nvSpPr>
          <p:cNvPr id="23" name="Rectangle 22"/>
          <p:cNvSpPr/>
          <p:nvPr/>
        </p:nvSpPr>
        <p:spPr>
          <a:xfrm>
            <a:off x="6573589" y="3891435"/>
            <a:ext cx="1209905" cy="532250"/>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B</a:t>
            </a:r>
            <a:endParaRPr lang="en-US" sz="1400" b="1" dirty="0"/>
          </a:p>
        </p:txBody>
      </p:sp>
      <p:sp>
        <p:nvSpPr>
          <p:cNvPr id="24" name="Rectangle 23"/>
          <p:cNvSpPr/>
          <p:nvPr/>
        </p:nvSpPr>
        <p:spPr>
          <a:xfrm>
            <a:off x="6573589" y="4582410"/>
            <a:ext cx="1209905" cy="478995"/>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C</a:t>
            </a:r>
            <a:endParaRPr lang="en-US" sz="1400" b="1" dirty="0"/>
          </a:p>
        </p:txBody>
      </p:sp>
      <p:cxnSp>
        <p:nvCxnSpPr>
          <p:cNvPr id="9" name="Straight Arrow Connector 8"/>
          <p:cNvCxnSpPr>
            <a:stCxn id="22" idx="1"/>
          </p:cNvCxnSpPr>
          <p:nvPr/>
        </p:nvCxnSpPr>
        <p:spPr>
          <a:xfrm flipH="1" flipV="1">
            <a:off x="6134551" y="3445669"/>
            <a:ext cx="439038" cy="6356"/>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3" idx="1"/>
          </p:cNvCxnSpPr>
          <p:nvPr/>
        </p:nvCxnSpPr>
        <p:spPr>
          <a:xfrm flipH="1">
            <a:off x="6134551" y="4157560"/>
            <a:ext cx="439038" cy="1125"/>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4" idx="1"/>
          </p:cNvCxnSpPr>
          <p:nvPr/>
        </p:nvCxnSpPr>
        <p:spPr>
          <a:xfrm flipH="1" flipV="1">
            <a:off x="6134551" y="4818518"/>
            <a:ext cx="439038" cy="3390"/>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2" idx="3"/>
            <a:endCxn id="21" idx="3"/>
          </p:cNvCxnSpPr>
          <p:nvPr/>
        </p:nvCxnSpPr>
        <p:spPr>
          <a:xfrm>
            <a:off x="7783494" y="3452025"/>
            <a:ext cx="180311" cy="2519357"/>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3" idx="3"/>
            <a:endCxn id="21" idx="3"/>
          </p:cNvCxnSpPr>
          <p:nvPr/>
        </p:nvCxnSpPr>
        <p:spPr>
          <a:xfrm>
            <a:off x="7783494" y="4157560"/>
            <a:ext cx="180311" cy="1813822"/>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4" idx="3"/>
            <a:endCxn id="21" idx="3"/>
          </p:cNvCxnSpPr>
          <p:nvPr/>
        </p:nvCxnSpPr>
        <p:spPr>
          <a:xfrm>
            <a:off x="7783494" y="4821908"/>
            <a:ext cx="180311" cy="1149474"/>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4" idx="2"/>
            <a:endCxn id="21" idx="1"/>
          </p:cNvCxnSpPr>
          <p:nvPr/>
        </p:nvCxnSpPr>
        <p:spPr>
          <a:xfrm rot="16200000" flipH="1">
            <a:off x="4291115" y="3924292"/>
            <a:ext cx="1279640" cy="2814539"/>
          </a:xfrm>
          <a:prstGeom prst="bentConnector2">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4" idx="3"/>
          </p:cNvCxnSpPr>
          <p:nvPr/>
        </p:nvCxnSpPr>
        <p:spPr>
          <a:xfrm flipV="1">
            <a:off x="4128618" y="3445669"/>
            <a:ext cx="1996976" cy="660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4" idx="3"/>
          </p:cNvCxnSpPr>
          <p:nvPr/>
        </p:nvCxnSpPr>
        <p:spPr>
          <a:xfrm>
            <a:off x="4128618" y="4106069"/>
            <a:ext cx="2005933" cy="514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4" idx="3"/>
          </p:cNvCxnSpPr>
          <p:nvPr/>
        </p:nvCxnSpPr>
        <p:spPr>
          <a:xfrm>
            <a:off x="4128618" y="4106069"/>
            <a:ext cx="1996976" cy="72028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6338205" y="2936882"/>
            <a:ext cx="1625600" cy="2378068"/>
          </a:xfrm>
          <a:prstGeom prst="rect">
            <a:avLst/>
          </a:prstGeom>
          <a:noFill/>
          <a:ln w="12700">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dirty="0">
              <a:solidFill>
                <a:srgbClr val="DD462F"/>
              </a:solidFill>
            </a:endParaRPr>
          </a:p>
        </p:txBody>
      </p:sp>
      <p:sp>
        <p:nvSpPr>
          <p:cNvPr id="61" name="Title 7"/>
          <p:cNvSpPr txBox="1">
            <a:spLocks/>
          </p:cNvSpPr>
          <p:nvPr/>
        </p:nvSpPr>
        <p:spPr>
          <a:xfrm>
            <a:off x="8027836" y="2830965"/>
            <a:ext cx="3822604" cy="406867"/>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Virtualized </a:t>
            </a:r>
            <a:r>
              <a:rPr lang="en-US" sz="1600" dirty="0">
                <a:solidFill>
                  <a:srgbClr val="DD462F"/>
                </a:solidFill>
              </a:rPr>
              <a:t>or containerized environment</a:t>
            </a:r>
            <a:endParaRPr lang="en-US" sz="1600" dirty="0">
              <a:solidFill>
                <a:srgbClr val="DD462F"/>
              </a:solidFill>
              <a:latin typeface="Segoe UI Light" panose="020B0502040204020203" pitchFamily="34" charset="0"/>
              <a:cs typeface="Segoe UI Light" panose="020B0502040204020203" pitchFamily="34" charset="0"/>
            </a:endParaRPr>
          </a:p>
        </p:txBody>
      </p:sp>
      <p:sp>
        <p:nvSpPr>
          <p:cNvPr id="77" name="Title 7"/>
          <p:cNvSpPr txBox="1">
            <a:spLocks/>
          </p:cNvSpPr>
          <p:nvPr/>
        </p:nvSpPr>
        <p:spPr>
          <a:xfrm>
            <a:off x="3573361" y="5564515"/>
            <a:ext cx="2159891" cy="406867"/>
          </a:xfrm>
          <a:prstGeom prst="rect">
            <a:avLst/>
          </a:prstGeom>
        </p:spPr>
        <p:txBody>
          <a:bodyPr vert="horz" lIns="91440" tIns="45720" rIns="91440" bIns="45720" rtlCol="0" anchor="b" anchorCtr="0">
            <a:normAutofit fontScale="925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Query Service Location</a:t>
            </a:r>
            <a:endParaRPr lang="en-US" sz="1600" dirty="0">
              <a:solidFill>
                <a:srgbClr val="DD462F"/>
              </a:solidFill>
              <a:latin typeface="Segoe UI Light" panose="020B0502040204020203" pitchFamily="34" charset="0"/>
              <a:cs typeface="Segoe UI Light" panose="020B0502040204020203" pitchFamily="34" charset="0"/>
            </a:endParaRPr>
          </a:p>
        </p:txBody>
      </p:sp>
      <p:sp>
        <p:nvSpPr>
          <p:cNvPr id="78" name="Title 7"/>
          <p:cNvSpPr txBox="1">
            <a:spLocks/>
          </p:cNvSpPr>
          <p:nvPr/>
        </p:nvSpPr>
        <p:spPr>
          <a:xfrm>
            <a:off x="8329148" y="4308012"/>
            <a:ext cx="2529352" cy="406867"/>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Register Service Location</a:t>
            </a:r>
            <a:endParaRPr lang="en-US" sz="1600" dirty="0">
              <a:solidFill>
                <a:srgbClr val="DD462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198361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sp>
        <p:nvSpPr>
          <p:cNvPr id="41" name="Content Placeholder 17"/>
          <p:cNvSpPr txBox="1">
            <a:spLocks/>
          </p:cNvSpPr>
          <p:nvPr/>
        </p:nvSpPr>
        <p:spPr>
          <a:xfrm>
            <a:off x="552549" y="1296100"/>
            <a:ext cx="11062507" cy="20660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Server-side Discovery</a:t>
            </a:r>
            <a:r>
              <a:rPr lang="en-US" sz="2400" dirty="0">
                <a:solidFill>
                  <a:srgbClr val="D24726"/>
                </a:solidFill>
                <a:latin typeface="Segoe UI" panose="020B0502040204020203" pitchFamily="34" charset="0"/>
                <a:cs typeface="Segoe UI" panose="020B0502040204020203" pitchFamily="34" charset="0"/>
              </a:rPr>
              <a:t> </a:t>
            </a:r>
            <a:r>
              <a:rPr lang="en-US" sz="2400" dirty="0" smtClean="0">
                <a:solidFill>
                  <a:srgbClr val="D24726"/>
                </a:solidFill>
                <a:latin typeface="Segoe UI" panose="020B0502040204020203" pitchFamily="34" charset="0"/>
                <a:cs typeface="Segoe UI" panose="020B0502040204020203" pitchFamily="34" charset="0"/>
              </a:rPr>
              <a:t>Patterns</a:t>
            </a:r>
          </a:p>
          <a:p>
            <a:pPr marL="0" indent="0">
              <a:lnSpc>
                <a:spcPct val="150000"/>
              </a:lnSpc>
              <a:spcBef>
                <a:spcPts val="0"/>
              </a:spcBef>
              <a:spcAft>
                <a:spcPts val="0"/>
              </a:spcAft>
              <a:buNone/>
              <a:defRPr/>
            </a:pPr>
            <a:r>
              <a:rPr lang="en-US" sz="1800" dirty="0">
                <a:solidFill>
                  <a:schemeClr val="tx1"/>
                </a:solidFill>
                <a:latin typeface="Segoe UI Light" panose="020B0502040204020203" pitchFamily="34" charset="0"/>
                <a:cs typeface="Segoe UI Light" panose="020B0502040204020203" pitchFamily="34" charset="0"/>
              </a:rPr>
              <a:t>When making a request to a service, the client makes a request via a router (</a:t>
            </a:r>
            <a:r>
              <a:rPr lang="en-US" sz="1800" dirty="0" err="1">
                <a:solidFill>
                  <a:schemeClr val="tx1"/>
                </a:solidFill>
                <a:latin typeface="Segoe UI Light" panose="020B0502040204020203" pitchFamily="34" charset="0"/>
                <a:cs typeface="Segoe UI Light" panose="020B0502040204020203" pitchFamily="34" charset="0"/>
              </a:rPr>
              <a:t>a.k.a</a:t>
            </a:r>
            <a:r>
              <a:rPr lang="en-US" sz="1800" dirty="0">
                <a:solidFill>
                  <a:schemeClr val="tx1"/>
                </a:solidFill>
                <a:latin typeface="Segoe UI Light" panose="020B0502040204020203" pitchFamily="34" charset="0"/>
                <a:cs typeface="Segoe UI Light" panose="020B0502040204020203" pitchFamily="34" charset="0"/>
              </a:rPr>
              <a:t> load balancer) that runs at a well known location. The router queries a service registry, which might be built into the router, and forwards the request to an available service instance.</a:t>
            </a:r>
          </a:p>
        </p:txBody>
      </p:sp>
      <p:sp>
        <p:nvSpPr>
          <p:cNvPr id="25" name="Rectangle 24"/>
          <p:cNvSpPr/>
          <p:nvPr/>
        </p:nvSpPr>
        <p:spPr>
          <a:xfrm>
            <a:off x="1339362" y="3552145"/>
            <a:ext cx="1553135" cy="1171347"/>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solidFill>
                  <a:srgbClr val="DD462F"/>
                </a:solidFill>
              </a:rPr>
              <a:t>Service Client /</a:t>
            </a:r>
          </a:p>
          <a:p>
            <a:pPr algn="ctr"/>
            <a:r>
              <a:rPr lang="en-US" sz="1400" dirty="0" smtClean="0">
                <a:solidFill>
                  <a:srgbClr val="DD462F"/>
                </a:solidFill>
              </a:rPr>
              <a:t>API Gateway</a:t>
            </a:r>
            <a:endParaRPr lang="en-US" sz="1400" dirty="0">
              <a:solidFill>
                <a:srgbClr val="DD462F"/>
              </a:solidFill>
            </a:endParaRPr>
          </a:p>
        </p:txBody>
      </p:sp>
      <p:sp>
        <p:nvSpPr>
          <p:cNvPr id="26" name="Rectangle 25"/>
          <p:cNvSpPr/>
          <p:nvPr/>
        </p:nvSpPr>
        <p:spPr>
          <a:xfrm>
            <a:off x="3975988" y="3555323"/>
            <a:ext cx="1209905" cy="1171347"/>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Router / Load Balancer</a:t>
            </a:r>
            <a:endParaRPr lang="en-US" sz="1400" b="1" dirty="0"/>
          </a:p>
        </p:txBody>
      </p:sp>
      <p:sp>
        <p:nvSpPr>
          <p:cNvPr id="27" name="Rectangle 26"/>
          <p:cNvSpPr/>
          <p:nvPr/>
        </p:nvSpPr>
        <p:spPr>
          <a:xfrm>
            <a:off x="6338205" y="5456238"/>
            <a:ext cx="1625600" cy="1030287"/>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solidFill>
                  <a:srgbClr val="DD462F"/>
                </a:solidFill>
              </a:rPr>
              <a:t>Service Registry</a:t>
            </a:r>
            <a:endParaRPr lang="en-US" sz="1400" dirty="0">
              <a:solidFill>
                <a:srgbClr val="DD462F"/>
              </a:solidFill>
            </a:endParaRPr>
          </a:p>
        </p:txBody>
      </p:sp>
      <p:sp>
        <p:nvSpPr>
          <p:cNvPr id="28" name="Rectangle 27"/>
          <p:cNvSpPr/>
          <p:nvPr/>
        </p:nvSpPr>
        <p:spPr>
          <a:xfrm>
            <a:off x="6573589" y="3189299"/>
            <a:ext cx="1209905" cy="525452"/>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A</a:t>
            </a:r>
            <a:endParaRPr lang="en-US" sz="1400" b="1" dirty="0"/>
          </a:p>
        </p:txBody>
      </p:sp>
      <p:sp>
        <p:nvSpPr>
          <p:cNvPr id="30" name="Rectangle 29"/>
          <p:cNvSpPr/>
          <p:nvPr/>
        </p:nvSpPr>
        <p:spPr>
          <a:xfrm>
            <a:off x="6573589" y="3891435"/>
            <a:ext cx="1209905" cy="532250"/>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B</a:t>
            </a:r>
            <a:endParaRPr lang="en-US" sz="1400" b="1" dirty="0"/>
          </a:p>
        </p:txBody>
      </p:sp>
      <p:sp>
        <p:nvSpPr>
          <p:cNvPr id="33" name="Rectangle 32"/>
          <p:cNvSpPr/>
          <p:nvPr/>
        </p:nvSpPr>
        <p:spPr>
          <a:xfrm>
            <a:off x="6573589" y="4582410"/>
            <a:ext cx="1209905" cy="478995"/>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C</a:t>
            </a:r>
            <a:endParaRPr lang="en-US" sz="1400" b="1" dirty="0"/>
          </a:p>
        </p:txBody>
      </p:sp>
      <p:cxnSp>
        <p:nvCxnSpPr>
          <p:cNvPr id="35" name="Straight Arrow Connector 34"/>
          <p:cNvCxnSpPr>
            <a:stCxn id="28" idx="1"/>
          </p:cNvCxnSpPr>
          <p:nvPr/>
        </p:nvCxnSpPr>
        <p:spPr>
          <a:xfrm flipH="1" flipV="1">
            <a:off x="6134551" y="3445669"/>
            <a:ext cx="439038" cy="6356"/>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0" idx="1"/>
          </p:cNvCxnSpPr>
          <p:nvPr/>
        </p:nvCxnSpPr>
        <p:spPr>
          <a:xfrm flipH="1">
            <a:off x="6134551" y="4157560"/>
            <a:ext cx="439038" cy="1125"/>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3" idx="1"/>
          </p:cNvCxnSpPr>
          <p:nvPr/>
        </p:nvCxnSpPr>
        <p:spPr>
          <a:xfrm flipH="1" flipV="1">
            <a:off x="6134551" y="4818518"/>
            <a:ext cx="439038" cy="3390"/>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28" idx="3"/>
            <a:endCxn id="27" idx="3"/>
          </p:cNvCxnSpPr>
          <p:nvPr/>
        </p:nvCxnSpPr>
        <p:spPr>
          <a:xfrm>
            <a:off x="7783494" y="3452025"/>
            <a:ext cx="180311" cy="2519357"/>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30" idx="3"/>
            <a:endCxn id="27" idx="3"/>
          </p:cNvCxnSpPr>
          <p:nvPr/>
        </p:nvCxnSpPr>
        <p:spPr>
          <a:xfrm>
            <a:off x="7783494" y="4157560"/>
            <a:ext cx="180311" cy="1813822"/>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33" idx="3"/>
            <a:endCxn id="27" idx="3"/>
          </p:cNvCxnSpPr>
          <p:nvPr/>
        </p:nvCxnSpPr>
        <p:spPr>
          <a:xfrm>
            <a:off x="7783494" y="4821908"/>
            <a:ext cx="180311" cy="1149474"/>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26" idx="2"/>
            <a:endCxn id="27" idx="1"/>
          </p:cNvCxnSpPr>
          <p:nvPr/>
        </p:nvCxnSpPr>
        <p:spPr>
          <a:xfrm rot="16200000" flipH="1">
            <a:off x="4837217" y="4470394"/>
            <a:ext cx="1244712" cy="1757264"/>
          </a:xfrm>
          <a:prstGeom prst="bentConnector2">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26" idx="3"/>
          </p:cNvCxnSpPr>
          <p:nvPr/>
        </p:nvCxnSpPr>
        <p:spPr>
          <a:xfrm flipV="1">
            <a:off x="5185893" y="3458375"/>
            <a:ext cx="948658" cy="68262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6" idx="3"/>
          </p:cNvCxnSpPr>
          <p:nvPr/>
        </p:nvCxnSpPr>
        <p:spPr>
          <a:xfrm>
            <a:off x="5185893" y="4140997"/>
            <a:ext cx="948658" cy="635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6" idx="3"/>
          </p:cNvCxnSpPr>
          <p:nvPr/>
        </p:nvCxnSpPr>
        <p:spPr>
          <a:xfrm>
            <a:off x="5185893" y="4140997"/>
            <a:ext cx="948658" cy="68387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6338205" y="2936882"/>
            <a:ext cx="1625600" cy="2378068"/>
          </a:xfrm>
          <a:prstGeom prst="rect">
            <a:avLst/>
          </a:prstGeom>
          <a:noFill/>
          <a:ln w="12700">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dirty="0">
              <a:solidFill>
                <a:srgbClr val="DD462F"/>
              </a:solidFill>
            </a:endParaRPr>
          </a:p>
        </p:txBody>
      </p:sp>
      <p:sp>
        <p:nvSpPr>
          <p:cNvPr id="52" name="Title 7"/>
          <p:cNvSpPr txBox="1">
            <a:spLocks/>
          </p:cNvSpPr>
          <p:nvPr/>
        </p:nvSpPr>
        <p:spPr>
          <a:xfrm>
            <a:off x="3747532" y="6025520"/>
            <a:ext cx="2159891" cy="406867"/>
          </a:xfrm>
          <a:prstGeom prst="rect">
            <a:avLst/>
          </a:prstGeom>
        </p:spPr>
        <p:txBody>
          <a:bodyPr vert="horz" lIns="91440" tIns="45720" rIns="91440" bIns="45720" rtlCol="0" anchor="b" anchorCtr="0">
            <a:normAutofit fontScale="925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Query Service Location</a:t>
            </a:r>
            <a:endParaRPr lang="en-US" sz="1600" dirty="0">
              <a:solidFill>
                <a:srgbClr val="DD462F"/>
              </a:solidFill>
              <a:latin typeface="Segoe UI Light" panose="020B0502040204020203" pitchFamily="34" charset="0"/>
              <a:cs typeface="Segoe UI Light" panose="020B0502040204020203" pitchFamily="34" charset="0"/>
            </a:endParaRPr>
          </a:p>
        </p:txBody>
      </p:sp>
      <p:sp>
        <p:nvSpPr>
          <p:cNvPr id="53" name="Title 7"/>
          <p:cNvSpPr txBox="1">
            <a:spLocks/>
          </p:cNvSpPr>
          <p:nvPr/>
        </p:nvSpPr>
        <p:spPr>
          <a:xfrm>
            <a:off x="8329148" y="4308012"/>
            <a:ext cx="2529352" cy="406867"/>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Register Service Location</a:t>
            </a:r>
            <a:endParaRPr lang="en-US" sz="1600" dirty="0">
              <a:solidFill>
                <a:srgbClr val="DD462F"/>
              </a:solidFill>
              <a:latin typeface="Segoe UI Light" panose="020B0502040204020203" pitchFamily="34" charset="0"/>
              <a:cs typeface="Segoe UI Light" panose="020B0502040204020203" pitchFamily="34" charset="0"/>
            </a:endParaRPr>
          </a:p>
        </p:txBody>
      </p:sp>
      <p:cxnSp>
        <p:nvCxnSpPr>
          <p:cNvPr id="54" name="Straight Connector 53"/>
          <p:cNvCxnSpPr>
            <a:stCxn id="25" idx="3"/>
            <a:endCxn id="26" idx="1"/>
          </p:cNvCxnSpPr>
          <p:nvPr/>
        </p:nvCxnSpPr>
        <p:spPr>
          <a:xfrm>
            <a:off x="2892497" y="4137819"/>
            <a:ext cx="1083491" cy="317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6" name="Title 7"/>
          <p:cNvSpPr txBox="1">
            <a:spLocks/>
          </p:cNvSpPr>
          <p:nvPr/>
        </p:nvSpPr>
        <p:spPr>
          <a:xfrm>
            <a:off x="8027836" y="2830965"/>
            <a:ext cx="3822604" cy="406867"/>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Virtualized </a:t>
            </a:r>
            <a:r>
              <a:rPr lang="en-US" sz="1600" dirty="0">
                <a:solidFill>
                  <a:srgbClr val="DD462F"/>
                </a:solidFill>
              </a:rPr>
              <a:t>or containerized environment</a:t>
            </a:r>
            <a:endParaRPr lang="en-US" sz="1600" dirty="0">
              <a:solidFill>
                <a:srgbClr val="DD462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54080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1005956" cy="52317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defRPr/>
            </a:pPr>
            <a:r>
              <a:rPr lang="en-US" sz="1800" dirty="0"/>
              <a:t>Service registry</a:t>
            </a:r>
          </a:p>
          <a:p>
            <a:pPr>
              <a:lnSpc>
                <a:spcPct val="150000"/>
              </a:lnSpc>
              <a:spcBef>
                <a:spcPts val="0"/>
              </a:spcBef>
              <a:spcAft>
                <a:spcPts val="0"/>
              </a:spcAft>
              <a:defRPr/>
            </a:pPr>
            <a:r>
              <a:rPr lang="en-US" sz="1800" dirty="0"/>
              <a:t>Self registration</a:t>
            </a:r>
          </a:p>
          <a:p>
            <a:pPr>
              <a:lnSpc>
                <a:spcPct val="150000"/>
              </a:lnSpc>
              <a:spcBef>
                <a:spcPts val="0"/>
              </a:spcBef>
              <a:spcAft>
                <a:spcPts val="0"/>
              </a:spcAft>
              <a:defRPr/>
            </a:pPr>
            <a:r>
              <a:rPr lang="en-US" sz="1800" dirty="0"/>
              <a:t>3rd party registration</a:t>
            </a:r>
          </a:p>
          <a:p>
            <a:pPr>
              <a:lnSpc>
                <a:spcPct val="150000"/>
              </a:lnSpc>
              <a:spcBef>
                <a:spcPts val="0"/>
              </a:spcBef>
              <a:spcAft>
                <a:spcPts val="0"/>
              </a:spcAft>
              <a:defRPr/>
            </a:pPr>
            <a:r>
              <a:rPr lang="en-US" sz="1800" dirty="0" err="1"/>
              <a:t>Serverless</a:t>
            </a:r>
            <a:r>
              <a:rPr lang="en-US" sz="1800" dirty="0"/>
              <a:t> deployment</a:t>
            </a:r>
          </a:p>
          <a:p>
            <a:pPr>
              <a:lnSpc>
                <a:spcPct val="150000"/>
              </a:lnSpc>
              <a:spcBef>
                <a:spcPts val="0"/>
              </a:spcBef>
              <a:spcAft>
                <a:spcPts val="0"/>
              </a:spcAft>
              <a:defRPr/>
            </a:pPr>
            <a:r>
              <a:rPr lang="en-US" sz="1800" dirty="0"/>
              <a:t>Shared </a:t>
            </a:r>
            <a:r>
              <a:rPr lang="en-US" sz="1800" dirty="0" smtClean="0"/>
              <a:t>database</a:t>
            </a:r>
          </a:p>
          <a:p>
            <a:pPr>
              <a:lnSpc>
                <a:spcPct val="150000"/>
              </a:lnSpc>
              <a:spcBef>
                <a:spcPts val="0"/>
              </a:spcBef>
              <a:spcAft>
                <a:spcPts val="0"/>
              </a:spcAft>
              <a:defRPr/>
            </a:pPr>
            <a:r>
              <a:rPr lang="en-US" sz="1800" dirty="0"/>
              <a:t>Service instance per </a:t>
            </a:r>
            <a:r>
              <a:rPr lang="en-US" sz="1800" dirty="0" smtClean="0"/>
              <a:t>VM</a:t>
            </a:r>
          </a:p>
          <a:p>
            <a:pPr>
              <a:lnSpc>
                <a:spcPct val="150000"/>
              </a:lnSpc>
              <a:spcBef>
                <a:spcPts val="0"/>
              </a:spcBef>
              <a:spcAft>
                <a:spcPts val="0"/>
              </a:spcAft>
              <a:defRPr/>
            </a:pPr>
            <a:r>
              <a:rPr lang="en-US" sz="1800" dirty="0"/>
              <a:t>Service instance per Container</a:t>
            </a:r>
            <a:endParaRPr lang="en-US" sz="1800" dirty="0" smtClean="0"/>
          </a:p>
          <a:p>
            <a:pPr marL="0" indent="0">
              <a:lnSpc>
                <a:spcPct val="150000"/>
              </a:lnSpc>
              <a:spcBef>
                <a:spcPts val="0"/>
              </a:spcBef>
              <a:spcAft>
                <a:spcPts val="0"/>
              </a:spcAft>
              <a:buNone/>
              <a:defRPr/>
            </a:pPr>
            <a:endParaRPr lang="en-US" sz="2400" dirty="0" smtClean="0"/>
          </a:p>
          <a:p>
            <a:pPr marL="0" indent="0">
              <a:lnSpc>
                <a:spcPct val="150000"/>
              </a:lnSpc>
              <a:spcBef>
                <a:spcPts val="0"/>
              </a:spcBef>
              <a:spcAft>
                <a:spcPts val="0"/>
              </a:spcAft>
              <a:buNone/>
              <a:defRPr/>
            </a:pPr>
            <a:endParaRPr lang="en-US" sz="2400" dirty="0"/>
          </a:p>
          <a:p>
            <a:pPr marL="0" indent="0">
              <a:lnSpc>
                <a:spcPct val="150000"/>
              </a:lnSpc>
              <a:spcBef>
                <a:spcPts val="0"/>
              </a:spcBef>
              <a:spcAft>
                <a:spcPts val="0"/>
              </a:spcAft>
              <a:buNone/>
              <a:defRPr/>
            </a:pPr>
            <a:r>
              <a:rPr lang="en-US" sz="2400" dirty="0" smtClean="0"/>
              <a:t>Chris Richardson</a:t>
            </a:r>
          </a:p>
          <a:p>
            <a:pPr marL="0" indent="0">
              <a:lnSpc>
                <a:spcPct val="150000"/>
              </a:lnSpc>
              <a:spcBef>
                <a:spcPts val="0"/>
              </a:spcBef>
              <a:spcAft>
                <a:spcPts val="0"/>
              </a:spcAft>
              <a:buNone/>
              <a:defRPr/>
            </a:pPr>
            <a:r>
              <a:rPr lang="en-US" sz="1800" dirty="0" smtClean="0">
                <a:latin typeface="Segoe UI" panose="020B0502040204020203" pitchFamily="34" charset="0"/>
                <a:cs typeface="Segoe UI" panose="020B0502040204020203" pitchFamily="34" charset="0"/>
                <a:hlinkClick r:id="rId3"/>
              </a:rPr>
              <a:t>www.microservices.io/patterns</a:t>
            </a:r>
            <a:endParaRPr lang="en-US" sz="1800" dirty="0" smtClean="0">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a:xfrm>
            <a:off x="521208" y="448056"/>
            <a:ext cx="11026358" cy="640080"/>
          </a:xfrm>
        </p:spPr>
        <p:txBody>
          <a:bodyPr/>
          <a:lstStyle/>
          <a:p>
            <a:r>
              <a:rPr lang="en-US" dirty="0" smtClean="0">
                <a:latin typeface="Segoe UI Light" panose="020B0502040204020203" pitchFamily="34" charset="0"/>
                <a:cs typeface="Segoe UI Light" panose="020B0502040204020203" pitchFamily="34" charset="0"/>
              </a:rPr>
              <a:t>More </a:t>
            </a:r>
            <a:r>
              <a:rPr lang="en-US" dirty="0" err="1" smtClean="0">
                <a:latin typeface="Segoe UI Light" panose="020B0502040204020203" pitchFamily="34" charset="0"/>
                <a:cs typeface="Segoe UI Light" panose="020B0502040204020203" pitchFamily="34" charset="0"/>
              </a:rPr>
              <a:t>microservices</a:t>
            </a:r>
            <a:r>
              <a:rPr lang="en-US" dirty="0" smtClean="0">
                <a:latin typeface="Segoe UI Light" panose="020B0502040204020203" pitchFamily="34" charset="0"/>
                <a:cs typeface="Segoe UI Light" panose="020B0502040204020203" pitchFamily="34" charset="0"/>
              </a:rPr>
              <a:t> patterns….</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42088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Do we need to manually implement all the patterns?</a:t>
            </a:r>
            <a:endParaRPr lang="en-US" sz="4800" dirty="0">
              <a:solidFill>
                <a:schemeClr val="bg1"/>
              </a:solidFill>
            </a:endParaRPr>
          </a:p>
        </p:txBody>
      </p:sp>
    </p:spTree>
    <p:extLst>
      <p:ext uri="{BB962C8B-B14F-4D97-AF65-F5344CB8AC3E}">
        <p14:creationId xmlns:p14="http://schemas.microsoft.com/office/powerpoint/2010/main" val="25558176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8" y="448056"/>
            <a:ext cx="11026358" cy="640080"/>
          </a:xfrm>
        </p:spPr>
        <p:txBody>
          <a:bodyPr/>
          <a:lstStyle/>
          <a:p>
            <a:r>
              <a:rPr lang="en-US" dirty="0" smtClean="0">
                <a:latin typeface="Segoe UI Light" panose="020B0502040204020203" pitchFamily="34" charset="0"/>
                <a:cs typeface="Segoe UI Light" panose="020B0502040204020203" pitchFamily="34" charset="0"/>
              </a:rPr>
              <a:t>Microservices Frameworks</a:t>
            </a:r>
            <a:endParaRPr lang="en-US" dirty="0">
              <a:latin typeface="Segoe UI Light" panose="020B0502040204020203" pitchFamily="34" charset="0"/>
              <a:cs typeface="Segoe UI Light" panose="020B0502040204020203"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39397" y="3757900"/>
            <a:ext cx="2124600" cy="1109644"/>
          </a:xfrm>
          <a:prstGeom prst="rect">
            <a:avLst/>
          </a:prstGeom>
        </p:spPr>
      </p:pic>
      <p:pic>
        <p:nvPicPr>
          <p:cNvPr id="1026" name="Picture 2" descr="Image result for spring bo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8960" y="5677713"/>
            <a:ext cx="2849747" cy="76029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9541" y="3757900"/>
            <a:ext cx="2281926" cy="146438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lago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7474" y="3913301"/>
            <a:ext cx="3128799" cy="798842"/>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8346186" y="1848473"/>
            <a:ext cx="2940123" cy="1160677"/>
            <a:chOff x="521208" y="4006941"/>
            <a:chExt cx="2940123" cy="1160677"/>
          </a:xfrm>
        </p:grpSpPr>
        <p:sp>
          <p:nvSpPr>
            <p:cNvPr id="2" name="Rectangle 1"/>
            <p:cNvSpPr/>
            <p:nvPr/>
          </p:nvSpPr>
          <p:spPr>
            <a:xfrm>
              <a:off x="521208" y="4859841"/>
              <a:ext cx="2940123" cy="307777"/>
            </a:xfrm>
            <a:prstGeom prst="rect">
              <a:avLst/>
            </a:prstGeom>
          </p:spPr>
          <p:txBody>
            <a:bodyPr wrap="square">
              <a:spAutoFit/>
            </a:bodyPr>
            <a:lstStyle/>
            <a:p>
              <a:r>
                <a:rPr lang="en-US" sz="1400" dirty="0">
                  <a:solidFill>
                    <a:srgbClr val="444444"/>
                  </a:solidFill>
                  <a:latin typeface="Open Sans"/>
                </a:rPr>
                <a:t>Microservices Framework for Java</a:t>
              </a:r>
              <a:endParaRPr lang="en-US" sz="1400" dirty="0"/>
            </a:p>
          </p:txBody>
        </p:sp>
        <p:pic>
          <p:nvPicPr>
            <p:cNvPr id="1034" name="Picture 10" descr="Image result for wso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3519" y="4006941"/>
              <a:ext cx="2095500" cy="9429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784822" y="1675930"/>
            <a:ext cx="2840173" cy="1513880"/>
            <a:chOff x="7698378" y="3682002"/>
            <a:chExt cx="2840173" cy="1513880"/>
          </a:xfrm>
        </p:grpSpPr>
        <p:sp>
          <p:nvSpPr>
            <p:cNvPr id="14" name="Title 1"/>
            <p:cNvSpPr txBox="1">
              <a:spLocks/>
            </p:cNvSpPr>
            <p:nvPr/>
          </p:nvSpPr>
          <p:spPr>
            <a:xfrm>
              <a:off x="7698378" y="4724930"/>
              <a:ext cx="2840173" cy="470952"/>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2400" dirty="0" smtClean="0">
                  <a:solidFill>
                    <a:srgbClr val="D24726"/>
                  </a:solidFill>
                </a:rPr>
                <a:t>Azure Service Fabric</a:t>
              </a:r>
              <a:endParaRPr lang="en-US" sz="2400" dirty="0">
                <a:solidFill>
                  <a:srgbClr val="D24726"/>
                </a:solidFill>
              </a:endParaRPr>
            </a:p>
          </p:txBody>
        </p:sp>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53097" y="3682002"/>
              <a:ext cx="2130733" cy="1118635"/>
            </a:xfrm>
            <a:prstGeom prst="rect">
              <a:avLst/>
            </a:prstGeom>
          </p:spPr>
        </p:pic>
      </p:grpSp>
      <p:pic>
        <p:nvPicPr>
          <p:cNvPr id="4" name="Picture 2" descr="Image result for AWS lambd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70381" y="1831803"/>
            <a:ext cx="3265892" cy="139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468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4441378"/>
            <a:ext cx="10515600" cy="849085"/>
          </a:xfrm>
        </p:spPr>
        <p:txBody>
          <a:bodyPr>
            <a:normAutofit/>
          </a:bodyPr>
          <a:lstStyle/>
          <a:p>
            <a:pPr algn="ctr"/>
            <a:r>
              <a:rPr lang="en-US" sz="4800" dirty="0" smtClean="0">
                <a:solidFill>
                  <a:schemeClr val="bg1"/>
                </a:solidFill>
              </a:rPr>
              <a:t>Azure Service Fabric</a:t>
            </a:r>
            <a:endParaRPr lang="en-US" sz="4800"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101" y="1249338"/>
            <a:ext cx="5715798" cy="3000794"/>
          </a:xfrm>
          <a:prstGeom prst="rect">
            <a:avLst/>
          </a:prstGeom>
        </p:spPr>
      </p:pic>
    </p:spTree>
    <p:extLst>
      <p:ext uri="{BB962C8B-B14F-4D97-AF65-F5344CB8AC3E}">
        <p14:creationId xmlns:p14="http://schemas.microsoft.com/office/powerpoint/2010/main" val="3569477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descr="Small circle with number 1 inside indicating step 1"/>
          <p:cNvGrpSpPr/>
          <p:nvPr/>
        </p:nvGrpSpPr>
        <p:grpSpPr>
          <a:xfrm>
            <a:off x="558723" y="1618615"/>
            <a:ext cx="558179" cy="409838"/>
            <a:chOff x="6953426" y="711274"/>
            <a:chExt cx="558179" cy="409838"/>
          </a:xfrm>
        </p:grpSpPr>
        <p:sp>
          <p:nvSpPr>
            <p:cNvPr id="34" name="Oval 33"/>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descr="small circle with numeral 1 inside "/>
            <p:cNvSpPr txBox="1"/>
            <p:nvPr/>
          </p:nvSpPr>
          <p:spPr>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131353" y="1449799"/>
            <a:ext cx="10520715" cy="420593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pPr>
            <a:r>
              <a:rPr lang="en-US" sz="2400" dirty="0" smtClean="0">
                <a:solidFill>
                  <a:prstClr val="black">
                    <a:lumMod val="75000"/>
                    <a:lumOff val="25000"/>
                  </a:prstClr>
                </a:solidFill>
                <a:latin typeface="Segoe UI Light" panose="020B0502040204020203" pitchFamily="34" charset="0"/>
                <a:cs typeface="Segoe UI Light" panose="020B0502040204020203" pitchFamily="34" charset="0"/>
              </a:rPr>
              <a:t>Microservices</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Introduction</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Monoliths. SOA and  Microservices</a:t>
            </a:r>
            <a:endParaRPr lang="en-US" sz="1600" dirty="0" smtClean="0">
              <a:solidFill>
                <a:prstClr val="black">
                  <a:lumMod val="75000"/>
                  <a:lumOff val="25000"/>
                </a:prstClr>
              </a:solidFill>
              <a:latin typeface="Segoe UI Light" panose="020B0502040204020203" pitchFamily="34" charset="0"/>
              <a:cs typeface="Segoe UI Light" panose="020B0502040204020203" pitchFamily="34" charset="0"/>
            </a:endParaRP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Common </a:t>
            </a: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Microservice design patterns</a:t>
            </a:r>
            <a:endParaRPr lang="en-US" sz="1600" dirty="0">
              <a:solidFill>
                <a:prstClr val="black">
                  <a:lumMod val="75000"/>
                  <a:lumOff val="25000"/>
                </a:prstClr>
              </a:solidFill>
              <a:latin typeface="Segoe UI Light" panose="020B0502040204020203" pitchFamily="34" charset="0"/>
              <a:cs typeface="Segoe UI Light" panose="020B0502040204020203" pitchFamily="34" charset="0"/>
            </a:endParaRPr>
          </a:p>
          <a:p>
            <a:pPr marL="0" indent="0">
              <a:lnSpc>
                <a:spcPct val="150000"/>
              </a:lnSpc>
              <a:spcBef>
                <a:spcPts val="0"/>
              </a:spcBef>
              <a:spcAft>
                <a:spcPts val="0"/>
              </a:spcAft>
              <a:buNone/>
            </a:pPr>
            <a:r>
              <a:rPr lang="en-US" sz="2400" dirty="0">
                <a:solidFill>
                  <a:prstClr val="black">
                    <a:lumMod val="75000"/>
                    <a:lumOff val="25000"/>
                  </a:prstClr>
                </a:solidFill>
                <a:latin typeface="Segoe UI Light" panose="020B0502040204020203" pitchFamily="34" charset="0"/>
                <a:cs typeface="Segoe UI Light" panose="020B0502040204020203" pitchFamily="34" charset="0"/>
              </a:rPr>
              <a:t>Azure Service </a:t>
            </a:r>
            <a:r>
              <a:rPr lang="en-US" sz="2400" dirty="0" smtClean="0">
                <a:solidFill>
                  <a:prstClr val="black">
                    <a:lumMod val="75000"/>
                    <a:lumOff val="25000"/>
                  </a:prstClr>
                </a:solidFill>
                <a:latin typeface="Segoe UI Light" panose="020B0502040204020203" pitchFamily="34" charset="0"/>
                <a:cs typeface="Segoe UI Light" panose="020B0502040204020203" pitchFamily="34" charset="0"/>
              </a:rPr>
              <a:t>Fabric</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Introduction</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Building applications with Azure Service Fabric programming models</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Deployment internals - Clusters </a:t>
            </a: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and Nodes</a:t>
            </a:r>
          </a:p>
          <a:p>
            <a:pPr marL="0" indent="0">
              <a:lnSpc>
                <a:spcPct val="150000"/>
              </a:lnSpc>
              <a:spcBef>
                <a:spcPts val="0"/>
              </a:spcBef>
              <a:spcAft>
                <a:spcPts val="0"/>
              </a:spcAft>
              <a:buNone/>
            </a:pPr>
            <a:r>
              <a:rPr lang="en-US" sz="2400" dirty="0" smtClean="0">
                <a:solidFill>
                  <a:prstClr val="black">
                    <a:lumMod val="75000"/>
                    <a:lumOff val="25000"/>
                  </a:prstClr>
                </a:solidFill>
                <a:latin typeface="Segoe UI Light" panose="020B0502040204020203" pitchFamily="34" charset="0"/>
                <a:cs typeface="Segoe UI Light" panose="020B0502040204020203" pitchFamily="34" charset="0"/>
              </a:rPr>
              <a:t>Demo POC</a:t>
            </a:r>
            <a:endParaRPr lang="en-US" sz="2400" dirty="0">
              <a:solidFill>
                <a:prstClr val="black">
                  <a:lumMod val="75000"/>
                  <a:lumOff val="25000"/>
                </a:prstClr>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p:txBody>
          <a:bodyPr>
            <a:normAutofit/>
          </a:bodyPr>
          <a:lstStyle/>
          <a:p>
            <a:pPr lvl="0"/>
            <a:r>
              <a:rPr lang="en-US" dirty="0" smtClean="0">
                <a:latin typeface="Segoe UI Light" panose="020B0502040204020203" pitchFamily="34" charset="0"/>
                <a:cs typeface="Segoe UI Light" panose="020B0502040204020203" pitchFamily="34" charset="0"/>
              </a:rPr>
              <a:t>Agenda for the day</a:t>
            </a:r>
            <a:endParaRPr lang="en-US" dirty="0">
              <a:latin typeface="Segoe UI Light" panose="020B0502040204020203" pitchFamily="34" charset="0"/>
              <a:cs typeface="Segoe UI Light" panose="020B0502040204020203" pitchFamily="34" charset="0"/>
            </a:endParaRPr>
          </a:p>
        </p:txBody>
      </p:sp>
      <p:grpSp>
        <p:nvGrpSpPr>
          <p:cNvPr id="20" name="Group 19" descr="Small circle with number 1 inside indicating step 1"/>
          <p:cNvGrpSpPr/>
          <p:nvPr/>
        </p:nvGrpSpPr>
        <p:grpSpPr>
          <a:xfrm>
            <a:off x="566670" y="3233314"/>
            <a:ext cx="558179" cy="409838"/>
            <a:chOff x="6953426" y="711274"/>
            <a:chExt cx="558179" cy="409838"/>
          </a:xfrm>
        </p:grpSpPr>
        <p:sp>
          <p:nvSpPr>
            <p:cNvPr id="21" name="Oval 20"/>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descr="small circle with numeral 1 inside "/>
            <p:cNvSpPr txBox="1"/>
            <p:nvPr/>
          </p:nvSpPr>
          <p:spPr>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3" name="Content Placeholder 17"/>
          <p:cNvSpPr txBox="1">
            <a:spLocks/>
          </p:cNvSpPr>
          <p:nvPr/>
        </p:nvSpPr>
        <p:spPr>
          <a:xfrm>
            <a:off x="1073985" y="4488353"/>
            <a:ext cx="10520715" cy="2483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2400" dirty="0">
              <a:solidFill>
                <a:prstClr val="black">
                  <a:lumMod val="75000"/>
                  <a:lumOff val="25000"/>
                </a:prstClr>
              </a:solidFill>
              <a:cs typeface="Segoe UI"/>
            </a:endParaRPr>
          </a:p>
        </p:txBody>
      </p:sp>
      <p:grpSp>
        <p:nvGrpSpPr>
          <p:cNvPr id="24" name="Group 23" descr="Small circle with number 1 inside indicating step 1"/>
          <p:cNvGrpSpPr/>
          <p:nvPr/>
        </p:nvGrpSpPr>
        <p:grpSpPr>
          <a:xfrm>
            <a:off x="575377" y="4882142"/>
            <a:ext cx="558179" cy="409838"/>
            <a:chOff x="6953426" y="711274"/>
            <a:chExt cx="558179" cy="409838"/>
          </a:xfrm>
        </p:grpSpPr>
        <p:sp>
          <p:nvSpPr>
            <p:cNvPr id="25" name="Oval 24"/>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descr="small circle with numeral 1 inside "/>
            <p:cNvSpPr txBox="1"/>
            <p:nvPr/>
          </p:nvSpPr>
          <p:spPr>
            <a:xfrm>
              <a:off x="6953426" y="727564"/>
              <a:ext cx="558179" cy="369332"/>
            </a:xfrm>
            <a:prstGeom prst="rect">
              <a:avLst/>
            </a:prstGeom>
            <a:noFill/>
          </p:spPr>
          <p:txBody>
            <a:bodyPr wrap="square" rtlCol="0">
              <a:spAutoFit/>
            </a:bodyPr>
            <a:lstStyle/>
            <a:p>
              <a:pPr algn="ctr"/>
              <a:r>
                <a:rPr lang="en-US" dirty="0" smtClean="0">
                  <a:solidFill>
                    <a:schemeClr val="bg1"/>
                  </a:solidFill>
                  <a:latin typeface="Segoe UI Semibold" panose="020B0702040204020203" pitchFamily="34" charset="0"/>
                  <a:cs typeface="Segoe UI Semibold" panose="020B0702040204020203" pitchFamily="34" charset="0"/>
                </a:rPr>
                <a:t>3</a:t>
              </a:r>
              <a:endParaRPr lang="en-US" dirty="0">
                <a:solidFill>
                  <a:schemeClr val="bg1"/>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8589327" cy="5849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1600" dirty="0" smtClean="0">
                <a:latin typeface="Segoe UI" panose="020B0502040204020203" pitchFamily="34" charset="0"/>
                <a:cs typeface="Segoe UI" panose="020B0502040204020203" pitchFamily="34" charset="0"/>
              </a:rPr>
              <a:t>Application </a:t>
            </a:r>
            <a:r>
              <a:rPr lang="en-US" sz="1600" dirty="0">
                <a:latin typeface="Segoe UI" panose="020B0502040204020203" pitchFamily="34" charset="0"/>
                <a:cs typeface="Segoe UI" panose="020B0502040204020203" pitchFamily="34" charset="0"/>
              </a:rPr>
              <a:t>platform for distributed </a:t>
            </a:r>
            <a:r>
              <a:rPr lang="en-US" sz="1600" dirty="0" smtClean="0">
                <a:latin typeface="Segoe UI" panose="020B0502040204020203" pitchFamily="34" charset="0"/>
                <a:cs typeface="Segoe UI" panose="020B0502040204020203" pitchFamily="34" charset="0"/>
              </a:rPr>
              <a:t>reliable, hyper scale, Microservice-based applications</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Azure Service Fabric</a:t>
            </a:r>
            <a:endParaRPr lang="en-US" dirty="0">
              <a:latin typeface="Segoe UI Light" panose="020B0502040204020203" pitchFamily="34" charset="0"/>
              <a:cs typeface="Segoe UI Light" panose="020B0502040204020203" pitchFamily="34" charset="0"/>
            </a:endParaRPr>
          </a:p>
        </p:txBody>
      </p:sp>
      <p:pic>
        <p:nvPicPr>
          <p:cNvPr id="5" name="Picture 4" descr="Image result for skype for busines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76534" y="2043211"/>
            <a:ext cx="1491175" cy="77104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10393241" y="3021240"/>
            <a:ext cx="1257761" cy="992969"/>
          </a:xfrm>
          <a:prstGeom prst="rect">
            <a:avLst/>
          </a:prstGeom>
        </p:spPr>
      </p:pic>
      <p:pic>
        <p:nvPicPr>
          <p:cNvPr id="9" name="Picture 8"/>
          <p:cNvPicPr>
            <a:picLocks noChangeAspect="1"/>
          </p:cNvPicPr>
          <p:nvPr/>
        </p:nvPicPr>
        <p:blipFill>
          <a:blip r:embed="rId5"/>
          <a:stretch>
            <a:fillRect/>
          </a:stretch>
        </p:blipFill>
        <p:spPr>
          <a:xfrm>
            <a:off x="10324279" y="4376332"/>
            <a:ext cx="1395684" cy="872303"/>
          </a:xfrm>
          <a:prstGeom prst="rect">
            <a:avLst/>
          </a:prstGeom>
        </p:spPr>
      </p:pic>
      <p:pic>
        <p:nvPicPr>
          <p:cNvPr id="2050" name="Picture 2" descr="Image result for azure sq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88060" y="5610758"/>
            <a:ext cx="1668123" cy="514148"/>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541610" y="1881051"/>
            <a:ext cx="9516790" cy="4532449"/>
            <a:chOff x="541610" y="1881051"/>
            <a:chExt cx="9516790" cy="4532449"/>
          </a:xfrm>
        </p:grpSpPr>
        <p:sp>
          <p:nvSpPr>
            <p:cNvPr id="3" name="Rectangle 2"/>
            <p:cNvSpPr/>
            <p:nvPr/>
          </p:nvSpPr>
          <p:spPr>
            <a:xfrm>
              <a:off x="541610" y="1881051"/>
              <a:ext cx="9516790" cy="45324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052" name="Picture 4" descr="Service Fabric platfor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2910" y="2151282"/>
              <a:ext cx="9215731" cy="407171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36909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8" y="448056"/>
            <a:ext cx="11010392" cy="640080"/>
          </a:xfrm>
        </p:spPr>
        <p:txBody>
          <a:bodyPr>
            <a:normAutofit/>
          </a:bodyPr>
          <a:lstStyle/>
          <a:p>
            <a:r>
              <a:rPr lang="en-US" dirty="0" smtClean="0">
                <a:latin typeface="Segoe UI Light" panose="020B0502040204020203" pitchFamily="34" charset="0"/>
                <a:cs typeface="Segoe UI Light" panose="020B0502040204020203" pitchFamily="34" charset="0"/>
              </a:rPr>
              <a:t>What can you build/deploy with Service Fabric?</a:t>
            </a:r>
            <a:endParaRPr lang="en-US"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296100"/>
            <a:ext cx="10679383" cy="513082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Stateless applications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A service that has state where the state is persisted to external storage, such as Azure databases or Azure storage</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Communication through concurrent collections</a:t>
            </a:r>
          </a:p>
          <a:p>
            <a:pPr>
              <a:lnSpc>
                <a:spcPct val="150000"/>
              </a:lnSpc>
              <a:spcBef>
                <a:spcPts val="0"/>
              </a:spcBef>
              <a:spcAft>
                <a:spcPts val="0"/>
              </a:spcAft>
              <a:defRPr/>
            </a:pPr>
            <a:endParaRPr lang="en-US" sz="1600" dirty="0" smtClean="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Stateful applications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Reliability of state through replication and local persistence (Reliable Collections)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Reduce latency</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Reduces the complexity and number of components in traditional three tier architecture</a:t>
            </a:r>
          </a:p>
          <a:p>
            <a:pPr>
              <a:lnSpc>
                <a:spcPct val="150000"/>
              </a:lnSpc>
              <a:spcBef>
                <a:spcPts val="0"/>
              </a:spcBef>
              <a:spcAft>
                <a:spcPts val="0"/>
              </a:spcAft>
              <a:defRPr/>
            </a:pP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a:p>
            <a:pPr mar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Existing </a:t>
            </a:r>
            <a:r>
              <a:rPr lang="en-US" sz="2400" dirty="0">
                <a:solidFill>
                  <a:srgbClr val="D24726"/>
                </a:solidFill>
                <a:latin typeface="Segoe UI" panose="020B0502040204020203" pitchFamily="34" charset="0"/>
                <a:cs typeface="Segoe UI" panose="020B0502040204020203" pitchFamily="34" charset="0"/>
              </a:rPr>
              <a:t>apps written with other frameworks</a:t>
            </a:r>
          </a:p>
          <a:p>
            <a:pPr>
              <a:lnSpc>
                <a:spcPct val="150000"/>
              </a:lnSpc>
              <a:spcBef>
                <a:spcPts val="0"/>
              </a:spcBef>
              <a:spcAft>
                <a:spcPts val="0"/>
              </a:spcAft>
              <a:defRPr/>
            </a:pPr>
            <a:r>
              <a:rPr lang="en-US" sz="1600" dirty="0" smtClean="0">
                <a:solidFill>
                  <a:prstClr val="black">
                    <a:lumMod val="75000"/>
                    <a:lumOff val="25000"/>
                  </a:prstClr>
                </a:solidFill>
                <a:latin typeface="Segoe UI" panose="020B0502040204020203" pitchFamily="34" charset="0"/>
                <a:cs typeface="Segoe UI" panose="020B0502040204020203" pitchFamily="34" charset="0"/>
              </a:rPr>
              <a:t>These are called guest executables. (Node.js</a:t>
            </a:r>
            <a:r>
              <a:rPr lang="en-US" sz="1600" dirty="0">
                <a:solidFill>
                  <a:prstClr val="black">
                    <a:lumMod val="75000"/>
                    <a:lumOff val="25000"/>
                  </a:prstClr>
                </a:solidFill>
                <a:latin typeface="Segoe UI" panose="020B0502040204020203" pitchFamily="34" charset="0"/>
                <a:cs typeface="Segoe UI" panose="020B0502040204020203" pitchFamily="34" charset="0"/>
              </a:rPr>
              <a:t>, Java etc</a:t>
            </a:r>
            <a:r>
              <a:rPr lang="en-US" sz="1600" dirty="0" smtClean="0">
                <a:solidFill>
                  <a:prstClr val="black">
                    <a:lumMod val="75000"/>
                    <a:lumOff val="25000"/>
                  </a:prstClr>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5198984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8" y="448056"/>
            <a:ext cx="11010392" cy="640080"/>
          </a:xfrm>
        </p:spPr>
        <p:txBody>
          <a:bodyPr>
            <a:normAutofit/>
          </a:bodyPr>
          <a:lstStyle/>
          <a:p>
            <a:r>
              <a:rPr lang="en-US" dirty="0" smtClean="0">
                <a:latin typeface="Segoe UI Light" panose="020B0502040204020203" pitchFamily="34" charset="0"/>
                <a:cs typeface="Segoe UI Light" panose="020B0502040204020203" pitchFamily="34" charset="0"/>
              </a:rPr>
              <a:t>Service Fabric Development Models</a:t>
            </a:r>
            <a:endParaRPr lang="en-US"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296100"/>
            <a:ext cx="10679383" cy="513082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Reliable Actor API</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Build reliable stateless and stateful objects with a virtual Actor Programming Model</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Suitable for applications with multiple independent units of state and compute</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Automatic state management and turn based concurrency (Single threaded execution)</a:t>
            </a:r>
          </a:p>
          <a:p>
            <a:pPr>
              <a:lnSpc>
                <a:spcPct val="150000"/>
              </a:lnSpc>
              <a:spcBef>
                <a:spcPts val="0"/>
              </a:spcBef>
              <a:spcAft>
                <a:spcPts val="0"/>
              </a:spcAft>
              <a:defRPr/>
            </a:pPr>
            <a:endParaRPr lang="en-US" sz="1600" dirty="0" smtClean="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Reliable Services API</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Build stateless services using existing </a:t>
            </a:r>
            <a:r>
              <a:rPr lang="en-US" sz="1600" dirty="0" smtClean="0">
                <a:latin typeface="Segoe UI" panose="020B0502040204020203" pitchFamily="34" charset="0"/>
                <a:cs typeface="Segoe UI" panose="020B0502040204020203" pitchFamily="34" charset="0"/>
              </a:rPr>
              <a:t>technologies </a:t>
            </a:r>
            <a:r>
              <a:rPr lang="en-US" sz="1600" dirty="0">
                <a:latin typeface="Segoe UI" panose="020B0502040204020203" pitchFamily="34" charset="0"/>
                <a:cs typeface="Segoe UI" panose="020B0502040204020203" pitchFamily="34" charset="0"/>
              </a:rPr>
              <a:t>such as </a:t>
            </a:r>
            <a:r>
              <a:rPr lang="en-US" sz="1600" dirty="0" smtClean="0">
                <a:latin typeface="Segoe UI" panose="020B0502040204020203" pitchFamily="34" charset="0"/>
                <a:cs typeface="Segoe UI" panose="020B0502040204020203" pitchFamily="34" charset="0"/>
              </a:rPr>
              <a:t>ASP.NET. (.NET Core)</a:t>
            </a:r>
            <a:endParaRPr lang="en-US" sz="1600" dirty="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Build stateful services using reliable collections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Manage the concurrency and granularity of state changes using transactions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Communicate with services using the technology of your choice (e.g. WebAPI, </a:t>
            </a:r>
            <a:r>
              <a:rPr lang="en-US" sz="1600" dirty="0" smtClean="0">
                <a:latin typeface="Segoe UI" panose="020B0502040204020203" pitchFamily="34" charset="0"/>
                <a:cs typeface="Segoe UI" panose="020B0502040204020203" pitchFamily="34" charset="0"/>
              </a:rPr>
              <a:t>WCF)</a:t>
            </a:r>
          </a:p>
        </p:txBody>
      </p:sp>
    </p:spTree>
    <p:extLst>
      <p:ext uri="{BB962C8B-B14F-4D97-AF65-F5344CB8AC3E}">
        <p14:creationId xmlns:p14="http://schemas.microsoft.com/office/powerpoint/2010/main" val="19857668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1" y="1296099"/>
            <a:ext cx="7103790" cy="523532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Service </a:t>
            </a:r>
            <a:r>
              <a:rPr lang="en-US" sz="2400" dirty="0">
                <a:solidFill>
                  <a:srgbClr val="D24726"/>
                </a:solidFill>
                <a:latin typeface="Segoe UI" panose="020B0502040204020203" pitchFamily="34" charset="0"/>
                <a:cs typeface="Segoe UI" panose="020B0502040204020203" pitchFamily="34" charset="0"/>
              </a:rPr>
              <a:t>Fabric Clusters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A cluster is logical group of </a:t>
            </a:r>
            <a:r>
              <a:rPr lang="en-US" sz="1600" dirty="0" smtClean="0">
                <a:latin typeface="Segoe UI" panose="020B0502040204020203" pitchFamily="34" charset="0"/>
                <a:cs typeface="Segoe UI" panose="020B0502040204020203" pitchFamily="34" charset="0"/>
              </a:rPr>
              <a:t>virtual machines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It can scale up to 1000s of machines</a:t>
            </a:r>
            <a:endParaRPr lang="en-US" sz="1600" dirty="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endParaRPr lang="en-US" sz="1600" dirty="0" smtClean="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Service </a:t>
            </a:r>
            <a:r>
              <a:rPr lang="en-US" sz="2400" dirty="0">
                <a:solidFill>
                  <a:srgbClr val="D24726"/>
                </a:solidFill>
                <a:latin typeface="Segoe UI" panose="020B0502040204020203" pitchFamily="34" charset="0"/>
                <a:cs typeface="Segoe UI" panose="020B0502040204020203" pitchFamily="34" charset="0"/>
              </a:rPr>
              <a:t>Fabric Nodes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A node is a Virtual </a:t>
            </a:r>
            <a:r>
              <a:rPr lang="en-US" sz="1600" dirty="0" smtClean="0">
                <a:latin typeface="Segoe UI" panose="020B0502040204020203" pitchFamily="34" charset="0"/>
                <a:cs typeface="Segoe UI" panose="020B0502040204020203" pitchFamily="34" charset="0"/>
              </a:rPr>
              <a:t>Machine</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Runs on Linux or </a:t>
            </a:r>
            <a:r>
              <a:rPr lang="en-US" sz="1600" dirty="0" smtClean="0">
                <a:latin typeface="Segoe UI" panose="020B0502040204020203" pitchFamily="34" charset="0"/>
                <a:cs typeface="Segoe UI" panose="020B0502040204020203" pitchFamily="34" charset="0"/>
              </a:rPr>
              <a:t>Windows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Able to host </a:t>
            </a:r>
            <a:r>
              <a:rPr lang="en-US" sz="1600" dirty="0" smtClean="0">
                <a:latin typeface="Segoe UI" panose="020B0502040204020203" pitchFamily="34" charset="0"/>
                <a:cs typeface="Segoe UI" panose="020B0502040204020203" pitchFamily="34" charset="0"/>
                <a:hlinkClick r:id="rId3" action="ppaction://hlinksldjump"/>
              </a:rPr>
              <a:t>containers</a:t>
            </a:r>
            <a:endParaRPr lang="en-US" sz="16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Individually scalable</a:t>
            </a:r>
            <a:endParaRPr lang="en-US" sz="1600" dirty="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Service </a:t>
            </a:r>
            <a:r>
              <a:rPr lang="en-US" sz="1600" dirty="0">
                <a:latin typeface="Segoe UI" panose="020B0502040204020203" pitchFamily="34" charset="0"/>
                <a:cs typeface="Segoe UI" panose="020B0502040204020203" pitchFamily="34" charset="0"/>
              </a:rPr>
              <a:t>fabric can be configured to host </a:t>
            </a:r>
            <a:r>
              <a:rPr lang="en-US" sz="1600" dirty="0" smtClean="0">
                <a:latin typeface="Segoe UI" panose="020B0502040204020203" pitchFamily="34" charset="0"/>
                <a:cs typeface="Segoe UI" panose="020B0502040204020203" pitchFamily="34" charset="0"/>
              </a:rPr>
              <a:t>1 to any number of </a:t>
            </a:r>
            <a:r>
              <a:rPr lang="en-US" sz="1600" dirty="0">
                <a:latin typeface="Segoe UI" panose="020B0502040204020203" pitchFamily="34" charset="0"/>
                <a:cs typeface="Segoe UI" panose="020B0502040204020203" pitchFamily="34" charset="0"/>
              </a:rPr>
              <a:t>services or applications on a single node. (Assuming that your node vertical scales accordingly)</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Clusters and Nodes</a:t>
            </a:r>
            <a:endParaRPr lang="en-US" dirty="0">
              <a:latin typeface="Segoe UI Light" panose="020B0502040204020203" pitchFamily="34" charset="0"/>
              <a:cs typeface="Segoe UI Light" panose="020B0502040204020203" pitchFamily="34" charset="0"/>
            </a:endParaRPr>
          </a:p>
        </p:txBody>
      </p:sp>
      <p:graphicFrame>
        <p:nvGraphicFramePr>
          <p:cNvPr id="4" name="Diagram 3"/>
          <p:cNvGraphicFramePr/>
          <p:nvPr>
            <p:extLst>
              <p:ext uri="{D42A27DB-BD31-4B8C-83A1-F6EECF244321}">
                <p14:modId xmlns:p14="http://schemas.microsoft.com/office/powerpoint/2010/main" val="1963316802"/>
              </p:ext>
            </p:extLst>
          </p:nvPr>
        </p:nvGraphicFramePr>
        <p:xfrm>
          <a:off x="6896100" y="2087879"/>
          <a:ext cx="5432044" cy="36213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itle 7"/>
          <p:cNvSpPr txBox="1">
            <a:spLocks/>
          </p:cNvSpPr>
          <p:nvPr/>
        </p:nvSpPr>
        <p:spPr>
          <a:xfrm>
            <a:off x="9027160" y="3578520"/>
            <a:ext cx="1246124"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b="1" dirty="0" smtClean="0">
                <a:solidFill>
                  <a:srgbClr val="D24726"/>
                </a:solidFill>
                <a:latin typeface="Segoe UI Light" panose="020B0502040204020203" pitchFamily="34" charset="0"/>
                <a:cs typeface="Segoe UI Light" panose="020B0502040204020203" pitchFamily="34" charset="0"/>
              </a:rPr>
              <a:t>Cluster</a:t>
            </a:r>
            <a:endParaRPr lang="en-US" b="1" dirty="0">
              <a:solidFill>
                <a:srgbClr val="D2472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867699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Proof of Concept</a:t>
            </a:r>
            <a:endParaRPr lang="en-US" dirty="0">
              <a:latin typeface="Segoe UI Light" panose="020B0502040204020203" pitchFamily="34" charset="0"/>
              <a:cs typeface="Segoe UI Light" panose="020B0502040204020203" pitchFamily="34" charset="0"/>
            </a:endParaRPr>
          </a:p>
        </p:txBody>
      </p:sp>
      <p:pic>
        <p:nvPicPr>
          <p:cNvPr id="4" name="Picture 3" descr="image0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601" y="1270000"/>
            <a:ext cx="8727899" cy="559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17"/>
          <p:cNvSpPr txBox="1">
            <a:spLocks/>
          </p:cNvSpPr>
          <p:nvPr/>
        </p:nvSpPr>
        <p:spPr>
          <a:xfrm>
            <a:off x="9469711" y="1308101"/>
            <a:ext cx="2074589" cy="17399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hlinkClick r:id="rId4" action="ppaction://hlinksldjump"/>
              </a:rPr>
              <a:t>.NET Core</a:t>
            </a:r>
            <a:endParaRPr lang="en-US" sz="16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solidFill>
                  <a:prstClr val="black">
                    <a:lumMod val="75000"/>
                    <a:lumOff val="25000"/>
                  </a:prstClr>
                </a:solidFill>
                <a:latin typeface="Segoe UI" panose="020B0502040204020203" pitchFamily="34" charset="0"/>
                <a:cs typeface="Segoe UI" panose="020B0502040204020203" pitchFamily="34" charset="0"/>
                <a:hlinkClick r:id="rId5" action="ppaction://hlinksldjump"/>
              </a:rPr>
              <a:t>Kestrel</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solidFill>
                  <a:prstClr val="black">
                    <a:lumMod val="75000"/>
                    <a:lumOff val="25000"/>
                  </a:prstClr>
                </a:solidFill>
                <a:latin typeface="Segoe UI" panose="020B0502040204020203" pitchFamily="34" charset="0"/>
                <a:cs typeface="Segoe UI" panose="020B0502040204020203" pitchFamily="34" charset="0"/>
                <a:hlinkClick r:id="rId6" action="ppaction://hlinksldjump"/>
              </a:rPr>
              <a:t>OWIN host</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solidFill>
                  <a:prstClr val="black">
                    <a:lumMod val="75000"/>
                    <a:lumOff val="25000"/>
                  </a:prstClr>
                </a:solidFill>
                <a:latin typeface="Segoe UI" panose="020B0502040204020203" pitchFamily="34" charset="0"/>
                <a:cs typeface="Segoe UI" panose="020B0502040204020203" pitchFamily="34" charset="0"/>
                <a:hlinkClick r:id="rId7" action="ppaction://hlinksldjump"/>
              </a:rPr>
              <a:t>NGINX</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64899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4300" y="3137598"/>
            <a:ext cx="9017000" cy="2389387"/>
          </a:xfrm>
          <a:prstGeom prst="rect">
            <a:avLst/>
          </a:prstGeom>
          <a:noFill/>
          <a:ln>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rgbClr val="D24726"/>
                </a:solidFill>
              </a:rPr>
              <a:t>Azure Service Fabric</a:t>
            </a:r>
            <a:endParaRPr lang="en-US" sz="1200" dirty="0">
              <a:solidFill>
                <a:srgbClr val="D24726"/>
              </a:solidFill>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Proof of Concept</a:t>
            </a:r>
            <a:endParaRPr lang="en-US" dirty="0">
              <a:latin typeface="Segoe UI Light" panose="020B0502040204020203" pitchFamily="34" charset="0"/>
              <a:cs typeface="Segoe UI Light" panose="020B0502040204020203" pitchFamily="34" charset="0"/>
            </a:endParaRPr>
          </a:p>
        </p:txBody>
      </p:sp>
      <p:sp>
        <p:nvSpPr>
          <p:cNvPr id="10" name="Rectangle 9"/>
          <p:cNvSpPr/>
          <p:nvPr/>
        </p:nvSpPr>
        <p:spPr>
          <a:xfrm>
            <a:off x="1601065" y="3583926"/>
            <a:ext cx="8556749" cy="476402"/>
          </a:xfrm>
          <a:prstGeom prst="rect">
            <a:avLst/>
          </a:prstGeom>
          <a:solidFill>
            <a:srgbClr val="FF9B45"/>
          </a:solidFill>
          <a:ln>
            <a:solidFill>
              <a:srgbClr val="D2472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t>Easy Maintain UI (MVC .NET Core)</a:t>
            </a:r>
            <a:endParaRPr lang="en-US" sz="1200" b="1" dirty="0"/>
          </a:p>
        </p:txBody>
      </p:sp>
      <p:sp>
        <p:nvSpPr>
          <p:cNvPr id="11" name="Flowchart: Magnetic Disk 10"/>
          <p:cNvSpPr/>
          <p:nvPr/>
        </p:nvSpPr>
        <p:spPr>
          <a:xfrm>
            <a:off x="5359251" y="5944691"/>
            <a:ext cx="1007586" cy="595810"/>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SQL Server</a:t>
            </a:r>
          </a:p>
        </p:txBody>
      </p:sp>
      <p:sp>
        <p:nvSpPr>
          <p:cNvPr id="15" name="Down Arrow 14"/>
          <p:cNvSpPr/>
          <p:nvPr/>
        </p:nvSpPr>
        <p:spPr>
          <a:xfrm>
            <a:off x="5772499" y="5592133"/>
            <a:ext cx="200025" cy="300576"/>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3" name="Group 2"/>
          <p:cNvGrpSpPr/>
          <p:nvPr/>
        </p:nvGrpSpPr>
        <p:grpSpPr>
          <a:xfrm>
            <a:off x="1601066" y="4622800"/>
            <a:ext cx="8556749" cy="761747"/>
            <a:chOff x="1601066" y="4293328"/>
            <a:chExt cx="8556749" cy="989619"/>
          </a:xfrm>
        </p:grpSpPr>
        <p:sp>
          <p:nvSpPr>
            <p:cNvPr id="6" name="Rectangle 5"/>
            <p:cNvSpPr/>
            <p:nvPr/>
          </p:nvSpPr>
          <p:spPr>
            <a:xfrm>
              <a:off x="1790700" y="4486520"/>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.NET</a:t>
              </a:r>
            </a:p>
            <a:p>
              <a:pPr algn="ctr"/>
              <a:r>
                <a:rPr lang="en-US" sz="1200" dirty="0" smtClean="0"/>
                <a:t>Microservice</a:t>
              </a:r>
              <a:endParaRPr lang="en-US" sz="1200" b="1" dirty="0"/>
            </a:p>
          </p:txBody>
        </p:sp>
        <p:sp>
          <p:nvSpPr>
            <p:cNvPr id="7" name="Rectangle 6"/>
            <p:cNvSpPr/>
            <p:nvPr/>
          </p:nvSpPr>
          <p:spPr>
            <a:xfrm>
              <a:off x="4064595" y="4493384"/>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NodeJs</a:t>
              </a:r>
            </a:p>
            <a:p>
              <a:pPr algn="ctr"/>
              <a:r>
                <a:rPr lang="en-US" sz="1200" dirty="0" smtClean="0"/>
                <a:t>Microservice</a:t>
              </a:r>
              <a:endParaRPr lang="en-US" sz="1200" b="1" dirty="0"/>
            </a:p>
          </p:txBody>
        </p:sp>
        <p:sp>
          <p:nvSpPr>
            <p:cNvPr id="9" name="Rectangle 8"/>
            <p:cNvSpPr/>
            <p:nvPr/>
          </p:nvSpPr>
          <p:spPr>
            <a:xfrm>
              <a:off x="6222223" y="4486520"/>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Java</a:t>
              </a:r>
            </a:p>
            <a:p>
              <a:pPr algn="ctr"/>
              <a:r>
                <a:rPr lang="en-US" sz="1200" dirty="0" smtClean="0"/>
                <a:t>Microservice</a:t>
              </a:r>
              <a:endParaRPr lang="en-US" sz="1200" b="1" dirty="0"/>
            </a:p>
          </p:txBody>
        </p:sp>
        <p:sp>
          <p:nvSpPr>
            <p:cNvPr id="20" name="Rectangle 19"/>
            <p:cNvSpPr/>
            <p:nvPr/>
          </p:nvSpPr>
          <p:spPr>
            <a:xfrm>
              <a:off x="1701078" y="4394505"/>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.NET</a:t>
              </a:r>
            </a:p>
            <a:p>
              <a:pPr algn="ctr"/>
              <a:r>
                <a:rPr lang="en-US" sz="1200" dirty="0" smtClean="0"/>
                <a:t>Microservice</a:t>
              </a:r>
              <a:endParaRPr lang="en-US" sz="1200" b="1" dirty="0"/>
            </a:p>
          </p:txBody>
        </p:sp>
        <p:sp>
          <p:nvSpPr>
            <p:cNvPr id="21" name="Rectangle 20"/>
            <p:cNvSpPr/>
            <p:nvPr/>
          </p:nvSpPr>
          <p:spPr>
            <a:xfrm>
              <a:off x="1601066" y="4293328"/>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rgbClr val="404040"/>
                  </a:solidFill>
                </a:rPr>
                <a:t>Inventory Microservice</a:t>
              </a:r>
            </a:p>
            <a:p>
              <a:pPr algn="ctr"/>
              <a:r>
                <a:rPr lang="en-US" sz="1200" dirty="0" smtClean="0">
                  <a:solidFill>
                    <a:srgbClr val="404040"/>
                  </a:solidFill>
                </a:rPr>
                <a:t>[Stateless REST API]</a:t>
              </a:r>
              <a:endParaRPr lang="en-US" sz="1200" dirty="0">
                <a:solidFill>
                  <a:srgbClr val="404040"/>
                </a:solidFill>
              </a:endParaRPr>
            </a:p>
          </p:txBody>
        </p:sp>
        <p:sp>
          <p:nvSpPr>
            <p:cNvPr id="22" name="Rectangle 21"/>
            <p:cNvSpPr/>
            <p:nvPr/>
          </p:nvSpPr>
          <p:spPr>
            <a:xfrm>
              <a:off x="3974973" y="4390136"/>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NodeJs</a:t>
              </a:r>
            </a:p>
            <a:p>
              <a:pPr algn="ctr"/>
              <a:r>
                <a:rPr lang="en-US" sz="1200" dirty="0" smtClean="0"/>
                <a:t>Microservice</a:t>
              </a:r>
              <a:endParaRPr lang="en-US" sz="1200" b="1" dirty="0"/>
            </a:p>
          </p:txBody>
        </p:sp>
        <p:sp>
          <p:nvSpPr>
            <p:cNvPr id="23" name="Rectangle 22"/>
            <p:cNvSpPr/>
            <p:nvPr/>
          </p:nvSpPr>
          <p:spPr>
            <a:xfrm>
              <a:off x="3897357" y="4298612"/>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solidFill>
                    <a:srgbClr val="404040"/>
                  </a:solidFill>
                </a:rPr>
                <a:t>Component Microservice</a:t>
              </a:r>
              <a:endParaRPr lang="en-US" sz="1050" dirty="0" smtClean="0">
                <a:solidFill>
                  <a:srgbClr val="404040"/>
                </a:solidFill>
              </a:endParaRPr>
            </a:p>
            <a:p>
              <a:pPr algn="ctr"/>
              <a:r>
                <a:rPr lang="en-US" sz="1100" dirty="0">
                  <a:solidFill>
                    <a:srgbClr val="404040"/>
                  </a:solidFill>
                </a:rPr>
                <a:t>[Stateless REST API</a:t>
              </a:r>
              <a:r>
                <a:rPr lang="en-US" sz="1100" dirty="0" smtClean="0">
                  <a:solidFill>
                    <a:srgbClr val="404040"/>
                  </a:solidFill>
                </a:rPr>
                <a:t>]</a:t>
              </a:r>
              <a:endParaRPr lang="en-US" sz="1100" dirty="0">
                <a:solidFill>
                  <a:srgbClr val="404040"/>
                </a:solidFill>
              </a:endParaRPr>
            </a:p>
          </p:txBody>
        </p:sp>
        <p:sp>
          <p:nvSpPr>
            <p:cNvPr id="24" name="Rectangle 23"/>
            <p:cNvSpPr/>
            <p:nvPr/>
          </p:nvSpPr>
          <p:spPr>
            <a:xfrm>
              <a:off x="6147118" y="4395792"/>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Java</a:t>
              </a:r>
            </a:p>
            <a:p>
              <a:pPr algn="ctr"/>
              <a:r>
                <a:rPr lang="en-US" sz="1200" dirty="0" smtClean="0"/>
                <a:t>Microservice</a:t>
              </a:r>
              <a:endParaRPr lang="en-US" sz="1200" b="1" dirty="0"/>
            </a:p>
          </p:txBody>
        </p:sp>
        <p:sp>
          <p:nvSpPr>
            <p:cNvPr id="25" name="Rectangle 24"/>
            <p:cNvSpPr/>
            <p:nvPr/>
          </p:nvSpPr>
          <p:spPr>
            <a:xfrm>
              <a:off x="6069502" y="4305064"/>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smtClean="0">
                  <a:solidFill>
                    <a:srgbClr val="404040"/>
                  </a:solidFill>
                </a:rPr>
                <a:t>Maintenance Microservice</a:t>
              </a:r>
            </a:p>
            <a:p>
              <a:pPr algn="ctr"/>
              <a:r>
                <a:rPr lang="en-US" sz="1050" dirty="0">
                  <a:solidFill>
                    <a:srgbClr val="404040"/>
                  </a:solidFill>
                </a:rPr>
                <a:t>[Stateless REST API</a:t>
              </a:r>
              <a:r>
                <a:rPr lang="en-US" sz="1050" dirty="0" smtClean="0">
                  <a:solidFill>
                    <a:srgbClr val="404040"/>
                  </a:solidFill>
                </a:rPr>
                <a:t>]</a:t>
              </a:r>
              <a:endParaRPr lang="en-US" sz="1050" dirty="0">
                <a:solidFill>
                  <a:srgbClr val="404040"/>
                </a:solidFill>
              </a:endParaRPr>
            </a:p>
          </p:txBody>
        </p:sp>
        <p:sp>
          <p:nvSpPr>
            <p:cNvPr id="26" name="Rectangle 25"/>
            <p:cNvSpPr/>
            <p:nvPr/>
          </p:nvSpPr>
          <p:spPr>
            <a:xfrm>
              <a:off x="8405215" y="4493384"/>
              <a:ext cx="1752600" cy="789563"/>
            </a:xfrm>
            <a:prstGeom prst="rect">
              <a:avLst/>
            </a:prstGeom>
            <a:solidFill>
              <a:schemeClr val="accent2">
                <a:lumMod val="75000"/>
              </a:schemeClr>
            </a:solidFill>
            <a:ln>
              <a:solidFill>
                <a:srgbClr val="4040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Java</a:t>
              </a:r>
            </a:p>
            <a:p>
              <a:pPr algn="ctr"/>
              <a:r>
                <a:rPr lang="en-US" sz="1200" dirty="0"/>
                <a:t>Microservice</a:t>
              </a:r>
            </a:p>
          </p:txBody>
        </p:sp>
        <p:sp>
          <p:nvSpPr>
            <p:cNvPr id="27" name="Rectangle 26"/>
            <p:cNvSpPr/>
            <p:nvPr/>
          </p:nvSpPr>
          <p:spPr>
            <a:xfrm>
              <a:off x="8330110" y="4402656"/>
              <a:ext cx="1752600" cy="789563"/>
            </a:xfrm>
            <a:prstGeom prst="rect">
              <a:avLst/>
            </a:prstGeom>
            <a:solidFill>
              <a:schemeClr val="accent2">
                <a:lumMod val="75000"/>
              </a:schemeClr>
            </a:solidFill>
            <a:ln>
              <a:solidFill>
                <a:srgbClr val="4040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Java</a:t>
              </a:r>
            </a:p>
            <a:p>
              <a:pPr algn="ctr"/>
              <a:r>
                <a:rPr lang="en-US" sz="1200" dirty="0" smtClean="0"/>
                <a:t>Microservice</a:t>
              </a:r>
              <a:endParaRPr lang="en-US" sz="1200" b="1" dirty="0"/>
            </a:p>
          </p:txBody>
        </p:sp>
        <p:sp>
          <p:nvSpPr>
            <p:cNvPr id="28" name="Rectangle 27"/>
            <p:cNvSpPr/>
            <p:nvPr/>
          </p:nvSpPr>
          <p:spPr>
            <a:xfrm>
              <a:off x="8252494" y="4311928"/>
              <a:ext cx="1752600" cy="789563"/>
            </a:xfrm>
            <a:prstGeom prst="rect">
              <a:avLst/>
            </a:prstGeom>
            <a:solidFill>
              <a:schemeClr val="accent2">
                <a:lumMod val="75000"/>
              </a:schemeClr>
            </a:solidFill>
            <a:ln>
              <a:solidFill>
                <a:srgbClr val="4040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rgbClr val="404040"/>
                  </a:solidFill>
                </a:rPr>
                <a:t>Security </a:t>
              </a:r>
              <a:r>
                <a:rPr lang="en-US" sz="1200" dirty="0" smtClean="0">
                  <a:solidFill>
                    <a:srgbClr val="404040"/>
                  </a:solidFill>
                </a:rPr>
                <a:t>Microservice</a:t>
              </a:r>
            </a:p>
            <a:p>
              <a:pPr algn="ctr"/>
              <a:r>
                <a:rPr lang="en-US" sz="1200" dirty="0">
                  <a:solidFill>
                    <a:srgbClr val="404040"/>
                  </a:solidFill>
                </a:rPr>
                <a:t>[Stateless REST API</a:t>
              </a:r>
              <a:r>
                <a:rPr lang="en-US" sz="1200" dirty="0" smtClean="0">
                  <a:solidFill>
                    <a:srgbClr val="404040"/>
                  </a:solidFill>
                </a:rPr>
                <a:t>]</a:t>
              </a:r>
              <a:endParaRPr lang="en-US" sz="1200" dirty="0">
                <a:solidFill>
                  <a:srgbClr val="404040"/>
                </a:solidFill>
              </a:endParaRPr>
            </a:p>
          </p:txBody>
        </p:sp>
      </p:grpSp>
      <p:sp>
        <p:nvSpPr>
          <p:cNvPr id="30" name="Rectangle 29"/>
          <p:cNvSpPr/>
          <p:nvPr/>
        </p:nvSpPr>
        <p:spPr>
          <a:xfrm>
            <a:off x="4838700" y="2297692"/>
            <a:ext cx="2108200" cy="623744"/>
          </a:xfrm>
          <a:prstGeom prst="rect">
            <a:avLst/>
          </a:prstGeom>
          <a:ln>
            <a:solidFill>
              <a:srgbClr val="DD46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solidFill>
                  <a:srgbClr val="D24726"/>
                </a:solidFill>
                <a:hlinkClick r:id="rId3" action="ppaction://hlinksldjump"/>
              </a:rPr>
              <a:t>NGINX (Proxy)</a:t>
            </a:r>
            <a:endParaRPr lang="en-US" sz="1200" dirty="0">
              <a:solidFill>
                <a:srgbClr val="D24726"/>
              </a:solidFill>
            </a:endParaRPr>
          </a:p>
        </p:txBody>
      </p:sp>
      <p:pic>
        <p:nvPicPr>
          <p:cNvPr id="32" name="Picture 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16878" y="1215385"/>
            <a:ext cx="751844" cy="751845"/>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p:cNvSpPr/>
          <p:nvPr/>
        </p:nvSpPr>
        <p:spPr>
          <a:xfrm>
            <a:off x="1538820" y="3535173"/>
            <a:ext cx="8556749" cy="476402"/>
          </a:xfrm>
          <a:prstGeom prst="rect">
            <a:avLst/>
          </a:prstGeom>
          <a:solidFill>
            <a:srgbClr val="FF9B45"/>
          </a:solidFill>
          <a:ln>
            <a:solidFill>
              <a:srgbClr val="D2472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t>Easy Maintain UI (MVC .NET Core)</a:t>
            </a:r>
            <a:endParaRPr lang="en-US" sz="1200" b="1" dirty="0"/>
          </a:p>
        </p:txBody>
      </p:sp>
      <p:sp>
        <p:nvSpPr>
          <p:cNvPr id="35" name="Rectangle 34"/>
          <p:cNvSpPr/>
          <p:nvPr/>
        </p:nvSpPr>
        <p:spPr>
          <a:xfrm>
            <a:off x="1494124" y="3488380"/>
            <a:ext cx="8556749" cy="476402"/>
          </a:xfrm>
          <a:prstGeom prst="rect">
            <a:avLst/>
          </a:prstGeom>
          <a:solidFill>
            <a:srgbClr val="FF9B45"/>
          </a:solidFill>
          <a:ln>
            <a:solidFill>
              <a:srgbClr val="D2472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rgbClr val="404040"/>
                </a:solidFill>
              </a:rPr>
              <a:t>Easy Maintain UI (MVC .NET Core)</a:t>
            </a:r>
            <a:endParaRPr lang="en-US" sz="1200" dirty="0">
              <a:solidFill>
                <a:srgbClr val="404040"/>
              </a:solidFill>
            </a:endParaRPr>
          </a:p>
        </p:txBody>
      </p:sp>
      <p:sp>
        <p:nvSpPr>
          <p:cNvPr id="36" name="Up-Down Arrow 35"/>
          <p:cNvSpPr/>
          <p:nvPr/>
        </p:nvSpPr>
        <p:spPr>
          <a:xfrm>
            <a:off x="5778500" y="1939493"/>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 name="Up-Down Arrow 36"/>
          <p:cNvSpPr/>
          <p:nvPr/>
        </p:nvSpPr>
        <p:spPr>
          <a:xfrm>
            <a:off x="5748744" y="2960390"/>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Up-Down Arrow 37"/>
          <p:cNvSpPr/>
          <p:nvPr/>
        </p:nvSpPr>
        <p:spPr>
          <a:xfrm>
            <a:off x="2237508" y="4171907"/>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 name="Up-Down Arrow 38"/>
          <p:cNvSpPr/>
          <p:nvPr/>
        </p:nvSpPr>
        <p:spPr>
          <a:xfrm>
            <a:off x="4724400" y="4157102"/>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Up-Down Arrow 39"/>
          <p:cNvSpPr/>
          <p:nvPr/>
        </p:nvSpPr>
        <p:spPr>
          <a:xfrm>
            <a:off x="6869923" y="4166375"/>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Up-Down Arrow 40"/>
          <p:cNvSpPr/>
          <p:nvPr/>
        </p:nvSpPr>
        <p:spPr>
          <a:xfrm>
            <a:off x="9092110" y="4166371"/>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TextBox 41"/>
          <p:cNvSpPr txBox="1"/>
          <p:nvPr/>
        </p:nvSpPr>
        <p:spPr>
          <a:xfrm>
            <a:off x="9356815" y="4196293"/>
            <a:ext cx="859531" cy="261610"/>
          </a:xfrm>
          <a:prstGeom prst="rect">
            <a:avLst/>
          </a:prstGeom>
          <a:noFill/>
        </p:spPr>
        <p:txBody>
          <a:bodyPr wrap="none" rtlCol="0">
            <a:spAutoFit/>
          </a:bodyPr>
          <a:lstStyle/>
          <a:p>
            <a:r>
              <a:rPr lang="en-US" sz="1100" dirty="0" smtClean="0">
                <a:solidFill>
                  <a:srgbClr val="D24726"/>
                </a:solidFill>
              </a:rPr>
              <a:t>JWT Token</a:t>
            </a:r>
            <a:endParaRPr lang="en-US" sz="1100" dirty="0">
              <a:solidFill>
                <a:srgbClr val="D24726"/>
              </a:solidFill>
            </a:endParaRPr>
          </a:p>
        </p:txBody>
      </p:sp>
    </p:spTree>
    <p:extLst>
      <p:ext uri="{BB962C8B-B14F-4D97-AF65-F5344CB8AC3E}">
        <p14:creationId xmlns:p14="http://schemas.microsoft.com/office/powerpoint/2010/main" val="2920867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Demo</a:t>
            </a:r>
            <a:endParaRPr lang="en-US" sz="4800" dirty="0">
              <a:solidFill>
                <a:schemeClr val="bg1"/>
              </a:solidFill>
            </a:endParaRPr>
          </a:p>
        </p:txBody>
      </p:sp>
    </p:spTree>
    <p:extLst>
      <p:ext uri="{BB962C8B-B14F-4D97-AF65-F5344CB8AC3E}">
        <p14:creationId xmlns:p14="http://schemas.microsoft.com/office/powerpoint/2010/main" val="36146634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Questions?</a:t>
            </a:r>
            <a:endParaRPr lang="en-US" sz="4800" dirty="0">
              <a:solidFill>
                <a:schemeClr val="bg1"/>
              </a:solidFill>
            </a:endParaRPr>
          </a:p>
        </p:txBody>
      </p:sp>
    </p:spTree>
    <p:extLst>
      <p:ext uri="{BB962C8B-B14F-4D97-AF65-F5344CB8AC3E}">
        <p14:creationId xmlns:p14="http://schemas.microsoft.com/office/powerpoint/2010/main" val="1952651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8659540" cy="19424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600" dirty="0" smtClean="0">
                <a:solidFill>
                  <a:srgbClr val="D24726"/>
                </a:solidFill>
                <a:latin typeface="Segoe UI" panose="020B0502040204020203" pitchFamily="34" charset="0"/>
                <a:cs typeface="Segoe UI" panose="020B0502040204020203" pitchFamily="34" charset="0"/>
              </a:rPr>
              <a:t>Containers</a:t>
            </a:r>
          </a:p>
          <a:p>
            <a:pPr>
              <a:lnSpc>
                <a:spcPct val="150000"/>
              </a:lnSpc>
              <a:spcBef>
                <a:spcPts val="0"/>
              </a:spcBef>
              <a:spcAft>
                <a:spcPts val="0"/>
              </a:spcAft>
              <a:defRPr/>
            </a:pPr>
            <a:r>
              <a:rPr lang="en-US" sz="1800" dirty="0">
                <a:solidFill>
                  <a:prstClr val="black">
                    <a:lumMod val="75000"/>
                    <a:lumOff val="25000"/>
                  </a:prstClr>
                </a:solidFill>
                <a:latin typeface="Segoe UI" panose="020B0502040204020203" pitchFamily="34" charset="0"/>
                <a:cs typeface="Segoe UI" panose="020B0502040204020203" pitchFamily="34" charset="0"/>
              </a:rPr>
              <a:t>C</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ontainers wrap a piece of software in a complete file system that contains everything needed to run: </a:t>
            </a:r>
            <a:r>
              <a:rPr lang="en-US" sz="1800" b="1" dirty="0" smtClean="0">
                <a:solidFill>
                  <a:srgbClr val="D24726"/>
                </a:solidFill>
                <a:latin typeface="Segoe UI" panose="020B0502040204020203" pitchFamily="34" charset="0"/>
                <a:cs typeface="Segoe UI" panose="020B0502040204020203" pitchFamily="34" charset="0"/>
              </a:rPr>
              <a:t>code, runtime, system tools, system libraries</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 anything that can be installed on a server. </a:t>
            </a:r>
          </a:p>
          <a:p>
            <a:pPr>
              <a:lnSpc>
                <a:spcPct val="150000"/>
              </a:lnSpc>
              <a:spcBef>
                <a:spcPts val="0"/>
              </a:spcBef>
              <a:spcAft>
                <a:spcPts val="0"/>
              </a:spcAft>
              <a:defRPr/>
            </a:pPr>
            <a:r>
              <a:rPr lang="en-US" sz="1800" dirty="0" smtClean="0">
                <a:solidFill>
                  <a:prstClr val="black">
                    <a:lumMod val="75000"/>
                    <a:lumOff val="25000"/>
                  </a:prstClr>
                </a:solidFill>
                <a:latin typeface="Segoe UI" panose="020B0502040204020203" pitchFamily="34" charset="0"/>
                <a:cs typeface="Segoe UI" panose="020B0502040204020203" pitchFamily="34" charset="0"/>
              </a:rPr>
              <a:t>Guarantees that the software will always run the same, regardless of its environment.</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Appendix</a:t>
            </a:r>
            <a:endParaRPr lang="en-US" dirty="0">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7295" y="3429000"/>
            <a:ext cx="1952219" cy="174171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5662" y="3901167"/>
            <a:ext cx="2994253" cy="665390"/>
          </a:xfrm>
          <a:prstGeom prst="rect">
            <a:avLst/>
          </a:prstGeom>
        </p:spPr>
      </p:pic>
      <p:pic>
        <p:nvPicPr>
          <p:cNvPr id="13" name="Picture 12"/>
          <p:cNvPicPr>
            <a:picLocks noChangeAspect="1"/>
          </p:cNvPicPr>
          <p:nvPr/>
        </p:nvPicPr>
        <p:blipFill>
          <a:blip r:embed="rId5"/>
          <a:stretch>
            <a:fillRect/>
          </a:stretch>
        </p:blipFill>
        <p:spPr>
          <a:xfrm>
            <a:off x="6976063" y="3600537"/>
            <a:ext cx="1626842" cy="1398642"/>
          </a:xfrm>
          <a:prstGeom prst="rect">
            <a:avLst/>
          </a:prstGeom>
        </p:spPr>
      </p:pic>
      <p:pic>
        <p:nvPicPr>
          <p:cNvPr id="1034" name="Picture 10" descr="Image result for windows server contain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30204" y="3684644"/>
            <a:ext cx="1640568" cy="123042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7"/>
          <a:stretch>
            <a:fillRect/>
          </a:stretch>
        </p:blipFill>
        <p:spPr>
          <a:xfrm>
            <a:off x="541609" y="5477554"/>
            <a:ext cx="3086100" cy="790575"/>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201149" y="1562424"/>
            <a:ext cx="2409825" cy="1676076"/>
          </a:xfrm>
          <a:prstGeom prst="rect">
            <a:avLst/>
          </a:prstGeom>
        </p:spPr>
      </p:pic>
      <p:sp>
        <p:nvSpPr>
          <p:cNvPr id="2" name="Action Button: Return 1">
            <a:hlinkClick r:id="rId9" action="ppaction://hlinksldjump" highlightClick="1"/>
          </p:cNvPr>
          <p:cNvSpPr/>
          <p:nvPr/>
        </p:nvSpPr>
        <p:spPr>
          <a:xfrm rot="16200000">
            <a:off x="10691163" y="5998027"/>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ction Button: Return 10">
            <a:hlinkClick r:id="rId10" action="ppaction://hlinksldjump" highlightClick="1"/>
          </p:cNvPr>
          <p:cNvSpPr/>
          <p:nvPr/>
        </p:nvSpPr>
        <p:spPr>
          <a:xfrm rot="16200000">
            <a:off x="11340873" y="5998027"/>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47959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0875690" cy="53206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What is .NET Core?</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.NET Core is the latest </a:t>
            </a:r>
            <a:r>
              <a:rPr lang="en-US" sz="1800" dirty="0" smtClean="0">
                <a:latin typeface="Segoe UI" panose="020B0502040204020203" pitchFamily="34" charset="0"/>
                <a:cs typeface="Segoe UI" panose="020B0502040204020203" pitchFamily="34" charset="0"/>
              </a:rPr>
              <a:t>modular </a:t>
            </a:r>
            <a:r>
              <a:rPr lang="en-US" sz="1800" dirty="0">
                <a:latin typeface="Segoe UI" panose="020B0502040204020203" pitchFamily="34" charset="0"/>
                <a:cs typeface="Segoe UI" panose="020B0502040204020203" pitchFamily="34" charset="0"/>
              </a:rPr>
              <a:t>version of .NET.</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It is  a new open-source and cross-platform framework for building modern cloud based internet connected applications, such as web apps, </a:t>
            </a:r>
            <a:r>
              <a:rPr lang="en-US" sz="1800" dirty="0" err="1">
                <a:latin typeface="Segoe UI" panose="020B0502040204020203" pitchFamily="34" charset="0"/>
                <a:cs typeface="Segoe UI" panose="020B0502040204020203" pitchFamily="34" charset="0"/>
              </a:rPr>
              <a:t>IoT</a:t>
            </a:r>
            <a:r>
              <a:rPr lang="en-US" sz="1800" dirty="0">
                <a:latin typeface="Segoe UI" panose="020B0502040204020203" pitchFamily="34" charset="0"/>
                <a:cs typeface="Segoe UI" panose="020B0502040204020203" pitchFamily="34" charset="0"/>
              </a:rPr>
              <a:t> and mobile </a:t>
            </a:r>
            <a:r>
              <a:rPr lang="en-US" sz="1800" dirty="0" err="1" smtClean="0">
                <a:latin typeface="Segoe UI" panose="020B0502040204020203" pitchFamily="34" charset="0"/>
                <a:cs typeface="Segoe UI" panose="020B0502040204020203" pitchFamily="34" charset="0"/>
              </a:rPr>
              <a:t>backends</a:t>
            </a:r>
            <a:r>
              <a:rPr lang="en-US" sz="1800" dirty="0">
                <a:latin typeface="Segoe UI" panose="020B0502040204020203" pitchFamily="34" charset="0"/>
                <a:cs typeface="Segoe UI" panose="020B0502040204020203" pitchFamily="34" charset="0"/>
              </a:rPr>
              <a:t>.</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Allows you to separate out your host from the application</a:t>
            </a:r>
            <a:r>
              <a:rPr lang="en-US" sz="1800" dirty="0" smtClean="0">
                <a:latin typeface="Segoe UI" panose="020B0502040204020203" pitchFamily="34" charset="0"/>
                <a:cs typeface="Segoe UI" panose="020B0502040204020203" pitchFamily="34" charset="0"/>
              </a:rPr>
              <a:t>.</a:t>
            </a:r>
            <a:endParaRPr lang="en-US" sz="1800" dirty="0">
              <a:latin typeface="Segoe UI" panose="020B0502040204020203" pitchFamily="34" charset="0"/>
              <a:cs typeface="Segoe UI" panose="020B0502040204020203" pitchFamily="34" charset="0"/>
            </a:endParaRPr>
          </a:p>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Why use .NET Core?</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.NET Core is cross platform, so you can run it on Windows, Linux, Docker and Mac</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You don't need to install the .NET Framework to run it. Instead, you ship all the required </a:t>
            </a:r>
            <a:r>
              <a:rPr lang="en-US" sz="1800" dirty="0" err="1">
                <a:latin typeface="Segoe UI" panose="020B0502040204020203" pitchFamily="34" charset="0"/>
                <a:cs typeface="Segoe UI" panose="020B0502040204020203" pitchFamily="34" charset="0"/>
              </a:rPr>
              <a:t>dlls</a:t>
            </a:r>
            <a:r>
              <a:rPr lang="en-US" sz="1800" dirty="0">
                <a:latin typeface="Segoe UI" panose="020B0502040204020203" pitchFamily="34" charset="0"/>
                <a:cs typeface="Segoe UI" panose="020B0502040204020203" pitchFamily="34" charset="0"/>
              </a:rPr>
              <a:t> with your application.</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You can use Visual Studio Code to develop your application, which is free and lightweight in comparison to Visual Studio. And you can use it on different platforms as well.</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.`NET Core has a number of architectural changes that result in a much leaner and modular framework.</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Appendix</a:t>
            </a:r>
          </a:p>
        </p:txBody>
      </p:sp>
      <p:sp>
        <p:nvSpPr>
          <p:cNvPr id="4" name="Action Button: Return 3">
            <a:hlinkClick r:id="rId2" action="ppaction://hlinksldjump"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4883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85215"/>
            <a:ext cx="10926490" cy="449074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Microservice </a:t>
            </a:r>
            <a:r>
              <a:rPr lang="en-US" sz="1800" dirty="0">
                <a:latin typeface="Segoe UI" panose="020B0502040204020203" pitchFamily="34" charset="0"/>
                <a:cs typeface="Segoe UI" panose="020B0502040204020203" pitchFamily="34" charset="0"/>
              </a:rPr>
              <a:t>architecture is a method of developing software applications as a suite of </a:t>
            </a:r>
            <a:r>
              <a:rPr lang="en-US" sz="1800" b="1" dirty="0" smtClean="0">
                <a:solidFill>
                  <a:srgbClr val="D24726"/>
                </a:solidFill>
                <a:latin typeface="Segoe UI" panose="020B0502040204020203" pitchFamily="34" charset="0"/>
                <a:cs typeface="Segoe UI" panose="020B0502040204020203" pitchFamily="34" charset="0"/>
              </a:rPr>
              <a:t>independently deployable</a:t>
            </a:r>
            <a:r>
              <a:rPr lang="en-US" sz="1800" dirty="0">
                <a:solidFill>
                  <a:srgbClr val="D24726"/>
                </a:solidFill>
                <a:latin typeface="Segoe UI" panose="020B0502040204020203" pitchFamily="34" charset="0"/>
                <a:cs typeface="Segoe UI" panose="020B0502040204020203" pitchFamily="34" charset="0"/>
              </a:rPr>
              <a:t> </a:t>
            </a:r>
            <a:r>
              <a:rPr lang="en-US" sz="1800" dirty="0">
                <a:latin typeface="Segoe UI" panose="020B0502040204020203" pitchFamily="34" charset="0"/>
                <a:cs typeface="Segoe UI" panose="020B0502040204020203" pitchFamily="34" charset="0"/>
              </a:rPr>
              <a:t>and</a:t>
            </a:r>
            <a:r>
              <a:rPr lang="en-US" sz="1800" dirty="0" smtClean="0">
                <a:solidFill>
                  <a:srgbClr val="D24726"/>
                </a:solidFill>
                <a:latin typeface="Segoe UI" panose="020B0502040204020203" pitchFamily="34" charset="0"/>
                <a:cs typeface="Segoe UI" panose="020B0502040204020203" pitchFamily="34" charset="0"/>
              </a:rPr>
              <a:t> </a:t>
            </a:r>
            <a:r>
              <a:rPr lang="en-US" sz="1800" b="1" dirty="0" smtClean="0">
                <a:solidFill>
                  <a:srgbClr val="D24726"/>
                </a:solidFill>
                <a:latin typeface="Segoe UI" panose="020B0502040204020203" pitchFamily="34" charset="0"/>
                <a:cs typeface="Segoe UI" panose="020B0502040204020203" pitchFamily="34" charset="0"/>
              </a:rPr>
              <a:t>autonomous</a:t>
            </a:r>
            <a:r>
              <a:rPr lang="en-US" sz="1800" dirty="0" smtClean="0">
                <a:latin typeface="Segoe UI" panose="020B0502040204020203" pitchFamily="34" charset="0"/>
                <a:cs typeface="Segoe UI" panose="020B0502040204020203" pitchFamily="34" charset="0"/>
              </a:rPr>
              <a:t> </a:t>
            </a:r>
            <a:r>
              <a:rPr lang="en-US" sz="1800" dirty="0" smtClean="0">
                <a:latin typeface="Segoe UI" panose="020B0502040204020203" pitchFamily="34" charset="0"/>
                <a:cs typeface="Segoe UI" panose="020B0502040204020203" pitchFamily="34" charset="0"/>
              </a:rPr>
              <a:t>services.</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Each service runs a unique </a:t>
            </a:r>
            <a:r>
              <a:rPr lang="en-US" sz="1800" dirty="0" smtClean="0">
                <a:latin typeface="Segoe UI" panose="020B0502040204020203" pitchFamily="34" charset="0"/>
                <a:cs typeface="Segoe UI" panose="020B0502040204020203" pitchFamily="34" charset="0"/>
              </a:rPr>
              <a:t>process</a:t>
            </a:r>
            <a:r>
              <a:rPr lang="en-US" sz="1800" dirty="0">
                <a:latin typeface="Segoe UI" panose="020B0502040204020203" pitchFamily="34" charset="0"/>
                <a:cs typeface="Segoe UI" panose="020B0502040204020203" pitchFamily="34" charset="0"/>
              </a:rPr>
              <a:t> </a:t>
            </a:r>
            <a:r>
              <a:rPr lang="en-US" sz="1800" dirty="0" smtClean="0">
                <a:latin typeface="Segoe UI" panose="020B0502040204020203" pitchFamily="34" charset="0"/>
                <a:cs typeface="Segoe UI" panose="020B0502040204020203" pitchFamily="34" charset="0"/>
              </a:rPr>
              <a:t>and has a bounded context.</a:t>
            </a:r>
            <a:endParaRPr lang="en-US" sz="18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Service isolation is achieved using </a:t>
            </a:r>
            <a:r>
              <a:rPr lang="en-US" sz="1800" b="1" dirty="0">
                <a:solidFill>
                  <a:srgbClr val="D24726"/>
                </a:solidFill>
                <a:latin typeface="Segoe UI" panose="020B0502040204020203" pitchFamily="34" charset="0"/>
                <a:cs typeface="Segoe UI" panose="020B0502040204020203" pitchFamily="34" charset="0"/>
                <a:hlinkClick r:id="rId3" action="ppaction://hlinksldjump"/>
              </a:rPr>
              <a:t>containers</a:t>
            </a:r>
            <a:r>
              <a:rPr lang="en-US" sz="1800" dirty="0" smtClean="0">
                <a:latin typeface="Segoe UI" panose="020B0502040204020203" pitchFamily="34" charset="0"/>
                <a:cs typeface="Segoe UI" panose="020B0502040204020203" pitchFamily="34" charset="0"/>
              </a:rPr>
              <a:t>.</a:t>
            </a: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Inter service communicates </a:t>
            </a:r>
            <a:r>
              <a:rPr lang="en-US" sz="1800" dirty="0">
                <a:latin typeface="Segoe UI" panose="020B0502040204020203" pitchFamily="34" charset="0"/>
                <a:cs typeface="Segoe UI" panose="020B0502040204020203" pitchFamily="34" charset="0"/>
              </a:rPr>
              <a:t>through a well-defined, lightweight </a:t>
            </a:r>
            <a:r>
              <a:rPr lang="en-US" sz="1800" dirty="0" smtClean="0">
                <a:latin typeface="Segoe UI" panose="020B0502040204020203" pitchFamily="34" charset="0"/>
                <a:cs typeface="Segoe UI" panose="020B0502040204020203" pitchFamily="34" charset="0"/>
              </a:rPr>
              <a:t>mechanism</a:t>
            </a:r>
            <a:r>
              <a:rPr lang="en-US" sz="1800" dirty="0">
                <a:latin typeface="Segoe UI" panose="020B0502040204020203" pitchFamily="34" charset="0"/>
                <a:cs typeface="Segoe UI" panose="020B0502040204020203" pitchFamily="34" charset="0"/>
              </a:rPr>
              <a:t> </a:t>
            </a:r>
            <a:r>
              <a:rPr lang="en-US" sz="1800" dirty="0" smtClean="0">
                <a:latin typeface="Segoe UI" panose="020B0502040204020203" pitchFamily="34" charset="0"/>
                <a:cs typeface="Segoe UI" panose="020B0502040204020203" pitchFamily="34" charset="0"/>
              </a:rPr>
              <a:t>(API’s and Message Queues)</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Microservices Architecture</a:t>
            </a:r>
            <a:endParaRPr lang="en-US" dirty="0">
              <a:latin typeface="Segoe UI Light" panose="020B0502040204020203" pitchFamily="34" charset="0"/>
              <a:cs typeface="Segoe UI Light" panose="020B0502040204020203" pitchFamily="34" charset="0"/>
            </a:endParaRPr>
          </a:p>
        </p:txBody>
      </p:sp>
      <p:pic>
        <p:nvPicPr>
          <p:cNvPr id="1026" name="Picture 2" descr="Image result for rabbitm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294" y="3916225"/>
            <a:ext cx="3149328" cy="116641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lecreativity.com/wp-content/uploads/2015/08/msmq-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8822" y="3928945"/>
            <a:ext cx="1254034" cy="1254035"/>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8368871" y="3733447"/>
            <a:ext cx="2973823" cy="1343299"/>
            <a:chOff x="7998977" y="3500845"/>
            <a:chExt cx="2973823" cy="1343299"/>
          </a:xfrm>
        </p:grpSpPr>
        <p:sp>
          <p:nvSpPr>
            <p:cNvPr id="9" name="Title 7"/>
            <p:cNvSpPr txBox="1">
              <a:spLocks/>
            </p:cNvSpPr>
            <p:nvPr/>
          </p:nvSpPr>
          <p:spPr>
            <a:xfrm>
              <a:off x="8131629" y="4171672"/>
              <a:ext cx="2841171" cy="672472"/>
            </a:xfrm>
            <a:prstGeom prst="rect">
              <a:avLst/>
            </a:prstGeom>
          </p:spPr>
          <p:txBody>
            <a:bodyPr vert="horz" lIns="91440" tIns="45720" rIns="91440" bIns="45720" rtlCol="0" anchor="t" anchorCtr="0">
              <a:normAutofit lnSpcReduction="100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2000" b="1" dirty="0" smtClean="0">
                  <a:solidFill>
                    <a:srgbClr val="0070C0"/>
                  </a:solidFill>
                  <a:latin typeface="Segoe UI Light" panose="020B0502040204020203" pitchFamily="34" charset="0"/>
                  <a:cs typeface="Segoe UI Light" panose="020B0502040204020203" pitchFamily="34" charset="0"/>
                </a:rPr>
                <a:t>Reliable/Concurrent</a:t>
              </a:r>
            </a:p>
            <a:p>
              <a:pPr algn="ctr"/>
              <a:r>
                <a:rPr lang="en-US" sz="2000" b="1" dirty="0" smtClean="0">
                  <a:solidFill>
                    <a:srgbClr val="0070C0"/>
                  </a:solidFill>
                  <a:latin typeface="Segoe UI Light" panose="020B0502040204020203" pitchFamily="34" charset="0"/>
                  <a:cs typeface="Segoe UI Light" panose="020B0502040204020203" pitchFamily="34" charset="0"/>
                </a:rPr>
                <a:t>Collections</a:t>
              </a:r>
              <a:endParaRPr lang="en-US" sz="2000" b="1" dirty="0">
                <a:solidFill>
                  <a:srgbClr val="0070C0"/>
                </a:solidFill>
                <a:latin typeface="Segoe UI Light" panose="020B0502040204020203" pitchFamily="34" charset="0"/>
                <a:cs typeface="Segoe UI Light" panose="020B0502040204020203" pitchFamily="34" charset="0"/>
              </a:endParaRPr>
            </a:p>
          </p:txBody>
        </p:sp>
        <p:pic>
          <p:nvPicPr>
            <p:cNvPr id="2" name="Picture 2" descr="Image result for azur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98977" y="3500845"/>
              <a:ext cx="2973823" cy="856200"/>
            </a:xfrm>
            <a:prstGeom prst="rect">
              <a:avLst/>
            </a:prstGeom>
            <a:noFill/>
            <a:extLst>
              <a:ext uri="{909E8E84-426E-40DD-AFC4-6F175D3DCCD1}">
                <a14:hiddenFill xmlns:a14="http://schemas.microsoft.com/office/drawing/2010/main">
                  <a:solidFill>
                    <a:srgbClr val="FFFFFF"/>
                  </a:solidFill>
                </a14:hiddenFill>
              </a:ext>
            </a:extLst>
          </p:spPr>
        </p:pic>
      </p:grpSp>
      <p:pic>
        <p:nvPicPr>
          <p:cNvPr id="4" name="Picture 2" descr="Image result for AMQ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4790" y="3733447"/>
            <a:ext cx="1265452" cy="1349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955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uiExpand="1" build="allAtOnce"/>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1129690" cy="24377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What is Kestrel?</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.NET Core includes a managed cross-platform web server, called Kestrel.</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Kestrel is the new cross platform .NET web server which runs on Linux, Mac and Windows 10 and will, eventually, run on Raspberry Pi.</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Kestrel is way faster when compared to IIS. According to some measure it is about 20 times faster than IIS.</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Appendix</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772" y="3733800"/>
            <a:ext cx="4900085" cy="2568163"/>
          </a:xfrm>
          <a:prstGeom prst="rect">
            <a:avLst/>
          </a:prstGeom>
        </p:spPr>
      </p:pic>
      <p:sp>
        <p:nvSpPr>
          <p:cNvPr id="5" name="Action Button: Return 4">
            <a:hlinkClick r:id="rId3" action="ppaction://hlinksldjump"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8768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6539811" cy="50031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What is NGINX?</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NGINX (Pronounced as Engine-X) is an open source, lightweight, high-performance web server or proxy server.</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Nginx can be used as a reverse proxy server for HTTP, HTTPS, SMTP, IMAP, POP3 protocols, on the other hand, it is also used for servers load balancing and HTTP Cache.</a:t>
            </a:r>
          </a:p>
          <a:p>
            <a:pPr marL="0" lvl="0" indent="0">
              <a:lnSpc>
                <a:spcPct val="150000"/>
              </a:lnSpc>
              <a:spcBef>
                <a:spcPts val="0"/>
              </a:spcBef>
              <a:spcAft>
                <a:spcPts val="0"/>
              </a:spcAft>
              <a:buNone/>
              <a:defRPr/>
            </a:pPr>
            <a:endParaRPr lang="en-US" sz="1800" dirty="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Why use NGINX?</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Can be used as a proxy or a load balancer</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Its super fast, light weight and more platform independent.</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Appendix</a:t>
            </a:r>
          </a:p>
        </p:txBody>
      </p:sp>
      <p:pic>
        <p:nvPicPr>
          <p:cNvPr id="3074" name="Picture 2" descr="Image result for ngin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1421" y="2430018"/>
            <a:ext cx="4699514" cy="2735264"/>
          </a:xfrm>
          <a:prstGeom prst="rect">
            <a:avLst/>
          </a:prstGeom>
          <a:noFill/>
          <a:extLst>
            <a:ext uri="{909E8E84-426E-40DD-AFC4-6F175D3DCCD1}">
              <a14:hiddenFill xmlns:a14="http://schemas.microsoft.com/office/drawing/2010/main">
                <a:solidFill>
                  <a:srgbClr val="FFFFFF"/>
                </a:solidFill>
              </a14:hiddenFill>
            </a:ext>
          </a:extLst>
        </p:spPr>
      </p:pic>
      <p:sp>
        <p:nvSpPr>
          <p:cNvPr id="5" name="Action Button: Return 4">
            <a:hlinkClick r:id="rId3" action="ppaction://hlinksldjump"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8473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1066190" cy="202488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Open Web Interface for .NET</a:t>
            </a:r>
            <a:endParaRPr lang="en-US" sz="2400" dirty="0">
              <a:solidFill>
                <a:srgbClr val="D24726"/>
              </a:solidFill>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OWIN is a specification defines how we can separate the Host from the Application.</a:t>
            </a: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Encourage </a:t>
            </a:r>
            <a:r>
              <a:rPr lang="en-US" sz="1800" dirty="0">
                <a:latin typeface="Segoe UI" panose="020B0502040204020203" pitchFamily="34" charset="0"/>
                <a:cs typeface="Segoe UI" panose="020B0502040204020203" pitchFamily="34" charset="0"/>
              </a:rPr>
              <a:t>the development of simple modules for .NET web </a:t>
            </a:r>
            <a:r>
              <a:rPr lang="en-US" sz="1800" dirty="0" smtClean="0">
                <a:latin typeface="Segoe UI" panose="020B0502040204020203" pitchFamily="34" charset="0"/>
                <a:cs typeface="Segoe UI" panose="020B0502040204020203" pitchFamily="34" charset="0"/>
              </a:rPr>
              <a:t>development</a:t>
            </a: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Stimulate </a:t>
            </a:r>
            <a:r>
              <a:rPr lang="en-US" sz="1800" dirty="0">
                <a:latin typeface="Segoe UI" panose="020B0502040204020203" pitchFamily="34" charset="0"/>
                <a:cs typeface="Segoe UI" panose="020B0502040204020203" pitchFamily="34" charset="0"/>
              </a:rPr>
              <a:t>the open source ecosystem of .NET web development tools</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Appendix</a:t>
            </a:r>
          </a:p>
        </p:txBody>
      </p:sp>
      <p:sp>
        <p:nvSpPr>
          <p:cNvPr id="6" name="Rectangle 5"/>
          <p:cNvSpPr/>
          <p:nvPr/>
        </p:nvSpPr>
        <p:spPr>
          <a:xfrm>
            <a:off x="2584950" y="3487755"/>
            <a:ext cx="7309282" cy="2949331"/>
          </a:xfrm>
          <a:prstGeom prst="rect">
            <a:avLst/>
          </a:prstGeom>
          <a:noFill/>
          <a:ln>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rgbClr val="DD462F"/>
                </a:solidFill>
              </a:rPr>
              <a:t>Host</a:t>
            </a:r>
            <a:r>
              <a:rPr lang="en-US" dirty="0" smtClean="0">
                <a:solidFill>
                  <a:srgbClr val="DD462F"/>
                </a:solidFill>
              </a:rPr>
              <a:t> </a:t>
            </a:r>
            <a:r>
              <a:rPr lang="en-US" sz="1400" dirty="0" smtClean="0">
                <a:solidFill>
                  <a:srgbClr val="DD462F"/>
                </a:solidFill>
              </a:rPr>
              <a:t>(</a:t>
            </a:r>
            <a:r>
              <a:rPr lang="en-US" sz="1400" dirty="0">
                <a:solidFill>
                  <a:srgbClr val="DD462F"/>
                </a:solidFill>
                <a:latin typeface="Segoe UI" panose="020B0502040204020203" pitchFamily="34" charset="0"/>
                <a:cs typeface="Segoe UI" panose="020B0502040204020203" pitchFamily="34" charset="0"/>
              </a:rPr>
              <a:t>OWIN Host, IIS, Custom Console App</a:t>
            </a:r>
            <a:r>
              <a:rPr lang="en-US" sz="1400" dirty="0" smtClean="0">
                <a:solidFill>
                  <a:srgbClr val="DD462F"/>
                </a:solidFill>
              </a:rPr>
              <a:t>)</a:t>
            </a:r>
            <a:endParaRPr lang="en-US" sz="1400" dirty="0">
              <a:solidFill>
                <a:srgbClr val="DD462F"/>
              </a:solidFill>
            </a:endParaRPr>
          </a:p>
        </p:txBody>
      </p:sp>
      <p:sp>
        <p:nvSpPr>
          <p:cNvPr id="7" name="Rectangle 6"/>
          <p:cNvSpPr/>
          <p:nvPr/>
        </p:nvSpPr>
        <p:spPr>
          <a:xfrm>
            <a:off x="2904989" y="4445391"/>
            <a:ext cx="1707719" cy="1676401"/>
          </a:xfrm>
          <a:prstGeom prst="rect">
            <a:avLst/>
          </a:prstGeom>
          <a:solidFill>
            <a:srgbClr val="DD462F"/>
          </a:solidFill>
          <a:ln>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Server</a:t>
            </a:r>
          </a:p>
          <a:p>
            <a:pPr algn="ctr"/>
            <a:r>
              <a:rPr lang="en-US" sz="1400" dirty="0" smtClean="0">
                <a:solidFill>
                  <a:schemeClr val="bg1"/>
                </a:solidFill>
              </a:rPr>
              <a:t>(Http Listener)</a:t>
            </a:r>
            <a:endParaRPr lang="en-US" sz="1400" dirty="0">
              <a:solidFill>
                <a:schemeClr val="bg1"/>
              </a:solidFill>
            </a:endParaRPr>
          </a:p>
        </p:txBody>
      </p:sp>
      <p:sp>
        <p:nvSpPr>
          <p:cNvPr id="3" name="Right Arrow 2"/>
          <p:cNvSpPr/>
          <p:nvPr/>
        </p:nvSpPr>
        <p:spPr>
          <a:xfrm>
            <a:off x="2203950" y="4988952"/>
            <a:ext cx="624840" cy="215900"/>
          </a:xfrm>
          <a:prstGeom prs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0800000">
            <a:off x="2196330" y="5411573"/>
            <a:ext cx="624840" cy="215900"/>
          </a:xfrm>
          <a:prstGeom prs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Up-Down Arrow 4"/>
          <p:cNvSpPr/>
          <p:nvPr/>
        </p:nvSpPr>
        <p:spPr>
          <a:xfrm rot="16200000">
            <a:off x="5994422" y="3777384"/>
            <a:ext cx="551543" cy="2877670"/>
          </a:xfrm>
          <a:prstGeom prst="upDown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Direct Access Storage 3"/>
          <p:cNvSpPr/>
          <p:nvPr/>
        </p:nvSpPr>
        <p:spPr>
          <a:xfrm>
            <a:off x="5545431" y="4744357"/>
            <a:ext cx="531813" cy="914400"/>
          </a:xfrm>
          <a:prstGeom prst="flowChartMagneticDrum">
            <a:avLst/>
          </a:prstGeom>
          <a:solidFill>
            <a:srgbClr val="FFC000"/>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irect Access Storage 11"/>
          <p:cNvSpPr/>
          <p:nvPr/>
        </p:nvSpPr>
        <p:spPr>
          <a:xfrm>
            <a:off x="6006523" y="4744357"/>
            <a:ext cx="531813" cy="914400"/>
          </a:xfrm>
          <a:prstGeom prst="flowChartMagneticDrum">
            <a:avLst/>
          </a:prstGeom>
          <a:solidFill>
            <a:srgbClr val="FFC000"/>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Direct Access Storage 12"/>
          <p:cNvSpPr/>
          <p:nvPr/>
        </p:nvSpPr>
        <p:spPr>
          <a:xfrm>
            <a:off x="6460897" y="4744357"/>
            <a:ext cx="531813" cy="914400"/>
          </a:xfrm>
          <a:prstGeom prst="flowChartMagneticDrum">
            <a:avLst/>
          </a:prstGeom>
          <a:solidFill>
            <a:srgbClr val="FFC000"/>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910661" y="4445390"/>
            <a:ext cx="1707719" cy="10987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Application</a:t>
            </a:r>
            <a:endParaRPr lang="en-US" b="1" dirty="0">
              <a:solidFill>
                <a:schemeClr val="bg1"/>
              </a:solidFill>
            </a:endParaRPr>
          </a:p>
        </p:txBody>
      </p:sp>
      <p:sp>
        <p:nvSpPr>
          <p:cNvPr id="15" name="Rectangle 14"/>
          <p:cNvSpPr/>
          <p:nvPr/>
        </p:nvSpPr>
        <p:spPr>
          <a:xfrm>
            <a:off x="7910660" y="5544178"/>
            <a:ext cx="1707719" cy="57761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Framework</a:t>
            </a:r>
          </a:p>
          <a:p>
            <a:pPr algn="ctr"/>
            <a:r>
              <a:rPr lang="en-US" sz="1400" dirty="0">
                <a:solidFill>
                  <a:schemeClr val="bg1"/>
                </a:solidFill>
              </a:rPr>
              <a:t>(WebAPI)</a:t>
            </a:r>
          </a:p>
        </p:txBody>
      </p:sp>
      <p:sp>
        <p:nvSpPr>
          <p:cNvPr id="16" name="Title 7"/>
          <p:cNvSpPr txBox="1">
            <a:spLocks/>
          </p:cNvSpPr>
          <p:nvPr/>
        </p:nvSpPr>
        <p:spPr>
          <a:xfrm>
            <a:off x="4831358" y="3904949"/>
            <a:ext cx="2877671" cy="672641"/>
          </a:xfrm>
          <a:prstGeom prst="rect">
            <a:avLst/>
          </a:prstGeom>
        </p:spPr>
        <p:txBody>
          <a:bodyPr vert="horz" lIns="91440" tIns="45720" rIns="91440" bIns="45720" rtlCol="0" anchor="b" anchorCtr="0">
            <a:normAutofit fontScale="925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900" b="1" dirty="0" smtClean="0">
                <a:solidFill>
                  <a:srgbClr val="D24726"/>
                </a:solidFill>
                <a:latin typeface="Segoe UI Light" panose="020B0502040204020203" pitchFamily="34" charset="0"/>
                <a:cs typeface="Segoe UI Light" panose="020B0502040204020203" pitchFamily="34" charset="0"/>
              </a:rPr>
              <a:t>Middleware</a:t>
            </a:r>
          </a:p>
          <a:p>
            <a:pPr algn="ctr"/>
            <a:r>
              <a:rPr lang="en-US" sz="1500" dirty="0">
                <a:solidFill>
                  <a:srgbClr val="DD462F"/>
                </a:solidFill>
                <a:latin typeface="Segoe UI" panose="020B0502040204020203" pitchFamily="34" charset="0"/>
                <a:ea typeface="+mn-ea"/>
                <a:cs typeface="Segoe UI" panose="020B0502040204020203" pitchFamily="34" charset="0"/>
              </a:rPr>
              <a:t>(Authentication, WebAPI, </a:t>
            </a:r>
            <a:r>
              <a:rPr lang="en-US" sz="1500" dirty="0" smtClean="0">
                <a:solidFill>
                  <a:srgbClr val="DD462F"/>
                </a:solidFill>
                <a:latin typeface="Segoe UI" panose="020B0502040204020203" pitchFamily="34" charset="0"/>
                <a:ea typeface="+mn-ea"/>
                <a:cs typeface="Segoe UI" panose="020B0502040204020203" pitchFamily="34" charset="0"/>
              </a:rPr>
              <a:t>SignalR</a:t>
            </a:r>
            <a:r>
              <a:rPr lang="en-US" sz="1500" dirty="0" smtClean="0">
                <a:solidFill>
                  <a:srgbClr val="DD462F"/>
                </a:solidFill>
                <a:latin typeface="Segoe UI" panose="020B0502040204020203" pitchFamily="34" charset="0"/>
                <a:cs typeface="Segoe UI" panose="020B0502040204020203" pitchFamily="34" charset="0"/>
              </a:rPr>
              <a:t>)</a:t>
            </a:r>
            <a:endParaRPr lang="en-US" sz="1500" b="1" dirty="0" smtClean="0">
              <a:solidFill>
                <a:srgbClr val="DD462F"/>
              </a:solidFill>
              <a:latin typeface="Segoe UI Light" panose="020B0502040204020203" pitchFamily="34" charset="0"/>
              <a:cs typeface="Segoe UI Light" panose="020B0502040204020203" pitchFamily="34" charset="0"/>
            </a:endParaRPr>
          </a:p>
        </p:txBody>
      </p:sp>
      <p:sp>
        <p:nvSpPr>
          <p:cNvPr id="17" name="Action Button: Return 16">
            <a:hlinkClick r:id="rId2" action="ppaction://hlinksldjump"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11260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09" y="1296100"/>
            <a:ext cx="11339465" cy="53206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Service </a:t>
            </a:r>
            <a:r>
              <a:rPr lang="en-US" sz="2400" dirty="0">
                <a:solidFill>
                  <a:srgbClr val="D24726"/>
                </a:solidFill>
                <a:latin typeface="Segoe UI" panose="020B0502040204020203" pitchFamily="34" charset="0"/>
                <a:cs typeface="Segoe UI" panose="020B0502040204020203" pitchFamily="34" charset="0"/>
              </a:rPr>
              <a:t>Fabric Development, Testing and Deployment</a:t>
            </a:r>
            <a:endParaRPr lang="en-US" sz="24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A </a:t>
            </a:r>
            <a:r>
              <a:rPr lang="en-US" sz="1800" dirty="0">
                <a:latin typeface="Segoe UI" panose="020B0502040204020203" pitchFamily="34" charset="0"/>
                <a:cs typeface="Segoe UI" panose="020B0502040204020203" pitchFamily="34" charset="0"/>
              </a:rPr>
              <a:t>service developer develops different types of services using the Reliable Actors or Reliable Services programming model.</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The development environment in the SDK is identical to the production environment, and no emulators are involved. In other words, what runs on your local development cluster deploys to the same cluster in other environments.</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Chaos Test Scenarios, application built to cause faults in the cluster for testing purpose of the service fabric.</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Deploying an application on the service fabric combines the following steps into one simple operation:</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Creating the application package</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Uploading the application package to the image store</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Registering the application type</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Creating </a:t>
            </a:r>
            <a:r>
              <a:rPr lang="en-US" sz="1800" dirty="0">
                <a:latin typeface="Segoe UI" panose="020B0502040204020203" pitchFamily="34" charset="0"/>
                <a:cs typeface="Segoe UI" panose="020B0502040204020203" pitchFamily="34" charset="0"/>
              </a:rPr>
              <a:t>a new application instance</a:t>
            </a:r>
          </a:p>
        </p:txBody>
      </p:sp>
      <p:sp>
        <p:nvSpPr>
          <p:cNvPr id="8" name="Title 7"/>
          <p:cNvSpPr>
            <a:spLocks noGrp="1"/>
          </p:cNvSpPr>
          <p:nvPr>
            <p:ph type="title"/>
          </p:nvPr>
        </p:nvSpPr>
        <p:spPr>
          <a:xfrm>
            <a:off x="521207" y="448056"/>
            <a:ext cx="8270095" cy="640080"/>
          </a:xfrm>
        </p:spPr>
        <p:txBody>
          <a:bodyPr>
            <a:normAutofit/>
          </a:bodyPr>
          <a:lstStyle/>
          <a:p>
            <a:r>
              <a:rPr lang="en-US" dirty="0">
                <a:latin typeface="Segoe UI Light" panose="020B0502040204020203" pitchFamily="34" charset="0"/>
                <a:cs typeface="Segoe UI Light" panose="020B0502040204020203" pitchFamily="34" charset="0"/>
              </a:rPr>
              <a:t>Appendix</a:t>
            </a:r>
          </a:p>
        </p:txBody>
      </p:sp>
      <p:sp>
        <p:nvSpPr>
          <p:cNvPr id="4" name="Action Button: Return 3">
            <a:hlinkClick r:id="" action="ppaction://hlinkshowjump?jump=lastslideviewed"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2849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09" y="1296100"/>
            <a:ext cx="11339465" cy="53206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Domain Driven Design</a:t>
            </a:r>
            <a:endParaRPr lang="en-US" sz="24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800" dirty="0"/>
              <a:t>Domain Driven Design is a methodology and process prescription for the development of complex systems whose focus is mapping activities, tasks, events, and data within a problem domain into the technology artifacts of a solution domain.</a:t>
            </a:r>
            <a:endParaRPr lang="en-US" sz="1800" dirty="0">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a:xfrm>
            <a:off x="521207" y="448056"/>
            <a:ext cx="8270095" cy="640080"/>
          </a:xfrm>
        </p:spPr>
        <p:txBody>
          <a:bodyPr>
            <a:normAutofit/>
          </a:bodyPr>
          <a:lstStyle/>
          <a:p>
            <a:r>
              <a:rPr lang="en-US" dirty="0">
                <a:latin typeface="Segoe UI Light" panose="020B0502040204020203" pitchFamily="34" charset="0"/>
                <a:cs typeface="Segoe UI Light" panose="020B0502040204020203" pitchFamily="34" charset="0"/>
              </a:rPr>
              <a:t>Appendix</a:t>
            </a:r>
          </a:p>
        </p:txBody>
      </p:sp>
      <p:sp>
        <p:nvSpPr>
          <p:cNvPr id="4" name="Action Button: Return 3">
            <a:hlinkClick r:id="" action="ppaction://hlinkshowjump?jump=lastslideviewed"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p:cNvGraphicFramePr/>
          <p:nvPr>
            <p:extLst>
              <p:ext uri="{D42A27DB-BD31-4B8C-83A1-F6EECF244321}">
                <p14:modId xmlns:p14="http://schemas.microsoft.com/office/powerpoint/2010/main" val="1411264311"/>
              </p:ext>
            </p:extLst>
          </p:nvPr>
        </p:nvGraphicFramePr>
        <p:xfrm>
          <a:off x="3466906" y="3348109"/>
          <a:ext cx="4396936" cy="2931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919213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Thank You</a:t>
            </a:r>
            <a:endParaRPr lang="en-US" sz="4800" dirty="0">
              <a:solidFill>
                <a:schemeClr val="bg1"/>
              </a:solidFill>
            </a:endParaRPr>
          </a:p>
        </p:txBody>
      </p:sp>
    </p:spTree>
    <p:extLst>
      <p:ext uri="{BB962C8B-B14F-4D97-AF65-F5344CB8AC3E}">
        <p14:creationId xmlns:p14="http://schemas.microsoft.com/office/powerpoint/2010/main" val="2289881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Microservices Architecture</a:t>
            </a:r>
          </a:p>
        </p:txBody>
      </p:sp>
      <p:sp>
        <p:nvSpPr>
          <p:cNvPr id="6" name="Rectangle 5"/>
          <p:cNvSpPr/>
          <p:nvPr/>
        </p:nvSpPr>
        <p:spPr>
          <a:xfrm>
            <a:off x="1145752" y="2217428"/>
            <a:ext cx="2481941" cy="623744"/>
          </a:xfrm>
          <a:prstGeom prst="rect">
            <a:avLst/>
          </a:prstGeom>
          <a:solidFill>
            <a:srgbClr val="FF9B4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User Interface</a:t>
            </a:r>
            <a:endParaRPr lang="en-US" b="1" dirty="0"/>
          </a:p>
        </p:txBody>
      </p:sp>
      <p:sp>
        <p:nvSpPr>
          <p:cNvPr id="10" name="Rectangle 9"/>
          <p:cNvSpPr/>
          <p:nvPr/>
        </p:nvSpPr>
        <p:spPr>
          <a:xfrm>
            <a:off x="1145752" y="3021182"/>
            <a:ext cx="2481941" cy="623744"/>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Business Layer</a:t>
            </a:r>
            <a:endParaRPr lang="en-US" b="1" dirty="0"/>
          </a:p>
        </p:txBody>
      </p:sp>
      <p:sp>
        <p:nvSpPr>
          <p:cNvPr id="11" name="Rectangle 10"/>
          <p:cNvSpPr/>
          <p:nvPr/>
        </p:nvSpPr>
        <p:spPr>
          <a:xfrm>
            <a:off x="1145752" y="3804382"/>
            <a:ext cx="2481941" cy="623744"/>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 Interface</a:t>
            </a:r>
            <a:endParaRPr lang="en-US" b="1" dirty="0"/>
          </a:p>
        </p:txBody>
      </p:sp>
      <p:sp>
        <p:nvSpPr>
          <p:cNvPr id="3" name="Flowchart: Magnetic Disk 2"/>
          <p:cNvSpPr/>
          <p:nvPr/>
        </p:nvSpPr>
        <p:spPr>
          <a:xfrm>
            <a:off x="1699075" y="5020563"/>
            <a:ext cx="1375295" cy="1114817"/>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 Server</a:t>
            </a:r>
            <a:endParaRPr lang="en-US" dirty="0"/>
          </a:p>
        </p:txBody>
      </p:sp>
      <p:sp>
        <p:nvSpPr>
          <p:cNvPr id="12" name="Title 7"/>
          <p:cNvSpPr txBox="1">
            <a:spLocks/>
          </p:cNvSpPr>
          <p:nvPr/>
        </p:nvSpPr>
        <p:spPr>
          <a:xfrm>
            <a:off x="1472575" y="1397338"/>
            <a:ext cx="1828292"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dirty="0" smtClean="0">
                <a:solidFill>
                  <a:srgbClr val="D24726"/>
                </a:solidFill>
                <a:latin typeface="Segoe UI Light" panose="020B0502040204020203" pitchFamily="34" charset="0"/>
                <a:cs typeface="Segoe UI Light" panose="020B0502040204020203" pitchFamily="34" charset="0"/>
              </a:rPr>
              <a:t>Monolithic</a:t>
            </a:r>
            <a:endParaRPr lang="en-US" dirty="0">
              <a:solidFill>
                <a:srgbClr val="D24726"/>
              </a:solidFill>
              <a:latin typeface="Segoe UI Light" panose="020B0502040204020203" pitchFamily="34" charset="0"/>
              <a:cs typeface="Segoe UI Light" panose="020B0502040204020203" pitchFamily="34" charset="0"/>
            </a:endParaRPr>
          </a:p>
        </p:txBody>
      </p:sp>
      <p:sp>
        <p:nvSpPr>
          <p:cNvPr id="13" name="Title 7"/>
          <p:cNvSpPr txBox="1">
            <a:spLocks/>
          </p:cNvSpPr>
          <p:nvPr/>
        </p:nvSpPr>
        <p:spPr>
          <a:xfrm>
            <a:off x="7497626" y="1382535"/>
            <a:ext cx="2629743"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dirty="0" smtClean="0">
                <a:solidFill>
                  <a:srgbClr val="D24726"/>
                </a:solidFill>
                <a:latin typeface="Segoe UI Light" panose="020B0502040204020203" pitchFamily="34" charset="0"/>
                <a:cs typeface="Segoe UI Light" panose="020B0502040204020203" pitchFamily="34" charset="0"/>
              </a:rPr>
              <a:t>Microservices</a:t>
            </a:r>
            <a:endParaRPr lang="en-US" dirty="0">
              <a:solidFill>
                <a:srgbClr val="D24726"/>
              </a:solidFill>
              <a:latin typeface="Segoe UI Light" panose="020B0502040204020203" pitchFamily="34" charset="0"/>
              <a:cs typeface="Segoe UI Light" panose="020B0502040204020203" pitchFamily="34" charset="0"/>
            </a:endParaRPr>
          </a:p>
        </p:txBody>
      </p:sp>
      <p:sp>
        <p:nvSpPr>
          <p:cNvPr id="33" name="Down Arrow 32"/>
          <p:cNvSpPr/>
          <p:nvPr/>
        </p:nvSpPr>
        <p:spPr>
          <a:xfrm>
            <a:off x="2286710" y="4572306"/>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600700" y="3748831"/>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.NET</a:t>
            </a:r>
          </a:p>
          <a:p>
            <a:pPr algn="ctr"/>
            <a:r>
              <a:rPr lang="en-US" dirty="0" smtClean="0"/>
              <a:t>Microservice</a:t>
            </a:r>
            <a:endParaRPr lang="en-US" b="1" dirty="0"/>
          </a:p>
        </p:txBody>
      </p:sp>
      <p:sp>
        <p:nvSpPr>
          <p:cNvPr id="15" name="Rectangle 14"/>
          <p:cNvSpPr/>
          <p:nvPr/>
        </p:nvSpPr>
        <p:spPr>
          <a:xfrm>
            <a:off x="7874595" y="3755695"/>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NodeJs</a:t>
            </a:r>
          </a:p>
          <a:p>
            <a:pPr algn="ctr"/>
            <a:r>
              <a:rPr lang="en-US" dirty="0" smtClean="0"/>
              <a:t>Microservice</a:t>
            </a:r>
            <a:endParaRPr lang="en-US" b="1" dirty="0"/>
          </a:p>
        </p:txBody>
      </p:sp>
      <p:sp>
        <p:nvSpPr>
          <p:cNvPr id="16" name="Rectangle 15"/>
          <p:cNvSpPr/>
          <p:nvPr/>
        </p:nvSpPr>
        <p:spPr>
          <a:xfrm>
            <a:off x="10006097" y="3748831"/>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Java</a:t>
            </a:r>
          </a:p>
          <a:p>
            <a:pPr algn="ctr"/>
            <a:r>
              <a:rPr lang="en-US" dirty="0" smtClean="0"/>
              <a:t>Microservice</a:t>
            </a:r>
            <a:endParaRPr lang="en-US" b="1" dirty="0"/>
          </a:p>
        </p:txBody>
      </p:sp>
      <p:sp>
        <p:nvSpPr>
          <p:cNvPr id="17" name="Rectangle 16"/>
          <p:cNvSpPr/>
          <p:nvPr/>
        </p:nvSpPr>
        <p:spPr>
          <a:xfrm>
            <a:off x="5600700" y="2223937"/>
            <a:ext cx="6011088" cy="623744"/>
          </a:xfrm>
          <a:prstGeom prst="rect">
            <a:avLst/>
          </a:prstGeom>
          <a:solidFill>
            <a:srgbClr val="FF9B4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User Interface</a:t>
            </a:r>
            <a:endParaRPr lang="en-US" b="1" dirty="0"/>
          </a:p>
        </p:txBody>
      </p:sp>
      <p:sp>
        <p:nvSpPr>
          <p:cNvPr id="18" name="Flowchart: Magnetic Disk 17"/>
          <p:cNvSpPr/>
          <p:nvPr/>
        </p:nvSpPr>
        <p:spPr>
          <a:xfrm>
            <a:off x="5973207" y="5270501"/>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SQL Server</a:t>
            </a:r>
          </a:p>
        </p:txBody>
      </p:sp>
      <p:sp>
        <p:nvSpPr>
          <p:cNvPr id="19" name="Flowchart: Magnetic Disk 18"/>
          <p:cNvSpPr/>
          <p:nvPr/>
        </p:nvSpPr>
        <p:spPr>
          <a:xfrm>
            <a:off x="8111918" y="5270501"/>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MongoDB</a:t>
            </a:r>
            <a:endParaRPr lang="en-US" sz="1200" dirty="0"/>
          </a:p>
        </p:txBody>
      </p:sp>
      <p:sp>
        <p:nvSpPr>
          <p:cNvPr id="20" name="Flowchart: Magnetic Disk 19"/>
          <p:cNvSpPr/>
          <p:nvPr/>
        </p:nvSpPr>
        <p:spPr>
          <a:xfrm>
            <a:off x="10231695" y="5270500"/>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Oracle</a:t>
            </a:r>
            <a:endParaRPr lang="en-US" sz="1200" dirty="0"/>
          </a:p>
        </p:txBody>
      </p:sp>
      <p:sp>
        <p:nvSpPr>
          <p:cNvPr id="45" name="Down Arrow 44"/>
          <p:cNvSpPr/>
          <p:nvPr/>
        </p:nvSpPr>
        <p:spPr>
          <a:xfrm>
            <a:off x="6376988" y="4692939"/>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own Arrow 45"/>
          <p:cNvSpPr/>
          <p:nvPr/>
        </p:nvSpPr>
        <p:spPr>
          <a:xfrm>
            <a:off x="8515699" y="4648506"/>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p:cNvSpPr/>
          <p:nvPr/>
        </p:nvSpPr>
        <p:spPr>
          <a:xfrm>
            <a:off x="10635476" y="4648506"/>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own Arrow 65"/>
          <p:cNvSpPr/>
          <p:nvPr/>
        </p:nvSpPr>
        <p:spPr>
          <a:xfrm>
            <a:off x="6376988" y="3057214"/>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p:cNvSpPr/>
          <p:nvPr/>
        </p:nvSpPr>
        <p:spPr>
          <a:xfrm>
            <a:off x="8515699" y="3012781"/>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own Arrow 67"/>
          <p:cNvSpPr/>
          <p:nvPr/>
        </p:nvSpPr>
        <p:spPr>
          <a:xfrm>
            <a:off x="10635476" y="3012781"/>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511078" y="3656816"/>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.NET</a:t>
            </a:r>
          </a:p>
          <a:p>
            <a:pPr algn="ctr"/>
            <a:r>
              <a:rPr lang="en-US" dirty="0" smtClean="0"/>
              <a:t>Microservice</a:t>
            </a:r>
            <a:endParaRPr lang="en-US" b="1" dirty="0"/>
          </a:p>
        </p:txBody>
      </p:sp>
      <p:sp>
        <p:nvSpPr>
          <p:cNvPr id="25" name="Rectangle 24"/>
          <p:cNvSpPr/>
          <p:nvPr/>
        </p:nvSpPr>
        <p:spPr>
          <a:xfrm>
            <a:off x="5411066" y="3555639"/>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Shipping Service</a:t>
            </a:r>
          </a:p>
          <a:p>
            <a:pPr algn="ctr"/>
            <a:r>
              <a:rPr lang="en-US" sz="1600" dirty="0" smtClean="0"/>
              <a:t>(.NET)</a:t>
            </a:r>
            <a:endParaRPr lang="en-US" sz="1600" dirty="0" smtClean="0"/>
          </a:p>
        </p:txBody>
      </p:sp>
      <p:sp>
        <p:nvSpPr>
          <p:cNvPr id="26" name="Rectangle 25"/>
          <p:cNvSpPr/>
          <p:nvPr/>
        </p:nvSpPr>
        <p:spPr>
          <a:xfrm>
            <a:off x="7784973" y="3652447"/>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NodeJs</a:t>
            </a:r>
          </a:p>
          <a:p>
            <a:pPr algn="ctr"/>
            <a:r>
              <a:rPr lang="en-US" dirty="0" smtClean="0"/>
              <a:t>Microservice</a:t>
            </a:r>
            <a:endParaRPr lang="en-US" b="1" dirty="0"/>
          </a:p>
        </p:txBody>
      </p:sp>
      <p:sp>
        <p:nvSpPr>
          <p:cNvPr id="27" name="Rectangle 26"/>
          <p:cNvSpPr/>
          <p:nvPr/>
        </p:nvSpPr>
        <p:spPr>
          <a:xfrm>
            <a:off x="7707357" y="3560923"/>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Inventory Reports</a:t>
            </a:r>
          </a:p>
          <a:p>
            <a:pPr algn="ctr"/>
            <a:r>
              <a:rPr lang="en-US" sz="1600" dirty="0" smtClean="0"/>
              <a:t>(Node.js)</a:t>
            </a:r>
          </a:p>
        </p:txBody>
      </p:sp>
      <p:sp>
        <p:nvSpPr>
          <p:cNvPr id="28" name="Rectangle 27"/>
          <p:cNvSpPr/>
          <p:nvPr/>
        </p:nvSpPr>
        <p:spPr>
          <a:xfrm>
            <a:off x="9930992" y="3658103"/>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Java</a:t>
            </a:r>
          </a:p>
          <a:p>
            <a:pPr algn="ctr"/>
            <a:r>
              <a:rPr lang="en-US" dirty="0" smtClean="0"/>
              <a:t>Microservice</a:t>
            </a:r>
            <a:endParaRPr lang="en-US" b="1" dirty="0"/>
          </a:p>
        </p:txBody>
      </p:sp>
      <p:sp>
        <p:nvSpPr>
          <p:cNvPr id="29" name="Rectangle 28"/>
          <p:cNvSpPr/>
          <p:nvPr/>
        </p:nvSpPr>
        <p:spPr>
          <a:xfrm>
            <a:off x="9853376" y="3567375"/>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Product Catalog</a:t>
            </a:r>
          </a:p>
          <a:p>
            <a:pPr algn="ctr"/>
            <a:r>
              <a:rPr lang="en-US" sz="1600" dirty="0" smtClean="0"/>
              <a:t>(Java</a:t>
            </a:r>
            <a:r>
              <a:rPr lang="en-US" sz="1600" b="1" dirty="0"/>
              <a:t>)</a:t>
            </a:r>
            <a:endParaRPr lang="en-US" sz="1600" dirty="0" smtClean="0"/>
          </a:p>
        </p:txBody>
      </p:sp>
    </p:spTree>
    <p:extLst>
      <p:ext uri="{BB962C8B-B14F-4D97-AF65-F5344CB8AC3E}">
        <p14:creationId xmlns:p14="http://schemas.microsoft.com/office/powerpoint/2010/main" val="38453810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chor="t">
            <a:normAutofit/>
          </a:bodyPr>
          <a:lstStyle/>
          <a:p>
            <a:pPr algn="ctr"/>
            <a:r>
              <a:rPr lang="en-US" sz="4800" dirty="0" smtClean="0">
                <a:solidFill>
                  <a:schemeClr val="bg1"/>
                </a:solidFill>
              </a:rPr>
              <a:t>Isn't </a:t>
            </a:r>
            <a:r>
              <a:rPr lang="en-US" sz="4800" dirty="0" smtClean="0">
                <a:solidFill>
                  <a:schemeClr val="bg1"/>
                </a:solidFill>
              </a:rPr>
              <a:t>SOA the same?</a:t>
            </a:r>
            <a:endParaRPr lang="en-US" sz="4800" dirty="0">
              <a:solidFill>
                <a:schemeClr val="bg1"/>
              </a:solidFill>
            </a:endParaRPr>
          </a:p>
        </p:txBody>
      </p:sp>
      <p:grpSp>
        <p:nvGrpSpPr>
          <p:cNvPr id="5" name="Group 4"/>
          <p:cNvGrpSpPr/>
          <p:nvPr/>
        </p:nvGrpSpPr>
        <p:grpSpPr>
          <a:xfrm>
            <a:off x="3951849" y="2053883"/>
            <a:ext cx="4288301" cy="4051496"/>
            <a:chOff x="3951849" y="2321169"/>
            <a:chExt cx="4288301" cy="3784210"/>
          </a:xfrm>
        </p:grpSpPr>
        <p:sp>
          <p:nvSpPr>
            <p:cNvPr id="3" name="Oval 2"/>
            <p:cNvSpPr/>
            <p:nvPr/>
          </p:nvSpPr>
          <p:spPr>
            <a:xfrm>
              <a:off x="3951849" y="2321169"/>
              <a:ext cx="4288301" cy="3784210"/>
            </a:xfrm>
            <a:prstGeom prst="ellipse">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sz="3600" dirty="0" smtClean="0">
                  <a:solidFill>
                    <a:srgbClr val="DD462F"/>
                  </a:solidFill>
                </a:rPr>
                <a:t>SOA</a:t>
              </a:r>
              <a:endParaRPr lang="en-US" sz="3600" dirty="0">
                <a:solidFill>
                  <a:srgbClr val="DD462F"/>
                </a:solidFill>
              </a:endParaRPr>
            </a:p>
          </p:txBody>
        </p:sp>
        <p:sp>
          <p:nvSpPr>
            <p:cNvPr id="4" name="Oval 3"/>
            <p:cNvSpPr/>
            <p:nvPr/>
          </p:nvSpPr>
          <p:spPr>
            <a:xfrm>
              <a:off x="4582550" y="4082370"/>
              <a:ext cx="1916723" cy="1691412"/>
            </a:xfrm>
            <a:prstGeom prst="ellipse">
              <a:avLst/>
            </a:prstGeom>
            <a:solidFill>
              <a:srgbClr val="D2472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smtClean="0">
                  <a:solidFill>
                    <a:schemeClr val="bg1"/>
                  </a:solidFill>
                </a:rPr>
                <a:t>Microservices</a:t>
              </a:r>
              <a:endParaRPr lang="en-US" sz="1400" b="1" dirty="0">
                <a:solidFill>
                  <a:schemeClr val="bg1"/>
                </a:solidFill>
              </a:endParaRPr>
            </a:p>
          </p:txBody>
        </p:sp>
      </p:grpSp>
    </p:spTree>
    <p:extLst>
      <p:ext uri="{BB962C8B-B14F-4D97-AF65-F5344CB8AC3E}">
        <p14:creationId xmlns:p14="http://schemas.microsoft.com/office/powerpoint/2010/main" val="310470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Myth</a:t>
            </a:r>
            <a:endParaRPr lang="en-US" dirty="0">
              <a:latin typeface="Segoe UI Light" panose="020B0502040204020203" pitchFamily="34" charset="0"/>
              <a:cs typeface="Segoe UI Light" panose="020B0502040204020203" pitchFamily="34" charset="0"/>
            </a:endParaRPr>
          </a:p>
        </p:txBody>
      </p:sp>
      <p:grpSp>
        <p:nvGrpSpPr>
          <p:cNvPr id="26" name="Group 25"/>
          <p:cNvGrpSpPr/>
          <p:nvPr/>
        </p:nvGrpSpPr>
        <p:grpSpPr>
          <a:xfrm>
            <a:off x="2825077" y="2087110"/>
            <a:ext cx="2380070" cy="2369757"/>
            <a:chOff x="3877856" y="1681825"/>
            <a:chExt cx="2380070" cy="2369757"/>
          </a:xfrm>
        </p:grpSpPr>
        <p:sp>
          <p:nvSpPr>
            <p:cNvPr id="17" name="Oval 16"/>
            <p:cNvSpPr/>
            <p:nvPr/>
          </p:nvSpPr>
          <p:spPr>
            <a:xfrm>
              <a:off x="3877856" y="1681825"/>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1" name="Oval 20"/>
            <p:cNvSpPr/>
            <p:nvPr/>
          </p:nvSpPr>
          <p:spPr>
            <a:xfrm>
              <a:off x="5105991" y="1681825"/>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4" name="Oval 23"/>
            <p:cNvSpPr/>
            <p:nvPr/>
          </p:nvSpPr>
          <p:spPr>
            <a:xfrm>
              <a:off x="3877856" y="2899647"/>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Oval 24"/>
            <p:cNvSpPr/>
            <p:nvPr/>
          </p:nvSpPr>
          <p:spPr>
            <a:xfrm>
              <a:off x="5105991" y="2899647"/>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
        <p:nvSpPr>
          <p:cNvPr id="30" name="Oval 29"/>
          <p:cNvSpPr/>
          <p:nvPr/>
        </p:nvSpPr>
        <p:spPr>
          <a:xfrm>
            <a:off x="6281812" y="2111784"/>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Oval 30"/>
          <p:cNvSpPr/>
          <p:nvPr/>
        </p:nvSpPr>
        <p:spPr>
          <a:xfrm>
            <a:off x="6889500" y="2111784"/>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2" name="Oval 31"/>
          <p:cNvSpPr/>
          <p:nvPr/>
        </p:nvSpPr>
        <p:spPr>
          <a:xfrm>
            <a:off x="6281812" y="2714469"/>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3" name="Oval 32"/>
          <p:cNvSpPr/>
          <p:nvPr/>
        </p:nvSpPr>
        <p:spPr>
          <a:xfrm>
            <a:off x="6889500" y="2714469"/>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4" name="Oval 33"/>
          <p:cNvSpPr/>
          <p:nvPr/>
        </p:nvSpPr>
        <p:spPr>
          <a:xfrm>
            <a:off x="7489147" y="2093290"/>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5" name="Oval 34"/>
          <p:cNvSpPr/>
          <p:nvPr/>
        </p:nvSpPr>
        <p:spPr>
          <a:xfrm>
            <a:off x="8096835" y="2093290"/>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6" name="Oval 35"/>
          <p:cNvSpPr/>
          <p:nvPr/>
        </p:nvSpPr>
        <p:spPr>
          <a:xfrm>
            <a:off x="7489147" y="2695975"/>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7" name="Oval 36"/>
          <p:cNvSpPr/>
          <p:nvPr/>
        </p:nvSpPr>
        <p:spPr>
          <a:xfrm>
            <a:off x="8096835" y="2695975"/>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3" name="Oval 52"/>
          <p:cNvSpPr/>
          <p:nvPr/>
        </p:nvSpPr>
        <p:spPr>
          <a:xfrm>
            <a:off x="6274061" y="3304922"/>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4" name="Oval 53"/>
          <p:cNvSpPr/>
          <p:nvPr/>
        </p:nvSpPr>
        <p:spPr>
          <a:xfrm>
            <a:off x="6881749" y="3304922"/>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5" name="Oval 54"/>
          <p:cNvSpPr/>
          <p:nvPr/>
        </p:nvSpPr>
        <p:spPr>
          <a:xfrm>
            <a:off x="6281812" y="3901257"/>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6" name="Oval 55"/>
          <p:cNvSpPr/>
          <p:nvPr/>
        </p:nvSpPr>
        <p:spPr>
          <a:xfrm>
            <a:off x="6881749" y="3901257"/>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7" name="Oval 56"/>
          <p:cNvSpPr/>
          <p:nvPr/>
        </p:nvSpPr>
        <p:spPr>
          <a:xfrm>
            <a:off x="7481396" y="3286428"/>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8" name="Oval 57"/>
          <p:cNvSpPr/>
          <p:nvPr/>
        </p:nvSpPr>
        <p:spPr>
          <a:xfrm>
            <a:off x="8089084" y="3286428"/>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9" name="Oval 58"/>
          <p:cNvSpPr/>
          <p:nvPr/>
        </p:nvSpPr>
        <p:spPr>
          <a:xfrm>
            <a:off x="7481396" y="3882763"/>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0" name="Oval 59"/>
          <p:cNvSpPr/>
          <p:nvPr/>
        </p:nvSpPr>
        <p:spPr>
          <a:xfrm>
            <a:off x="8089084" y="3882763"/>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2" name="Title 7"/>
          <p:cNvSpPr txBox="1">
            <a:spLocks/>
          </p:cNvSpPr>
          <p:nvPr/>
        </p:nvSpPr>
        <p:spPr>
          <a:xfrm>
            <a:off x="2825077" y="4607544"/>
            <a:ext cx="2380069" cy="773151"/>
          </a:xfrm>
          <a:prstGeom prst="rect">
            <a:avLst/>
          </a:prstGeom>
        </p:spPr>
        <p:txBody>
          <a:bodyPr vert="horz" lIns="91440" tIns="45720" rIns="91440" bIns="45720" rtlCol="0" anchor="b" anchorCtr="0">
            <a:normAutofit fontScale="77500" lnSpcReduction="200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lnSpc>
                <a:spcPct val="120000"/>
              </a:lnSpc>
            </a:pPr>
            <a:r>
              <a:rPr lang="en-US" b="1" dirty="0" smtClean="0">
                <a:solidFill>
                  <a:srgbClr val="D24726"/>
                </a:solidFill>
                <a:latin typeface="Segoe UI Light" panose="020B0502040204020203" pitchFamily="34" charset="0"/>
                <a:cs typeface="Segoe UI Light" panose="020B0502040204020203" pitchFamily="34" charset="0"/>
              </a:rPr>
              <a:t>SOA</a:t>
            </a:r>
          </a:p>
          <a:p>
            <a:pPr algn="ctr">
              <a:lnSpc>
                <a:spcPct val="120000"/>
              </a:lnSpc>
            </a:pPr>
            <a:r>
              <a:rPr lang="en-US" dirty="0" smtClean="0">
                <a:latin typeface="Segoe UI Light" panose="020B0502040204020203" pitchFamily="34" charset="0"/>
                <a:cs typeface="Segoe UI Light" panose="020B0502040204020203" pitchFamily="34" charset="0"/>
              </a:rPr>
              <a:t>Coarse-grained</a:t>
            </a:r>
            <a:endParaRPr lang="en-US" dirty="0">
              <a:latin typeface="Segoe UI Light" panose="020B0502040204020203" pitchFamily="34" charset="0"/>
              <a:cs typeface="Segoe UI Light" panose="020B0502040204020203" pitchFamily="34" charset="0"/>
            </a:endParaRPr>
          </a:p>
        </p:txBody>
      </p:sp>
      <p:sp>
        <p:nvSpPr>
          <p:cNvPr id="63" name="Title 7"/>
          <p:cNvSpPr txBox="1">
            <a:spLocks/>
          </p:cNvSpPr>
          <p:nvPr/>
        </p:nvSpPr>
        <p:spPr>
          <a:xfrm>
            <a:off x="6299112" y="4607544"/>
            <a:ext cx="2380069" cy="773151"/>
          </a:xfrm>
          <a:prstGeom prst="rect">
            <a:avLst/>
          </a:prstGeom>
        </p:spPr>
        <p:txBody>
          <a:bodyPr vert="horz" lIns="91440" tIns="45720" rIns="91440" bIns="45720" rtlCol="0" anchor="b" anchorCtr="0">
            <a:normAutofit fontScale="77500" lnSpcReduction="200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lnSpc>
                <a:spcPct val="120000"/>
              </a:lnSpc>
            </a:pPr>
            <a:r>
              <a:rPr lang="en-US" b="1" dirty="0" smtClean="0">
                <a:solidFill>
                  <a:srgbClr val="D24726"/>
                </a:solidFill>
                <a:latin typeface="Segoe UI Light" panose="020B0502040204020203" pitchFamily="34" charset="0"/>
                <a:cs typeface="Segoe UI Light" panose="020B0502040204020203" pitchFamily="34" charset="0"/>
              </a:rPr>
              <a:t>Microservices</a:t>
            </a:r>
          </a:p>
          <a:p>
            <a:pPr algn="ctr">
              <a:lnSpc>
                <a:spcPct val="120000"/>
              </a:lnSpc>
            </a:pPr>
            <a:r>
              <a:rPr lang="en-US" dirty="0" smtClean="0">
                <a:latin typeface="Segoe UI Light" panose="020B0502040204020203" pitchFamily="34" charset="0"/>
                <a:cs typeface="Segoe UI Light" panose="020B0502040204020203" pitchFamily="34" charset="0"/>
              </a:rPr>
              <a:t>Fine-grained</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0926490" cy="54222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spcBef>
                <a:spcPts val="0"/>
              </a:spcBef>
              <a:spcAft>
                <a:spcPts val="0"/>
              </a:spcAft>
              <a:defRPr/>
            </a:pPr>
            <a:r>
              <a:rPr lang="en-US" sz="1700" dirty="0" smtClean="0">
                <a:latin typeface="Segoe UI" panose="020B0502040204020203" pitchFamily="34" charset="0"/>
                <a:cs typeface="Segoe UI" panose="020B0502040204020203" pitchFamily="34" charset="0"/>
              </a:rPr>
              <a:t>Technology diversity </a:t>
            </a:r>
            <a:r>
              <a:rPr lang="en-US" sz="1700" dirty="0">
                <a:latin typeface="Segoe UI" panose="020B0502040204020203" pitchFamily="34" charset="0"/>
                <a:cs typeface="Segoe UI" panose="020B0502040204020203" pitchFamily="34" charset="0"/>
              </a:rPr>
              <a:t>(.NET, Java, Node etc</a:t>
            </a:r>
            <a:r>
              <a:rPr lang="en-US" sz="1700" dirty="0" smtClean="0">
                <a:latin typeface="Segoe UI" panose="020B0502040204020203" pitchFamily="34" charset="0"/>
                <a:cs typeface="Segoe UI" panose="020B0502040204020203" pitchFamily="34" charset="0"/>
              </a:rPr>
              <a:t>…) </a:t>
            </a:r>
            <a:endParaRPr lang="en-US" sz="17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700" dirty="0" smtClean="0">
                <a:latin typeface="Segoe UI" panose="020B0502040204020203" pitchFamily="34" charset="0"/>
                <a:cs typeface="Segoe UI" panose="020B0502040204020203" pitchFamily="34" charset="0"/>
              </a:rPr>
              <a:t>Resilience &amp; </a:t>
            </a:r>
            <a:r>
              <a:rPr lang="en-US" sz="1700" dirty="0" smtClean="0">
                <a:latin typeface="Segoe UI" panose="020B0502040204020203" pitchFamily="34" charset="0"/>
                <a:cs typeface="Segoe UI" panose="020B0502040204020203" pitchFamily="34" charset="0"/>
              </a:rPr>
              <a:t>Autonomous services (Self managed services)</a:t>
            </a:r>
            <a:endParaRPr lang="en-US" sz="1700" dirty="0" smtClean="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700" dirty="0" smtClean="0">
                <a:latin typeface="Segoe UI" panose="020B0502040204020203" pitchFamily="34" charset="0"/>
                <a:cs typeface="Segoe UI" panose="020B0502040204020203" pitchFamily="34" charset="0"/>
              </a:rPr>
              <a:t>High </a:t>
            </a:r>
            <a:r>
              <a:rPr lang="en-US" sz="1700" dirty="0" smtClean="0">
                <a:latin typeface="Segoe UI" panose="020B0502040204020203" pitchFamily="34" charset="0"/>
                <a:cs typeface="Segoe UI" panose="020B0502040204020203" pitchFamily="34" charset="0"/>
              </a:rPr>
              <a:t>reliability and </a:t>
            </a:r>
            <a:r>
              <a:rPr lang="en-US" sz="1700" dirty="0" smtClean="0">
                <a:latin typeface="Segoe UI" panose="020B0502040204020203" pitchFamily="34" charset="0"/>
                <a:cs typeface="Segoe UI" panose="020B0502040204020203" pitchFamily="34" charset="0"/>
              </a:rPr>
              <a:t>availability</a:t>
            </a:r>
            <a:endParaRPr lang="en-US" sz="1700" dirty="0" smtClean="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700" dirty="0" smtClean="0">
                <a:latin typeface="Segoe UI" panose="020B0502040204020203" pitchFamily="34" charset="0"/>
                <a:cs typeface="Segoe UI" panose="020B0502040204020203" pitchFamily="34" charset="0"/>
              </a:rPr>
              <a:t>Individually scalable services</a:t>
            </a:r>
            <a:endParaRPr lang="en-US" sz="17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700" dirty="0" smtClean="0">
                <a:latin typeface="Segoe UI" panose="020B0502040204020203" pitchFamily="34" charset="0"/>
                <a:cs typeface="Segoe UI" panose="020B0502040204020203" pitchFamily="34" charset="0"/>
              </a:rPr>
              <a:t>Expecting </a:t>
            </a:r>
            <a:r>
              <a:rPr lang="en-US" sz="1700" dirty="0" smtClean="0">
                <a:latin typeface="Segoe UI" panose="020B0502040204020203" pitchFamily="34" charset="0"/>
                <a:cs typeface="Segoe UI" panose="020B0502040204020203" pitchFamily="34" charset="0"/>
              </a:rPr>
              <a:t>ease </a:t>
            </a:r>
            <a:r>
              <a:rPr lang="en-US" sz="1700" dirty="0">
                <a:latin typeface="Segoe UI" panose="020B0502040204020203" pitchFamily="34" charset="0"/>
                <a:cs typeface="Segoe UI" panose="020B0502040204020203" pitchFamily="34" charset="0"/>
              </a:rPr>
              <a:t>of </a:t>
            </a:r>
            <a:r>
              <a:rPr lang="en-US" sz="1700" dirty="0" smtClean="0">
                <a:latin typeface="Segoe UI" panose="020B0502040204020203" pitchFamily="34" charset="0"/>
                <a:cs typeface="Segoe UI" panose="020B0502040204020203" pitchFamily="34" charset="0"/>
              </a:rPr>
              <a:t>deployment</a:t>
            </a:r>
          </a:p>
          <a:p>
            <a:pPr lvl="2">
              <a:lnSpc>
                <a:spcPct val="150000"/>
              </a:lnSpc>
              <a:spcBef>
                <a:spcPts val="0"/>
              </a:spcBef>
              <a:spcAft>
                <a:spcPts val="0"/>
              </a:spcAft>
              <a:buFont typeface="Courier New" panose="02070309020205020404" pitchFamily="49" charset="0"/>
              <a:buChar char="o"/>
              <a:defRPr/>
            </a:pPr>
            <a:r>
              <a:rPr lang="en-US" sz="1700" dirty="0" smtClean="0">
                <a:latin typeface="Segoe UI" panose="020B0502040204020203" pitchFamily="34" charset="0"/>
                <a:cs typeface="Segoe UI" panose="020B0502040204020203" pitchFamily="34" charset="0"/>
              </a:rPr>
              <a:t>Partial deployment</a:t>
            </a:r>
          </a:p>
          <a:p>
            <a:pPr lvl="2">
              <a:lnSpc>
                <a:spcPct val="150000"/>
              </a:lnSpc>
              <a:spcBef>
                <a:spcPts val="0"/>
              </a:spcBef>
              <a:spcAft>
                <a:spcPts val="0"/>
              </a:spcAft>
              <a:buFont typeface="Courier New" panose="02070309020205020404" pitchFamily="49" charset="0"/>
              <a:buChar char="o"/>
              <a:defRPr/>
            </a:pPr>
            <a:r>
              <a:rPr lang="en-US" sz="1700" dirty="0">
                <a:latin typeface="Segoe UI" panose="020B0502040204020203" pitchFamily="34" charset="0"/>
                <a:cs typeface="Segoe UI" panose="020B0502040204020203" pitchFamily="34" charset="0"/>
              </a:rPr>
              <a:t>Service upgrade with ensure zero down time (Rolling </a:t>
            </a:r>
            <a:r>
              <a:rPr lang="en-US" sz="1700" dirty="0" smtClean="0">
                <a:latin typeface="Segoe UI" panose="020B0502040204020203" pitchFamily="34" charset="0"/>
                <a:cs typeface="Segoe UI" panose="020B0502040204020203" pitchFamily="34" charset="0"/>
              </a:rPr>
              <a:t>updates, Blue/Green deployment)</a:t>
            </a:r>
            <a:endParaRPr lang="en-US" sz="17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700" dirty="0" smtClean="0">
                <a:latin typeface="Segoe UI" panose="020B0502040204020203" pitchFamily="34" charset="0"/>
                <a:cs typeface="Segoe UI" panose="020B0502040204020203" pitchFamily="34" charset="0"/>
              </a:rPr>
              <a:t>If you </a:t>
            </a:r>
            <a:r>
              <a:rPr lang="en-US" sz="1700" dirty="0">
                <a:latin typeface="Segoe UI" panose="020B0502040204020203" pitchFamily="34" charset="0"/>
                <a:cs typeface="Segoe UI" panose="020B0502040204020203" pitchFamily="34" charset="0"/>
              </a:rPr>
              <a:t>n</a:t>
            </a:r>
            <a:r>
              <a:rPr lang="en-US" sz="1700" dirty="0" smtClean="0">
                <a:latin typeface="Segoe UI" panose="020B0502040204020203" pitchFamily="34" charset="0"/>
                <a:cs typeface="Segoe UI" panose="020B0502040204020203" pitchFamily="34" charset="0"/>
              </a:rPr>
              <a:t>eed organizational </a:t>
            </a:r>
            <a:r>
              <a:rPr lang="en-US" sz="1700" dirty="0" smtClean="0">
                <a:latin typeface="Segoe UI" panose="020B0502040204020203" pitchFamily="34" charset="0"/>
                <a:cs typeface="Segoe UI" panose="020B0502040204020203" pitchFamily="34" charset="0"/>
              </a:rPr>
              <a:t>alignment</a:t>
            </a:r>
          </a:p>
          <a:p>
            <a:pPr lvl="2">
              <a:lnSpc>
                <a:spcPct val="150000"/>
              </a:lnSpc>
              <a:spcBef>
                <a:spcPts val="0"/>
              </a:spcBef>
              <a:spcAft>
                <a:spcPts val="0"/>
              </a:spcAft>
              <a:buFont typeface="Courier New" panose="02070309020205020404" pitchFamily="49" charset="0"/>
              <a:buChar char="o"/>
              <a:defRPr/>
            </a:pPr>
            <a:r>
              <a:rPr lang="en-US" sz="1700" dirty="0" smtClean="0">
                <a:latin typeface="Segoe UI" panose="020B0502040204020203" pitchFamily="34" charset="0"/>
                <a:cs typeface="Segoe UI" panose="020B0502040204020203" pitchFamily="34" charset="0"/>
              </a:rPr>
              <a:t>Full stack development team for each department </a:t>
            </a:r>
            <a:endParaRPr lang="en-US" sz="17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700" dirty="0" smtClean="0">
                <a:latin typeface="Segoe UI" panose="020B0502040204020203" pitchFamily="34" charset="0"/>
                <a:cs typeface="Segoe UI" panose="020B0502040204020203" pitchFamily="34" charset="0"/>
              </a:rPr>
              <a:t>Increase </a:t>
            </a:r>
            <a:r>
              <a:rPr lang="en-US" sz="1700" dirty="0" smtClean="0">
                <a:latin typeface="Segoe UI" panose="020B0502040204020203" pitchFamily="34" charset="0"/>
                <a:cs typeface="Segoe UI" panose="020B0502040204020203" pitchFamily="34" charset="0"/>
              </a:rPr>
              <a:t>developer productivity </a:t>
            </a:r>
          </a:p>
          <a:p>
            <a:pPr lvl="2">
              <a:lnSpc>
                <a:spcPct val="150000"/>
              </a:lnSpc>
              <a:spcBef>
                <a:spcPts val="0"/>
              </a:spcBef>
              <a:spcAft>
                <a:spcPts val="0"/>
              </a:spcAft>
              <a:buFont typeface="Courier New" panose="02070309020205020404" pitchFamily="49" charset="0"/>
              <a:buChar char="o"/>
              <a:defRPr/>
            </a:pPr>
            <a:r>
              <a:rPr lang="en-US" sz="1700" dirty="0" smtClean="0">
                <a:latin typeface="Segoe UI" panose="020B0502040204020203" pitchFamily="34" charset="0"/>
                <a:cs typeface="Segoe UI" panose="020B0502040204020203" pitchFamily="34" charset="0"/>
              </a:rPr>
              <a:t>Faster trouble shooting using service monitoring</a:t>
            </a:r>
            <a:endParaRPr lang="en-US" sz="1700" dirty="0">
              <a:latin typeface="Segoe UI" panose="020B0502040204020203" pitchFamily="34" charset="0"/>
              <a:cs typeface="Segoe UI" panose="020B0502040204020203" pitchFamily="34" charset="0"/>
            </a:endParaRPr>
          </a:p>
          <a:p>
            <a:pPr lvl="2">
              <a:lnSpc>
                <a:spcPct val="150000"/>
              </a:lnSpc>
              <a:spcBef>
                <a:spcPts val="0"/>
              </a:spcBef>
              <a:spcAft>
                <a:spcPts val="0"/>
              </a:spcAft>
              <a:buFont typeface="Courier New" panose="02070309020205020404" pitchFamily="49" charset="0"/>
              <a:buChar char="o"/>
              <a:defRPr/>
            </a:pPr>
            <a:r>
              <a:rPr lang="en-US" sz="1700" dirty="0" smtClean="0">
                <a:latin typeface="Segoe UI" panose="020B0502040204020203" pitchFamily="34" charset="0"/>
                <a:cs typeface="Segoe UI" panose="020B0502040204020203" pitchFamily="34" charset="0"/>
              </a:rPr>
              <a:t>Reduce ramp up time, due to simplicity</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When </a:t>
            </a:r>
            <a:r>
              <a:rPr lang="en-US" dirty="0">
                <a:latin typeface="Segoe UI Light" panose="020B0502040204020203" pitchFamily="34" charset="0"/>
                <a:cs typeface="Segoe UI Light" panose="020B0502040204020203" pitchFamily="34" charset="0"/>
              </a:rPr>
              <a:t>to</a:t>
            </a:r>
            <a:r>
              <a:rPr lang="en-US" dirty="0" smtClean="0">
                <a:latin typeface="Segoe UI Light" panose="020B0502040204020203" pitchFamily="34" charset="0"/>
                <a:cs typeface="Segoe UI Light" panose="020B0502040204020203" pitchFamily="34" charset="0"/>
              </a:rPr>
              <a:t> use Microservices?</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03019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8">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uiExpand="1"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0926490" cy="54222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If the solution is </a:t>
            </a:r>
            <a:r>
              <a:rPr lang="en-US" sz="1800" dirty="0" smtClean="0">
                <a:latin typeface="Segoe UI" panose="020B0502040204020203" pitchFamily="34" charset="0"/>
                <a:cs typeface="Segoe UI" panose="020B0502040204020203" pitchFamily="34" charset="0"/>
              </a:rPr>
              <a:t>simple</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When you don’t have full stack developers</a:t>
            </a:r>
            <a:endParaRPr lang="en-US" sz="1800" dirty="0" smtClean="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When your team does not have </a:t>
            </a:r>
            <a:r>
              <a:rPr lang="en-US" sz="1800" dirty="0" smtClean="0">
                <a:latin typeface="Segoe UI" panose="020B0502040204020203" pitchFamily="34" charset="0"/>
                <a:cs typeface="Segoe UI" panose="020B0502040204020203" pitchFamily="34" charset="0"/>
                <a:hlinkClick r:id="rId3" action="ppaction://hlinksldjump"/>
              </a:rPr>
              <a:t>Domain Driven Design </a:t>
            </a:r>
            <a:r>
              <a:rPr lang="en-US" sz="1800" dirty="0" smtClean="0">
                <a:latin typeface="Segoe UI" panose="020B0502040204020203" pitchFamily="34" charset="0"/>
                <a:cs typeface="Segoe UI" panose="020B0502040204020203" pitchFamily="34" charset="0"/>
              </a:rPr>
              <a:t>expertise</a:t>
            </a:r>
            <a:endParaRPr lang="en-US" sz="1800" dirty="0" smtClean="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When performance is more important than reliability and </a:t>
            </a:r>
            <a:r>
              <a:rPr lang="en-US" sz="1800" dirty="0" smtClean="0">
                <a:latin typeface="Segoe UI" panose="020B0502040204020203" pitchFamily="34" charset="0"/>
                <a:cs typeface="Segoe UI" panose="020B0502040204020203" pitchFamily="34" charset="0"/>
              </a:rPr>
              <a:t>availability</a:t>
            </a:r>
            <a:endParaRPr lang="en-US" sz="1800" dirty="0" smtClean="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When you don’t have a matured Dev Ops team to manage services and deployments</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If you need to deliver a complete solution fast</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Testing services is a </a:t>
            </a:r>
            <a:r>
              <a:rPr lang="en-US" sz="1800" dirty="0" smtClean="0">
                <a:latin typeface="Segoe UI" panose="020B0502040204020203" pitchFamily="34" charset="0"/>
                <a:cs typeface="Segoe UI" panose="020B0502040204020203" pitchFamily="34" charset="0"/>
              </a:rPr>
              <a:t>relatively cumbersome</a:t>
            </a:r>
            <a:endParaRPr lang="en-US" sz="1800" dirty="0" smtClean="0">
              <a:latin typeface="Segoe UI" panose="020B0502040204020203" pitchFamily="34" charset="0"/>
              <a:cs typeface="Segoe UI" panose="020B0502040204020203" pitchFamily="34" charset="0"/>
            </a:endParaRPr>
          </a:p>
          <a:p>
            <a:pPr lvl="2">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Multiple services to be tested</a:t>
            </a:r>
          </a:p>
          <a:p>
            <a:pPr lvl="2">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Service integration testing is challenging</a:t>
            </a:r>
          </a:p>
          <a:p>
            <a:pPr lvl="1">
              <a:lnSpc>
                <a:spcPct val="150000"/>
              </a:lnSpc>
              <a:spcBef>
                <a:spcPts val="0"/>
              </a:spcBef>
              <a:spcAft>
                <a:spcPts val="0"/>
              </a:spcAft>
              <a:defRPr/>
            </a:pPr>
            <a:endParaRPr lang="en-US" sz="1800" dirty="0" smtClean="0">
              <a:latin typeface="Segoe UI" panose="020B0502040204020203" pitchFamily="34" charset="0"/>
              <a:cs typeface="Segoe UI" panose="020B0502040204020203" pitchFamily="34" charset="0"/>
            </a:endParaRPr>
          </a:p>
          <a:p>
            <a:pPr lvl="1">
              <a:lnSpc>
                <a:spcPct val="150000"/>
              </a:lnSpc>
              <a:spcBef>
                <a:spcPts val="0"/>
              </a:spcBef>
              <a:spcAft>
                <a:spcPts val="0"/>
              </a:spcAft>
              <a:defRPr/>
            </a:pPr>
            <a:endParaRPr lang="en-US" sz="1800" dirty="0" smtClean="0">
              <a:latin typeface="Segoe UI" panose="020B0502040204020203" pitchFamily="34" charset="0"/>
              <a:cs typeface="Segoe UI" panose="020B0502040204020203" pitchFamily="34" charset="0"/>
            </a:endParaRPr>
          </a:p>
          <a:p>
            <a:pPr lvl="1">
              <a:lnSpc>
                <a:spcPct val="150000"/>
              </a:lnSpc>
              <a:spcBef>
                <a:spcPts val="0"/>
              </a:spcBef>
              <a:spcAft>
                <a:spcPts val="0"/>
              </a:spcAft>
              <a:defRPr/>
            </a:pPr>
            <a:endParaRPr lang="en-US" sz="1800" dirty="0">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When </a:t>
            </a:r>
            <a:r>
              <a:rPr lang="en-US" b="1" u="sng" dirty="0" smtClean="0">
                <a:solidFill>
                  <a:srgbClr val="D24726"/>
                </a:solidFill>
                <a:latin typeface="Segoe UI Light" panose="020B0502040204020203" pitchFamily="34" charset="0"/>
                <a:cs typeface="Segoe UI Light" panose="020B0502040204020203" pitchFamily="34" charset="0"/>
              </a:rPr>
              <a:t>not</a:t>
            </a:r>
            <a:r>
              <a:rPr lang="en-US" dirty="0" smtClean="0">
                <a:latin typeface="Segoe UI Light" panose="020B0502040204020203" pitchFamily="34" charset="0"/>
                <a:cs typeface="Segoe UI Light" panose="020B0502040204020203" pitchFamily="34" charset="0"/>
              </a:rPr>
              <a:t> to use Microservices</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14487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uiExpand="1"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Microservices Design Patterns</a:t>
            </a:r>
            <a:endParaRPr lang="en-US" sz="4800" dirty="0">
              <a:solidFill>
                <a:schemeClr val="bg1"/>
              </a:solidFill>
            </a:endParaRPr>
          </a:p>
        </p:txBody>
      </p:sp>
    </p:spTree>
    <p:extLst>
      <p:ext uri="{BB962C8B-B14F-4D97-AF65-F5344CB8AC3E}">
        <p14:creationId xmlns:p14="http://schemas.microsoft.com/office/powerpoint/2010/main" val="914259170"/>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 for Win32.potx" id="{CC5B85EF-600B-41EE-B0F1-7BF5BD14BEC8}" vid="{67085E21-9FFC-49E7-8EF1-8FBDD268C1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5690</TotalTime>
  <Words>2426</Words>
  <Application>Microsoft Office PowerPoint</Application>
  <PresentationFormat>Widescreen</PresentationFormat>
  <Paragraphs>447</Paragraphs>
  <Slides>35</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Courier New</vt:lpstr>
      <vt:lpstr>Open Sans</vt:lpstr>
      <vt:lpstr>Segoe UI</vt:lpstr>
      <vt:lpstr>Segoe UI Light</vt:lpstr>
      <vt:lpstr>Segoe UI Semibold</vt:lpstr>
      <vt:lpstr>WelcomeDoc</vt:lpstr>
      <vt:lpstr>Microservices</vt:lpstr>
      <vt:lpstr>Agenda for the day</vt:lpstr>
      <vt:lpstr>Microservices Architecture</vt:lpstr>
      <vt:lpstr>Microservices Architecture</vt:lpstr>
      <vt:lpstr>Isn't SOA the same?</vt:lpstr>
      <vt:lpstr>Common Myth</vt:lpstr>
      <vt:lpstr>When to use Microservices?</vt:lpstr>
      <vt:lpstr>When not to use Microservices</vt:lpstr>
      <vt:lpstr>Microservices Design Patterns</vt:lpstr>
      <vt:lpstr>Common Microservices Design Patterns</vt:lpstr>
      <vt:lpstr>Common Microservices Design Patterns</vt:lpstr>
      <vt:lpstr>Common Microservices Design Patterns</vt:lpstr>
      <vt:lpstr>Common Microservices Design Patterns</vt:lpstr>
      <vt:lpstr>Common Microservices Design Patterns</vt:lpstr>
      <vt:lpstr>Common Microservices Design Patterns</vt:lpstr>
      <vt:lpstr>More microservices patterns….</vt:lpstr>
      <vt:lpstr>Do we need to manually implement all the patterns?</vt:lpstr>
      <vt:lpstr>Microservices Frameworks</vt:lpstr>
      <vt:lpstr>Azure Service Fabric</vt:lpstr>
      <vt:lpstr>Azure Service Fabric</vt:lpstr>
      <vt:lpstr>What can you build/deploy with Service Fabric?</vt:lpstr>
      <vt:lpstr>Service Fabric Development Models</vt:lpstr>
      <vt:lpstr>Clusters and Nodes</vt:lpstr>
      <vt:lpstr>Proof of Concept</vt:lpstr>
      <vt:lpstr>Proof of Concept</vt:lpstr>
      <vt:lpstr>Demo</vt:lpstr>
      <vt:lpstr>Questions?</vt:lpstr>
      <vt:lpstr>Appendix</vt:lpstr>
      <vt:lpstr>Appendix</vt:lpstr>
      <vt:lpstr>Appendix</vt:lpstr>
      <vt:lpstr>Appendix</vt:lpstr>
      <vt:lpstr>Appendix</vt:lpstr>
      <vt:lpstr>Appendix</vt:lpstr>
      <vt:lpstr>Appendix</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Brian</dc:creator>
  <cp:keywords/>
  <cp:lastModifiedBy>Brian Perera</cp:lastModifiedBy>
  <cp:revision>527</cp:revision>
  <dcterms:created xsi:type="dcterms:W3CDTF">2016-11-18T11:32:13Z</dcterms:created>
  <dcterms:modified xsi:type="dcterms:W3CDTF">2016-11-30T12:50:00Z</dcterms:modified>
  <cp:version/>
</cp:coreProperties>
</file>