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56" r:id="rId2"/>
    <p:sldId id="257" r:id="rId3"/>
    <p:sldId id="281" r:id="rId4"/>
    <p:sldId id="271" r:id="rId5"/>
    <p:sldId id="296" r:id="rId6"/>
    <p:sldId id="282" r:id="rId7"/>
    <p:sldId id="283" r:id="rId8"/>
    <p:sldId id="301" r:id="rId9"/>
    <p:sldId id="300" r:id="rId10"/>
    <p:sldId id="284" r:id="rId11"/>
    <p:sldId id="286" r:id="rId12"/>
    <p:sldId id="285" r:id="rId13"/>
    <p:sldId id="287" r:id="rId14"/>
    <p:sldId id="298" r:id="rId15"/>
    <p:sldId id="288" r:id="rId16"/>
    <p:sldId id="289" r:id="rId17"/>
    <p:sldId id="299" r:id="rId18"/>
    <p:sldId id="291" r:id="rId19"/>
    <p:sldId id="292" r:id="rId20"/>
    <p:sldId id="293" r:id="rId21"/>
    <p:sldId id="294" r:id="rId22"/>
    <p:sldId id="29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Annotate, Work Together, Tell Me" id="{B9B51309-D148-4332-87C2-07BE32FBCA3B}">
          <p14:sldIdLst>
            <p14:sldId id="257"/>
            <p14:sldId id="281"/>
            <p14:sldId id="271"/>
            <p14:sldId id="296"/>
            <p14:sldId id="282"/>
            <p14:sldId id="283"/>
            <p14:sldId id="301"/>
            <p14:sldId id="300"/>
            <p14:sldId id="284"/>
            <p14:sldId id="286"/>
            <p14:sldId id="285"/>
            <p14:sldId id="287"/>
            <p14:sldId id="298"/>
            <p14:sldId id="288"/>
            <p14:sldId id="289"/>
            <p14:sldId id="299"/>
            <p14:sldId id="291"/>
            <p14:sldId id="292"/>
            <p14:sldId id="293"/>
            <p14:sldId id="294"/>
            <p14:sldId id="295"/>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4726"/>
    <a:srgbClr val="FF9B45"/>
    <a:srgbClr val="404040"/>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280" autoAdjust="0"/>
  </p:normalViewPr>
  <p:slideViewPr>
    <p:cSldViewPr snapToGrid="0">
      <p:cViewPr>
        <p:scale>
          <a:sx n="50" d="100"/>
          <a:sy n="50" d="100"/>
        </p:scale>
        <p:origin x="906" y="57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731693-B198-4268-8A86-B4B749157983}" type="doc">
      <dgm:prSet loTypeId="urn:microsoft.com/office/officeart/2005/8/layout/cycle6" loCatId="cycle" qsTypeId="urn:microsoft.com/office/officeart/2005/8/quickstyle/simple1" qsCatId="simple" csTypeId="urn:microsoft.com/office/officeart/2005/8/colors/accent2_1" csCatId="accent2" phldr="1"/>
      <dgm:spPr/>
      <dgm:t>
        <a:bodyPr/>
        <a:lstStyle/>
        <a:p>
          <a:endParaRPr lang="en-US"/>
        </a:p>
      </dgm:t>
    </dgm:pt>
    <dgm:pt modelId="{8A8B64C4-FBF4-4486-8C6B-28F994CE3879}">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Node1</a:t>
          </a:r>
        </a:p>
      </dgm:t>
    </dgm:pt>
    <dgm:pt modelId="{1F0C1E6D-1AFE-4D3B-A454-225C3F51DD4E}" type="parTrans" cxnId="{BAFD1319-609C-4F35-899C-CA2934577C59}">
      <dgm:prSet/>
      <dgm:spPr/>
      <dgm:t>
        <a:bodyPr/>
        <a:lstStyle/>
        <a:p>
          <a:endParaRPr lang="en-US">
            <a:solidFill>
              <a:srgbClr val="D24726"/>
            </a:solidFill>
          </a:endParaRPr>
        </a:p>
      </dgm:t>
    </dgm:pt>
    <dgm:pt modelId="{70887527-57DE-400B-A02B-B84A054EE40C}" type="sibTrans" cxnId="{BAFD1319-609C-4F35-899C-CA2934577C59}">
      <dgm:prSet/>
      <dgm:spPr/>
      <dgm:t>
        <a:bodyPr/>
        <a:lstStyle/>
        <a:p>
          <a:endParaRPr lang="en-US">
            <a:solidFill>
              <a:srgbClr val="D24726"/>
            </a:solidFill>
          </a:endParaRPr>
        </a:p>
      </dgm:t>
    </dgm:pt>
    <dgm:pt modelId="{18A84921-A016-4AEF-B82E-386A7C43A9D9}">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2</a:t>
          </a:r>
        </a:p>
      </dgm:t>
    </dgm:pt>
    <dgm:pt modelId="{06202CD8-6A2B-40F7-A4D1-245AA3F139A1}" type="parTrans" cxnId="{8435249A-DC6A-4EC4-8345-A7A4C37F8293}">
      <dgm:prSet/>
      <dgm:spPr/>
      <dgm:t>
        <a:bodyPr/>
        <a:lstStyle/>
        <a:p>
          <a:endParaRPr lang="en-US">
            <a:solidFill>
              <a:srgbClr val="D24726"/>
            </a:solidFill>
          </a:endParaRPr>
        </a:p>
      </dgm:t>
    </dgm:pt>
    <dgm:pt modelId="{DE638E44-AD88-4C5A-A2B2-6E20A2D0333B}" type="sibTrans" cxnId="{8435249A-DC6A-4EC4-8345-A7A4C37F8293}">
      <dgm:prSet/>
      <dgm:spPr/>
      <dgm:t>
        <a:bodyPr/>
        <a:lstStyle/>
        <a:p>
          <a:endParaRPr lang="en-US">
            <a:solidFill>
              <a:srgbClr val="D24726"/>
            </a:solidFill>
          </a:endParaRPr>
        </a:p>
      </dgm:t>
    </dgm:pt>
    <dgm:pt modelId="{F6D5463A-5D84-4BC5-AC73-33AAA7C1C1FF}">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3</a:t>
          </a:r>
        </a:p>
      </dgm:t>
    </dgm:pt>
    <dgm:pt modelId="{D3DC429C-F342-4760-AC1B-F208247BF18F}" type="parTrans" cxnId="{C225D211-F20F-4486-BDA7-79B01C609CB3}">
      <dgm:prSet/>
      <dgm:spPr/>
      <dgm:t>
        <a:bodyPr/>
        <a:lstStyle/>
        <a:p>
          <a:endParaRPr lang="en-US">
            <a:solidFill>
              <a:srgbClr val="D24726"/>
            </a:solidFill>
          </a:endParaRPr>
        </a:p>
      </dgm:t>
    </dgm:pt>
    <dgm:pt modelId="{9418609A-4F6D-4373-B748-C88B3DD92FDA}" type="sibTrans" cxnId="{C225D211-F20F-4486-BDA7-79B01C609CB3}">
      <dgm:prSet/>
      <dgm:spPr/>
      <dgm:t>
        <a:bodyPr/>
        <a:lstStyle/>
        <a:p>
          <a:endParaRPr lang="en-US">
            <a:solidFill>
              <a:srgbClr val="D24726"/>
            </a:solidFill>
          </a:endParaRPr>
        </a:p>
      </dgm:t>
    </dgm:pt>
    <dgm:pt modelId="{C18911E1-0D73-4212-8BFB-4810DE450187}">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4</a:t>
          </a:r>
        </a:p>
      </dgm:t>
    </dgm:pt>
    <dgm:pt modelId="{C3A24146-126A-4E58-9D40-975DFCE9EBB0}" type="parTrans" cxnId="{E706D5B0-7D10-4A77-9DAB-49851ED01EE0}">
      <dgm:prSet/>
      <dgm:spPr/>
      <dgm:t>
        <a:bodyPr/>
        <a:lstStyle/>
        <a:p>
          <a:endParaRPr lang="en-US">
            <a:solidFill>
              <a:srgbClr val="D24726"/>
            </a:solidFill>
          </a:endParaRPr>
        </a:p>
      </dgm:t>
    </dgm:pt>
    <dgm:pt modelId="{E56DDC3B-B7B4-4383-870D-0A66DD0DC9E4}" type="sibTrans" cxnId="{E706D5B0-7D10-4A77-9DAB-49851ED01EE0}">
      <dgm:prSet/>
      <dgm:spPr/>
      <dgm:t>
        <a:bodyPr/>
        <a:lstStyle/>
        <a:p>
          <a:endParaRPr lang="en-US">
            <a:solidFill>
              <a:srgbClr val="D24726"/>
            </a:solidFill>
          </a:endParaRPr>
        </a:p>
      </dgm:t>
    </dgm:pt>
    <dgm:pt modelId="{ED5966F0-D2BE-4121-9797-E12E5DFEAC42}">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a:t>
          </a:r>
          <a:r>
            <a:rPr lang="en-US" sz="2200" kern="1200" dirty="0">
              <a:solidFill>
                <a:srgbClr val="D24726"/>
              </a:solidFill>
            </a:rPr>
            <a:t> </a:t>
          </a:r>
          <a:r>
            <a:rPr lang="en-US" sz="2200" kern="1200" dirty="0">
              <a:solidFill>
                <a:srgbClr val="D24726"/>
              </a:solidFill>
              <a:latin typeface="Segoe UI Light" panose="020B0502040204020203" pitchFamily="34" charset="0"/>
              <a:ea typeface="+mj-ea"/>
              <a:cs typeface="Segoe UI Light" panose="020B0502040204020203" pitchFamily="34" charset="0"/>
            </a:rPr>
            <a:t>5</a:t>
          </a:r>
        </a:p>
      </dgm:t>
    </dgm:pt>
    <dgm:pt modelId="{14614008-AD15-4290-BF57-F14136AC28B6}" type="parTrans" cxnId="{000E3A96-1884-4244-B788-3D2DD67B0309}">
      <dgm:prSet/>
      <dgm:spPr/>
      <dgm:t>
        <a:bodyPr/>
        <a:lstStyle/>
        <a:p>
          <a:endParaRPr lang="en-US">
            <a:solidFill>
              <a:srgbClr val="D24726"/>
            </a:solidFill>
          </a:endParaRPr>
        </a:p>
      </dgm:t>
    </dgm:pt>
    <dgm:pt modelId="{4D76649A-E89E-4155-9FBB-8D6397EFBFE5}" type="sibTrans" cxnId="{000E3A96-1884-4244-B788-3D2DD67B0309}">
      <dgm:prSet/>
      <dgm:spPr/>
      <dgm:t>
        <a:bodyPr/>
        <a:lstStyle/>
        <a:p>
          <a:endParaRPr lang="en-US">
            <a:solidFill>
              <a:srgbClr val="D24726"/>
            </a:solidFill>
          </a:endParaRPr>
        </a:p>
      </dgm:t>
    </dgm:pt>
    <dgm:pt modelId="{A11265F6-67C5-4F5E-AB23-6430417B3F84}" type="pres">
      <dgm:prSet presAssocID="{C5731693-B198-4268-8A86-B4B749157983}" presName="cycle" presStyleCnt="0">
        <dgm:presLayoutVars>
          <dgm:dir/>
          <dgm:resizeHandles val="exact"/>
        </dgm:presLayoutVars>
      </dgm:prSet>
      <dgm:spPr/>
      <dgm:t>
        <a:bodyPr/>
        <a:lstStyle/>
        <a:p>
          <a:endParaRPr lang="en-US"/>
        </a:p>
      </dgm:t>
    </dgm:pt>
    <dgm:pt modelId="{740C31AB-CD61-4091-A7F4-94801C935247}" type="pres">
      <dgm:prSet presAssocID="{8A8B64C4-FBF4-4486-8C6B-28F994CE3879}" presName="node" presStyleLbl="node1" presStyleIdx="0" presStyleCnt="5">
        <dgm:presLayoutVars>
          <dgm:bulletEnabled val="1"/>
        </dgm:presLayoutVars>
      </dgm:prSet>
      <dgm:spPr/>
      <dgm:t>
        <a:bodyPr/>
        <a:lstStyle/>
        <a:p>
          <a:endParaRPr lang="en-US"/>
        </a:p>
      </dgm:t>
    </dgm:pt>
    <dgm:pt modelId="{1BF15161-5F8C-47C4-B465-3F86F4F6F137}" type="pres">
      <dgm:prSet presAssocID="{8A8B64C4-FBF4-4486-8C6B-28F994CE3879}" presName="spNode" presStyleCnt="0"/>
      <dgm:spPr/>
      <dgm:t>
        <a:bodyPr/>
        <a:lstStyle/>
        <a:p>
          <a:endParaRPr lang="en-US"/>
        </a:p>
      </dgm:t>
    </dgm:pt>
    <dgm:pt modelId="{08DABA05-CEAC-485A-A851-23F8BDF2537F}" type="pres">
      <dgm:prSet presAssocID="{70887527-57DE-400B-A02B-B84A054EE40C}" presName="sibTrans" presStyleLbl="sibTrans1D1" presStyleIdx="0" presStyleCnt="5"/>
      <dgm:spPr/>
      <dgm:t>
        <a:bodyPr/>
        <a:lstStyle/>
        <a:p>
          <a:endParaRPr lang="en-US"/>
        </a:p>
      </dgm:t>
    </dgm:pt>
    <dgm:pt modelId="{7A95ADEE-1A3D-44F5-9024-A7ABA55FFBC3}" type="pres">
      <dgm:prSet presAssocID="{18A84921-A016-4AEF-B82E-386A7C43A9D9}" presName="node" presStyleLbl="node1" presStyleIdx="1" presStyleCnt="5">
        <dgm:presLayoutVars>
          <dgm:bulletEnabled val="1"/>
        </dgm:presLayoutVars>
      </dgm:prSet>
      <dgm:spPr/>
      <dgm:t>
        <a:bodyPr/>
        <a:lstStyle/>
        <a:p>
          <a:endParaRPr lang="en-US"/>
        </a:p>
      </dgm:t>
    </dgm:pt>
    <dgm:pt modelId="{803A77BB-5A5A-4F5D-A9F2-66A00ABC1DF0}" type="pres">
      <dgm:prSet presAssocID="{18A84921-A016-4AEF-B82E-386A7C43A9D9}" presName="spNode" presStyleCnt="0"/>
      <dgm:spPr/>
      <dgm:t>
        <a:bodyPr/>
        <a:lstStyle/>
        <a:p>
          <a:endParaRPr lang="en-US"/>
        </a:p>
      </dgm:t>
    </dgm:pt>
    <dgm:pt modelId="{99B7FB11-2FAC-43CD-B14D-4629F64D6038}" type="pres">
      <dgm:prSet presAssocID="{DE638E44-AD88-4C5A-A2B2-6E20A2D0333B}" presName="sibTrans" presStyleLbl="sibTrans1D1" presStyleIdx="1" presStyleCnt="5"/>
      <dgm:spPr/>
      <dgm:t>
        <a:bodyPr/>
        <a:lstStyle/>
        <a:p>
          <a:endParaRPr lang="en-US"/>
        </a:p>
      </dgm:t>
    </dgm:pt>
    <dgm:pt modelId="{314AD960-11B1-48FE-A6AB-562313CE59CB}" type="pres">
      <dgm:prSet presAssocID="{F6D5463A-5D84-4BC5-AC73-33AAA7C1C1FF}" presName="node" presStyleLbl="node1" presStyleIdx="2" presStyleCnt="5">
        <dgm:presLayoutVars>
          <dgm:bulletEnabled val="1"/>
        </dgm:presLayoutVars>
      </dgm:prSet>
      <dgm:spPr/>
      <dgm:t>
        <a:bodyPr/>
        <a:lstStyle/>
        <a:p>
          <a:endParaRPr lang="en-US"/>
        </a:p>
      </dgm:t>
    </dgm:pt>
    <dgm:pt modelId="{790188D6-A3EA-4EF5-8FD8-EBCD28EC834E}" type="pres">
      <dgm:prSet presAssocID="{F6D5463A-5D84-4BC5-AC73-33AAA7C1C1FF}" presName="spNode" presStyleCnt="0"/>
      <dgm:spPr/>
      <dgm:t>
        <a:bodyPr/>
        <a:lstStyle/>
        <a:p>
          <a:endParaRPr lang="en-US"/>
        </a:p>
      </dgm:t>
    </dgm:pt>
    <dgm:pt modelId="{6EC830C9-72F5-44F0-A400-AFA36B6D2741}" type="pres">
      <dgm:prSet presAssocID="{9418609A-4F6D-4373-B748-C88B3DD92FDA}" presName="sibTrans" presStyleLbl="sibTrans1D1" presStyleIdx="2" presStyleCnt="5"/>
      <dgm:spPr/>
      <dgm:t>
        <a:bodyPr/>
        <a:lstStyle/>
        <a:p>
          <a:endParaRPr lang="en-US"/>
        </a:p>
      </dgm:t>
    </dgm:pt>
    <dgm:pt modelId="{B945EB8D-AF78-4C31-B5AB-72C53D7CA97A}" type="pres">
      <dgm:prSet presAssocID="{C18911E1-0D73-4212-8BFB-4810DE450187}" presName="node" presStyleLbl="node1" presStyleIdx="3" presStyleCnt="5">
        <dgm:presLayoutVars>
          <dgm:bulletEnabled val="1"/>
        </dgm:presLayoutVars>
      </dgm:prSet>
      <dgm:spPr/>
      <dgm:t>
        <a:bodyPr/>
        <a:lstStyle/>
        <a:p>
          <a:endParaRPr lang="en-US"/>
        </a:p>
      </dgm:t>
    </dgm:pt>
    <dgm:pt modelId="{65E9B89F-9354-4739-8D26-FDB0CF928982}" type="pres">
      <dgm:prSet presAssocID="{C18911E1-0D73-4212-8BFB-4810DE450187}" presName="spNode" presStyleCnt="0"/>
      <dgm:spPr/>
      <dgm:t>
        <a:bodyPr/>
        <a:lstStyle/>
        <a:p>
          <a:endParaRPr lang="en-US"/>
        </a:p>
      </dgm:t>
    </dgm:pt>
    <dgm:pt modelId="{6C263C1A-7610-4CC9-AEFA-71FBD03C0367}" type="pres">
      <dgm:prSet presAssocID="{E56DDC3B-B7B4-4383-870D-0A66DD0DC9E4}" presName="sibTrans" presStyleLbl="sibTrans1D1" presStyleIdx="3" presStyleCnt="5"/>
      <dgm:spPr/>
      <dgm:t>
        <a:bodyPr/>
        <a:lstStyle/>
        <a:p>
          <a:endParaRPr lang="en-US"/>
        </a:p>
      </dgm:t>
    </dgm:pt>
    <dgm:pt modelId="{A834C8E2-2D17-44CE-8777-F41D710F9561}" type="pres">
      <dgm:prSet presAssocID="{ED5966F0-D2BE-4121-9797-E12E5DFEAC42}" presName="node" presStyleLbl="node1" presStyleIdx="4" presStyleCnt="5">
        <dgm:presLayoutVars>
          <dgm:bulletEnabled val="1"/>
        </dgm:presLayoutVars>
      </dgm:prSet>
      <dgm:spPr/>
      <dgm:t>
        <a:bodyPr/>
        <a:lstStyle/>
        <a:p>
          <a:endParaRPr lang="en-US"/>
        </a:p>
      </dgm:t>
    </dgm:pt>
    <dgm:pt modelId="{61921547-ABE0-41F5-9918-E180A525C604}" type="pres">
      <dgm:prSet presAssocID="{ED5966F0-D2BE-4121-9797-E12E5DFEAC42}" presName="spNode" presStyleCnt="0"/>
      <dgm:spPr/>
      <dgm:t>
        <a:bodyPr/>
        <a:lstStyle/>
        <a:p>
          <a:endParaRPr lang="en-US"/>
        </a:p>
      </dgm:t>
    </dgm:pt>
    <dgm:pt modelId="{226AE663-04B8-4614-9ED7-20BDF7F4D263}" type="pres">
      <dgm:prSet presAssocID="{4D76649A-E89E-4155-9FBB-8D6397EFBFE5}" presName="sibTrans" presStyleLbl="sibTrans1D1" presStyleIdx="4" presStyleCnt="5"/>
      <dgm:spPr/>
      <dgm:t>
        <a:bodyPr/>
        <a:lstStyle/>
        <a:p>
          <a:endParaRPr lang="en-US"/>
        </a:p>
      </dgm:t>
    </dgm:pt>
  </dgm:ptLst>
  <dgm:cxnLst>
    <dgm:cxn modelId="{0CBC208B-884B-4DB8-A10E-8A94F4C670EC}" type="presOf" srcId="{9418609A-4F6D-4373-B748-C88B3DD92FDA}" destId="{6EC830C9-72F5-44F0-A400-AFA36B6D2741}" srcOrd="0" destOrd="0" presId="urn:microsoft.com/office/officeart/2005/8/layout/cycle6"/>
    <dgm:cxn modelId="{10BAF689-7D05-416F-8A9C-0F11578BD4F5}" type="presOf" srcId="{E56DDC3B-B7B4-4383-870D-0A66DD0DC9E4}" destId="{6C263C1A-7610-4CC9-AEFA-71FBD03C0367}" srcOrd="0" destOrd="0" presId="urn:microsoft.com/office/officeart/2005/8/layout/cycle6"/>
    <dgm:cxn modelId="{000E3A96-1884-4244-B788-3D2DD67B0309}" srcId="{C5731693-B198-4268-8A86-B4B749157983}" destId="{ED5966F0-D2BE-4121-9797-E12E5DFEAC42}" srcOrd="4" destOrd="0" parTransId="{14614008-AD15-4290-BF57-F14136AC28B6}" sibTransId="{4D76649A-E89E-4155-9FBB-8D6397EFBFE5}"/>
    <dgm:cxn modelId="{67E6C788-E28F-46F5-A474-27269AF59B31}" type="presOf" srcId="{C18911E1-0D73-4212-8BFB-4810DE450187}" destId="{B945EB8D-AF78-4C31-B5AB-72C53D7CA97A}" srcOrd="0" destOrd="0" presId="urn:microsoft.com/office/officeart/2005/8/layout/cycle6"/>
    <dgm:cxn modelId="{3FCB6475-DCAC-4726-B640-E27D7C4114A5}" type="presOf" srcId="{4D76649A-E89E-4155-9FBB-8D6397EFBFE5}" destId="{226AE663-04B8-4614-9ED7-20BDF7F4D263}" srcOrd="0" destOrd="0" presId="urn:microsoft.com/office/officeart/2005/8/layout/cycle6"/>
    <dgm:cxn modelId="{8435249A-DC6A-4EC4-8345-A7A4C37F8293}" srcId="{C5731693-B198-4268-8A86-B4B749157983}" destId="{18A84921-A016-4AEF-B82E-386A7C43A9D9}" srcOrd="1" destOrd="0" parTransId="{06202CD8-6A2B-40F7-A4D1-245AA3F139A1}" sibTransId="{DE638E44-AD88-4C5A-A2B2-6E20A2D0333B}"/>
    <dgm:cxn modelId="{2E5A4527-DDF5-461D-B105-25D2D7C31ABD}" type="presOf" srcId="{ED5966F0-D2BE-4121-9797-E12E5DFEAC42}" destId="{A834C8E2-2D17-44CE-8777-F41D710F9561}" srcOrd="0" destOrd="0" presId="urn:microsoft.com/office/officeart/2005/8/layout/cycle6"/>
    <dgm:cxn modelId="{0468FD12-1272-4144-A163-7BC775B40CBC}" type="presOf" srcId="{8A8B64C4-FBF4-4486-8C6B-28F994CE3879}" destId="{740C31AB-CD61-4091-A7F4-94801C935247}" srcOrd="0" destOrd="0" presId="urn:microsoft.com/office/officeart/2005/8/layout/cycle6"/>
    <dgm:cxn modelId="{BAFD1319-609C-4F35-899C-CA2934577C59}" srcId="{C5731693-B198-4268-8A86-B4B749157983}" destId="{8A8B64C4-FBF4-4486-8C6B-28F994CE3879}" srcOrd="0" destOrd="0" parTransId="{1F0C1E6D-1AFE-4D3B-A454-225C3F51DD4E}" sibTransId="{70887527-57DE-400B-A02B-B84A054EE40C}"/>
    <dgm:cxn modelId="{7C3F2F87-510D-47AE-807F-6BE5BA98D5BB}" type="presOf" srcId="{C5731693-B198-4268-8A86-B4B749157983}" destId="{A11265F6-67C5-4F5E-AB23-6430417B3F84}" srcOrd="0" destOrd="0" presId="urn:microsoft.com/office/officeart/2005/8/layout/cycle6"/>
    <dgm:cxn modelId="{E706D5B0-7D10-4A77-9DAB-49851ED01EE0}" srcId="{C5731693-B198-4268-8A86-B4B749157983}" destId="{C18911E1-0D73-4212-8BFB-4810DE450187}" srcOrd="3" destOrd="0" parTransId="{C3A24146-126A-4E58-9D40-975DFCE9EBB0}" sibTransId="{E56DDC3B-B7B4-4383-870D-0A66DD0DC9E4}"/>
    <dgm:cxn modelId="{AF183ED8-2664-4651-89D8-10A81DB685C6}" type="presOf" srcId="{70887527-57DE-400B-A02B-B84A054EE40C}" destId="{08DABA05-CEAC-485A-A851-23F8BDF2537F}" srcOrd="0" destOrd="0" presId="urn:microsoft.com/office/officeart/2005/8/layout/cycle6"/>
    <dgm:cxn modelId="{921C5819-992B-4B95-9E03-FC5D8AFFC97F}" type="presOf" srcId="{18A84921-A016-4AEF-B82E-386A7C43A9D9}" destId="{7A95ADEE-1A3D-44F5-9024-A7ABA55FFBC3}" srcOrd="0" destOrd="0" presId="urn:microsoft.com/office/officeart/2005/8/layout/cycle6"/>
    <dgm:cxn modelId="{A55C8EF5-6ABC-44BA-9940-365A21E1212D}" type="presOf" srcId="{F6D5463A-5D84-4BC5-AC73-33AAA7C1C1FF}" destId="{314AD960-11B1-48FE-A6AB-562313CE59CB}" srcOrd="0" destOrd="0" presId="urn:microsoft.com/office/officeart/2005/8/layout/cycle6"/>
    <dgm:cxn modelId="{C225D211-F20F-4486-BDA7-79B01C609CB3}" srcId="{C5731693-B198-4268-8A86-B4B749157983}" destId="{F6D5463A-5D84-4BC5-AC73-33AAA7C1C1FF}" srcOrd="2" destOrd="0" parTransId="{D3DC429C-F342-4760-AC1B-F208247BF18F}" sibTransId="{9418609A-4F6D-4373-B748-C88B3DD92FDA}"/>
    <dgm:cxn modelId="{B62BDF8A-57CF-4DF6-ABD1-5E1A37D69A6C}" type="presOf" srcId="{DE638E44-AD88-4C5A-A2B2-6E20A2D0333B}" destId="{99B7FB11-2FAC-43CD-B14D-4629F64D6038}" srcOrd="0" destOrd="0" presId="urn:microsoft.com/office/officeart/2005/8/layout/cycle6"/>
    <dgm:cxn modelId="{7AF70895-6E69-4EC3-99DD-9409638814D3}" type="presParOf" srcId="{A11265F6-67C5-4F5E-AB23-6430417B3F84}" destId="{740C31AB-CD61-4091-A7F4-94801C935247}" srcOrd="0" destOrd="0" presId="urn:microsoft.com/office/officeart/2005/8/layout/cycle6"/>
    <dgm:cxn modelId="{72DCED8D-DDA8-4734-9E5E-16A85AF884BC}" type="presParOf" srcId="{A11265F6-67C5-4F5E-AB23-6430417B3F84}" destId="{1BF15161-5F8C-47C4-B465-3F86F4F6F137}" srcOrd="1" destOrd="0" presId="urn:microsoft.com/office/officeart/2005/8/layout/cycle6"/>
    <dgm:cxn modelId="{0635609C-A7F0-4328-8432-F8C041A2D00A}" type="presParOf" srcId="{A11265F6-67C5-4F5E-AB23-6430417B3F84}" destId="{08DABA05-CEAC-485A-A851-23F8BDF2537F}" srcOrd="2" destOrd="0" presId="urn:microsoft.com/office/officeart/2005/8/layout/cycle6"/>
    <dgm:cxn modelId="{667117F9-FD0F-40FB-9BEC-FDDCBDCD5FDA}" type="presParOf" srcId="{A11265F6-67C5-4F5E-AB23-6430417B3F84}" destId="{7A95ADEE-1A3D-44F5-9024-A7ABA55FFBC3}" srcOrd="3" destOrd="0" presId="urn:microsoft.com/office/officeart/2005/8/layout/cycle6"/>
    <dgm:cxn modelId="{BAB4E391-5F5A-4F65-858D-41C2713F7933}" type="presParOf" srcId="{A11265F6-67C5-4F5E-AB23-6430417B3F84}" destId="{803A77BB-5A5A-4F5D-A9F2-66A00ABC1DF0}" srcOrd="4" destOrd="0" presId="urn:microsoft.com/office/officeart/2005/8/layout/cycle6"/>
    <dgm:cxn modelId="{50544FA5-40BB-4907-B1DF-62F6A667AC1B}" type="presParOf" srcId="{A11265F6-67C5-4F5E-AB23-6430417B3F84}" destId="{99B7FB11-2FAC-43CD-B14D-4629F64D6038}" srcOrd="5" destOrd="0" presId="urn:microsoft.com/office/officeart/2005/8/layout/cycle6"/>
    <dgm:cxn modelId="{A789AD1A-4BC1-46B0-8C01-29D20F1AC399}" type="presParOf" srcId="{A11265F6-67C5-4F5E-AB23-6430417B3F84}" destId="{314AD960-11B1-48FE-A6AB-562313CE59CB}" srcOrd="6" destOrd="0" presId="urn:microsoft.com/office/officeart/2005/8/layout/cycle6"/>
    <dgm:cxn modelId="{9FF533CC-328A-4F6B-8B18-166A7FD4B805}" type="presParOf" srcId="{A11265F6-67C5-4F5E-AB23-6430417B3F84}" destId="{790188D6-A3EA-4EF5-8FD8-EBCD28EC834E}" srcOrd="7" destOrd="0" presId="urn:microsoft.com/office/officeart/2005/8/layout/cycle6"/>
    <dgm:cxn modelId="{09F48EDF-4A1B-4A8F-8F45-9780BF145BCD}" type="presParOf" srcId="{A11265F6-67C5-4F5E-AB23-6430417B3F84}" destId="{6EC830C9-72F5-44F0-A400-AFA36B6D2741}" srcOrd="8" destOrd="0" presId="urn:microsoft.com/office/officeart/2005/8/layout/cycle6"/>
    <dgm:cxn modelId="{0243C76A-CCF6-42BA-A39E-3014CB30915D}" type="presParOf" srcId="{A11265F6-67C5-4F5E-AB23-6430417B3F84}" destId="{B945EB8D-AF78-4C31-B5AB-72C53D7CA97A}" srcOrd="9" destOrd="0" presId="urn:microsoft.com/office/officeart/2005/8/layout/cycle6"/>
    <dgm:cxn modelId="{960496DF-CC71-4067-9213-F517A74C3031}" type="presParOf" srcId="{A11265F6-67C5-4F5E-AB23-6430417B3F84}" destId="{65E9B89F-9354-4739-8D26-FDB0CF928982}" srcOrd="10" destOrd="0" presId="urn:microsoft.com/office/officeart/2005/8/layout/cycle6"/>
    <dgm:cxn modelId="{92F46286-3157-4CA5-AD2C-EF5CC8FEFE83}" type="presParOf" srcId="{A11265F6-67C5-4F5E-AB23-6430417B3F84}" destId="{6C263C1A-7610-4CC9-AEFA-71FBD03C0367}" srcOrd="11" destOrd="0" presId="urn:microsoft.com/office/officeart/2005/8/layout/cycle6"/>
    <dgm:cxn modelId="{E1698F44-3FEC-45BC-B48F-ADDEDA344F28}" type="presParOf" srcId="{A11265F6-67C5-4F5E-AB23-6430417B3F84}" destId="{A834C8E2-2D17-44CE-8777-F41D710F9561}" srcOrd="12" destOrd="0" presId="urn:microsoft.com/office/officeart/2005/8/layout/cycle6"/>
    <dgm:cxn modelId="{48FBC227-70DB-4726-88C6-1781A6CE65F2}" type="presParOf" srcId="{A11265F6-67C5-4F5E-AB23-6430417B3F84}" destId="{61921547-ABE0-41F5-9918-E180A525C604}" srcOrd="13" destOrd="0" presId="urn:microsoft.com/office/officeart/2005/8/layout/cycle6"/>
    <dgm:cxn modelId="{A4FEE0E1-25F0-4CB8-905A-F97B5D4E560A}" type="presParOf" srcId="{A11265F6-67C5-4F5E-AB23-6430417B3F84}" destId="{226AE663-04B8-4614-9ED7-20BDF7F4D263}"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C31AB-CD61-4091-A7F4-94801C935247}">
      <dsp:nvSpPr>
        <dsp:cNvPr id="0" name=""/>
        <dsp:cNvSpPr/>
      </dsp:nvSpPr>
      <dsp:spPr>
        <a:xfrm>
          <a:off x="2121229" y="2112"/>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Node1</a:t>
          </a:r>
        </a:p>
      </dsp:txBody>
      <dsp:txXfrm>
        <a:off x="2158975" y="39858"/>
        <a:ext cx="1114093" cy="697738"/>
      </dsp:txXfrm>
    </dsp:sp>
    <dsp:sp modelId="{08DABA05-CEAC-485A-A851-23F8BDF2537F}">
      <dsp:nvSpPr>
        <dsp:cNvPr id="0" name=""/>
        <dsp:cNvSpPr/>
      </dsp:nvSpPr>
      <dsp:spPr>
        <a:xfrm>
          <a:off x="1172135" y="388727"/>
          <a:ext cx="3087772" cy="3087772"/>
        </a:xfrm>
        <a:custGeom>
          <a:avLst/>
          <a:gdLst/>
          <a:ahLst/>
          <a:cxnLst/>
          <a:rect l="0" t="0" r="0" b="0"/>
          <a:pathLst>
            <a:path>
              <a:moveTo>
                <a:pt x="2146839" y="122607"/>
              </a:moveTo>
              <a:arcTo wR="1543886" hR="1543886" stAng="17579295" swAng="195999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A95ADEE-1A3D-44F5-9024-A7ABA55FFBC3}">
      <dsp:nvSpPr>
        <dsp:cNvPr id="0" name=""/>
        <dsp:cNvSpPr/>
      </dsp:nvSpPr>
      <dsp:spPr>
        <a:xfrm>
          <a:off x="3589552" y="1068911"/>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2</a:t>
          </a:r>
        </a:p>
      </dsp:txBody>
      <dsp:txXfrm>
        <a:off x="3627298" y="1106657"/>
        <a:ext cx="1114093" cy="697738"/>
      </dsp:txXfrm>
    </dsp:sp>
    <dsp:sp modelId="{99B7FB11-2FAC-43CD-B14D-4629F64D6038}">
      <dsp:nvSpPr>
        <dsp:cNvPr id="0" name=""/>
        <dsp:cNvSpPr/>
      </dsp:nvSpPr>
      <dsp:spPr>
        <a:xfrm>
          <a:off x="1172135" y="388727"/>
          <a:ext cx="3087772" cy="3087772"/>
        </a:xfrm>
        <a:custGeom>
          <a:avLst/>
          <a:gdLst/>
          <a:ahLst/>
          <a:cxnLst/>
          <a:rect l="0" t="0" r="0" b="0"/>
          <a:pathLst>
            <a:path>
              <a:moveTo>
                <a:pt x="3085666" y="1463278"/>
              </a:moveTo>
              <a:arcTo wR="1543886" hR="1543886" stAng="21420430" swAng="2195114"/>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14AD960-11B1-48FE-A6AB-562313CE59CB}">
      <dsp:nvSpPr>
        <dsp:cNvPr id="0" name=""/>
        <dsp:cNvSpPr/>
      </dsp:nvSpPr>
      <dsp:spPr>
        <a:xfrm>
          <a:off x="3028702" y="2795028"/>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3</a:t>
          </a:r>
        </a:p>
      </dsp:txBody>
      <dsp:txXfrm>
        <a:off x="3066448" y="2832774"/>
        <a:ext cx="1114093" cy="697738"/>
      </dsp:txXfrm>
    </dsp:sp>
    <dsp:sp modelId="{6EC830C9-72F5-44F0-A400-AFA36B6D2741}">
      <dsp:nvSpPr>
        <dsp:cNvPr id="0" name=""/>
        <dsp:cNvSpPr/>
      </dsp:nvSpPr>
      <dsp:spPr>
        <a:xfrm>
          <a:off x="1172135" y="388727"/>
          <a:ext cx="3087772" cy="3087772"/>
        </a:xfrm>
        <a:custGeom>
          <a:avLst/>
          <a:gdLst/>
          <a:ahLst/>
          <a:cxnLst/>
          <a:rect l="0" t="0" r="0" b="0"/>
          <a:pathLst>
            <a:path>
              <a:moveTo>
                <a:pt x="1850440" y="3057031"/>
              </a:moveTo>
              <a:arcTo wR="1543886" hR="1543886" stAng="4712834" swAng="1374332"/>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945EB8D-AF78-4C31-B5AB-72C53D7CA97A}">
      <dsp:nvSpPr>
        <dsp:cNvPr id="0" name=""/>
        <dsp:cNvSpPr/>
      </dsp:nvSpPr>
      <dsp:spPr>
        <a:xfrm>
          <a:off x="1213755" y="2795028"/>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4</a:t>
          </a:r>
        </a:p>
      </dsp:txBody>
      <dsp:txXfrm>
        <a:off x="1251501" y="2832774"/>
        <a:ext cx="1114093" cy="697738"/>
      </dsp:txXfrm>
    </dsp:sp>
    <dsp:sp modelId="{6C263C1A-7610-4CC9-AEFA-71FBD03C0367}">
      <dsp:nvSpPr>
        <dsp:cNvPr id="0" name=""/>
        <dsp:cNvSpPr/>
      </dsp:nvSpPr>
      <dsp:spPr>
        <a:xfrm>
          <a:off x="1172135" y="388727"/>
          <a:ext cx="3087772" cy="3087772"/>
        </a:xfrm>
        <a:custGeom>
          <a:avLst/>
          <a:gdLst/>
          <a:ahLst/>
          <a:cxnLst/>
          <a:rect l="0" t="0" r="0" b="0"/>
          <a:pathLst>
            <a:path>
              <a:moveTo>
                <a:pt x="257837" y="2398089"/>
              </a:moveTo>
              <a:arcTo wR="1543886" hR="1543886" stAng="8784456" swAng="2195114"/>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834C8E2-2D17-44CE-8777-F41D710F9561}">
      <dsp:nvSpPr>
        <dsp:cNvPr id="0" name=""/>
        <dsp:cNvSpPr/>
      </dsp:nvSpPr>
      <dsp:spPr>
        <a:xfrm>
          <a:off x="652906" y="1068911"/>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a:t>
          </a:r>
          <a:r>
            <a:rPr lang="en-US" sz="2200" kern="1200" dirty="0">
              <a:solidFill>
                <a:srgbClr val="D24726"/>
              </a:solidFill>
            </a:rPr>
            <a:t> </a:t>
          </a:r>
          <a:r>
            <a:rPr lang="en-US" sz="2200" kern="1200" dirty="0">
              <a:solidFill>
                <a:srgbClr val="D24726"/>
              </a:solidFill>
              <a:latin typeface="Segoe UI Light" panose="020B0502040204020203" pitchFamily="34" charset="0"/>
              <a:ea typeface="+mj-ea"/>
              <a:cs typeface="Segoe UI Light" panose="020B0502040204020203" pitchFamily="34" charset="0"/>
            </a:rPr>
            <a:t>5</a:t>
          </a:r>
        </a:p>
      </dsp:txBody>
      <dsp:txXfrm>
        <a:off x="690652" y="1106657"/>
        <a:ext cx="1114093" cy="697738"/>
      </dsp:txXfrm>
    </dsp:sp>
    <dsp:sp modelId="{226AE663-04B8-4614-9ED7-20BDF7F4D263}">
      <dsp:nvSpPr>
        <dsp:cNvPr id="0" name=""/>
        <dsp:cNvSpPr/>
      </dsp:nvSpPr>
      <dsp:spPr>
        <a:xfrm>
          <a:off x="1172135" y="388727"/>
          <a:ext cx="3087772" cy="3087772"/>
        </a:xfrm>
        <a:custGeom>
          <a:avLst/>
          <a:gdLst/>
          <a:ahLst/>
          <a:cxnLst/>
          <a:rect l="0" t="0" r="0" b="0"/>
          <a:pathLst>
            <a:path>
              <a:moveTo>
                <a:pt x="269171" y="672859"/>
              </a:moveTo>
              <a:arcTo wR="1543886" hR="1543886" stAng="12860714" swAng="195999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11/22/2016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289922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3561141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2973915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22</a:t>
            </a:fld>
            <a:endParaRPr lang="en-US"/>
          </a:p>
        </p:txBody>
      </p:sp>
    </p:spTree>
    <p:extLst>
      <p:ext uri="{BB962C8B-B14F-4D97-AF65-F5344CB8AC3E}">
        <p14:creationId xmlns:p14="http://schemas.microsoft.com/office/powerpoint/2010/main" val="1887257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BEEBAAA-29B5-4AF5-BC5F-7E580C29002D}"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4" name="Content Placeholder 3"/>
          <p:cNvSpPr>
            <a:spLocks noGrp="1"/>
          </p:cNvSpPr>
          <p:nvPr>
            <p:ph sz="half" idx="2" hasCustomPrompt="1"/>
          </p:nvPr>
        </p:nvSpPr>
        <p:spPr>
          <a:xfrm>
            <a:off x="541611" y="1431010"/>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4" name="Title 3"/>
          <p:cNvSpPr>
            <a:spLocks noGrp="1"/>
          </p:cNvSpPr>
          <p:nvPr>
            <p:ph type="title"/>
          </p:nvPr>
        </p:nvSpPr>
        <p:spPr>
          <a:xfrm>
            <a:off x="521208" y="448056"/>
            <a:ext cx="6117336"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9" name="Rectangle 8"/>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ext Placeholder 2"/>
          <p:cNvSpPr>
            <a:spLocks noGrp="1"/>
          </p:cNvSpPr>
          <p:nvPr>
            <p:ph type="body" idx="1" hasCustomPrompt="1"/>
          </p:nvPr>
        </p:nvSpPr>
        <p:spPr>
          <a:xfrm>
            <a:off x="516711" y="443128"/>
            <a:ext cx="6425700" cy="641350"/>
          </a:xfrm>
        </p:spPr>
        <p:txBody>
          <a:bodyPr anchor="b">
            <a:normAutofit/>
          </a:bodyPr>
          <a:lstStyle>
            <a:lvl1pPr marL="0" indent="0">
              <a:buNone/>
              <a:defRPr sz="2800" b="0">
                <a:solidFill>
                  <a:schemeClr val="bg2">
                    <a:lumMod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Content Placeholder 3"/>
          <p:cNvSpPr>
            <a:spLocks noGrp="1"/>
          </p:cNvSpPr>
          <p:nvPr>
            <p:ph sz="half" idx="2"/>
          </p:nvPr>
        </p:nvSpPr>
        <p:spPr>
          <a:xfrm>
            <a:off x="6942411" y="1828845"/>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smtClean="0"/>
              <a:t>Edit Master text styles</a:t>
            </a:r>
          </a:p>
        </p:txBody>
      </p:sp>
    </p:spTree>
    <p:extLst>
      <p:ext uri="{BB962C8B-B14F-4D97-AF65-F5344CB8AC3E}">
        <p14:creationId xmlns:p14="http://schemas.microsoft.com/office/powerpoint/2010/main" val="44586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EEBAAA-29B5-4AF5-BC5F-7E580C29002D}"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userDrawn="1"/>
        </p:nvCxnSpPr>
        <p:spPr>
          <a:xfrm>
            <a:off x="604434" y="1061482"/>
            <a:ext cx="4350803" cy="0"/>
          </a:xfrm>
          <a:prstGeom prst="line">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Content Placeholder 3"/>
          <p:cNvSpPr>
            <a:spLocks noGrp="1"/>
          </p:cNvSpPr>
          <p:nvPr>
            <p:ph sz="half" idx="2" hasCustomPrompt="1"/>
          </p:nvPr>
        </p:nvSpPr>
        <p:spPr>
          <a:xfrm>
            <a:off x="541611" y="2560639"/>
            <a:ext cx="9442648" cy="3978275"/>
          </a:xfrm>
        </p:spPr>
        <p:txBody>
          <a:bodyPr vert="horz" lIns="91440" tIns="45720" rIns="91440" bIns="45720" rtlCol="0">
            <a:normAutofit/>
          </a:bodyPr>
          <a:lstStyle>
            <a:lvl1pPr>
              <a:lnSpc>
                <a:spcPts val="1800"/>
              </a:lnSpc>
              <a:spcBef>
                <a:spcPts val="1000"/>
              </a:spcBef>
              <a:spcAft>
                <a:spcPts val="1000"/>
              </a:spcAft>
              <a:defRPr lang="en-US" sz="2400" smtClean="0">
                <a:solidFill>
                  <a:schemeClr val="tx1">
                    <a:lumMod val="75000"/>
                    <a:lumOff val="25000"/>
                  </a:schemeClr>
                </a:solidFill>
                <a:latin typeface="+mj-lt"/>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p:txBody>
      </p:sp>
      <p:sp>
        <p:nvSpPr>
          <p:cNvPr id="2" name="Title 1"/>
          <p:cNvSpPr>
            <a:spLocks noGrp="1"/>
          </p:cNvSpPr>
          <p:nvPr>
            <p:ph type="title"/>
          </p:nvPr>
        </p:nvSpPr>
        <p:spPr>
          <a:xfrm>
            <a:off x="521208" y="1536192"/>
            <a:ext cx="6263640" cy="640080"/>
          </a:xfrm>
        </p:spPr>
        <p:txBody>
          <a:bodyPr>
            <a:normAutofit/>
          </a:bodyPr>
          <a:lstStyle>
            <a:lvl1pPr>
              <a:defRPr sz="360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11/22/2016</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3"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ormAutofit/>
          </a:bodyPr>
          <a:lstStyle/>
          <a:p>
            <a:r>
              <a:rPr lang="en-US" sz="4800" dirty="0" smtClean="0">
                <a:solidFill>
                  <a:schemeClr val="bg1"/>
                </a:solidFill>
              </a:rPr>
              <a:t>Microservices</a:t>
            </a:r>
            <a:endParaRPr lang="en-US" sz="4800" dirty="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smtClean="0">
                <a:solidFill>
                  <a:schemeClr val="bg1"/>
                </a:solidFill>
                <a:latin typeface="+mj-lt"/>
              </a:rPr>
              <a:t>Resilient and Reliable Service Implementation Using Azure Service Fabric</a:t>
            </a: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005956" cy="52317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000" dirty="0">
                <a:solidFill>
                  <a:srgbClr val="D24726"/>
                </a:solidFill>
                <a:latin typeface="Segoe UI" panose="020B0502040204020203" pitchFamily="34" charset="0"/>
                <a:cs typeface="Segoe UI" panose="020B0502040204020203" pitchFamily="34" charset="0"/>
              </a:rPr>
              <a:t>Client-side Discovery and Server-side Discovery patterns</a:t>
            </a:r>
          </a:p>
          <a:p>
            <a:pPr marL="0" lvl="0" indent="0">
              <a:lnSpc>
                <a:spcPct val="150000"/>
              </a:lnSpc>
              <a:spcBef>
                <a:spcPts val="0"/>
              </a:spcBef>
              <a:spcAft>
                <a:spcPts val="0"/>
              </a:spcAft>
              <a:buNone/>
              <a:defRPr/>
            </a:pPr>
            <a:r>
              <a:rPr lang="en-US" sz="1600" dirty="0">
                <a:latin typeface="Segoe UI" panose="020B0502040204020203" pitchFamily="34" charset="0"/>
                <a:cs typeface="Segoe UI" panose="020B0502040204020203" pitchFamily="34" charset="0"/>
              </a:rPr>
              <a:t>Used to route requests for a client to an available service </a:t>
            </a:r>
            <a:r>
              <a:rPr lang="en-US" sz="1600" dirty="0" smtClean="0">
                <a:latin typeface="Segoe UI" panose="020B0502040204020203" pitchFamily="34" charset="0"/>
                <a:cs typeface="Segoe UI" panose="020B0502040204020203" pitchFamily="34" charset="0"/>
              </a:rPr>
              <a:t>instance</a:t>
            </a:r>
          </a:p>
          <a:p>
            <a:pPr marL="0" lvl="0" indent="0">
              <a:lnSpc>
                <a:spcPct val="100000"/>
              </a:lnSpc>
              <a:spcBef>
                <a:spcPts val="0"/>
              </a:spcBef>
              <a:spcAft>
                <a:spcPts val="0"/>
              </a:spcAft>
              <a:buNone/>
              <a:defRPr/>
            </a:pPr>
            <a:endParaRPr lang="en-US" sz="1600" dirty="0">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000" dirty="0">
                <a:solidFill>
                  <a:srgbClr val="D24726"/>
                </a:solidFill>
                <a:latin typeface="Segoe UI" panose="020B0502040204020203" pitchFamily="34" charset="0"/>
                <a:cs typeface="Segoe UI" panose="020B0502040204020203" pitchFamily="34" charset="0"/>
              </a:rPr>
              <a:t>The Messaging and Remote Procedure Invocation patterns</a:t>
            </a:r>
          </a:p>
          <a:p>
            <a:pPr marL="0" lvl="0" indent="0">
              <a:lnSpc>
                <a:spcPct val="150000"/>
              </a:lnSpc>
              <a:spcBef>
                <a:spcPts val="0"/>
              </a:spcBef>
              <a:spcAft>
                <a:spcPts val="0"/>
              </a:spcAft>
              <a:buNone/>
              <a:defRPr/>
            </a:pPr>
            <a:r>
              <a:rPr lang="en-US" sz="1600" dirty="0">
                <a:latin typeface="Segoe UI" panose="020B0502040204020203" pitchFamily="34" charset="0"/>
                <a:cs typeface="Segoe UI" panose="020B0502040204020203" pitchFamily="34" charset="0"/>
              </a:rPr>
              <a:t>Different ways that services can communicate</a:t>
            </a:r>
            <a:r>
              <a:rPr lang="en-US" sz="1600" dirty="0" smtClean="0">
                <a:latin typeface="Segoe UI" panose="020B0502040204020203" pitchFamily="34" charset="0"/>
                <a:cs typeface="Segoe UI" panose="020B0502040204020203" pitchFamily="34" charset="0"/>
              </a:rPr>
              <a:t>.</a:t>
            </a:r>
          </a:p>
          <a:p>
            <a:pPr marL="0" lvl="0" indent="0">
              <a:lnSpc>
                <a:spcPct val="100000"/>
              </a:lnSpc>
              <a:spcBef>
                <a:spcPts val="0"/>
              </a:spcBef>
              <a:spcAft>
                <a:spcPts val="0"/>
              </a:spcAft>
              <a:buNone/>
              <a:defRPr/>
            </a:pPr>
            <a:endParaRPr lang="en-US" sz="1600" dirty="0">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000" dirty="0">
                <a:solidFill>
                  <a:srgbClr val="D24726"/>
                </a:solidFill>
                <a:latin typeface="Segoe UI" panose="020B0502040204020203" pitchFamily="34" charset="0"/>
                <a:cs typeface="Segoe UI" panose="020B0502040204020203" pitchFamily="34" charset="0"/>
              </a:rPr>
              <a:t>Microservice chassis pattern</a:t>
            </a:r>
          </a:p>
          <a:p>
            <a:pPr marL="0" lvl="0" indent="0">
              <a:lnSpc>
                <a:spcPct val="150000"/>
              </a:lnSpc>
              <a:spcBef>
                <a:spcPts val="0"/>
              </a:spcBef>
              <a:spcAft>
                <a:spcPts val="0"/>
              </a:spcAft>
              <a:buNone/>
              <a:defRPr/>
            </a:pPr>
            <a:r>
              <a:rPr lang="en-US" sz="1600" dirty="0">
                <a:latin typeface="Segoe UI" panose="020B0502040204020203" pitchFamily="34" charset="0"/>
                <a:cs typeface="Segoe UI" panose="020B0502040204020203" pitchFamily="34" charset="0"/>
              </a:rPr>
              <a:t>Build micro services using a framework that handles cross-cutting concerns.</a:t>
            </a:r>
          </a:p>
        </p:txBody>
      </p:sp>
      <p:sp>
        <p:nvSpPr>
          <p:cNvPr id="8" name="Title 7"/>
          <p:cNvSpPr>
            <a:spLocks noGrp="1"/>
          </p:cNvSpPr>
          <p:nvPr>
            <p:ph type="title"/>
          </p:nvPr>
        </p:nvSpPr>
        <p:spPr>
          <a:xfrm>
            <a:off x="521208" y="448056"/>
            <a:ext cx="11026358" cy="640080"/>
          </a:xfrm>
        </p:spPr>
        <p:txBody>
          <a:bodyPr/>
          <a:lstStyle/>
          <a:p>
            <a:r>
              <a:rPr lang="en-US" dirty="0" smtClean="0">
                <a:latin typeface="Segoe UI Light" panose="020B0502040204020203" pitchFamily="34" charset="0"/>
                <a:cs typeface="Segoe UI Light" panose="020B0502040204020203" pitchFamily="34" charset="0"/>
              </a:rPr>
              <a:t>Honorable mentions….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42088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026358" cy="640080"/>
          </a:xfrm>
        </p:spPr>
        <p:txBody>
          <a:bodyPr/>
          <a:lstStyle/>
          <a:p>
            <a:r>
              <a:rPr lang="en-US" dirty="0" smtClean="0">
                <a:latin typeface="Segoe UI Light" panose="020B0502040204020203" pitchFamily="34" charset="0"/>
                <a:cs typeface="Segoe UI Light" panose="020B0502040204020203" pitchFamily="34" charset="0"/>
              </a:rPr>
              <a:t>Microservices Chassis Frameworks</a:t>
            </a:r>
            <a:endParaRPr lang="en-US" dirty="0">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1361" y="1749240"/>
            <a:ext cx="2124600" cy="1109644"/>
          </a:xfrm>
          <a:prstGeom prst="rect">
            <a:avLst/>
          </a:prstGeom>
        </p:spPr>
      </p:pic>
      <p:pic>
        <p:nvPicPr>
          <p:cNvPr id="1026" name="Picture 2" descr="Image result for spring bo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9055" y="2117091"/>
            <a:ext cx="2849747" cy="7602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9257" y="1765047"/>
            <a:ext cx="2281926" cy="14643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lago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187" y="5598285"/>
            <a:ext cx="3128799" cy="79884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1046079" y="3875758"/>
            <a:ext cx="2940123" cy="1160677"/>
            <a:chOff x="521208" y="4006941"/>
            <a:chExt cx="2940123" cy="1160677"/>
          </a:xfrm>
        </p:grpSpPr>
        <p:sp>
          <p:nvSpPr>
            <p:cNvPr id="2" name="Rectangle 1"/>
            <p:cNvSpPr/>
            <p:nvPr/>
          </p:nvSpPr>
          <p:spPr>
            <a:xfrm>
              <a:off x="521208" y="4859841"/>
              <a:ext cx="2940123" cy="307777"/>
            </a:xfrm>
            <a:prstGeom prst="rect">
              <a:avLst/>
            </a:prstGeom>
          </p:spPr>
          <p:txBody>
            <a:bodyPr wrap="square">
              <a:spAutoFit/>
            </a:bodyPr>
            <a:lstStyle/>
            <a:p>
              <a:r>
                <a:rPr lang="en-US" sz="1400" dirty="0">
                  <a:solidFill>
                    <a:srgbClr val="444444"/>
                  </a:solidFill>
                  <a:latin typeface="Open Sans"/>
                </a:rPr>
                <a:t>Microservices Framework for Java</a:t>
              </a:r>
              <a:endParaRPr lang="en-US" sz="1400" dirty="0"/>
            </a:p>
          </p:txBody>
        </p:sp>
        <p:pic>
          <p:nvPicPr>
            <p:cNvPr id="1034" name="Picture 10" descr="Image result for wso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519" y="4006941"/>
              <a:ext cx="2095500" cy="9429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8465726" y="3587870"/>
            <a:ext cx="2840173" cy="1513880"/>
            <a:chOff x="7698378" y="3682002"/>
            <a:chExt cx="2840173" cy="1513880"/>
          </a:xfrm>
        </p:grpSpPr>
        <p:sp>
          <p:nvSpPr>
            <p:cNvPr id="14" name="Title 1"/>
            <p:cNvSpPr txBox="1">
              <a:spLocks/>
            </p:cNvSpPr>
            <p:nvPr/>
          </p:nvSpPr>
          <p:spPr>
            <a:xfrm>
              <a:off x="7698378" y="4724930"/>
              <a:ext cx="2840173" cy="470952"/>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2400" dirty="0" smtClean="0">
                  <a:solidFill>
                    <a:srgbClr val="D24726"/>
                  </a:solidFill>
                </a:rPr>
                <a:t>Azure Service Fabric</a:t>
              </a:r>
              <a:endParaRPr lang="en-US" sz="2400" dirty="0">
                <a:solidFill>
                  <a:srgbClr val="D24726"/>
                </a:solidFill>
              </a:endParaRPr>
            </a:p>
          </p:txBody>
        </p:sp>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53097" y="3682002"/>
              <a:ext cx="2130733" cy="1118635"/>
            </a:xfrm>
            <a:prstGeom prst="rect">
              <a:avLst/>
            </a:prstGeom>
          </p:spPr>
        </p:pic>
      </p:grpSp>
      <p:pic>
        <p:nvPicPr>
          <p:cNvPr id="10" name="Picture 9"/>
          <p:cNvPicPr>
            <a:picLocks noChangeAspect="1"/>
          </p:cNvPicPr>
          <p:nvPr/>
        </p:nvPicPr>
        <p:blipFill>
          <a:blip r:embed="rId8"/>
          <a:stretch>
            <a:fillRect/>
          </a:stretch>
        </p:blipFill>
        <p:spPr>
          <a:xfrm>
            <a:off x="5081210" y="3587870"/>
            <a:ext cx="2259973" cy="1588479"/>
          </a:xfrm>
          <a:prstGeom prst="rect">
            <a:avLst/>
          </a:prstGeom>
        </p:spPr>
      </p:pic>
    </p:spTree>
    <p:extLst>
      <p:ext uri="{BB962C8B-B14F-4D97-AF65-F5344CB8AC3E}">
        <p14:creationId xmlns:p14="http://schemas.microsoft.com/office/powerpoint/2010/main" val="2093695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441378"/>
            <a:ext cx="10515600" cy="849085"/>
          </a:xfrm>
        </p:spPr>
        <p:txBody>
          <a:bodyPr>
            <a:normAutofit/>
          </a:bodyPr>
          <a:lstStyle/>
          <a:p>
            <a:pPr algn="ctr"/>
            <a:r>
              <a:rPr lang="en-US" sz="4800" dirty="0" smtClean="0">
                <a:solidFill>
                  <a:schemeClr val="bg1"/>
                </a:solidFill>
              </a:rPr>
              <a:t>Azure Service Fabric</a:t>
            </a:r>
            <a:endParaRPr lang="en-US" sz="4800"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101" y="1249338"/>
            <a:ext cx="5715798" cy="3000794"/>
          </a:xfrm>
          <a:prstGeom prst="rect">
            <a:avLst/>
          </a:prstGeom>
        </p:spPr>
      </p:pic>
    </p:spTree>
    <p:extLst>
      <p:ext uri="{BB962C8B-B14F-4D97-AF65-F5344CB8AC3E}">
        <p14:creationId xmlns:p14="http://schemas.microsoft.com/office/powerpoint/2010/main" val="3569477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8589327" cy="5849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1600" dirty="0" smtClean="0">
                <a:latin typeface="Segoe UI" panose="020B0502040204020203" pitchFamily="34" charset="0"/>
                <a:cs typeface="Segoe UI" panose="020B0502040204020203" pitchFamily="34" charset="0"/>
              </a:rPr>
              <a:t>Application </a:t>
            </a:r>
            <a:r>
              <a:rPr lang="en-US" sz="1600" dirty="0">
                <a:latin typeface="Segoe UI" panose="020B0502040204020203" pitchFamily="34" charset="0"/>
                <a:cs typeface="Segoe UI" panose="020B0502040204020203" pitchFamily="34" charset="0"/>
              </a:rPr>
              <a:t>platform for distributed </a:t>
            </a:r>
            <a:r>
              <a:rPr lang="en-US" sz="1600" dirty="0" smtClean="0">
                <a:latin typeface="Segoe UI" panose="020B0502040204020203" pitchFamily="34" charset="0"/>
                <a:cs typeface="Segoe UI" panose="020B0502040204020203" pitchFamily="34" charset="0"/>
              </a:rPr>
              <a:t>reliable, hyper scale, Microservice-based applications</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Azure Service Fabric</a:t>
            </a:r>
            <a:endParaRPr lang="en-US" dirty="0">
              <a:latin typeface="Segoe UI Light" panose="020B0502040204020203" pitchFamily="34" charset="0"/>
              <a:cs typeface="Segoe UI Light" panose="020B0502040204020203" pitchFamily="34" charset="0"/>
            </a:endParaRPr>
          </a:p>
        </p:txBody>
      </p:sp>
      <p:pic>
        <p:nvPicPr>
          <p:cNvPr id="5" name="Picture 4" descr="Image result for skype for busines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76534" y="2043211"/>
            <a:ext cx="1491175" cy="7710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10393241" y="3021240"/>
            <a:ext cx="1257761" cy="992969"/>
          </a:xfrm>
          <a:prstGeom prst="rect">
            <a:avLst/>
          </a:prstGeom>
        </p:spPr>
      </p:pic>
      <p:pic>
        <p:nvPicPr>
          <p:cNvPr id="9" name="Picture 8"/>
          <p:cNvPicPr>
            <a:picLocks noChangeAspect="1"/>
          </p:cNvPicPr>
          <p:nvPr/>
        </p:nvPicPr>
        <p:blipFill>
          <a:blip r:embed="rId4"/>
          <a:stretch>
            <a:fillRect/>
          </a:stretch>
        </p:blipFill>
        <p:spPr>
          <a:xfrm>
            <a:off x="10324279" y="4376332"/>
            <a:ext cx="1395684" cy="872303"/>
          </a:xfrm>
          <a:prstGeom prst="rect">
            <a:avLst/>
          </a:prstGeom>
        </p:spPr>
      </p:pic>
      <p:pic>
        <p:nvPicPr>
          <p:cNvPr id="2050" name="Picture 2" descr="Image result for azure sq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88060" y="5610758"/>
            <a:ext cx="1668123" cy="514148"/>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541610" y="1881051"/>
            <a:ext cx="9516790" cy="4532449"/>
            <a:chOff x="541610" y="1881051"/>
            <a:chExt cx="9516790" cy="4532449"/>
          </a:xfrm>
        </p:grpSpPr>
        <p:sp>
          <p:nvSpPr>
            <p:cNvPr id="3" name="Rectangle 2"/>
            <p:cNvSpPr/>
            <p:nvPr/>
          </p:nvSpPr>
          <p:spPr>
            <a:xfrm>
              <a:off x="541610" y="1881051"/>
              <a:ext cx="9516790" cy="45324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052" name="Picture 4" descr="Service Fabric platfo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910" y="2151282"/>
              <a:ext cx="9215731" cy="407171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36909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862990" cy="51555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Develop massively scalable applications that are </a:t>
            </a:r>
            <a:r>
              <a:rPr lang="en-US" sz="1800" dirty="0" smtClean="0">
                <a:latin typeface="Segoe UI" panose="020B0502040204020203" pitchFamily="34" charset="0"/>
                <a:cs typeface="Segoe UI" panose="020B0502040204020203" pitchFamily="34" charset="0"/>
              </a:rPr>
              <a:t>self-healing</a:t>
            </a:r>
          </a:p>
          <a:p>
            <a:pPr>
              <a:lnSpc>
                <a:spcPct val="150000"/>
              </a:lnSpc>
              <a:spcBef>
                <a:spcPts val="0"/>
              </a:spcBef>
              <a:spcAft>
                <a:spcPts val="0"/>
              </a:spcAft>
              <a:defRPr/>
            </a:pPr>
            <a:endParaRPr lang="en-US" sz="1800" dirty="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Develop highly reliable </a:t>
            </a:r>
            <a:r>
              <a:rPr lang="en-US" sz="1800" b="1" dirty="0">
                <a:solidFill>
                  <a:srgbClr val="D24726"/>
                </a:solidFill>
                <a:latin typeface="Segoe UI" panose="020B0502040204020203" pitchFamily="34" charset="0"/>
                <a:cs typeface="Segoe UI" panose="020B0502040204020203" pitchFamily="34" charset="0"/>
              </a:rPr>
              <a:t>stateless</a:t>
            </a:r>
            <a:r>
              <a:rPr lang="en-US" sz="1800" dirty="0">
                <a:latin typeface="Segoe UI" panose="020B0502040204020203" pitchFamily="34" charset="0"/>
                <a:cs typeface="Segoe UI" panose="020B0502040204020203" pitchFamily="34" charset="0"/>
              </a:rPr>
              <a:t> and </a:t>
            </a:r>
            <a:r>
              <a:rPr lang="en-US" sz="1800" b="1" dirty="0">
                <a:solidFill>
                  <a:srgbClr val="D24726"/>
                </a:solidFill>
                <a:latin typeface="Segoe UI" panose="020B0502040204020203" pitchFamily="34" charset="0"/>
                <a:cs typeface="Segoe UI" panose="020B0502040204020203" pitchFamily="34" charset="0"/>
              </a:rPr>
              <a:t>stateful</a:t>
            </a:r>
            <a:r>
              <a:rPr lang="en-US" sz="1800" dirty="0">
                <a:latin typeface="Segoe UI" panose="020B0502040204020203" pitchFamily="34" charset="0"/>
                <a:cs typeface="Segoe UI" panose="020B0502040204020203" pitchFamily="34" charset="0"/>
              </a:rPr>
              <a:t> microservices</a:t>
            </a:r>
          </a:p>
          <a:p>
            <a:pPr>
              <a:lnSpc>
                <a:spcPct val="150000"/>
              </a:lnSpc>
              <a:spcBef>
                <a:spcPts val="0"/>
              </a:spcBef>
              <a:spcAft>
                <a:spcPts val="0"/>
              </a:spcAft>
              <a:defRPr/>
            </a:pPr>
            <a:endParaRPr lang="en-US" sz="18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Deploy </a:t>
            </a:r>
            <a:r>
              <a:rPr lang="en-US" sz="1800" dirty="0">
                <a:latin typeface="Segoe UI" panose="020B0502040204020203" pitchFamily="34" charset="0"/>
                <a:cs typeface="Segoe UI" panose="020B0502040204020203" pitchFamily="34" charset="0"/>
              </a:rPr>
              <a:t>to Azure or to on-premises datacenters that run </a:t>
            </a:r>
            <a:r>
              <a:rPr lang="en-US" sz="1800" b="1" dirty="0">
                <a:solidFill>
                  <a:srgbClr val="D24726"/>
                </a:solidFill>
                <a:latin typeface="Segoe UI" panose="020B0502040204020203" pitchFamily="34" charset="0"/>
                <a:cs typeface="Segoe UI" panose="020B0502040204020203" pitchFamily="34" charset="0"/>
              </a:rPr>
              <a:t>Windows</a:t>
            </a:r>
            <a:r>
              <a:rPr lang="en-US" sz="1800" dirty="0">
                <a:latin typeface="Segoe UI" panose="020B0502040204020203" pitchFamily="34" charset="0"/>
                <a:cs typeface="Segoe UI" panose="020B0502040204020203" pitchFamily="34" charset="0"/>
              </a:rPr>
              <a:t> or </a:t>
            </a:r>
            <a:r>
              <a:rPr lang="en-US" sz="1800" b="1" dirty="0">
                <a:solidFill>
                  <a:srgbClr val="D24726"/>
                </a:solidFill>
                <a:latin typeface="Segoe UI" panose="020B0502040204020203" pitchFamily="34" charset="0"/>
                <a:cs typeface="Segoe UI" panose="020B0502040204020203" pitchFamily="34" charset="0"/>
              </a:rPr>
              <a:t>Linux</a:t>
            </a:r>
            <a:r>
              <a:rPr lang="en-US" sz="1800" dirty="0">
                <a:latin typeface="Segoe UI" panose="020B0502040204020203" pitchFamily="34" charset="0"/>
                <a:cs typeface="Segoe UI" panose="020B0502040204020203" pitchFamily="34" charset="0"/>
              </a:rPr>
              <a:t> with zero code changes. Write once, and then deploy anywhere to any Service Fabric cluster.</a:t>
            </a:r>
          </a:p>
          <a:p>
            <a:pPr>
              <a:lnSpc>
                <a:spcPct val="150000"/>
              </a:lnSpc>
              <a:spcBef>
                <a:spcPts val="0"/>
              </a:spcBef>
              <a:spcAft>
                <a:spcPts val="0"/>
              </a:spcAft>
              <a:defRPr/>
            </a:pPr>
            <a:endParaRPr lang="en-US" sz="18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Deploy </a:t>
            </a:r>
            <a:r>
              <a:rPr lang="en-US" sz="1800" dirty="0">
                <a:latin typeface="Segoe UI" panose="020B0502040204020203" pitchFamily="34" charset="0"/>
                <a:cs typeface="Segoe UI" panose="020B0502040204020203" pitchFamily="34" charset="0"/>
              </a:rPr>
              <a:t>self hosted applications and service (Kestrel, OWIN </a:t>
            </a:r>
            <a:r>
              <a:rPr lang="en-US" sz="1800" dirty="0" smtClean="0">
                <a:latin typeface="Segoe UI" panose="020B0502040204020203" pitchFamily="34" charset="0"/>
                <a:cs typeface="Segoe UI" panose="020B0502040204020203" pitchFamily="34" charset="0"/>
              </a:rPr>
              <a:t>host, NodeJs)</a:t>
            </a:r>
            <a:endParaRPr lang="en-US" sz="1800" dirty="0">
              <a:latin typeface="Segoe UI" panose="020B0502040204020203" pitchFamily="34" charset="0"/>
              <a:cs typeface="Segoe UI" panose="020B0502040204020203" pitchFamily="34" charset="0"/>
            </a:endParaRPr>
          </a:p>
          <a:p>
            <a:pPr>
              <a:lnSpc>
                <a:spcPct val="150000"/>
              </a:lnSpc>
              <a:spcBef>
                <a:spcPts val="0"/>
              </a:spcBef>
              <a:spcAft>
                <a:spcPts val="0"/>
              </a:spcAft>
              <a:defRPr/>
            </a:pPr>
            <a:endParaRPr lang="en-US" sz="1800" dirty="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Develop </a:t>
            </a:r>
            <a:r>
              <a:rPr lang="en-US" sz="1800" dirty="0">
                <a:latin typeface="Segoe UI" panose="020B0502040204020203" pitchFamily="34" charset="0"/>
                <a:cs typeface="Segoe UI" panose="020B0502040204020203" pitchFamily="34" charset="0"/>
              </a:rPr>
              <a:t>applications that are composed of microservices by using the Service Fabric programming models (Reliable Actor, Reliable Services model</a:t>
            </a:r>
            <a:r>
              <a:rPr lang="en-US" sz="1800" dirty="0" smtClean="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a:xfrm>
            <a:off x="521208" y="448056"/>
            <a:ext cx="11010392" cy="640080"/>
          </a:xfrm>
        </p:spPr>
        <p:txBody>
          <a:bodyPr>
            <a:normAutofit/>
          </a:bodyPr>
          <a:lstStyle/>
          <a:p>
            <a:r>
              <a:rPr lang="en-US" dirty="0" smtClean="0">
                <a:latin typeface="Segoe UI Light" panose="020B0502040204020203" pitchFamily="34" charset="0"/>
                <a:cs typeface="Segoe UI Light" panose="020B0502040204020203" pitchFamily="34" charset="0"/>
              </a:rPr>
              <a:t>Advantages </a:t>
            </a:r>
            <a:r>
              <a:rPr lang="en-US" dirty="0">
                <a:latin typeface="Segoe UI Light" panose="020B0502040204020203" pitchFamily="34" charset="0"/>
                <a:cs typeface="Segoe UI Light" panose="020B0502040204020203" pitchFamily="34" charset="0"/>
              </a:rPr>
              <a:t>of using Service </a:t>
            </a:r>
            <a:r>
              <a:rPr lang="en-US" dirty="0" smtClean="0">
                <a:latin typeface="Segoe UI Light" panose="020B0502040204020203" pitchFamily="34" charset="0"/>
                <a:cs typeface="Segoe UI Light" panose="020B0502040204020203" pitchFamily="34" charset="0"/>
              </a:rPr>
              <a:t>Fabric</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3391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1" y="1296100"/>
            <a:ext cx="7103790"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Clusters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A cluster is logical group of machines which are referred to as nodes.</a:t>
            </a:r>
          </a:p>
          <a:p>
            <a:pPr marL="0" lvl="0" indent="0">
              <a:lnSpc>
                <a:spcPct val="150000"/>
              </a:lnSpc>
              <a:spcBef>
                <a:spcPts val="0"/>
              </a:spcBef>
              <a:spcAft>
                <a:spcPts val="0"/>
              </a:spcAft>
              <a:buNone/>
              <a:defRPr/>
            </a:pPr>
            <a:endParaRPr lang="en-US" sz="16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Nodes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A node is a Virtual Machine.</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A node can be a Linux or Windows.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Service fabric can be configured to host 0 or any number services or applications on a single node. (Assuming that your node vertical scales accordingly)</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Clusters and Nodes</a:t>
            </a:r>
            <a:endParaRPr lang="en-US" dirty="0">
              <a:latin typeface="Segoe UI Light" panose="020B0502040204020203" pitchFamily="34" charset="0"/>
              <a:cs typeface="Segoe UI Light" panose="020B0502040204020203" pitchFamily="34" charset="0"/>
            </a:endParaRPr>
          </a:p>
        </p:txBody>
      </p:sp>
      <p:graphicFrame>
        <p:nvGraphicFramePr>
          <p:cNvPr id="4" name="Diagram 3"/>
          <p:cNvGraphicFramePr/>
          <p:nvPr>
            <p:extLst>
              <p:ext uri="{D42A27DB-BD31-4B8C-83A1-F6EECF244321}">
                <p14:modId xmlns:p14="http://schemas.microsoft.com/office/powerpoint/2010/main" val="1963316802"/>
              </p:ext>
            </p:extLst>
          </p:nvPr>
        </p:nvGraphicFramePr>
        <p:xfrm>
          <a:off x="6896100" y="2087879"/>
          <a:ext cx="5432044" cy="3621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7"/>
          <p:cNvSpPr txBox="1">
            <a:spLocks/>
          </p:cNvSpPr>
          <p:nvPr/>
        </p:nvSpPr>
        <p:spPr>
          <a:xfrm>
            <a:off x="9027160" y="3578520"/>
            <a:ext cx="124612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b="1" dirty="0" smtClean="0">
                <a:solidFill>
                  <a:srgbClr val="D24726"/>
                </a:solidFill>
                <a:latin typeface="Segoe UI Light" panose="020B0502040204020203" pitchFamily="34" charset="0"/>
                <a:cs typeface="Segoe UI Light" panose="020B0502040204020203" pitchFamily="34" charset="0"/>
              </a:rPr>
              <a:t>Cluster</a:t>
            </a:r>
            <a:endParaRPr lang="en-US" b="1" dirty="0">
              <a:solidFill>
                <a:srgbClr val="D2472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867699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875690" cy="53206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A service developer develops different types of services using the Reliable Actors or Reliable Services programming model.</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The development environment in the SDK is identical to the production environment, and no emulators are involved. In other words, what runs on your local development cluster deploys to the same cluster in other environments.</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Chaos Test Scenarios, application built to cause faults in the cluster for testing purpose of the service fabric.</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Deploying an application on the service fabric combines the following steps into one simple operation:</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Creating the application package</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Uploading the application package to the image store</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Registering the application type</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Removing any running application instances</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Creating a new application instance</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Development, Testing and Deployment</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22849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875690" cy="53206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.NET Core?</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is the latest </a:t>
            </a:r>
            <a:r>
              <a:rPr lang="en-US" sz="1800" dirty="0" err="1">
                <a:latin typeface="Segoe UI" panose="020B0502040204020203" pitchFamily="34" charset="0"/>
                <a:cs typeface="Segoe UI" panose="020B0502040204020203" pitchFamily="34" charset="0"/>
              </a:rPr>
              <a:t>moduler</a:t>
            </a:r>
            <a:r>
              <a:rPr lang="en-US" sz="1800" dirty="0">
                <a:latin typeface="Segoe UI" panose="020B0502040204020203" pitchFamily="34" charset="0"/>
                <a:cs typeface="Segoe UI" panose="020B0502040204020203" pitchFamily="34" charset="0"/>
              </a:rPr>
              <a:t> version of .NET.</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It is  a new open-source and cross-platform framework for building modern cloud based internet connected applications, such as web apps, </a:t>
            </a:r>
            <a:r>
              <a:rPr lang="en-US" sz="1800" dirty="0" err="1">
                <a:latin typeface="Segoe UI" panose="020B0502040204020203" pitchFamily="34" charset="0"/>
                <a:cs typeface="Segoe UI" panose="020B0502040204020203" pitchFamily="34" charset="0"/>
              </a:rPr>
              <a:t>IoT</a:t>
            </a:r>
            <a:r>
              <a:rPr lang="en-US" sz="1800" dirty="0">
                <a:latin typeface="Segoe UI" panose="020B0502040204020203" pitchFamily="34" charset="0"/>
                <a:cs typeface="Segoe UI" panose="020B0502040204020203" pitchFamily="34" charset="0"/>
              </a:rPr>
              <a:t> and mobile </a:t>
            </a:r>
            <a:r>
              <a:rPr lang="en-US" sz="1800" dirty="0" err="1">
                <a:latin typeface="Segoe UI" panose="020B0502040204020203" pitchFamily="34" charset="0"/>
                <a:cs typeface="Segoe UI" panose="020B0502040204020203" pitchFamily="34" charset="0"/>
              </a:rPr>
              <a:t>backends</a:t>
            </a:r>
            <a:r>
              <a:rPr lang="en-US" sz="1800" dirty="0">
                <a:latin typeface="Segoe UI" panose="020B0502040204020203" pitchFamily="34" charset="0"/>
                <a:cs typeface="Segoe UI" panose="020B0502040204020203" pitchFamily="34" charset="0"/>
              </a:rPr>
              <a:t>.</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Allows you to separate out your host from the application</a:t>
            </a:r>
            <a:r>
              <a:rPr lang="en-US" sz="1800" dirty="0" smtClean="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Why use .NET Core?</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is cross platform, so you can run it on Windows, Linux, Docker and Mac</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You don't need to install the .NET Framework to run it. Instead, you ship all the required </a:t>
            </a:r>
            <a:r>
              <a:rPr lang="en-US" sz="1800" dirty="0" err="1">
                <a:latin typeface="Segoe UI" panose="020B0502040204020203" pitchFamily="34" charset="0"/>
                <a:cs typeface="Segoe UI" panose="020B0502040204020203" pitchFamily="34" charset="0"/>
              </a:rPr>
              <a:t>dlls</a:t>
            </a:r>
            <a:r>
              <a:rPr lang="en-US" sz="1800" dirty="0">
                <a:latin typeface="Segoe UI" panose="020B0502040204020203" pitchFamily="34" charset="0"/>
                <a:cs typeface="Segoe UI" panose="020B0502040204020203" pitchFamily="34" charset="0"/>
              </a:rPr>
              <a:t> with your application.</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You can use Visual Studio Code to develop your application, which is free and lightweight in comparison to Visual Studio. And you can use it on different platforms as well.</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has a number of architectural changes that result in a much leaner and modular framework.</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.NET Core</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9070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129690" cy="24377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Kestrel?</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.NET Core includes a managed cross-platform web server, called Kestrel.</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Kestrel is the new cross platform .NET web server which runs on Linux, Mac and Windows 10 and will, eventually, run on Raspberry Pi.</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Kestrel is way faster when compared to IIS. According to some measure it is about 20 times faster than IIS.</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Kestrel</a:t>
            </a:r>
            <a:endParaRPr lang="en-US"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772" y="3733800"/>
            <a:ext cx="4900085" cy="2568163"/>
          </a:xfrm>
          <a:prstGeom prst="rect">
            <a:avLst/>
          </a:prstGeom>
        </p:spPr>
      </p:pic>
    </p:spTree>
    <p:extLst>
      <p:ext uri="{BB962C8B-B14F-4D97-AF65-F5344CB8AC3E}">
        <p14:creationId xmlns:p14="http://schemas.microsoft.com/office/powerpoint/2010/main" val="2768975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6539811" cy="50031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NGINX?</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NGINX (Pronounced as Engine-X) is an open source, lightweight, high-performance web server or proxy server.</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Nginx can be used as a reverse proxy server for HTTP, HTTPS, SMTP, IMAP, POP3 protocols, on the other hand, it is also used for servers load balancing and HTTP Cache.</a:t>
            </a:r>
          </a:p>
          <a:p>
            <a:pPr marL="0" lvl="0" indent="0">
              <a:lnSpc>
                <a:spcPct val="150000"/>
              </a:lnSpc>
              <a:spcBef>
                <a:spcPts val="0"/>
              </a:spcBef>
              <a:spcAft>
                <a:spcPts val="0"/>
              </a:spcAft>
              <a:buNone/>
              <a:defRPr/>
            </a:pPr>
            <a:endParaRPr lang="en-US" sz="1800" dirty="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Why use NGINX?</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Can be used as a proxy or a load balancer</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Its super fast, light weight and more platform independent.</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NGINX</a:t>
            </a:r>
            <a:endParaRPr lang="en-US" dirty="0">
              <a:latin typeface="Segoe UI Light" panose="020B0502040204020203" pitchFamily="34" charset="0"/>
              <a:cs typeface="Segoe UI Light" panose="020B0502040204020203" pitchFamily="34" charset="0"/>
            </a:endParaRPr>
          </a:p>
        </p:txBody>
      </p:sp>
      <p:pic>
        <p:nvPicPr>
          <p:cNvPr id="3074" name="Picture 2" descr="Image result for ngin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1421" y="2430018"/>
            <a:ext cx="4699514" cy="273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2582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descr="Small circle with number 1 inside indicating step 1"/>
          <p:cNvGrpSpPr/>
          <p:nvPr/>
        </p:nvGrpSpPr>
        <p:grpSpPr>
          <a:xfrm>
            <a:off x="558723" y="1618615"/>
            <a:ext cx="558179" cy="409838"/>
            <a:chOff x="6953426" y="711274"/>
            <a:chExt cx="558179" cy="409838"/>
          </a:xfrm>
        </p:grpSpPr>
        <p:sp>
          <p:nvSpPr>
            <p:cNvPr id="34" name="Oval 33"/>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131353" y="1449799"/>
            <a:ext cx="10520715" cy="508163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pP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Microservices</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Monolithic vs SOA vs </a:t>
            </a: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Microservices</a:t>
            </a:r>
            <a:endParaRPr lang="en-US" sz="1600" dirty="0">
              <a:solidFill>
                <a:prstClr val="black">
                  <a:lumMod val="75000"/>
                  <a:lumOff val="25000"/>
                </a:prstClr>
              </a:solidFill>
              <a:latin typeface="Segoe UI Light" panose="020B0502040204020203" pitchFamily="34" charset="0"/>
              <a:cs typeface="Segoe UI Light" panose="020B0502040204020203" pitchFamily="34" charset="0"/>
            </a:endParaRP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Microservice </a:t>
            </a: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Architecture</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Common Microservice design patterns</a:t>
            </a:r>
            <a:endParaRPr lang="en-US" sz="1600" dirty="0">
              <a:solidFill>
                <a:prstClr val="black">
                  <a:lumMod val="75000"/>
                  <a:lumOff val="25000"/>
                </a:prstClr>
              </a:solidFill>
              <a:latin typeface="Segoe UI Light" panose="020B0502040204020203" pitchFamily="34" charset="0"/>
              <a:cs typeface="Segoe UI Light" panose="020B0502040204020203" pitchFamily="34" charset="0"/>
            </a:endParaRPr>
          </a:p>
          <a:p>
            <a:pPr marL="0" indent="0">
              <a:lnSpc>
                <a:spcPct val="150000"/>
              </a:lnSpc>
              <a:spcBef>
                <a:spcPts val="0"/>
              </a:spcBef>
              <a:spcAft>
                <a:spcPts val="0"/>
              </a:spcAft>
              <a:buNone/>
            </a:pPr>
            <a:r>
              <a:rPr lang="en-US" sz="2400" dirty="0">
                <a:solidFill>
                  <a:prstClr val="black">
                    <a:lumMod val="75000"/>
                    <a:lumOff val="25000"/>
                  </a:prstClr>
                </a:solidFill>
                <a:latin typeface="Segoe UI Light" panose="020B0502040204020203" pitchFamily="34" charset="0"/>
                <a:cs typeface="Segoe UI Light" panose="020B0502040204020203" pitchFamily="34" charset="0"/>
              </a:rPr>
              <a:t>Azure Service </a:t>
            </a: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Fabric</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Introduction</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Clusters and Nodes</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Development, Testing and Deployment</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.NET Core</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Kestrel</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NGINX</a:t>
            </a:r>
            <a:endParaRPr lang="en-US" sz="1600" dirty="0">
              <a:solidFill>
                <a:prstClr val="black">
                  <a:lumMod val="75000"/>
                  <a:lumOff val="25000"/>
                </a:prstClr>
              </a:solidFill>
              <a:latin typeface="Segoe UI Light" panose="020B0502040204020203" pitchFamily="34" charset="0"/>
              <a:cs typeface="Segoe UI Light" panose="020B0502040204020203" pitchFamily="34" charset="0"/>
            </a:endParaRPr>
          </a:p>
          <a:p>
            <a:pPr marL="0" indent="0">
              <a:lnSpc>
                <a:spcPct val="150000"/>
              </a:lnSpc>
              <a:spcBef>
                <a:spcPts val="0"/>
              </a:spcBef>
              <a:spcAft>
                <a:spcPts val="0"/>
              </a:spcAft>
              <a:buNone/>
            </a:pP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Demo</a:t>
            </a:r>
            <a:endParaRPr lang="en-US" sz="2400" dirty="0">
              <a:solidFill>
                <a:prstClr val="black">
                  <a:lumMod val="75000"/>
                  <a:lumOff val="25000"/>
                </a:prstClr>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normAutofit/>
          </a:bodyPr>
          <a:lstStyle/>
          <a:p>
            <a:pPr lvl="0"/>
            <a:r>
              <a:rPr lang="en-US" dirty="0" smtClean="0">
                <a:latin typeface="Segoe UI Light" panose="020B0502040204020203" pitchFamily="34" charset="0"/>
                <a:cs typeface="Segoe UI Light" panose="020B0502040204020203" pitchFamily="34" charset="0"/>
              </a:rPr>
              <a:t>Agenda for the day</a:t>
            </a:r>
            <a:endParaRPr lang="en-US" dirty="0">
              <a:latin typeface="Segoe UI Light" panose="020B0502040204020203" pitchFamily="34" charset="0"/>
              <a:cs typeface="Segoe UI Light" panose="020B0502040204020203" pitchFamily="34" charset="0"/>
            </a:endParaRPr>
          </a:p>
        </p:txBody>
      </p:sp>
      <p:grpSp>
        <p:nvGrpSpPr>
          <p:cNvPr id="20" name="Group 19" descr="Small circle with number 1 inside indicating step 1"/>
          <p:cNvGrpSpPr/>
          <p:nvPr/>
        </p:nvGrpSpPr>
        <p:grpSpPr>
          <a:xfrm>
            <a:off x="566670" y="3233314"/>
            <a:ext cx="558179" cy="409838"/>
            <a:chOff x="6953426" y="711274"/>
            <a:chExt cx="558179" cy="409838"/>
          </a:xfrm>
        </p:grpSpPr>
        <p:sp>
          <p:nvSpPr>
            <p:cNvPr id="21" name="Oval 20"/>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3" name="Content Placeholder 17"/>
          <p:cNvSpPr txBox="1">
            <a:spLocks/>
          </p:cNvSpPr>
          <p:nvPr/>
        </p:nvSpPr>
        <p:spPr>
          <a:xfrm>
            <a:off x="1073985" y="4488353"/>
            <a:ext cx="10520715" cy="2483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2400" dirty="0">
              <a:solidFill>
                <a:prstClr val="black">
                  <a:lumMod val="75000"/>
                  <a:lumOff val="25000"/>
                </a:prstClr>
              </a:solidFill>
              <a:cs typeface="Segoe UI"/>
            </a:endParaRPr>
          </a:p>
        </p:txBody>
      </p:sp>
      <p:grpSp>
        <p:nvGrpSpPr>
          <p:cNvPr id="24" name="Group 23" descr="Small circle with number 1 inside indicating step 1"/>
          <p:cNvGrpSpPr/>
          <p:nvPr/>
        </p:nvGrpSpPr>
        <p:grpSpPr>
          <a:xfrm>
            <a:off x="575377" y="5985229"/>
            <a:ext cx="558179" cy="409838"/>
            <a:chOff x="6953426" y="711274"/>
            <a:chExt cx="558179" cy="409838"/>
          </a:xfrm>
        </p:grpSpPr>
        <p:sp>
          <p:nvSpPr>
            <p:cNvPr id="25" name="Oval 24"/>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smtClean="0">
                  <a:solidFill>
                    <a:schemeClr val="bg1"/>
                  </a:solidFill>
                  <a:latin typeface="Segoe UI Semibold" panose="020B0702040204020203" pitchFamily="34" charset="0"/>
                  <a:cs typeface="Segoe UI Semibold" panose="020B0702040204020203" pitchFamily="34" charset="0"/>
                </a:rPr>
                <a:t>3</a:t>
              </a:r>
              <a:endParaRPr lang="en-US" dirty="0">
                <a:solidFill>
                  <a:schemeClr val="bg1"/>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Proof of Concept</a:t>
            </a:r>
            <a:endParaRPr lang="en-US" dirty="0">
              <a:latin typeface="Segoe UI Light" panose="020B0502040204020203" pitchFamily="34" charset="0"/>
              <a:cs typeface="Segoe UI Light" panose="020B0502040204020203" pitchFamily="34" charset="0"/>
            </a:endParaRPr>
          </a:p>
        </p:txBody>
      </p:sp>
      <p:pic>
        <p:nvPicPr>
          <p:cNvPr id="4" name="Picture 3" descr="image0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1271921"/>
            <a:ext cx="8140700" cy="5213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4899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Questions?</a:t>
            </a:r>
            <a:endParaRPr lang="en-US" sz="4800" dirty="0">
              <a:solidFill>
                <a:schemeClr val="bg1"/>
              </a:solidFill>
            </a:endParaRPr>
          </a:p>
        </p:txBody>
      </p:sp>
    </p:spTree>
    <p:extLst>
      <p:ext uri="{BB962C8B-B14F-4D97-AF65-F5344CB8AC3E}">
        <p14:creationId xmlns:p14="http://schemas.microsoft.com/office/powerpoint/2010/main" val="1952651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Thank You</a:t>
            </a:r>
            <a:endParaRPr lang="en-US" sz="4800" dirty="0">
              <a:solidFill>
                <a:schemeClr val="bg1"/>
              </a:solidFill>
            </a:endParaRPr>
          </a:p>
        </p:txBody>
      </p:sp>
    </p:spTree>
    <p:extLst>
      <p:ext uri="{BB962C8B-B14F-4D97-AF65-F5344CB8AC3E}">
        <p14:creationId xmlns:p14="http://schemas.microsoft.com/office/powerpoint/2010/main" val="2289881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What </a:t>
            </a:r>
            <a:r>
              <a:rPr lang="en-US" sz="4800" dirty="0">
                <a:solidFill>
                  <a:schemeClr val="bg1"/>
                </a:solidFill>
              </a:rPr>
              <a:t>are </a:t>
            </a:r>
            <a:r>
              <a:rPr lang="en-US" sz="4800" dirty="0" smtClean="0">
                <a:solidFill>
                  <a:schemeClr val="bg1"/>
                </a:solidFill>
              </a:rPr>
              <a:t>Microservices? </a:t>
            </a:r>
            <a:br>
              <a:rPr lang="en-US" sz="4800" dirty="0" smtClean="0">
                <a:solidFill>
                  <a:schemeClr val="bg1"/>
                </a:solidFill>
              </a:rPr>
            </a:br>
            <a:r>
              <a:rPr lang="en-US" sz="4800" dirty="0">
                <a:solidFill>
                  <a:schemeClr val="bg1"/>
                </a:solidFill>
              </a:rPr>
              <a:t/>
            </a:r>
            <a:br>
              <a:rPr lang="en-US" sz="4800" dirty="0">
                <a:solidFill>
                  <a:schemeClr val="bg1"/>
                </a:solidFill>
              </a:rPr>
            </a:br>
            <a:r>
              <a:rPr lang="en-US" sz="4800" dirty="0" smtClean="0">
                <a:solidFill>
                  <a:schemeClr val="bg1"/>
                </a:solidFill>
              </a:rPr>
              <a:t>Isn't SOA the same?</a:t>
            </a:r>
            <a:endParaRPr lang="en-US" sz="4800" dirty="0">
              <a:solidFill>
                <a:schemeClr val="bg1"/>
              </a:solidFill>
            </a:endParaRPr>
          </a:p>
        </p:txBody>
      </p:sp>
    </p:spTree>
    <p:extLst>
      <p:ext uri="{BB962C8B-B14F-4D97-AF65-F5344CB8AC3E}">
        <p14:creationId xmlns:p14="http://schemas.microsoft.com/office/powerpoint/2010/main" val="31047045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Monolithic vs SOA vs Microservices</a:t>
            </a:r>
            <a:endParaRPr lang="en-US" dirty="0">
              <a:latin typeface="Segoe UI Light" panose="020B0502040204020203" pitchFamily="34" charset="0"/>
              <a:cs typeface="Segoe UI Light" panose="020B0502040204020203" pitchFamily="34" charset="0"/>
            </a:endParaRPr>
          </a:p>
        </p:txBody>
      </p:sp>
      <p:sp>
        <p:nvSpPr>
          <p:cNvPr id="19" name="Rectangle 18"/>
          <p:cNvSpPr/>
          <p:nvPr/>
        </p:nvSpPr>
        <p:spPr>
          <a:xfrm>
            <a:off x="1277852" y="2087110"/>
            <a:ext cx="2388693" cy="2387876"/>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grpSp>
        <p:nvGrpSpPr>
          <p:cNvPr id="26" name="Group 25"/>
          <p:cNvGrpSpPr/>
          <p:nvPr/>
        </p:nvGrpSpPr>
        <p:grpSpPr>
          <a:xfrm>
            <a:off x="4863946" y="2087110"/>
            <a:ext cx="2380070" cy="2369757"/>
            <a:chOff x="3877856" y="1681825"/>
            <a:chExt cx="2380070" cy="2369757"/>
          </a:xfrm>
        </p:grpSpPr>
        <p:sp>
          <p:nvSpPr>
            <p:cNvPr id="17" name="Oval 16"/>
            <p:cNvSpPr/>
            <p:nvPr/>
          </p:nvSpPr>
          <p:spPr>
            <a:xfrm>
              <a:off x="3877856" y="1681825"/>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Oval 20"/>
            <p:cNvSpPr/>
            <p:nvPr/>
          </p:nvSpPr>
          <p:spPr>
            <a:xfrm>
              <a:off x="5105991" y="1681825"/>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4" name="Oval 23"/>
            <p:cNvSpPr/>
            <p:nvPr/>
          </p:nvSpPr>
          <p:spPr>
            <a:xfrm>
              <a:off x="3877856" y="2899647"/>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Oval 24"/>
            <p:cNvSpPr/>
            <p:nvPr/>
          </p:nvSpPr>
          <p:spPr>
            <a:xfrm>
              <a:off x="5105991" y="2899647"/>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
        <p:nvSpPr>
          <p:cNvPr id="30" name="Oval 29"/>
          <p:cNvSpPr/>
          <p:nvPr/>
        </p:nvSpPr>
        <p:spPr>
          <a:xfrm>
            <a:off x="8320681" y="2111784"/>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Oval 30"/>
          <p:cNvSpPr/>
          <p:nvPr/>
        </p:nvSpPr>
        <p:spPr>
          <a:xfrm>
            <a:off x="8928369" y="2111784"/>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Oval 31"/>
          <p:cNvSpPr/>
          <p:nvPr/>
        </p:nvSpPr>
        <p:spPr>
          <a:xfrm>
            <a:off x="8320681" y="2714469"/>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3" name="Oval 32"/>
          <p:cNvSpPr/>
          <p:nvPr/>
        </p:nvSpPr>
        <p:spPr>
          <a:xfrm>
            <a:off x="8928369" y="2714469"/>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 name="Oval 33"/>
          <p:cNvSpPr/>
          <p:nvPr/>
        </p:nvSpPr>
        <p:spPr>
          <a:xfrm>
            <a:off x="9528016" y="2093290"/>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5" name="Oval 34"/>
          <p:cNvSpPr/>
          <p:nvPr/>
        </p:nvSpPr>
        <p:spPr>
          <a:xfrm>
            <a:off x="10135704" y="2093290"/>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6" name="Oval 35"/>
          <p:cNvSpPr/>
          <p:nvPr/>
        </p:nvSpPr>
        <p:spPr>
          <a:xfrm>
            <a:off x="9528016" y="2695975"/>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7" name="Oval 36"/>
          <p:cNvSpPr/>
          <p:nvPr/>
        </p:nvSpPr>
        <p:spPr>
          <a:xfrm>
            <a:off x="10135704" y="2695975"/>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3" name="Oval 52"/>
          <p:cNvSpPr/>
          <p:nvPr/>
        </p:nvSpPr>
        <p:spPr>
          <a:xfrm>
            <a:off x="8312930" y="3304922"/>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4" name="Oval 53"/>
          <p:cNvSpPr/>
          <p:nvPr/>
        </p:nvSpPr>
        <p:spPr>
          <a:xfrm>
            <a:off x="8920618" y="3304922"/>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5" name="Oval 54"/>
          <p:cNvSpPr/>
          <p:nvPr/>
        </p:nvSpPr>
        <p:spPr>
          <a:xfrm>
            <a:off x="8320681" y="3901257"/>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6" name="Oval 55"/>
          <p:cNvSpPr/>
          <p:nvPr/>
        </p:nvSpPr>
        <p:spPr>
          <a:xfrm>
            <a:off x="8920618" y="3901257"/>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7" name="Oval 56"/>
          <p:cNvSpPr/>
          <p:nvPr/>
        </p:nvSpPr>
        <p:spPr>
          <a:xfrm>
            <a:off x="9520265" y="3286428"/>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8" name="Oval 57"/>
          <p:cNvSpPr/>
          <p:nvPr/>
        </p:nvSpPr>
        <p:spPr>
          <a:xfrm>
            <a:off x="10127953" y="3286428"/>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9" name="Oval 58"/>
          <p:cNvSpPr/>
          <p:nvPr/>
        </p:nvSpPr>
        <p:spPr>
          <a:xfrm>
            <a:off x="9520265" y="3882763"/>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0" name="Oval 59"/>
          <p:cNvSpPr/>
          <p:nvPr/>
        </p:nvSpPr>
        <p:spPr>
          <a:xfrm>
            <a:off x="10127953" y="3882763"/>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1" name="Title 7"/>
          <p:cNvSpPr txBox="1">
            <a:spLocks/>
          </p:cNvSpPr>
          <p:nvPr/>
        </p:nvSpPr>
        <p:spPr>
          <a:xfrm>
            <a:off x="1707777" y="4607544"/>
            <a:ext cx="1546412" cy="773151"/>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nSpc>
                <a:spcPct val="120000"/>
              </a:lnSpc>
            </a:pPr>
            <a:r>
              <a:rPr lang="en-US" b="1" dirty="0" smtClean="0">
                <a:solidFill>
                  <a:srgbClr val="D24726"/>
                </a:solidFill>
                <a:latin typeface="Segoe UI Light" panose="020B0502040204020203" pitchFamily="34" charset="0"/>
                <a:cs typeface="Segoe UI Light" panose="020B0502040204020203" pitchFamily="34" charset="0"/>
              </a:rPr>
              <a:t>Monolithic</a:t>
            </a:r>
          </a:p>
          <a:p>
            <a:pPr>
              <a:lnSpc>
                <a:spcPct val="120000"/>
              </a:lnSpc>
            </a:pPr>
            <a:r>
              <a:rPr lang="en-US" dirty="0" smtClean="0">
                <a:latin typeface="Segoe UI Light" panose="020B0502040204020203" pitchFamily="34" charset="0"/>
                <a:cs typeface="Segoe UI Light" panose="020B0502040204020203" pitchFamily="34" charset="0"/>
              </a:rPr>
              <a:t>Single Unit</a:t>
            </a:r>
            <a:endParaRPr lang="en-US" dirty="0">
              <a:latin typeface="Segoe UI Light" panose="020B0502040204020203" pitchFamily="34" charset="0"/>
              <a:cs typeface="Segoe UI Light" panose="020B0502040204020203" pitchFamily="34" charset="0"/>
            </a:endParaRPr>
          </a:p>
        </p:txBody>
      </p:sp>
      <p:sp>
        <p:nvSpPr>
          <p:cNvPr id="62" name="Title 7"/>
          <p:cNvSpPr txBox="1">
            <a:spLocks/>
          </p:cNvSpPr>
          <p:nvPr/>
        </p:nvSpPr>
        <p:spPr>
          <a:xfrm>
            <a:off x="4863946" y="4607544"/>
            <a:ext cx="2380069" cy="773151"/>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lnSpc>
                <a:spcPct val="120000"/>
              </a:lnSpc>
            </a:pPr>
            <a:r>
              <a:rPr lang="en-US" b="1" dirty="0" smtClean="0">
                <a:solidFill>
                  <a:srgbClr val="D24726"/>
                </a:solidFill>
                <a:latin typeface="Segoe UI Light" panose="020B0502040204020203" pitchFamily="34" charset="0"/>
                <a:cs typeface="Segoe UI Light" panose="020B0502040204020203" pitchFamily="34" charset="0"/>
              </a:rPr>
              <a:t>SOA</a:t>
            </a:r>
          </a:p>
          <a:p>
            <a:pPr algn="ctr">
              <a:lnSpc>
                <a:spcPct val="120000"/>
              </a:lnSpc>
            </a:pPr>
            <a:r>
              <a:rPr lang="en-US" dirty="0" smtClean="0">
                <a:latin typeface="Segoe UI Light" panose="020B0502040204020203" pitchFamily="34" charset="0"/>
                <a:cs typeface="Segoe UI Light" panose="020B0502040204020203" pitchFamily="34" charset="0"/>
              </a:rPr>
              <a:t>Coarse-grained</a:t>
            </a:r>
            <a:endParaRPr lang="en-US" dirty="0">
              <a:latin typeface="Segoe UI Light" panose="020B0502040204020203" pitchFamily="34" charset="0"/>
              <a:cs typeface="Segoe UI Light" panose="020B0502040204020203" pitchFamily="34" charset="0"/>
            </a:endParaRPr>
          </a:p>
        </p:txBody>
      </p:sp>
      <p:sp>
        <p:nvSpPr>
          <p:cNvPr id="63" name="Title 7"/>
          <p:cNvSpPr txBox="1">
            <a:spLocks/>
          </p:cNvSpPr>
          <p:nvPr/>
        </p:nvSpPr>
        <p:spPr>
          <a:xfrm>
            <a:off x="8337981" y="4607544"/>
            <a:ext cx="2380069" cy="773151"/>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lnSpc>
                <a:spcPct val="120000"/>
              </a:lnSpc>
            </a:pPr>
            <a:r>
              <a:rPr lang="en-US" b="1" dirty="0" smtClean="0">
                <a:solidFill>
                  <a:srgbClr val="D24726"/>
                </a:solidFill>
                <a:latin typeface="Segoe UI Light" panose="020B0502040204020203" pitchFamily="34" charset="0"/>
                <a:cs typeface="Segoe UI Light" panose="020B0502040204020203" pitchFamily="34" charset="0"/>
              </a:rPr>
              <a:t>Microservices</a:t>
            </a:r>
          </a:p>
          <a:p>
            <a:pPr algn="ctr">
              <a:lnSpc>
                <a:spcPct val="120000"/>
              </a:lnSpc>
            </a:pPr>
            <a:r>
              <a:rPr lang="en-US" dirty="0" smtClean="0">
                <a:latin typeface="Segoe UI Light" panose="020B0502040204020203" pitchFamily="34" charset="0"/>
                <a:cs typeface="Segoe UI Light" panose="020B0502040204020203" pitchFamily="34" charset="0"/>
              </a:rPr>
              <a:t>Fine-grained</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926490" cy="54222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Microservice </a:t>
            </a:r>
            <a:r>
              <a:rPr lang="en-US" sz="1800" dirty="0">
                <a:latin typeface="Segoe UI" panose="020B0502040204020203" pitchFamily="34" charset="0"/>
                <a:cs typeface="Segoe UI" panose="020B0502040204020203" pitchFamily="34" charset="0"/>
              </a:rPr>
              <a:t>architecture is a method of developing software applications as a suite of </a:t>
            </a:r>
            <a:r>
              <a:rPr lang="en-US" sz="1800" b="1" dirty="0">
                <a:solidFill>
                  <a:srgbClr val="D24726"/>
                </a:solidFill>
                <a:latin typeface="Segoe UI" panose="020B0502040204020203" pitchFamily="34" charset="0"/>
                <a:cs typeface="Segoe UI" panose="020B0502040204020203" pitchFamily="34" charset="0"/>
              </a:rPr>
              <a:t>independently </a:t>
            </a:r>
            <a:r>
              <a:rPr lang="en-US" sz="1800" b="1" dirty="0" smtClean="0">
                <a:solidFill>
                  <a:srgbClr val="D24726"/>
                </a:solidFill>
                <a:latin typeface="Segoe UI" panose="020B0502040204020203" pitchFamily="34" charset="0"/>
                <a:cs typeface="Segoe UI" panose="020B0502040204020203" pitchFamily="34" charset="0"/>
              </a:rPr>
              <a:t>deployable</a:t>
            </a:r>
            <a:r>
              <a:rPr lang="en-US" sz="1800" dirty="0">
                <a:solidFill>
                  <a:srgbClr val="D24726"/>
                </a:solidFill>
                <a:latin typeface="Segoe UI" panose="020B0502040204020203" pitchFamily="34" charset="0"/>
                <a:cs typeface="Segoe UI" panose="020B0502040204020203" pitchFamily="34" charset="0"/>
              </a:rPr>
              <a:t> </a:t>
            </a:r>
            <a:r>
              <a:rPr lang="en-US" sz="1800" dirty="0">
                <a:latin typeface="Segoe UI" panose="020B0502040204020203" pitchFamily="34" charset="0"/>
                <a:cs typeface="Segoe UI" panose="020B0502040204020203" pitchFamily="34" charset="0"/>
              </a:rPr>
              <a:t>and</a:t>
            </a:r>
            <a:r>
              <a:rPr lang="en-US" sz="1800" dirty="0" smtClean="0">
                <a:solidFill>
                  <a:srgbClr val="D24726"/>
                </a:solidFill>
                <a:latin typeface="Segoe UI" panose="020B0502040204020203" pitchFamily="34" charset="0"/>
                <a:cs typeface="Segoe UI" panose="020B0502040204020203" pitchFamily="34" charset="0"/>
              </a:rPr>
              <a:t> </a:t>
            </a:r>
            <a:r>
              <a:rPr lang="en-US" sz="1800" b="1" dirty="0" smtClean="0">
                <a:solidFill>
                  <a:srgbClr val="D24726"/>
                </a:solidFill>
                <a:latin typeface="Segoe UI" panose="020B0502040204020203" pitchFamily="34" charset="0"/>
                <a:cs typeface="Segoe UI" panose="020B0502040204020203" pitchFamily="34" charset="0"/>
              </a:rPr>
              <a:t>small</a:t>
            </a:r>
            <a:r>
              <a:rPr lang="en-US" sz="1800" dirty="0" smtClean="0">
                <a:solidFill>
                  <a:srgbClr val="D24726"/>
                </a:solidFill>
                <a:latin typeface="Segoe UI" panose="020B0502040204020203" pitchFamily="34" charset="0"/>
                <a:cs typeface="Segoe UI" panose="020B0502040204020203" pitchFamily="34" charset="0"/>
              </a:rPr>
              <a:t> </a:t>
            </a:r>
            <a:r>
              <a:rPr lang="en-US" sz="1800" b="1" dirty="0" smtClean="0">
                <a:solidFill>
                  <a:srgbClr val="D24726"/>
                </a:solidFill>
                <a:latin typeface="Segoe UI" panose="020B0502040204020203" pitchFamily="34" charset="0"/>
                <a:cs typeface="Segoe UI" panose="020B0502040204020203" pitchFamily="34" charset="0"/>
              </a:rPr>
              <a:t>autonomous</a:t>
            </a:r>
            <a:r>
              <a:rPr lang="en-US" sz="1800" dirty="0" smtClean="0">
                <a:latin typeface="Segoe UI" panose="020B0502040204020203" pitchFamily="34" charset="0"/>
                <a:cs typeface="Segoe UI" panose="020B0502040204020203" pitchFamily="34" charset="0"/>
              </a:rPr>
              <a:t> services.</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Each service runs a unique process</a:t>
            </a:r>
            <a:r>
              <a:rPr lang="en-US" sz="1800" dirty="0" smtClean="0">
                <a:latin typeface="Segoe UI" panose="020B0502040204020203" pitchFamily="34" charset="0"/>
                <a:cs typeface="Segoe UI" panose="020B0502040204020203" pitchFamily="34" charset="0"/>
              </a:rPr>
              <a:t>.</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Communicates </a:t>
            </a:r>
            <a:r>
              <a:rPr lang="en-US" sz="1800" dirty="0">
                <a:latin typeface="Segoe UI" panose="020B0502040204020203" pitchFamily="34" charset="0"/>
                <a:cs typeface="Segoe UI" panose="020B0502040204020203" pitchFamily="34" charset="0"/>
              </a:rPr>
              <a:t>through a well-defined, lightweight </a:t>
            </a:r>
            <a:r>
              <a:rPr lang="en-US" sz="1800" dirty="0" smtClean="0">
                <a:latin typeface="Segoe UI" panose="020B0502040204020203" pitchFamily="34" charset="0"/>
                <a:cs typeface="Segoe UI" panose="020B0502040204020203" pitchFamily="34" charset="0"/>
              </a:rPr>
              <a:t>mechanism</a:t>
            </a:r>
            <a:r>
              <a:rPr lang="en-US" sz="1800" dirty="0">
                <a:latin typeface="Segoe UI" panose="020B0502040204020203" pitchFamily="34" charset="0"/>
                <a:cs typeface="Segoe UI" panose="020B0502040204020203" pitchFamily="34" charset="0"/>
              </a:rPr>
              <a:t> </a:t>
            </a:r>
            <a:r>
              <a:rPr lang="en-US" sz="1800" dirty="0" smtClean="0">
                <a:latin typeface="Segoe UI" panose="020B0502040204020203" pitchFamily="34" charset="0"/>
                <a:cs typeface="Segoe UI" panose="020B0502040204020203" pitchFamily="34" charset="0"/>
              </a:rPr>
              <a:t>(API’s and Message Queues)</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Why go for </a:t>
            </a:r>
            <a:r>
              <a:rPr lang="en-US" sz="1800" dirty="0" smtClean="0">
                <a:latin typeface="Segoe UI" panose="020B0502040204020203" pitchFamily="34" charset="0"/>
                <a:cs typeface="Segoe UI" panose="020B0502040204020203" pitchFamily="34" charset="0"/>
              </a:rPr>
              <a:t>Microservices?</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Technology Heterogeneity (.NET, Java, Node etc…) </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Resilience</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Scaling</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Ease of Deployment</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Organizational </a:t>
            </a:r>
            <a:r>
              <a:rPr lang="en-US" sz="1800" dirty="0" smtClean="0">
                <a:latin typeface="Segoe UI" panose="020B0502040204020203" pitchFamily="34" charset="0"/>
                <a:cs typeface="Segoe UI" panose="020B0502040204020203" pitchFamily="34" charset="0"/>
              </a:rPr>
              <a:t>Alignment (Goes with domain driven design)</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Autonomous services</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A single service will do one single task well</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Microservices Architecture</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416955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Microservices Architecture</a:t>
            </a:r>
            <a:endParaRPr lang="en-US" dirty="0">
              <a:latin typeface="Segoe UI Light" panose="020B0502040204020203" pitchFamily="34" charset="0"/>
              <a:cs typeface="Segoe UI Light" panose="020B0502040204020203" pitchFamily="34" charset="0"/>
            </a:endParaRPr>
          </a:p>
        </p:txBody>
      </p:sp>
      <p:sp>
        <p:nvSpPr>
          <p:cNvPr id="6" name="Rectangle 5"/>
          <p:cNvSpPr/>
          <p:nvPr/>
        </p:nvSpPr>
        <p:spPr>
          <a:xfrm>
            <a:off x="1145752" y="2217428"/>
            <a:ext cx="2481941" cy="623744"/>
          </a:xfrm>
          <a:prstGeom prst="rect">
            <a:avLst/>
          </a:prstGeom>
          <a:solidFill>
            <a:srgbClr val="FF9B4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User Interface</a:t>
            </a:r>
            <a:endParaRPr lang="en-US" b="1" dirty="0"/>
          </a:p>
        </p:txBody>
      </p:sp>
      <p:sp>
        <p:nvSpPr>
          <p:cNvPr id="10" name="Rectangle 9"/>
          <p:cNvSpPr/>
          <p:nvPr/>
        </p:nvSpPr>
        <p:spPr>
          <a:xfrm>
            <a:off x="1145752" y="3021182"/>
            <a:ext cx="2481941" cy="623744"/>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Business Layer</a:t>
            </a:r>
            <a:endParaRPr lang="en-US" b="1" dirty="0"/>
          </a:p>
        </p:txBody>
      </p:sp>
      <p:sp>
        <p:nvSpPr>
          <p:cNvPr id="11" name="Rectangle 10"/>
          <p:cNvSpPr/>
          <p:nvPr/>
        </p:nvSpPr>
        <p:spPr>
          <a:xfrm>
            <a:off x="1145752" y="3804382"/>
            <a:ext cx="2481941" cy="623744"/>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Interface</a:t>
            </a:r>
            <a:endParaRPr lang="en-US" b="1" dirty="0"/>
          </a:p>
        </p:txBody>
      </p:sp>
      <p:sp>
        <p:nvSpPr>
          <p:cNvPr id="3" name="Flowchart: Magnetic Disk 2"/>
          <p:cNvSpPr/>
          <p:nvPr/>
        </p:nvSpPr>
        <p:spPr>
          <a:xfrm>
            <a:off x="1699075" y="5020563"/>
            <a:ext cx="1375295" cy="1114817"/>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Server</a:t>
            </a:r>
            <a:endParaRPr lang="en-US" dirty="0"/>
          </a:p>
        </p:txBody>
      </p:sp>
      <p:sp>
        <p:nvSpPr>
          <p:cNvPr id="12" name="Title 7"/>
          <p:cNvSpPr txBox="1">
            <a:spLocks/>
          </p:cNvSpPr>
          <p:nvPr/>
        </p:nvSpPr>
        <p:spPr>
          <a:xfrm>
            <a:off x="1472575" y="1397338"/>
            <a:ext cx="1828292"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smtClean="0">
                <a:solidFill>
                  <a:srgbClr val="D24726"/>
                </a:solidFill>
                <a:latin typeface="Segoe UI Light" panose="020B0502040204020203" pitchFamily="34" charset="0"/>
                <a:cs typeface="Segoe UI Light" panose="020B0502040204020203" pitchFamily="34" charset="0"/>
              </a:rPr>
              <a:t>Monolithic</a:t>
            </a:r>
            <a:endParaRPr lang="en-US" dirty="0">
              <a:solidFill>
                <a:srgbClr val="D24726"/>
              </a:solidFill>
              <a:latin typeface="Segoe UI Light" panose="020B0502040204020203" pitchFamily="34" charset="0"/>
              <a:cs typeface="Segoe UI Light" panose="020B0502040204020203" pitchFamily="34" charset="0"/>
            </a:endParaRPr>
          </a:p>
        </p:txBody>
      </p:sp>
      <p:sp>
        <p:nvSpPr>
          <p:cNvPr id="13" name="Title 7"/>
          <p:cNvSpPr txBox="1">
            <a:spLocks/>
          </p:cNvSpPr>
          <p:nvPr/>
        </p:nvSpPr>
        <p:spPr>
          <a:xfrm>
            <a:off x="7497626" y="1382535"/>
            <a:ext cx="2629743"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smtClean="0">
                <a:solidFill>
                  <a:srgbClr val="D24726"/>
                </a:solidFill>
                <a:latin typeface="Segoe UI Light" panose="020B0502040204020203" pitchFamily="34" charset="0"/>
                <a:cs typeface="Segoe UI Light" panose="020B0502040204020203" pitchFamily="34" charset="0"/>
              </a:rPr>
              <a:t>Microservices</a:t>
            </a:r>
            <a:endParaRPr lang="en-US" dirty="0">
              <a:solidFill>
                <a:srgbClr val="D24726"/>
              </a:solidFill>
              <a:latin typeface="Segoe UI Light" panose="020B0502040204020203" pitchFamily="34" charset="0"/>
              <a:cs typeface="Segoe UI Light" panose="020B0502040204020203" pitchFamily="34" charset="0"/>
            </a:endParaRPr>
          </a:p>
        </p:txBody>
      </p:sp>
      <p:sp>
        <p:nvSpPr>
          <p:cNvPr id="33" name="Down Arrow 32"/>
          <p:cNvSpPr/>
          <p:nvPr/>
        </p:nvSpPr>
        <p:spPr>
          <a:xfrm>
            <a:off x="2286710" y="45723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5" name="Group 1024"/>
          <p:cNvGrpSpPr/>
          <p:nvPr/>
        </p:nvGrpSpPr>
        <p:grpSpPr>
          <a:xfrm>
            <a:off x="5600700" y="2223937"/>
            <a:ext cx="6011088" cy="3863315"/>
            <a:chOff x="5600700" y="2223937"/>
            <a:chExt cx="6011088" cy="3863315"/>
          </a:xfrm>
        </p:grpSpPr>
        <p:sp>
          <p:nvSpPr>
            <p:cNvPr id="14" name="Rectangle 13"/>
            <p:cNvSpPr/>
            <p:nvPr/>
          </p:nvSpPr>
          <p:spPr>
            <a:xfrm>
              <a:off x="5600700" y="3644926"/>
              <a:ext cx="1752600" cy="789563"/>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15" name="Rectangle 14"/>
            <p:cNvSpPr/>
            <p:nvPr/>
          </p:nvSpPr>
          <p:spPr>
            <a:xfrm>
              <a:off x="7739411" y="3644926"/>
              <a:ext cx="1752600" cy="789563"/>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16" name="Rectangle 15"/>
            <p:cNvSpPr/>
            <p:nvPr/>
          </p:nvSpPr>
          <p:spPr>
            <a:xfrm>
              <a:off x="9859188" y="3644926"/>
              <a:ext cx="1752600" cy="789563"/>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17" name="Rectangle 16"/>
            <p:cNvSpPr/>
            <p:nvPr/>
          </p:nvSpPr>
          <p:spPr>
            <a:xfrm>
              <a:off x="5600700" y="2223937"/>
              <a:ext cx="6011088" cy="623744"/>
            </a:xfrm>
            <a:prstGeom prst="rect">
              <a:avLst/>
            </a:prstGeom>
            <a:solidFill>
              <a:srgbClr val="FF9B4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User Interface</a:t>
              </a:r>
              <a:endParaRPr lang="en-US" b="1" dirty="0"/>
            </a:p>
          </p:txBody>
        </p:sp>
        <p:sp>
          <p:nvSpPr>
            <p:cNvPr id="18" name="Flowchart: Magnetic Disk 17"/>
            <p:cNvSpPr/>
            <p:nvPr/>
          </p:nvSpPr>
          <p:spPr>
            <a:xfrm>
              <a:off x="5973207" y="5270501"/>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SQL Server</a:t>
              </a:r>
            </a:p>
          </p:txBody>
        </p:sp>
        <p:sp>
          <p:nvSpPr>
            <p:cNvPr id="19" name="Flowchart: Magnetic Disk 18"/>
            <p:cNvSpPr/>
            <p:nvPr/>
          </p:nvSpPr>
          <p:spPr>
            <a:xfrm>
              <a:off x="8111918" y="5270501"/>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a:t>
              </a:r>
              <a:endParaRPr lang="en-US" sz="1200" dirty="0"/>
            </a:p>
          </p:txBody>
        </p:sp>
        <p:sp>
          <p:nvSpPr>
            <p:cNvPr id="20" name="Flowchart: Magnetic Disk 19"/>
            <p:cNvSpPr/>
            <p:nvPr/>
          </p:nvSpPr>
          <p:spPr>
            <a:xfrm>
              <a:off x="10231695" y="5270500"/>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Oracle</a:t>
              </a:r>
              <a:endParaRPr lang="en-US" sz="1200" dirty="0"/>
            </a:p>
          </p:txBody>
        </p:sp>
        <p:sp>
          <p:nvSpPr>
            <p:cNvPr id="45" name="Down Arrow 44"/>
            <p:cNvSpPr/>
            <p:nvPr/>
          </p:nvSpPr>
          <p:spPr>
            <a:xfrm>
              <a:off x="6376988" y="4692939"/>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own Arrow 45"/>
            <p:cNvSpPr/>
            <p:nvPr/>
          </p:nvSpPr>
          <p:spPr>
            <a:xfrm>
              <a:off x="8515699" y="46485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a:off x="10635476" y="46485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p:cNvSpPr/>
            <p:nvPr/>
          </p:nvSpPr>
          <p:spPr>
            <a:xfrm>
              <a:off x="6376988" y="3057214"/>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a:off x="8515699" y="3012781"/>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p:cNvSpPr/>
            <p:nvPr/>
          </p:nvSpPr>
          <p:spPr>
            <a:xfrm>
              <a:off x="10635476" y="3012781"/>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45381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09" y="1296100"/>
            <a:ext cx="11032081" cy="19424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Circuit Breaker Pattern</a:t>
            </a:r>
          </a:p>
          <a:p>
            <a:pPr mar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Handle faults that may take a variable amount of time to rectify when connecting to a remote service or resource. This pattern can improve the stability and resiliency of an application.</a:t>
            </a:r>
            <a:endParaRPr lang="en-US" sz="18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2" name="Oval 1"/>
          <p:cNvSpPr/>
          <p:nvPr/>
        </p:nvSpPr>
        <p:spPr>
          <a:xfrm>
            <a:off x="5389580" y="3511010"/>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Closed</a:t>
            </a:r>
            <a:endParaRPr lang="en-US" sz="1200" dirty="0"/>
          </a:p>
        </p:txBody>
      </p:sp>
      <p:sp>
        <p:nvSpPr>
          <p:cNvPr id="9" name="Shape 8"/>
          <p:cNvSpPr/>
          <p:nvPr/>
        </p:nvSpPr>
        <p:spPr>
          <a:xfrm rot="4029643">
            <a:off x="5318983" y="2922883"/>
            <a:ext cx="1047002" cy="1047161"/>
          </a:xfrm>
          <a:prstGeom prst="leftCircularArrow">
            <a:avLst>
              <a:gd name="adj1" fmla="val 10980"/>
              <a:gd name="adj2" fmla="val 1142322"/>
              <a:gd name="adj3" fmla="val 6300000"/>
              <a:gd name="adj4" fmla="val 19818982"/>
              <a:gd name="adj5" fmla="val 12500"/>
            </a:avLst>
          </a:prstGeom>
          <a:solidFill>
            <a:srgbClr val="DD462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Title 7"/>
          <p:cNvSpPr txBox="1">
            <a:spLocks/>
          </p:cNvSpPr>
          <p:nvPr/>
        </p:nvSpPr>
        <p:spPr>
          <a:xfrm>
            <a:off x="6203370" y="2861405"/>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Success</a:t>
            </a:r>
            <a:endParaRPr lang="en-US" sz="1200" dirty="0">
              <a:solidFill>
                <a:srgbClr val="D24726"/>
              </a:solidFill>
              <a:latin typeface="Segoe UI" panose="020B0502040204020203" pitchFamily="34" charset="0"/>
              <a:cs typeface="Segoe UI" panose="020B0502040204020203" pitchFamily="34" charset="0"/>
            </a:endParaRPr>
          </a:p>
        </p:txBody>
      </p:sp>
      <p:sp>
        <p:nvSpPr>
          <p:cNvPr id="11" name="Oval 10"/>
          <p:cNvSpPr/>
          <p:nvPr/>
        </p:nvSpPr>
        <p:spPr>
          <a:xfrm>
            <a:off x="7185644" y="5347809"/>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Open</a:t>
            </a:r>
            <a:endParaRPr lang="en-US" sz="1200" dirty="0"/>
          </a:p>
        </p:txBody>
      </p:sp>
      <p:cxnSp>
        <p:nvCxnSpPr>
          <p:cNvPr id="16" name="Straight Arrow Connector 15"/>
          <p:cNvCxnSpPr>
            <a:stCxn id="2" idx="5"/>
            <a:endCxn id="11" idx="1"/>
          </p:cNvCxnSpPr>
          <p:nvPr/>
        </p:nvCxnSpPr>
        <p:spPr>
          <a:xfrm>
            <a:off x="6203370" y="4324800"/>
            <a:ext cx="1121898" cy="1162633"/>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401782" y="5347809"/>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Half Open</a:t>
            </a:r>
            <a:endParaRPr lang="en-US" sz="1200" dirty="0"/>
          </a:p>
        </p:txBody>
      </p:sp>
      <p:sp>
        <p:nvSpPr>
          <p:cNvPr id="20" name="Shape 19"/>
          <p:cNvSpPr/>
          <p:nvPr/>
        </p:nvSpPr>
        <p:spPr>
          <a:xfrm rot="7194331">
            <a:off x="7639150" y="4979444"/>
            <a:ext cx="1047002" cy="1047161"/>
          </a:xfrm>
          <a:prstGeom prst="leftCircularArrow">
            <a:avLst>
              <a:gd name="adj1" fmla="val 10980"/>
              <a:gd name="adj2" fmla="val 1142322"/>
              <a:gd name="adj3" fmla="val 6300000"/>
              <a:gd name="adj4" fmla="val 21349326"/>
              <a:gd name="adj5" fmla="val 12500"/>
            </a:avLst>
          </a:prstGeom>
          <a:solidFill>
            <a:srgbClr val="DD462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Title 7"/>
          <p:cNvSpPr txBox="1">
            <a:spLocks/>
          </p:cNvSpPr>
          <p:nvPr/>
        </p:nvSpPr>
        <p:spPr>
          <a:xfrm>
            <a:off x="8543042" y="5226550"/>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 Fast</a:t>
            </a:r>
            <a:endParaRPr lang="en-US" sz="1200" dirty="0">
              <a:solidFill>
                <a:srgbClr val="D24726"/>
              </a:solidFill>
              <a:latin typeface="Segoe UI" panose="020B0502040204020203" pitchFamily="34" charset="0"/>
              <a:cs typeface="Segoe UI" panose="020B0502040204020203" pitchFamily="34" charset="0"/>
            </a:endParaRPr>
          </a:p>
        </p:txBody>
      </p:sp>
      <p:sp>
        <p:nvSpPr>
          <p:cNvPr id="22" name="Title 7"/>
          <p:cNvSpPr txBox="1">
            <a:spLocks/>
          </p:cNvSpPr>
          <p:nvPr/>
        </p:nvSpPr>
        <p:spPr>
          <a:xfrm>
            <a:off x="6568550" y="4283025"/>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Failure or Timeout</a:t>
            </a:r>
            <a:endParaRPr lang="en-US" sz="1200" dirty="0">
              <a:solidFill>
                <a:srgbClr val="D24726"/>
              </a:solidFill>
              <a:latin typeface="Segoe UI" panose="020B0502040204020203" pitchFamily="34" charset="0"/>
              <a:cs typeface="Segoe UI" panose="020B0502040204020203" pitchFamily="34" charset="0"/>
            </a:endParaRPr>
          </a:p>
        </p:txBody>
      </p:sp>
      <p:cxnSp>
        <p:nvCxnSpPr>
          <p:cNvPr id="23" name="Straight Arrow Connector 22"/>
          <p:cNvCxnSpPr>
            <a:stCxn id="19" idx="7"/>
            <a:endCxn id="2" idx="3"/>
          </p:cNvCxnSpPr>
          <p:nvPr/>
        </p:nvCxnSpPr>
        <p:spPr>
          <a:xfrm flipV="1">
            <a:off x="4215572" y="4324800"/>
            <a:ext cx="1313632" cy="1162633"/>
          </a:xfrm>
          <a:prstGeom prst="straightConnector1">
            <a:avLst/>
          </a:prstGeom>
          <a:ln w="76200" cap="flat">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28" name="Title 7"/>
          <p:cNvSpPr txBox="1">
            <a:spLocks/>
          </p:cNvSpPr>
          <p:nvPr/>
        </p:nvSpPr>
        <p:spPr>
          <a:xfrm>
            <a:off x="3887536" y="4416339"/>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Success</a:t>
            </a:r>
            <a:endParaRPr lang="en-US" sz="1200" dirty="0">
              <a:solidFill>
                <a:srgbClr val="D24726"/>
              </a:solidFill>
              <a:latin typeface="Segoe UI" panose="020B0502040204020203" pitchFamily="34" charset="0"/>
              <a:cs typeface="Segoe UI" panose="020B0502040204020203" pitchFamily="34" charset="0"/>
            </a:endParaRPr>
          </a:p>
        </p:txBody>
      </p:sp>
      <p:cxnSp>
        <p:nvCxnSpPr>
          <p:cNvPr id="29" name="Straight Arrow Connector 28"/>
          <p:cNvCxnSpPr>
            <a:stCxn id="19" idx="6"/>
            <a:endCxn id="11" idx="2"/>
          </p:cNvCxnSpPr>
          <p:nvPr/>
        </p:nvCxnSpPr>
        <p:spPr>
          <a:xfrm>
            <a:off x="4355196" y="5824516"/>
            <a:ext cx="2830448" cy="0"/>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3"/>
            <a:endCxn id="19" idx="5"/>
          </p:cNvCxnSpPr>
          <p:nvPr/>
        </p:nvCxnSpPr>
        <p:spPr>
          <a:xfrm flipH="1">
            <a:off x="4215572" y="6161599"/>
            <a:ext cx="3109696" cy="0"/>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36" name="Title 7"/>
          <p:cNvSpPr txBox="1">
            <a:spLocks/>
          </p:cNvSpPr>
          <p:nvPr/>
        </p:nvSpPr>
        <p:spPr>
          <a:xfrm>
            <a:off x="4900413" y="5349342"/>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Failure</a:t>
            </a:r>
            <a:endParaRPr lang="en-US" sz="1200" dirty="0">
              <a:solidFill>
                <a:srgbClr val="D24726"/>
              </a:solidFill>
              <a:latin typeface="Segoe UI" panose="020B0502040204020203" pitchFamily="34" charset="0"/>
              <a:cs typeface="Segoe UI" panose="020B0502040204020203" pitchFamily="34" charset="0"/>
            </a:endParaRPr>
          </a:p>
        </p:txBody>
      </p:sp>
      <p:sp>
        <p:nvSpPr>
          <p:cNvPr id="37" name="Title 7"/>
          <p:cNvSpPr txBox="1">
            <a:spLocks/>
          </p:cNvSpPr>
          <p:nvPr/>
        </p:nvSpPr>
        <p:spPr>
          <a:xfrm>
            <a:off x="4895533" y="6143122"/>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Wait time elapsed</a:t>
            </a:r>
            <a:endParaRPr lang="en-US" sz="1200" dirty="0">
              <a:solidFill>
                <a:srgbClr val="D2472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86232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11" grpId="0" animBg="1"/>
      <p:bldP spid="19" grpId="0" animBg="1"/>
      <p:bldP spid="21" grpId="0"/>
      <p:bldP spid="22" grpId="0"/>
      <p:bldP spid="28" grpId="0"/>
      <p:bldP spid="36"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7" name="Content Placeholder 17"/>
          <p:cNvSpPr txBox="1">
            <a:spLocks/>
          </p:cNvSpPr>
          <p:nvPr/>
        </p:nvSpPr>
        <p:spPr>
          <a:xfrm>
            <a:off x="541610" y="1296100"/>
            <a:ext cx="10062890" cy="19424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err="1">
                <a:solidFill>
                  <a:srgbClr val="D24726"/>
                </a:solidFill>
                <a:latin typeface="Segoe UI" panose="020B0502040204020203" pitchFamily="34" charset="0"/>
                <a:cs typeface="Segoe UI" panose="020B0502040204020203" pitchFamily="34" charset="0"/>
              </a:rPr>
              <a:t>Api</a:t>
            </a:r>
            <a:r>
              <a:rPr lang="en-US" sz="2400" dirty="0">
                <a:solidFill>
                  <a:srgbClr val="D24726"/>
                </a:solidFill>
                <a:latin typeface="Segoe UI" panose="020B0502040204020203" pitchFamily="34" charset="0"/>
                <a:cs typeface="Segoe UI" panose="020B0502040204020203" pitchFamily="34" charset="0"/>
              </a:rPr>
              <a:t> Gateway Pattern</a:t>
            </a:r>
          </a:p>
          <a:p>
            <a:pPr mar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The API Gateway pattern defines how clients access the services in a microservices </a:t>
            </a:r>
            <a:r>
              <a:rPr lang="en-US" sz="1800" dirty="0" smtClean="0">
                <a:latin typeface="Segoe UI" panose="020B0502040204020203" pitchFamily="34" charset="0"/>
                <a:cs typeface="Segoe UI" panose="020B0502040204020203" pitchFamily="34" charset="0"/>
              </a:rPr>
              <a:t>architecture. The </a:t>
            </a:r>
            <a:r>
              <a:rPr lang="en-US" sz="1800" dirty="0" err="1" smtClean="0">
                <a:latin typeface="Segoe UI" panose="020B0502040204020203" pitchFamily="34" charset="0"/>
                <a:cs typeface="Segoe UI" panose="020B0502040204020203" pitchFamily="34" charset="0"/>
              </a:rPr>
              <a:t>Api</a:t>
            </a:r>
            <a:r>
              <a:rPr lang="en-US" sz="1800" dirty="0" smtClean="0">
                <a:latin typeface="Segoe UI" panose="020B0502040204020203" pitchFamily="34" charset="0"/>
                <a:cs typeface="Segoe UI" panose="020B0502040204020203" pitchFamily="34" charset="0"/>
              </a:rPr>
              <a:t>-Gateway defines a single </a:t>
            </a:r>
            <a:r>
              <a:rPr lang="en-US" sz="1800" dirty="0">
                <a:latin typeface="Segoe UI" panose="020B0502040204020203" pitchFamily="34" charset="0"/>
                <a:cs typeface="Segoe UI" panose="020B0502040204020203" pitchFamily="34" charset="0"/>
              </a:rPr>
              <a:t>entry point for all clients.</a:t>
            </a:r>
            <a:endParaRPr lang="en-US" sz="1800" dirty="0">
              <a:latin typeface="Segoe UI" panose="020B0502040204020203" pitchFamily="34" charset="0"/>
              <a:cs typeface="Segoe UI" panose="020B0502040204020203" pitchFamily="34" charset="0"/>
            </a:endParaRPr>
          </a:p>
        </p:txBody>
      </p:sp>
      <p:sp>
        <p:nvSpPr>
          <p:cNvPr id="9" name="Rectangle 8"/>
          <p:cNvSpPr/>
          <p:nvPr/>
        </p:nvSpPr>
        <p:spPr>
          <a:xfrm rot="16200000">
            <a:off x="4166514" y="4244163"/>
            <a:ext cx="2743199" cy="623744"/>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DD462F"/>
                </a:solidFill>
              </a:rPr>
              <a:t>API-Gateway</a:t>
            </a:r>
            <a:endParaRPr lang="en-US" b="1" dirty="0">
              <a:solidFill>
                <a:srgbClr val="DD462F"/>
              </a:solidFill>
            </a:endParaRPr>
          </a:p>
        </p:txBody>
      </p:sp>
      <p:sp>
        <p:nvSpPr>
          <p:cNvPr id="10" name="Rectangle 9"/>
          <p:cNvSpPr/>
          <p:nvPr/>
        </p:nvSpPr>
        <p:spPr>
          <a:xfrm>
            <a:off x="6620473" y="3184434"/>
            <a:ext cx="1752600" cy="789563"/>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11" name="Rectangle 10"/>
          <p:cNvSpPr/>
          <p:nvPr/>
        </p:nvSpPr>
        <p:spPr>
          <a:xfrm>
            <a:off x="6630924" y="4141307"/>
            <a:ext cx="1752600" cy="789563"/>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12" name="Rectangle 11"/>
          <p:cNvSpPr/>
          <p:nvPr/>
        </p:nvSpPr>
        <p:spPr>
          <a:xfrm>
            <a:off x="6630924" y="5126834"/>
            <a:ext cx="1752600" cy="800800"/>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2" name="Left-Right Arrow 1"/>
          <p:cNvSpPr/>
          <p:nvPr/>
        </p:nvSpPr>
        <p:spPr>
          <a:xfrm>
            <a:off x="5992849" y="3474712"/>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Right Arrow 12"/>
          <p:cNvSpPr/>
          <p:nvPr/>
        </p:nvSpPr>
        <p:spPr>
          <a:xfrm>
            <a:off x="5985166" y="4445349"/>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p:cNvSpPr/>
          <p:nvPr/>
        </p:nvSpPr>
        <p:spPr>
          <a:xfrm>
            <a:off x="6007048" y="5415986"/>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666" y="3233094"/>
            <a:ext cx="945400" cy="94540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016" y="4800270"/>
            <a:ext cx="945400" cy="945401"/>
          </a:xfrm>
          <a:prstGeom prst="rect">
            <a:avLst/>
          </a:prstGeom>
          <a:noFill/>
          <a:extLst>
            <a:ext uri="{909E8E84-426E-40DD-AFC4-6F175D3DCCD1}">
              <a14:hiddenFill xmlns:a14="http://schemas.microsoft.com/office/drawing/2010/main">
                <a:solidFill>
                  <a:srgbClr val="FFFFFF"/>
                </a:solidFill>
              </a14:hiddenFill>
            </a:ext>
          </a:extLst>
        </p:spPr>
      </p:pic>
      <p:sp>
        <p:nvSpPr>
          <p:cNvPr id="17" name="Left-Right Arrow 16"/>
          <p:cNvSpPr/>
          <p:nvPr/>
        </p:nvSpPr>
        <p:spPr>
          <a:xfrm>
            <a:off x="4490400" y="3690364"/>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p:cNvSpPr/>
          <p:nvPr/>
        </p:nvSpPr>
        <p:spPr>
          <a:xfrm>
            <a:off x="4490400" y="5272750"/>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7"/>
          <p:cNvSpPr txBox="1">
            <a:spLocks/>
          </p:cNvSpPr>
          <p:nvPr/>
        </p:nvSpPr>
        <p:spPr>
          <a:xfrm>
            <a:off x="3473308" y="4112935"/>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600" dirty="0" smtClean="0">
                <a:solidFill>
                  <a:srgbClr val="D24726"/>
                </a:solidFill>
                <a:latin typeface="Segoe UI Light" panose="020B0502040204020203" pitchFamily="34" charset="0"/>
                <a:cs typeface="Segoe UI Light" panose="020B0502040204020203" pitchFamily="34" charset="0"/>
              </a:rPr>
              <a:t>Client</a:t>
            </a:r>
            <a:endParaRPr lang="en-US" sz="1600" dirty="0">
              <a:solidFill>
                <a:srgbClr val="D24726"/>
              </a:solidFill>
              <a:latin typeface="Segoe UI Light" panose="020B0502040204020203" pitchFamily="34" charset="0"/>
              <a:cs typeface="Segoe UI Light" panose="020B0502040204020203" pitchFamily="34" charset="0"/>
            </a:endParaRPr>
          </a:p>
        </p:txBody>
      </p:sp>
      <p:sp>
        <p:nvSpPr>
          <p:cNvPr id="20" name="Title 7"/>
          <p:cNvSpPr txBox="1">
            <a:spLocks/>
          </p:cNvSpPr>
          <p:nvPr/>
        </p:nvSpPr>
        <p:spPr>
          <a:xfrm>
            <a:off x="3444241" y="5669471"/>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600" dirty="0" smtClean="0">
                <a:solidFill>
                  <a:srgbClr val="D24726"/>
                </a:solidFill>
                <a:latin typeface="Segoe UI Light" panose="020B0502040204020203" pitchFamily="34" charset="0"/>
                <a:cs typeface="Segoe UI Light" panose="020B0502040204020203" pitchFamily="34" charset="0"/>
              </a:rPr>
              <a:t>Client</a:t>
            </a:r>
            <a:endParaRPr lang="en-US" sz="1600" dirty="0">
              <a:solidFill>
                <a:srgbClr val="D2472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567267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1" y="1296100"/>
            <a:ext cx="10104618" cy="1205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Database per Service pattern</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Keep each </a:t>
            </a:r>
            <a:r>
              <a:rPr lang="en-US" sz="1800" dirty="0" smtClean="0">
                <a:latin typeface="Segoe UI" panose="020B0502040204020203" pitchFamily="34" charset="0"/>
                <a:cs typeface="Segoe UI" panose="020B0502040204020203" pitchFamily="34" charset="0"/>
              </a:rPr>
              <a:t>microservices </a:t>
            </a:r>
            <a:r>
              <a:rPr lang="en-US" sz="1800" dirty="0">
                <a:latin typeface="Segoe UI" panose="020B0502040204020203" pitchFamily="34" charset="0"/>
                <a:cs typeface="Segoe UI" panose="020B0502040204020203" pitchFamily="34" charset="0"/>
              </a:rPr>
              <a:t>persistent data private to that service and accessible only via its </a:t>
            </a:r>
            <a:r>
              <a:rPr lang="en-US" sz="1800" dirty="0" smtClean="0">
                <a:latin typeface="Segoe UI" panose="020B0502040204020203" pitchFamily="34" charset="0"/>
                <a:cs typeface="Segoe UI" panose="020B0502040204020203" pitchFamily="34" charset="0"/>
              </a:rPr>
              <a:t>API.</a:t>
            </a:r>
            <a:endParaRPr lang="en-US" sz="18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grpSp>
        <p:nvGrpSpPr>
          <p:cNvPr id="22" name="Group 21"/>
          <p:cNvGrpSpPr/>
          <p:nvPr/>
        </p:nvGrpSpPr>
        <p:grpSpPr>
          <a:xfrm>
            <a:off x="3474336" y="2395754"/>
            <a:ext cx="4454549" cy="1614691"/>
            <a:chOff x="5600700" y="3644926"/>
            <a:chExt cx="6011088" cy="2178909"/>
          </a:xfrm>
        </p:grpSpPr>
        <p:sp>
          <p:nvSpPr>
            <p:cNvPr id="23" name="Rectangle 22"/>
            <p:cNvSpPr/>
            <p:nvPr/>
          </p:nvSpPr>
          <p:spPr>
            <a:xfrm>
              <a:off x="5600700" y="3644926"/>
              <a:ext cx="1752600" cy="789563"/>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.NET</a:t>
              </a:r>
            </a:p>
            <a:p>
              <a:pPr algn="ctr"/>
              <a:r>
                <a:rPr lang="en-US" sz="1100" dirty="0" smtClean="0"/>
                <a:t>Microservice</a:t>
              </a:r>
              <a:endParaRPr lang="en-US" sz="1100" b="1" dirty="0"/>
            </a:p>
          </p:txBody>
        </p:sp>
        <p:sp>
          <p:nvSpPr>
            <p:cNvPr id="24" name="Rectangle 23"/>
            <p:cNvSpPr/>
            <p:nvPr/>
          </p:nvSpPr>
          <p:spPr>
            <a:xfrm>
              <a:off x="7739411" y="3644926"/>
              <a:ext cx="1752600" cy="789563"/>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NodeJs</a:t>
              </a:r>
            </a:p>
            <a:p>
              <a:pPr algn="ctr"/>
              <a:r>
                <a:rPr lang="en-US" sz="1100" dirty="0" smtClean="0"/>
                <a:t>Microservice</a:t>
              </a:r>
              <a:endParaRPr lang="en-US" sz="1100" b="1" dirty="0"/>
            </a:p>
          </p:txBody>
        </p:sp>
        <p:sp>
          <p:nvSpPr>
            <p:cNvPr id="25" name="Rectangle 24"/>
            <p:cNvSpPr/>
            <p:nvPr/>
          </p:nvSpPr>
          <p:spPr>
            <a:xfrm>
              <a:off x="9859188" y="3644926"/>
              <a:ext cx="1752600" cy="789563"/>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Java</a:t>
              </a:r>
            </a:p>
            <a:p>
              <a:pPr algn="ctr"/>
              <a:r>
                <a:rPr lang="en-US" sz="1100" dirty="0" smtClean="0"/>
                <a:t>Microservice</a:t>
              </a:r>
              <a:endParaRPr lang="en-US" sz="1100" b="1" dirty="0"/>
            </a:p>
          </p:txBody>
        </p:sp>
        <p:sp>
          <p:nvSpPr>
            <p:cNvPr id="27" name="Flowchart: Magnetic Disk 26"/>
            <p:cNvSpPr/>
            <p:nvPr/>
          </p:nvSpPr>
          <p:spPr>
            <a:xfrm>
              <a:off x="5973207" y="5007084"/>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SQL Server</a:t>
              </a:r>
            </a:p>
          </p:txBody>
        </p:sp>
        <p:sp>
          <p:nvSpPr>
            <p:cNvPr id="28" name="Flowchart: Magnetic Disk 27"/>
            <p:cNvSpPr/>
            <p:nvPr/>
          </p:nvSpPr>
          <p:spPr>
            <a:xfrm>
              <a:off x="8111919" y="5007084"/>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MongoDB</a:t>
              </a:r>
              <a:endParaRPr lang="en-US" sz="900" dirty="0"/>
            </a:p>
          </p:txBody>
        </p:sp>
        <p:sp>
          <p:nvSpPr>
            <p:cNvPr id="29" name="Flowchart: Magnetic Disk 28"/>
            <p:cNvSpPr/>
            <p:nvPr/>
          </p:nvSpPr>
          <p:spPr>
            <a:xfrm>
              <a:off x="10231695" y="5007084"/>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Oracle</a:t>
              </a:r>
              <a:endParaRPr lang="en-US" sz="1100" dirty="0"/>
            </a:p>
          </p:txBody>
        </p:sp>
        <p:sp>
          <p:nvSpPr>
            <p:cNvPr id="30" name="Down Arrow 29"/>
            <p:cNvSpPr/>
            <p:nvPr/>
          </p:nvSpPr>
          <p:spPr>
            <a:xfrm>
              <a:off x="6376987" y="4540434"/>
              <a:ext cx="200026"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1" name="Down Arrow 30"/>
            <p:cNvSpPr/>
            <p:nvPr/>
          </p:nvSpPr>
          <p:spPr>
            <a:xfrm>
              <a:off x="8515699" y="4496002"/>
              <a:ext cx="200026"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2" name="Down Arrow 31"/>
            <p:cNvSpPr/>
            <p:nvPr/>
          </p:nvSpPr>
          <p:spPr>
            <a:xfrm>
              <a:off x="10635476" y="4496002"/>
              <a:ext cx="200026"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36" name="Content Placeholder 17"/>
          <p:cNvSpPr txBox="1">
            <a:spLocks/>
          </p:cNvSpPr>
          <p:nvPr/>
        </p:nvSpPr>
        <p:spPr>
          <a:xfrm>
            <a:off x="521208" y="4267610"/>
            <a:ext cx="7992790" cy="11273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Single Service per Host and Multiple Services per Host</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Different deployment strategies.</a:t>
            </a:r>
          </a:p>
        </p:txBody>
      </p:sp>
      <p:grpSp>
        <p:nvGrpSpPr>
          <p:cNvPr id="2" name="Group 1"/>
          <p:cNvGrpSpPr/>
          <p:nvPr/>
        </p:nvGrpSpPr>
        <p:grpSpPr>
          <a:xfrm>
            <a:off x="6354444" y="5519739"/>
            <a:ext cx="3362434" cy="886861"/>
            <a:chOff x="4756997" y="5527002"/>
            <a:chExt cx="3362434" cy="886861"/>
          </a:xfrm>
        </p:grpSpPr>
        <p:sp>
          <p:nvSpPr>
            <p:cNvPr id="37" name="Rectangle 36"/>
            <p:cNvSpPr/>
            <p:nvPr/>
          </p:nvSpPr>
          <p:spPr>
            <a:xfrm>
              <a:off x="4756997" y="5527002"/>
              <a:ext cx="3362434"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100" dirty="0" smtClean="0">
                  <a:solidFill>
                    <a:srgbClr val="DD462F"/>
                  </a:solidFill>
                </a:rPr>
                <a:t>Node 1</a:t>
              </a:r>
              <a:endParaRPr lang="en-US" sz="1100" b="1" dirty="0">
                <a:solidFill>
                  <a:srgbClr val="DD462F"/>
                </a:solidFill>
              </a:endParaRPr>
            </a:p>
          </p:txBody>
        </p:sp>
        <p:sp>
          <p:nvSpPr>
            <p:cNvPr id="39" name="Rectangle 38"/>
            <p:cNvSpPr/>
            <p:nvPr/>
          </p:nvSpPr>
          <p:spPr>
            <a:xfrm>
              <a:off x="4885170" y="5765382"/>
              <a:ext cx="988059" cy="585110"/>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.NET</a:t>
              </a:r>
            </a:p>
            <a:p>
              <a:pPr algn="ctr"/>
              <a:r>
                <a:rPr lang="en-US" sz="1100" dirty="0" smtClean="0"/>
                <a:t>Microservice</a:t>
              </a:r>
              <a:endParaRPr lang="en-US" sz="1100" b="1" dirty="0"/>
            </a:p>
          </p:txBody>
        </p:sp>
        <p:sp>
          <p:nvSpPr>
            <p:cNvPr id="40" name="Rectangle 39"/>
            <p:cNvSpPr/>
            <p:nvPr/>
          </p:nvSpPr>
          <p:spPr>
            <a:xfrm>
              <a:off x="5963395" y="5765382"/>
              <a:ext cx="984498" cy="585110"/>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NodeJs</a:t>
              </a:r>
            </a:p>
            <a:p>
              <a:pPr algn="ctr"/>
              <a:r>
                <a:rPr lang="en-US" sz="1100" dirty="0" smtClean="0"/>
                <a:t>Microservice</a:t>
              </a:r>
              <a:endParaRPr lang="en-US" sz="1100" b="1" dirty="0"/>
            </a:p>
          </p:txBody>
        </p:sp>
      </p:grpSp>
      <p:grpSp>
        <p:nvGrpSpPr>
          <p:cNvPr id="42" name="Group 41"/>
          <p:cNvGrpSpPr/>
          <p:nvPr/>
        </p:nvGrpSpPr>
        <p:grpSpPr>
          <a:xfrm>
            <a:off x="761754" y="5519739"/>
            <a:ext cx="1268355" cy="886861"/>
            <a:chOff x="4756997" y="5527002"/>
            <a:chExt cx="1268355" cy="886861"/>
          </a:xfrm>
        </p:grpSpPr>
        <p:sp>
          <p:nvSpPr>
            <p:cNvPr id="43" name="Rectangle 42"/>
            <p:cNvSpPr/>
            <p:nvPr/>
          </p:nvSpPr>
          <p:spPr>
            <a:xfrm>
              <a:off x="4756997" y="5527002"/>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100" dirty="0" smtClean="0">
                  <a:solidFill>
                    <a:srgbClr val="DD462F"/>
                  </a:solidFill>
                </a:rPr>
                <a:t>Node 1</a:t>
              </a:r>
              <a:endParaRPr lang="en-US" sz="1100" b="1" dirty="0">
                <a:solidFill>
                  <a:srgbClr val="DD462F"/>
                </a:solidFill>
              </a:endParaRPr>
            </a:p>
          </p:txBody>
        </p:sp>
        <p:sp>
          <p:nvSpPr>
            <p:cNvPr id="44" name="Rectangle 43"/>
            <p:cNvSpPr/>
            <p:nvPr/>
          </p:nvSpPr>
          <p:spPr>
            <a:xfrm>
              <a:off x="4885170" y="5765382"/>
              <a:ext cx="988059" cy="585110"/>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.NET</a:t>
              </a:r>
            </a:p>
            <a:p>
              <a:pPr algn="ctr"/>
              <a:r>
                <a:rPr lang="en-US" sz="1100" dirty="0" smtClean="0"/>
                <a:t>Microservice</a:t>
              </a:r>
              <a:endParaRPr lang="en-US" sz="1100" b="1" dirty="0"/>
            </a:p>
          </p:txBody>
        </p:sp>
      </p:grpSp>
      <p:sp>
        <p:nvSpPr>
          <p:cNvPr id="46" name="Rectangle 45"/>
          <p:cNvSpPr/>
          <p:nvPr/>
        </p:nvSpPr>
        <p:spPr>
          <a:xfrm>
            <a:off x="8626662" y="5765382"/>
            <a:ext cx="991065" cy="585110"/>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Java</a:t>
            </a:r>
          </a:p>
          <a:p>
            <a:pPr algn="ctr"/>
            <a:r>
              <a:rPr lang="en-US" sz="1100" dirty="0" smtClean="0"/>
              <a:t>Microservice</a:t>
            </a:r>
            <a:endParaRPr lang="en-US" sz="1100" b="1" dirty="0"/>
          </a:p>
        </p:txBody>
      </p:sp>
      <p:grpSp>
        <p:nvGrpSpPr>
          <p:cNvPr id="3" name="Group 2"/>
          <p:cNvGrpSpPr/>
          <p:nvPr/>
        </p:nvGrpSpPr>
        <p:grpSpPr>
          <a:xfrm>
            <a:off x="2204996" y="5519739"/>
            <a:ext cx="1268355" cy="886861"/>
            <a:chOff x="2204996" y="5512475"/>
            <a:chExt cx="1268355" cy="886861"/>
          </a:xfrm>
        </p:grpSpPr>
        <p:sp>
          <p:nvSpPr>
            <p:cNvPr id="48" name="Rectangle 47"/>
            <p:cNvSpPr/>
            <p:nvPr/>
          </p:nvSpPr>
          <p:spPr>
            <a:xfrm>
              <a:off x="2204996" y="5512475"/>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100" dirty="0" smtClean="0">
                  <a:solidFill>
                    <a:srgbClr val="DD462F"/>
                  </a:solidFill>
                </a:rPr>
                <a:t>Node 2</a:t>
              </a:r>
              <a:endParaRPr lang="en-US" sz="1100" b="1" dirty="0">
                <a:solidFill>
                  <a:srgbClr val="DD462F"/>
                </a:solidFill>
              </a:endParaRPr>
            </a:p>
          </p:txBody>
        </p:sp>
        <p:sp>
          <p:nvSpPr>
            <p:cNvPr id="50" name="Rectangle 49"/>
            <p:cNvSpPr/>
            <p:nvPr/>
          </p:nvSpPr>
          <p:spPr>
            <a:xfrm>
              <a:off x="2346924" y="5765382"/>
              <a:ext cx="984498" cy="585110"/>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NodeJs</a:t>
              </a:r>
            </a:p>
            <a:p>
              <a:pPr algn="ctr"/>
              <a:r>
                <a:rPr lang="en-US" sz="1100" dirty="0" smtClean="0"/>
                <a:t>Microservice</a:t>
              </a:r>
              <a:endParaRPr lang="en-US" sz="1100" b="1" dirty="0"/>
            </a:p>
          </p:txBody>
        </p:sp>
      </p:grpSp>
      <p:grpSp>
        <p:nvGrpSpPr>
          <p:cNvPr id="53" name="Group 52"/>
          <p:cNvGrpSpPr/>
          <p:nvPr/>
        </p:nvGrpSpPr>
        <p:grpSpPr>
          <a:xfrm>
            <a:off x="3660836" y="5519739"/>
            <a:ext cx="1268355" cy="886861"/>
            <a:chOff x="3660836" y="5522925"/>
            <a:chExt cx="1268355" cy="886861"/>
          </a:xfrm>
        </p:grpSpPr>
        <p:sp>
          <p:nvSpPr>
            <p:cNvPr id="51" name="Rectangle 50"/>
            <p:cNvSpPr/>
            <p:nvPr/>
          </p:nvSpPr>
          <p:spPr>
            <a:xfrm>
              <a:off x="3660836" y="5522925"/>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100" dirty="0" smtClean="0">
                  <a:solidFill>
                    <a:srgbClr val="DD462F"/>
                  </a:solidFill>
                </a:rPr>
                <a:t>Node 3</a:t>
              </a:r>
              <a:endParaRPr lang="en-US" sz="1100" b="1" dirty="0">
                <a:solidFill>
                  <a:srgbClr val="DD462F"/>
                </a:solidFill>
              </a:endParaRPr>
            </a:p>
          </p:txBody>
        </p:sp>
        <p:sp>
          <p:nvSpPr>
            <p:cNvPr id="52" name="Rectangle 51"/>
            <p:cNvSpPr/>
            <p:nvPr/>
          </p:nvSpPr>
          <p:spPr>
            <a:xfrm>
              <a:off x="3791332" y="5772178"/>
              <a:ext cx="991065" cy="585110"/>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t>Java</a:t>
              </a:r>
            </a:p>
            <a:p>
              <a:pPr algn="ctr"/>
              <a:r>
                <a:rPr lang="en-US" sz="1100" dirty="0" smtClean="0"/>
                <a:t>Microservice</a:t>
              </a:r>
              <a:endParaRPr lang="en-US" sz="1100" b="1" dirty="0"/>
            </a:p>
          </p:txBody>
        </p:sp>
      </p:grpSp>
      <p:sp>
        <p:nvSpPr>
          <p:cNvPr id="54" name="Content Placeholder 17"/>
          <p:cNvSpPr txBox="1">
            <a:spLocks/>
          </p:cNvSpPr>
          <p:nvPr/>
        </p:nvSpPr>
        <p:spPr>
          <a:xfrm>
            <a:off x="5446735" y="5639294"/>
            <a:ext cx="659433" cy="6477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Vs</a:t>
            </a: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740582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 for Win32.potx" id="{CC5B85EF-600B-41EE-B0F1-7BF5BD14BEC8}" vid="{67085E21-9FFC-49E7-8EF1-8FBDD268C1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4130</TotalTime>
  <Words>639</Words>
  <Application>Microsoft Office PowerPoint</Application>
  <PresentationFormat>Widescreen</PresentationFormat>
  <Paragraphs>190</Paragraphs>
  <Slides>22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Open Sans</vt:lpstr>
      <vt:lpstr>Segoe UI</vt:lpstr>
      <vt:lpstr>Segoe UI Light</vt:lpstr>
      <vt:lpstr>Segoe UI Semibold</vt:lpstr>
      <vt:lpstr>WelcomeDoc</vt:lpstr>
      <vt:lpstr>Microservices</vt:lpstr>
      <vt:lpstr>Agenda for the day</vt:lpstr>
      <vt:lpstr>What are Microservices?   Isn't SOA the same?</vt:lpstr>
      <vt:lpstr>Monolithic vs SOA vs Microservices</vt:lpstr>
      <vt:lpstr>Microservices Architecture</vt:lpstr>
      <vt:lpstr>Microservices Architecture</vt:lpstr>
      <vt:lpstr>Common Microservices Design Patterns</vt:lpstr>
      <vt:lpstr>Common Microservices Design Patterns</vt:lpstr>
      <vt:lpstr>Common Microservices Design Patterns</vt:lpstr>
      <vt:lpstr>Honorable mentions….</vt:lpstr>
      <vt:lpstr>Microservices Chassis Frameworks</vt:lpstr>
      <vt:lpstr>Azure Service Fabric</vt:lpstr>
      <vt:lpstr>Azure Service Fabric</vt:lpstr>
      <vt:lpstr>Advantages of using Service Fabric</vt:lpstr>
      <vt:lpstr>Clusters and Nodes</vt:lpstr>
      <vt:lpstr>Development, Testing and Deployment</vt:lpstr>
      <vt:lpstr>.NET Core</vt:lpstr>
      <vt:lpstr>Kestrel</vt:lpstr>
      <vt:lpstr>NGINX</vt:lpstr>
      <vt:lpstr>Proof of Concept</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Brian</dc:creator>
  <cp:keywords/>
  <cp:lastModifiedBy>Brian</cp:lastModifiedBy>
  <cp:revision>231</cp:revision>
  <dcterms:created xsi:type="dcterms:W3CDTF">2016-11-18T11:32:13Z</dcterms:created>
  <dcterms:modified xsi:type="dcterms:W3CDTF">2016-11-24T19:52:39Z</dcterms:modified>
  <cp:version/>
</cp:coreProperties>
</file>