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81" r:id="rId4"/>
    <p:sldId id="271" r:id="rId5"/>
    <p:sldId id="296" r:id="rId6"/>
    <p:sldId id="282" r:id="rId7"/>
    <p:sldId id="297" r:id="rId8"/>
    <p:sldId id="283" r:id="rId9"/>
    <p:sldId id="284" r:id="rId10"/>
    <p:sldId id="286" r:id="rId11"/>
    <p:sldId id="285" r:id="rId12"/>
    <p:sldId id="287" r:id="rId13"/>
    <p:sldId id="298" r:id="rId14"/>
    <p:sldId id="288" r:id="rId15"/>
    <p:sldId id="289" r:id="rId16"/>
    <p:sldId id="299" r:id="rId17"/>
    <p:sldId id="291" r:id="rId18"/>
    <p:sldId id="29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297"/>
            <p14:sldId id="283"/>
            <p14:sldId id="284"/>
            <p14:sldId id="286"/>
            <p14:sldId id="285"/>
            <p14:sldId id="287"/>
            <p14:sldId id="298"/>
            <p14:sldId id="288"/>
            <p14:sldId id="289"/>
            <p14:sldId id="299"/>
            <p14:sldId id="291"/>
            <p14:sldId id="292"/>
            <p14:sldId id="293"/>
            <p14:sldId id="294"/>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DD462F"/>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280" autoAdjust="0"/>
  </p:normalViewPr>
  <p:slideViewPr>
    <p:cSldViewPr snapToGrid="0">
      <p:cViewPr>
        <p:scale>
          <a:sx n="75" d="100"/>
          <a:sy n="75" d="100"/>
        </p:scale>
        <p:origin x="636"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Chassis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2561" y="21175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55" y="24853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057" y="21333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0517" y="4474167"/>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715879" y="42440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135526" y="39561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62990" cy="5155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massively scalable applications that are </a:t>
            </a:r>
            <a:r>
              <a:rPr lang="en-US" sz="1800" dirty="0" smtClean="0">
                <a:latin typeface="Segoe UI" panose="020B0502040204020203" pitchFamily="34" charset="0"/>
                <a:cs typeface="Segoe UI" panose="020B0502040204020203" pitchFamily="34" charset="0"/>
              </a:rPr>
              <a:t>self-healing</a:t>
            </a: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highly reliable </a:t>
            </a:r>
            <a:r>
              <a:rPr lang="en-US" sz="1800" b="1" dirty="0">
                <a:solidFill>
                  <a:srgbClr val="D24726"/>
                </a:solidFill>
                <a:latin typeface="Segoe UI" panose="020B0502040204020203" pitchFamily="34" charset="0"/>
                <a:cs typeface="Segoe UI" panose="020B0502040204020203" pitchFamily="34" charset="0"/>
              </a:rPr>
              <a:t>stateless</a:t>
            </a:r>
            <a:r>
              <a:rPr lang="en-US" sz="1800" dirty="0">
                <a:latin typeface="Segoe UI" panose="020B0502040204020203" pitchFamily="34" charset="0"/>
                <a:cs typeface="Segoe UI" panose="020B0502040204020203" pitchFamily="34" charset="0"/>
              </a:rPr>
              <a:t> and </a:t>
            </a:r>
            <a:r>
              <a:rPr lang="en-US" sz="1800" b="1" dirty="0">
                <a:solidFill>
                  <a:srgbClr val="D24726"/>
                </a:solidFill>
                <a:latin typeface="Segoe UI" panose="020B0502040204020203" pitchFamily="34" charset="0"/>
                <a:cs typeface="Segoe UI" panose="020B0502040204020203" pitchFamily="34" charset="0"/>
              </a:rPr>
              <a:t>stateful</a:t>
            </a:r>
            <a:r>
              <a:rPr lang="en-US" sz="1800" dirty="0">
                <a:latin typeface="Segoe UI" panose="020B0502040204020203" pitchFamily="34" charset="0"/>
                <a:cs typeface="Segoe UI" panose="020B0502040204020203" pitchFamily="34" charset="0"/>
              </a:rPr>
              <a:t> microservices</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to Azure or to on-premises datacenters that run </a:t>
            </a:r>
            <a:r>
              <a:rPr lang="en-US" sz="1800" b="1" dirty="0">
                <a:solidFill>
                  <a:srgbClr val="D24726"/>
                </a:solidFill>
                <a:latin typeface="Segoe UI" panose="020B0502040204020203" pitchFamily="34" charset="0"/>
                <a:cs typeface="Segoe UI" panose="020B0502040204020203" pitchFamily="34" charset="0"/>
              </a:rPr>
              <a:t>Windows</a:t>
            </a:r>
            <a:r>
              <a:rPr lang="en-US" sz="1800" dirty="0">
                <a:latin typeface="Segoe UI" panose="020B0502040204020203" pitchFamily="34" charset="0"/>
                <a:cs typeface="Segoe UI" panose="020B0502040204020203" pitchFamily="34" charset="0"/>
              </a:rPr>
              <a:t> or </a:t>
            </a:r>
            <a:r>
              <a:rPr lang="en-US" sz="1800" b="1" dirty="0">
                <a:solidFill>
                  <a:srgbClr val="D24726"/>
                </a:solidFill>
                <a:latin typeface="Segoe UI" panose="020B0502040204020203" pitchFamily="34" charset="0"/>
                <a:cs typeface="Segoe UI" panose="020B0502040204020203" pitchFamily="34" charset="0"/>
              </a:rPr>
              <a:t>Linux</a:t>
            </a:r>
            <a:r>
              <a:rPr lang="en-US" sz="1800" dirty="0">
                <a:latin typeface="Segoe UI" panose="020B0502040204020203" pitchFamily="34" charset="0"/>
                <a:cs typeface="Segoe UI" panose="020B0502040204020203" pitchFamily="34" charset="0"/>
              </a:rPr>
              <a:t> with zero code changes. Write once, and then deploy anywhere to any Service Fabric cluster.</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self hosted applications and service (Kestrel, OWIN </a:t>
            </a:r>
            <a:r>
              <a:rPr lang="en-US" sz="1800" dirty="0" smtClean="0">
                <a:latin typeface="Segoe UI" panose="020B0502040204020203" pitchFamily="34" charset="0"/>
                <a:cs typeface="Segoe UI" panose="020B0502040204020203" pitchFamily="34" charset="0"/>
              </a:rPr>
              <a:t>host, NodeJs)</a:t>
            </a: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Develop </a:t>
            </a:r>
            <a:r>
              <a:rPr lang="en-US" sz="1800" dirty="0">
                <a:latin typeface="Segoe UI" panose="020B0502040204020203" pitchFamily="34" charset="0"/>
                <a:cs typeface="Segoe UI" panose="020B0502040204020203" pitchFamily="34" charset="0"/>
              </a:rPr>
              <a:t>applications that are composed of microservices by using the Service Fabric programming models (Reliable Actor, Reliable Services model</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Advantages </a:t>
            </a:r>
            <a:r>
              <a:rPr lang="en-US" dirty="0">
                <a:latin typeface="Segoe UI Light" panose="020B0502040204020203" pitchFamily="34" charset="0"/>
                <a:cs typeface="Segoe UI Light" panose="020B0502040204020203" pitchFamily="34" charset="0"/>
              </a:rPr>
              <a:t>of using Service </a:t>
            </a:r>
            <a:r>
              <a:rPr lang="en-US" dirty="0" smtClean="0">
                <a:latin typeface="Segoe UI Light" panose="020B0502040204020203" pitchFamily="34" charset="0"/>
                <a:cs typeface="Segoe UI Light" panose="020B0502040204020203" pitchFamily="34" charset="0"/>
              </a:rPr>
              <a:t>Fabric</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3391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71037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machines which are referred to as nodes.</a:t>
            </a: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can be a Linux or Windows.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Service 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 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Removing any running application instances</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a new application instance</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Development, Testing and Deployment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err="1">
                <a:latin typeface="Segoe UI" panose="020B0502040204020203" pitchFamily="34" charset="0"/>
                <a:cs typeface="Segoe UI" panose="020B0502040204020203" pitchFamily="34" charset="0"/>
              </a:rPr>
              <a:t>moduler</a:t>
            </a:r>
            <a:r>
              <a:rPr lang="en-US" sz="1800" dirty="0">
                <a:latin typeface="Segoe UI" panose="020B0502040204020203" pitchFamily="34" charset="0"/>
                <a:cs typeface="Segoe UI" panose="020B0502040204020203" pitchFamily="34" charset="0"/>
              </a:rPr>
              <a:t> 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.NET Core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9070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Kestrel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Tree>
    <p:extLst>
      <p:ext uri="{BB962C8B-B14F-4D97-AF65-F5344CB8AC3E}">
        <p14:creationId xmlns:p14="http://schemas.microsoft.com/office/powerpoint/2010/main" val="2768975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NGINX</a:t>
            </a:r>
            <a:endParaRPr lang="en-US" dirty="0">
              <a:latin typeface="Segoe UI Light" panose="020B0502040204020203" pitchFamily="34" charset="0"/>
              <a:cs typeface="Segoe UI Light" panose="020B0502040204020203" pitchFamily="34" charset="0"/>
            </a:endParaRP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58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71921"/>
            <a:ext cx="8140700" cy="521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SOA and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Development, Testing and Deployment</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.NET Core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Kestrel</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NGINX</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5985229"/>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241087" cy="114665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Defines a mechanism of how 2 application or services communicate</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via the network</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Big applications are broken down into logical components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Service-Oriented Architecture</a:t>
            </a:r>
            <a:endParaRPr lang="en-US" dirty="0">
              <a:latin typeface="Segoe UI Light" panose="020B0502040204020203" pitchFamily="34" charset="0"/>
              <a:cs typeface="Segoe UI Light" panose="020B0502040204020203" pitchFamily="34" charset="0"/>
            </a:endParaRPr>
          </a:p>
        </p:txBody>
      </p:sp>
      <p:sp>
        <p:nvSpPr>
          <p:cNvPr id="2" name="Rectangle 1"/>
          <p:cNvSpPr/>
          <p:nvPr/>
        </p:nvSpPr>
        <p:spPr>
          <a:xfrm>
            <a:off x="2018208" y="2984870"/>
            <a:ext cx="2481941" cy="1423851"/>
          </a:xfrm>
          <a:prstGeom prst="rect">
            <a:avLst/>
          </a:prstGeom>
          <a:solidFill>
            <a:srgbClr val="DD462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Service </a:t>
            </a:r>
            <a:r>
              <a:rPr lang="en-US" b="1" dirty="0" smtClean="0"/>
              <a:t>Consumer</a:t>
            </a:r>
            <a:endParaRPr lang="en-US" b="1" dirty="0"/>
          </a:p>
        </p:txBody>
      </p:sp>
      <p:sp>
        <p:nvSpPr>
          <p:cNvPr id="10" name="Rectangle 9"/>
          <p:cNvSpPr/>
          <p:nvPr/>
        </p:nvSpPr>
        <p:spPr>
          <a:xfrm>
            <a:off x="7225933" y="2984870"/>
            <a:ext cx="2368731" cy="1423851"/>
          </a:xfrm>
          <a:prstGeom prst="rect">
            <a:avLst/>
          </a:prstGeom>
          <a:solidFill>
            <a:srgbClr val="DD462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Service </a:t>
            </a:r>
            <a:r>
              <a:rPr lang="en-US" b="1" dirty="0" smtClean="0"/>
              <a:t>Provider</a:t>
            </a:r>
            <a:endParaRPr lang="en-US" b="1" dirty="0"/>
          </a:p>
        </p:txBody>
      </p:sp>
      <p:sp>
        <p:nvSpPr>
          <p:cNvPr id="11" name="Rectangle 10"/>
          <p:cNvSpPr/>
          <p:nvPr/>
        </p:nvSpPr>
        <p:spPr>
          <a:xfrm>
            <a:off x="4500150" y="2984869"/>
            <a:ext cx="613956" cy="1423851"/>
          </a:xfrm>
          <a:prstGeom prst="rect">
            <a:avLst/>
          </a:prstGeom>
          <a:noFill/>
          <a:ln>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smtClean="0">
                <a:solidFill>
                  <a:srgbClr val="D24726"/>
                </a:solidFill>
              </a:rPr>
              <a:t>Service</a:t>
            </a:r>
            <a:endParaRPr lang="en-US" b="1" dirty="0">
              <a:solidFill>
                <a:srgbClr val="D24726"/>
              </a:solidFill>
            </a:endParaRPr>
          </a:p>
        </p:txBody>
      </p:sp>
      <p:cxnSp>
        <p:nvCxnSpPr>
          <p:cNvPr id="4" name="Straight Arrow Connector 3"/>
          <p:cNvCxnSpPr/>
          <p:nvPr/>
        </p:nvCxnSpPr>
        <p:spPr>
          <a:xfrm>
            <a:off x="5114106" y="3202919"/>
            <a:ext cx="2111827" cy="0"/>
          </a:xfrm>
          <a:prstGeom prst="straightConnector1">
            <a:avLst/>
          </a:prstGeom>
          <a:ln w="38100">
            <a:solidFill>
              <a:srgbClr val="DD462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114107" y="4143107"/>
            <a:ext cx="2111826" cy="1"/>
          </a:xfrm>
          <a:prstGeom prst="straightConnector1">
            <a:avLst/>
          </a:prstGeom>
          <a:ln w="38100">
            <a:solidFill>
              <a:srgbClr val="DD462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702" y="2815592"/>
            <a:ext cx="1610634" cy="338554"/>
          </a:xfrm>
          <a:prstGeom prst="rect">
            <a:avLst/>
          </a:prstGeom>
          <a:noFill/>
        </p:spPr>
        <p:txBody>
          <a:bodyPr wrap="none" rtlCol="0">
            <a:spAutoFit/>
          </a:bodyPr>
          <a:lstStyle/>
          <a:p>
            <a:r>
              <a:rPr lang="en-US" sz="1600" dirty="0" smtClean="0">
                <a:solidFill>
                  <a:srgbClr val="D24726"/>
                </a:solidFill>
              </a:rPr>
              <a:t>Service Request</a:t>
            </a:r>
            <a:endParaRPr lang="en-US" sz="1600" dirty="0">
              <a:solidFill>
                <a:srgbClr val="D24726"/>
              </a:solidFill>
            </a:endParaRPr>
          </a:p>
        </p:txBody>
      </p:sp>
      <p:sp>
        <p:nvSpPr>
          <p:cNvPr id="18" name="TextBox 17"/>
          <p:cNvSpPr txBox="1"/>
          <p:nvPr/>
        </p:nvSpPr>
        <p:spPr>
          <a:xfrm>
            <a:off x="5364702" y="4143107"/>
            <a:ext cx="1748492" cy="338554"/>
          </a:xfrm>
          <a:prstGeom prst="rect">
            <a:avLst/>
          </a:prstGeom>
          <a:noFill/>
        </p:spPr>
        <p:txBody>
          <a:bodyPr wrap="none" rtlCol="0">
            <a:spAutoFit/>
          </a:bodyPr>
          <a:lstStyle/>
          <a:p>
            <a:r>
              <a:rPr lang="en-US" sz="1600" dirty="0" smtClean="0">
                <a:solidFill>
                  <a:srgbClr val="D24726"/>
                </a:solidFill>
              </a:rPr>
              <a:t>Service Response</a:t>
            </a:r>
            <a:endParaRPr lang="en-US" sz="1600" dirty="0">
              <a:solidFill>
                <a:srgbClr val="D24726"/>
              </a:solidFill>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95548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a:solidFill>
                  <a:srgbClr val="D24726"/>
                </a:solidFill>
                <a:latin typeface="Segoe UI" panose="020B0502040204020203" pitchFamily="34" charset="0"/>
                <a:cs typeface="Segoe UI" panose="020B0502040204020203" pitchFamily="34" charset="0"/>
              </a:rPr>
              <a:t>independently </a:t>
            </a:r>
            <a:r>
              <a:rPr lang="en-US" sz="1800" b="1" dirty="0" smtClean="0">
                <a:solidFill>
                  <a:srgbClr val="D24726"/>
                </a:solidFill>
                <a:latin typeface="Segoe UI" panose="020B0502040204020203" pitchFamily="34" charset="0"/>
                <a:cs typeface="Segoe UI" panose="020B0502040204020203" pitchFamily="34" charset="0"/>
              </a:rPr>
              <a:t>deployable</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and </a:t>
            </a:r>
            <a:r>
              <a:rPr lang="en-US" sz="1800" b="1" dirty="0">
                <a:solidFill>
                  <a:srgbClr val="D24726"/>
                </a:solidFill>
                <a:latin typeface="Segoe UI" panose="020B0502040204020203" pitchFamily="34" charset="0"/>
                <a:cs typeface="Segoe UI" panose="020B0502040204020203" pitchFamily="34" charset="0"/>
              </a:rPr>
              <a:t>modular</a:t>
            </a:r>
            <a:r>
              <a:rPr lang="en-US" sz="1800" dirty="0">
                <a:latin typeface="Segoe UI" panose="020B0502040204020203" pitchFamily="34" charset="0"/>
                <a:cs typeface="Segoe UI" panose="020B0502040204020203" pitchFamily="34" charset="0"/>
              </a:rPr>
              <a:t> services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Why go for </a:t>
            </a:r>
            <a:r>
              <a:rPr lang="en-US" sz="1800" dirty="0" smtClean="0">
                <a:latin typeface="Segoe UI" panose="020B0502040204020203" pitchFamily="34" charset="0"/>
                <a:cs typeface="Segoe UI" panose="020B0502040204020203" pitchFamily="34" charset="0"/>
              </a:rPr>
              <a:t>Microservices?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Technology Heterogeneity (.NET, Java, Node etc…) </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Deployment</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Alignment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Composability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8278304" y="2984418"/>
            <a:ext cx="3607190" cy="3607190"/>
            <a:chOff x="8278304" y="2984418"/>
            <a:chExt cx="3607190" cy="3607190"/>
          </a:xfrm>
        </p:grpSpPr>
        <p:sp>
          <p:nvSpPr>
            <p:cNvPr id="9" name="Oval 8" descr="Larger dark blue circle"/>
            <p:cNvSpPr/>
            <p:nvPr/>
          </p:nvSpPr>
          <p:spPr>
            <a:xfrm>
              <a:off x="8278304" y="2984418"/>
              <a:ext cx="3607190" cy="3607190"/>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chemeClr val="bg1"/>
                  </a:solidFill>
                  <a:effectLst/>
                  <a:uLnTx/>
                  <a:uFillTx/>
                </a:rPr>
                <a:t>SOA</a:t>
              </a:r>
              <a:endParaRPr kumimoji="0" lang="en-US" sz="1800" b="0" i="0" u="none" strike="noStrike" kern="0" cap="none" spc="0" normalizeH="0" baseline="0" noProof="0" dirty="0" smtClean="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schemeClr val="bg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schemeClr val="bg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schemeClr val="bg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schemeClr val="bg1"/>
                </a:solidFi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
          <p:nvSpPr>
            <p:cNvPr id="7" name="Oval 6" descr="Small, light blue circle"/>
            <p:cNvSpPr/>
            <p:nvPr/>
          </p:nvSpPr>
          <p:spPr>
            <a:xfrm>
              <a:off x="9069212" y="4415942"/>
              <a:ext cx="2025373" cy="20253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D24726"/>
                  </a:solidFill>
                  <a:effectLst/>
                  <a:uLnTx/>
                  <a:uFillTx/>
                </a:rPr>
                <a:t>Microservices</a:t>
              </a:r>
              <a:endParaRPr kumimoji="0" lang="en-US" sz="1600" b="0" i="0" u="none" strike="noStrike" kern="0" cap="none" spc="0" normalizeH="0" baseline="0" noProof="0" dirty="0">
                <a:ln>
                  <a:noFill/>
                </a:ln>
                <a:solidFill>
                  <a:srgbClr val="D24726"/>
                </a:solidFill>
                <a:effectLst/>
                <a:uLnTx/>
                <a:uFillTx/>
              </a:endParaRPr>
            </a:p>
          </p:txBody>
        </p:sp>
      </p:gr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Microservices </a:t>
            </a:r>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4" name="Rectangle 13"/>
          <p:cNvSpPr/>
          <p:nvPr/>
        </p:nvSpPr>
        <p:spPr>
          <a:xfrm>
            <a:off x="5600700" y="3810745"/>
            <a:ext cx="1752600"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Microservice</a:t>
            </a:r>
            <a:endParaRPr lang="en-US" b="1" dirty="0"/>
          </a:p>
        </p:txBody>
      </p:sp>
      <p:sp>
        <p:nvSpPr>
          <p:cNvPr id="15" name="Rectangle 14"/>
          <p:cNvSpPr/>
          <p:nvPr/>
        </p:nvSpPr>
        <p:spPr>
          <a:xfrm>
            <a:off x="7739411" y="3810745"/>
            <a:ext cx="1752600"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Microservice</a:t>
            </a:r>
            <a:endParaRPr lang="en-US" b="1" dirty="0"/>
          </a:p>
        </p:txBody>
      </p:sp>
      <p:sp>
        <p:nvSpPr>
          <p:cNvPr id="16" name="Rectangle 15"/>
          <p:cNvSpPr/>
          <p:nvPr/>
        </p:nvSpPr>
        <p:spPr>
          <a:xfrm>
            <a:off x="9859188" y="3810745"/>
            <a:ext cx="1752600" cy="623744"/>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376988" y="46167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184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139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139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Does and Don’ts</a:t>
            </a:r>
            <a:endParaRPr lang="en-US" dirty="0"/>
          </a:p>
        </p:txBody>
      </p:sp>
      <p:sp>
        <p:nvSpPr>
          <p:cNvPr id="4" name="Content Placeholder 17"/>
          <p:cNvSpPr txBox="1">
            <a:spLocks/>
          </p:cNvSpPr>
          <p:nvPr/>
        </p:nvSpPr>
        <p:spPr>
          <a:xfrm>
            <a:off x="541610" y="1296348"/>
            <a:ext cx="7736693" cy="29312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latin typeface="Segoe UI" panose="020B0502040204020203" pitchFamily="34" charset="0"/>
                <a:cs typeface="Segoe UI" panose="020B0502040204020203" pitchFamily="34" charset="0"/>
              </a:rPr>
              <a:t>TODO: Steel from the meetup</a:t>
            </a:r>
            <a:endParaRPr lang="en-US" sz="18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99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79927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pic>
        <p:nvPicPr>
          <p:cNvPr id="4" name="Picture 2" descr="Image result for circuit breaker patte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4400" y="1219900"/>
            <a:ext cx="2980921" cy="26413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7"/>
          <p:cNvSpPr txBox="1">
            <a:spLocks/>
          </p:cNvSpPr>
          <p:nvPr/>
        </p:nvSpPr>
        <p:spPr>
          <a:xfrm>
            <a:off x="521208" y="3937491"/>
            <a:ext cx="79927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Implements </a:t>
            </a:r>
            <a:r>
              <a:rPr lang="en-US" sz="1800" dirty="0">
                <a:latin typeface="Segoe UI" panose="020B0502040204020203" pitchFamily="34" charset="0"/>
                <a:cs typeface="Segoe UI" panose="020B0502040204020203" pitchFamily="34" charset="0"/>
              </a:rPr>
              <a:t>an API gateway that is the single entry point for all clients.</a:t>
            </a:r>
            <a:endParaRPr lang="en-US" sz="1800" dirty="0">
              <a:latin typeface="Segoe UI" panose="020B0502040204020203" pitchFamily="34" charset="0"/>
              <a:cs typeface="Segoe UI" panose="020B0502040204020203" pitchFamily="34" charset="0"/>
            </a:endParaRPr>
          </a:p>
        </p:txBody>
      </p:sp>
      <p:pic>
        <p:nvPicPr>
          <p:cNvPr id="6" name="Picture 5" descr="Image result for The API gateway patt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1081" y="3937491"/>
            <a:ext cx="2547557" cy="256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Client-side Discovery and Server-side Discovery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Used to route requests for a client to an available service </a:t>
            </a:r>
            <a:r>
              <a:rPr lang="en-US" sz="1600" dirty="0" smtClean="0">
                <a:latin typeface="Segoe UI" panose="020B0502040204020203" pitchFamily="34" charset="0"/>
                <a:cs typeface="Segoe UI" panose="020B0502040204020203" pitchFamily="34" charset="0"/>
              </a:rPr>
              <a:t>instance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The Messaging and Remote Procedure Invocation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Different ways that services can communicate</a:t>
            </a:r>
            <a:r>
              <a:rPr lang="en-US" sz="1600" dirty="0" smtClean="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Different deployment strategies</a:t>
            </a:r>
            <a:r>
              <a:rPr lang="en-US" sz="1600" dirty="0" smtClean="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Describes how each service has its own database</a:t>
            </a:r>
            <a:r>
              <a:rPr lang="en-US" sz="1600" dirty="0" smtClean="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Microservice chassis pattern</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Build micro services using a framework that handles cross-cutting concerns.</a:t>
            </a: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Honorable mentions….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2630</TotalTime>
  <Words>556</Words>
  <Application>Microsoft Office PowerPoint</Application>
  <PresentationFormat>Widescreen</PresentationFormat>
  <Paragraphs>153</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Service-Oriented Architecture</vt:lpstr>
      <vt:lpstr>Microservices Architecture</vt:lpstr>
      <vt:lpstr>Monolithic vs Microservices </vt:lpstr>
      <vt:lpstr>Does and Don’ts</vt:lpstr>
      <vt:lpstr>Common Microservices Design Patterns</vt:lpstr>
      <vt:lpstr>Honorable mentions….</vt:lpstr>
      <vt:lpstr>Microservices Chassis Frameworks</vt:lpstr>
      <vt:lpstr>Azure Service Fabric</vt:lpstr>
      <vt:lpstr>Azure Service Fabric</vt:lpstr>
      <vt:lpstr>Advantages of using Service Fabric</vt:lpstr>
      <vt:lpstr>Clusters and Nodes</vt:lpstr>
      <vt:lpstr>Development, Testing and Deployment</vt:lpstr>
      <vt:lpstr>.NET Core</vt:lpstr>
      <vt:lpstr>Kestrel</vt:lpstr>
      <vt:lpstr>NGINX</vt:lpstr>
      <vt:lpstr>Proof of Concept</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cp:lastModifiedBy>
  <cp:revision>153</cp:revision>
  <dcterms:created xsi:type="dcterms:W3CDTF">2016-11-18T11:32:13Z</dcterms:created>
  <dcterms:modified xsi:type="dcterms:W3CDTF">2016-11-23T18:52:42Z</dcterms:modified>
  <cp:version/>
</cp:coreProperties>
</file>