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57" r:id="rId3"/>
    <p:sldId id="281" r:id="rId4"/>
    <p:sldId id="271" r:id="rId5"/>
    <p:sldId id="296" r:id="rId6"/>
    <p:sldId id="282" r:id="rId7"/>
    <p:sldId id="306" r:id="rId8"/>
    <p:sldId id="283" r:id="rId9"/>
    <p:sldId id="301" r:id="rId10"/>
    <p:sldId id="300" r:id="rId11"/>
    <p:sldId id="311" r:id="rId12"/>
    <p:sldId id="284" r:id="rId13"/>
    <p:sldId id="286" r:id="rId14"/>
    <p:sldId id="285" r:id="rId15"/>
    <p:sldId id="287" r:id="rId16"/>
    <p:sldId id="307" r:id="rId17"/>
    <p:sldId id="308" r:id="rId18"/>
    <p:sldId id="288" r:id="rId19"/>
    <p:sldId id="293" r:id="rId20"/>
    <p:sldId id="309" r:id="rId21"/>
    <p:sldId id="294" r:id="rId22"/>
    <p:sldId id="302" r:id="rId23"/>
    <p:sldId id="303" r:id="rId24"/>
    <p:sldId id="304" r:id="rId25"/>
    <p:sldId id="305" r:id="rId26"/>
    <p:sldId id="310" r:id="rId27"/>
    <p:sldId id="289"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Annotate, Work Together, Tell Me" id="{B9B51309-D148-4332-87C2-07BE32FBCA3B}">
          <p14:sldIdLst>
            <p14:sldId id="257"/>
            <p14:sldId id="281"/>
            <p14:sldId id="271"/>
            <p14:sldId id="296"/>
            <p14:sldId id="282"/>
            <p14:sldId id="306"/>
            <p14:sldId id="283"/>
            <p14:sldId id="301"/>
            <p14:sldId id="300"/>
            <p14:sldId id="311"/>
            <p14:sldId id="284"/>
            <p14:sldId id="286"/>
            <p14:sldId id="285"/>
            <p14:sldId id="287"/>
            <p14:sldId id="307"/>
            <p14:sldId id="308"/>
            <p14:sldId id="288"/>
            <p14:sldId id="293"/>
            <p14:sldId id="309"/>
            <p14:sldId id="294"/>
            <p14:sldId id="302"/>
            <p14:sldId id="303"/>
            <p14:sldId id="304"/>
            <p14:sldId id="305"/>
            <p14:sldId id="310"/>
            <p14:sldId id="289"/>
            <p14:sldId id="295"/>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4726"/>
    <a:srgbClr val="404040"/>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6" autoAdjust="0"/>
    <p:restoredTop sz="94364" autoAdjust="0"/>
  </p:normalViewPr>
  <p:slideViewPr>
    <p:cSldViewPr snapToGrid="0">
      <p:cViewPr varScale="1">
        <p:scale>
          <a:sx n="87" d="100"/>
          <a:sy n="87" d="100"/>
        </p:scale>
        <p:origin x="102" y="1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731693-B198-4268-8A86-B4B749157983}" type="doc">
      <dgm:prSet loTypeId="urn:microsoft.com/office/officeart/2005/8/layout/cycle6" loCatId="cycle" qsTypeId="urn:microsoft.com/office/officeart/2005/8/quickstyle/simple1" qsCatId="simple" csTypeId="urn:microsoft.com/office/officeart/2005/8/colors/accent2_1" csCatId="accent2" phldr="1"/>
      <dgm:spPr/>
      <dgm:t>
        <a:bodyPr/>
        <a:lstStyle/>
        <a:p>
          <a:endParaRPr lang="en-US"/>
        </a:p>
      </dgm:t>
    </dgm:pt>
    <dgm:pt modelId="{8A8B64C4-FBF4-4486-8C6B-28F994CE387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Node1</a:t>
          </a:r>
        </a:p>
      </dgm:t>
    </dgm:pt>
    <dgm:pt modelId="{1F0C1E6D-1AFE-4D3B-A454-225C3F51DD4E}" type="parTrans" cxnId="{BAFD1319-609C-4F35-899C-CA2934577C59}">
      <dgm:prSet/>
      <dgm:spPr/>
      <dgm:t>
        <a:bodyPr/>
        <a:lstStyle/>
        <a:p>
          <a:endParaRPr lang="en-US">
            <a:solidFill>
              <a:srgbClr val="D24726"/>
            </a:solidFill>
          </a:endParaRPr>
        </a:p>
      </dgm:t>
    </dgm:pt>
    <dgm:pt modelId="{70887527-57DE-400B-A02B-B84A054EE40C}" type="sibTrans" cxnId="{BAFD1319-609C-4F35-899C-CA2934577C59}">
      <dgm:prSet/>
      <dgm:spPr/>
      <dgm:t>
        <a:bodyPr/>
        <a:lstStyle/>
        <a:p>
          <a:endParaRPr lang="en-US">
            <a:solidFill>
              <a:srgbClr val="D24726"/>
            </a:solidFill>
          </a:endParaRPr>
        </a:p>
      </dgm:t>
    </dgm:pt>
    <dgm:pt modelId="{18A84921-A016-4AEF-B82E-386A7C43A9D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2</a:t>
          </a:r>
        </a:p>
      </dgm:t>
    </dgm:pt>
    <dgm:pt modelId="{06202CD8-6A2B-40F7-A4D1-245AA3F139A1}" type="parTrans" cxnId="{8435249A-DC6A-4EC4-8345-A7A4C37F8293}">
      <dgm:prSet/>
      <dgm:spPr/>
      <dgm:t>
        <a:bodyPr/>
        <a:lstStyle/>
        <a:p>
          <a:endParaRPr lang="en-US">
            <a:solidFill>
              <a:srgbClr val="D24726"/>
            </a:solidFill>
          </a:endParaRPr>
        </a:p>
      </dgm:t>
    </dgm:pt>
    <dgm:pt modelId="{DE638E44-AD88-4C5A-A2B2-6E20A2D0333B}" type="sibTrans" cxnId="{8435249A-DC6A-4EC4-8345-A7A4C37F8293}">
      <dgm:prSet/>
      <dgm:spPr/>
      <dgm:t>
        <a:bodyPr/>
        <a:lstStyle/>
        <a:p>
          <a:endParaRPr lang="en-US">
            <a:solidFill>
              <a:srgbClr val="D24726"/>
            </a:solidFill>
          </a:endParaRPr>
        </a:p>
      </dgm:t>
    </dgm:pt>
    <dgm:pt modelId="{F6D5463A-5D84-4BC5-AC73-33AAA7C1C1FF}">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3</a:t>
          </a:r>
        </a:p>
      </dgm:t>
    </dgm:pt>
    <dgm:pt modelId="{D3DC429C-F342-4760-AC1B-F208247BF18F}" type="parTrans" cxnId="{C225D211-F20F-4486-BDA7-79B01C609CB3}">
      <dgm:prSet/>
      <dgm:spPr/>
      <dgm:t>
        <a:bodyPr/>
        <a:lstStyle/>
        <a:p>
          <a:endParaRPr lang="en-US">
            <a:solidFill>
              <a:srgbClr val="D24726"/>
            </a:solidFill>
          </a:endParaRPr>
        </a:p>
      </dgm:t>
    </dgm:pt>
    <dgm:pt modelId="{9418609A-4F6D-4373-B748-C88B3DD92FDA}" type="sibTrans" cxnId="{C225D211-F20F-4486-BDA7-79B01C609CB3}">
      <dgm:prSet/>
      <dgm:spPr/>
      <dgm:t>
        <a:bodyPr/>
        <a:lstStyle/>
        <a:p>
          <a:endParaRPr lang="en-US">
            <a:solidFill>
              <a:srgbClr val="D24726"/>
            </a:solidFill>
          </a:endParaRPr>
        </a:p>
      </dgm:t>
    </dgm:pt>
    <dgm:pt modelId="{C18911E1-0D73-4212-8BFB-4810DE450187}">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4</a:t>
          </a:r>
        </a:p>
      </dgm:t>
    </dgm:pt>
    <dgm:pt modelId="{C3A24146-126A-4E58-9D40-975DFCE9EBB0}" type="parTrans" cxnId="{E706D5B0-7D10-4A77-9DAB-49851ED01EE0}">
      <dgm:prSet/>
      <dgm:spPr/>
      <dgm:t>
        <a:bodyPr/>
        <a:lstStyle/>
        <a:p>
          <a:endParaRPr lang="en-US">
            <a:solidFill>
              <a:srgbClr val="D24726"/>
            </a:solidFill>
          </a:endParaRPr>
        </a:p>
      </dgm:t>
    </dgm:pt>
    <dgm:pt modelId="{E56DDC3B-B7B4-4383-870D-0A66DD0DC9E4}" type="sibTrans" cxnId="{E706D5B0-7D10-4A77-9DAB-49851ED01EE0}">
      <dgm:prSet/>
      <dgm:spPr/>
      <dgm:t>
        <a:bodyPr/>
        <a:lstStyle/>
        <a:p>
          <a:endParaRPr lang="en-US">
            <a:solidFill>
              <a:srgbClr val="D24726"/>
            </a:solidFill>
          </a:endParaRPr>
        </a:p>
      </dgm:t>
    </dgm:pt>
    <dgm:pt modelId="{ED5966F0-D2BE-4121-9797-E12E5DFEAC42}">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gm:t>
    </dgm:pt>
    <dgm:pt modelId="{14614008-AD15-4290-BF57-F14136AC28B6}" type="parTrans" cxnId="{000E3A96-1884-4244-B788-3D2DD67B0309}">
      <dgm:prSet/>
      <dgm:spPr/>
      <dgm:t>
        <a:bodyPr/>
        <a:lstStyle/>
        <a:p>
          <a:endParaRPr lang="en-US">
            <a:solidFill>
              <a:srgbClr val="D24726"/>
            </a:solidFill>
          </a:endParaRPr>
        </a:p>
      </dgm:t>
    </dgm:pt>
    <dgm:pt modelId="{4D76649A-E89E-4155-9FBB-8D6397EFBFE5}" type="sibTrans" cxnId="{000E3A96-1884-4244-B788-3D2DD67B0309}">
      <dgm:prSet/>
      <dgm:spPr/>
      <dgm:t>
        <a:bodyPr/>
        <a:lstStyle/>
        <a:p>
          <a:endParaRPr lang="en-US">
            <a:solidFill>
              <a:srgbClr val="D24726"/>
            </a:solidFill>
          </a:endParaRPr>
        </a:p>
      </dgm:t>
    </dgm:pt>
    <dgm:pt modelId="{A11265F6-67C5-4F5E-AB23-6430417B3F84}" type="pres">
      <dgm:prSet presAssocID="{C5731693-B198-4268-8A86-B4B749157983}" presName="cycle" presStyleCnt="0">
        <dgm:presLayoutVars>
          <dgm:dir/>
          <dgm:resizeHandles val="exact"/>
        </dgm:presLayoutVars>
      </dgm:prSet>
      <dgm:spPr/>
      <dgm:t>
        <a:bodyPr/>
        <a:lstStyle/>
        <a:p>
          <a:endParaRPr lang="en-US"/>
        </a:p>
      </dgm:t>
    </dgm:pt>
    <dgm:pt modelId="{740C31AB-CD61-4091-A7F4-94801C935247}" type="pres">
      <dgm:prSet presAssocID="{8A8B64C4-FBF4-4486-8C6B-28F994CE3879}" presName="node" presStyleLbl="node1" presStyleIdx="0" presStyleCnt="5">
        <dgm:presLayoutVars>
          <dgm:bulletEnabled val="1"/>
        </dgm:presLayoutVars>
      </dgm:prSet>
      <dgm:spPr/>
      <dgm:t>
        <a:bodyPr/>
        <a:lstStyle/>
        <a:p>
          <a:endParaRPr lang="en-US"/>
        </a:p>
      </dgm:t>
    </dgm:pt>
    <dgm:pt modelId="{1BF15161-5F8C-47C4-B465-3F86F4F6F137}" type="pres">
      <dgm:prSet presAssocID="{8A8B64C4-FBF4-4486-8C6B-28F994CE3879}" presName="spNode" presStyleCnt="0"/>
      <dgm:spPr/>
      <dgm:t>
        <a:bodyPr/>
        <a:lstStyle/>
        <a:p>
          <a:endParaRPr lang="en-US"/>
        </a:p>
      </dgm:t>
    </dgm:pt>
    <dgm:pt modelId="{08DABA05-CEAC-485A-A851-23F8BDF2537F}" type="pres">
      <dgm:prSet presAssocID="{70887527-57DE-400B-A02B-B84A054EE40C}" presName="sibTrans" presStyleLbl="sibTrans1D1" presStyleIdx="0" presStyleCnt="5"/>
      <dgm:spPr/>
      <dgm:t>
        <a:bodyPr/>
        <a:lstStyle/>
        <a:p>
          <a:endParaRPr lang="en-US"/>
        </a:p>
      </dgm:t>
    </dgm:pt>
    <dgm:pt modelId="{7A95ADEE-1A3D-44F5-9024-A7ABA55FFBC3}" type="pres">
      <dgm:prSet presAssocID="{18A84921-A016-4AEF-B82E-386A7C43A9D9}" presName="node" presStyleLbl="node1" presStyleIdx="1" presStyleCnt="5">
        <dgm:presLayoutVars>
          <dgm:bulletEnabled val="1"/>
        </dgm:presLayoutVars>
      </dgm:prSet>
      <dgm:spPr/>
      <dgm:t>
        <a:bodyPr/>
        <a:lstStyle/>
        <a:p>
          <a:endParaRPr lang="en-US"/>
        </a:p>
      </dgm:t>
    </dgm:pt>
    <dgm:pt modelId="{803A77BB-5A5A-4F5D-A9F2-66A00ABC1DF0}" type="pres">
      <dgm:prSet presAssocID="{18A84921-A016-4AEF-B82E-386A7C43A9D9}" presName="spNode" presStyleCnt="0"/>
      <dgm:spPr/>
      <dgm:t>
        <a:bodyPr/>
        <a:lstStyle/>
        <a:p>
          <a:endParaRPr lang="en-US"/>
        </a:p>
      </dgm:t>
    </dgm:pt>
    <dgm:pt modelId="{99B7FB11-2FAC-43CD-B14D-4629F64D6038}" type="pres">
      <dgm:prSet presAssocID="{DE638E44-AD88-4C5A-A2B2-6E20A2D0333B}" presName="sibTrans" presStyleLbl="sibTrans1D1" presStyleIdx="1" presStyleCnt="5"/>
      <dgm:spPr/>
      <dgm:t>
        <a:bodyPr/>
        <a:lstStyle/>
        <a:p>
          <a:endParaRPr lang="en-US"/>
        </a:p>
      </dgm:t>
    </dgm:pt>
    <dgm:pt modelId="{314AD960-11B1-48FE-A6AB-562313CE59CB}" type="pres">
      <dgm:prSet presAssocID="{F6D5463A-5D84-4BC5-AC73-33AAA7C1C1FF}" presName="node" presStyleLbl="node1" presStyleIdx="2" presStyleCnt="5">
        <dgm:presLayoutVars>
          <dgm:bulletEnabled val="1"/>
        </dgm:presLayoutVars>
      </dgm:prSet>
      <dgm:spPr/>
      <dgm:t>
        <a:bodyPr/>
        <a:lstStyle/>
        <a:p>
          <a:endParaRPr lang="en-US"/>
        </a:p>
      </dgm:t>
    </dgm:pt>
    <dgm:pt modelId="{790188D6-A3EA-4EF5-8FD8-EBCD28EC834E}" type="pres">
      <dgm:prSet presAssocID="{F6D5463A-5D84-4BC5-AC73-33AAA7C1C1FF}" presName="spNode" presStyleCnt="0"/>
      <dgm:spPr/>
      <dgm:t>
        <a:bodyPr/>
        <a:lstStyle/>
        <a:p>
          <a:endParaRPr lang="en-US"/>
        </a:p>
      </dgm:t>
    </dgm:pt>
    <dgm:pt modelId="{6EC830C9-72F5-44F0-A400-AFA36B6D2741}" type="pres">
      <dgm:prSet presAssocID="{9418609A-4F6D-4373-B748-C88B3DD92FDA}" presName="sibTrans" presStyleLbl="sibTrans1D1" presStyleIdx="2" presStyleCnt="5"/>
      <dgm:spPr/>
      <dgm:t>
        <a:bodyPr/>
        <a:lstStyle/>
        <a:p>
          <a:endParaRPr lang="en-US"/>
        </a:p>
      </dgm:t>
    </dgm:pt>
    <dgm:pt modelId="{B945EB8D-AF78-4C31-B5AB-72C53D7CA97A}" type="pres">
      <dgm:prSet presAssocID="{C18911E1-0D73-4212-8BFB-4810DE450187}" presName="node" presStyleLbl="node1" presStyleIdx="3" presStyleCnt="5">
        <dgm:presLayoutVars>
          <dgm:bulletEnabled val="1"/>
        </dgm:presLayoutVars>
      </dgm:prSet>
      <dgm:spPr/>
      <dgm:t>
        <a:bodyPr/>
        <a:lstStyle/>
        <a:p>
          <a:endParaRPr lang="en-US"/>
        </a:p>
      </dgm:t>
    </dgm:pt>
    <dgm:pt modelId="{65E9B89F-9354-4739-8D26-FDB0CF928982}" type="pres">
      <dgm:prSet presAssocID="{C18911E1-0D73-4212-8BFB-4810DE450187}" presName="spNode" presStyleCnt="0"/>
      <dgm:spPr/>
      <dgm:t>
        <a:bodyPr/>
        <a:lstStyle/>
        <a:p>
          <a:endParaRPr lang="en-US"/>
        </a:p>
      </dgm:t>
    </dgm:pt>
    <dgm:pt modelId="{6C263C1A-7610-4CC9-AEFA-71FBD03C0367}" type="pres">
      <dgm:prSet presAssocID="{E56DDC3B-B7B4-4383-870D-0A66DD0DC9E4}" presName="sibTrans" presStyleLbl="sibTrans1D1" presStyleIdx="3" presStyleCnt="5"/>
      <dgm:spPr/>
      <dgm:t>
        <a:bodyPr/>
        <a:lstStyle/>
        <a:p>
          <a:endParaRPr lang="en-US"/>
        </a:p>
      </dgm:t>
    </dgm:pt>
    <dgm:pt modelId="{A834C8E2-2D17-44CE-8777-F41D710F9561}" type="pres">
      <dgm:prSet presAssocID="{ED5966F0-D2BE-4121-9797-E12E5DFEAC42}" presName="node" presStyleLbl="node1" presStyleIdx="4" presStyleCnt="5">
        <dgm:presLayoutVars>
          <dgm:bulletEnabled val="1"/>
        </dgm:presLayoutVars>
      </dgm:prSet>
      <dgm:spPr/>
      <dgm:t>
        <a:bodyPr/>
        <a:lstStyle/>
        <a:p>
          <a:endParaRPr lang="en-US"/>
        </a:p>
      </dgm:t>
    </dgm:pt>
    <dgm:pt modelId="{61921547-ABE0-41F5-9918-E180A525C604}" type="pres">
      <dgm:prSet presAssocID="{ED5966F0-D2BE-4121-9797-E12E5DFEAC42}" presName="spNode" presStyleCnt="0"/>
      <dgm:spPr/>
      <dgm:t>
        <a:bodyPr/>
        <a:lstStyle/>
        <a:p>
          <a:endParaRPr lang="en-US"/>
        </a:p>
      </dgm:t>
    </dgm:pt>
    <dgm:pt modelId="{226AE663-04B8-4614-9ED7-20BDF7F4D263}" type="pres">
      <dgm:prSet presAssocID="{4D76649A-E89E-4155-9FBB-8D6397EFBFE5}" presName="sibTrans" presStyleLbl="sibTrans1D1" presStyleIdx="4" presStyleCnt="5"/>
      <dgm:spPr/>
      <dgm:t>
        <a:bodyPr/>
        <a:lstStyle/>
        <a:p>
          <a:endParaRPr lang="en-US"/>
        </a:p>
      </dgm:t>
    </dgm:pt>
  </dgm:ptLst>
  <dgm:cxnLst>
    <dgm:cxn modelId="{0CBC208B-884B-4DB8-A10E-8A94F4C670EC}" type="presOf" srcId="{9418609A-4F6D-4373-B748-C88B3DD92FDA}" destId="{6EC830C9-72F5-44F0-A400-AFA36B6D2741}" srcOrd="0" destOrd="0" presId="urn:microsoft.com/office/officeart/2005/8/layout/cycle6"/>
    <dgm:cxn modelId="{10BAF689-7D05-416F-8A9C-0F11578BD4F5}" type="presOf" srcId="{E56DDC3B-B7B4-4383-870D-0A66DD0DC9E4}" destId="{6C263C1A-7610-4CC9-AEFA-71FBD03C0367}" srcOrd="0" destOrd="0" presId="urn:microsoft.com/office/officeart/2005/8/layout/cycle6"/>
    <dgm:cxn modelId="{000E3A96-1884-4244-B788-3D2DD67B0309}" srcId="{C5731693-B198-4268-8A86-B4B749157983}" destId="{ED5966F0-D2BE-4121-9797-E12E5DFEAC42}" srcOrd="4" destOrd="0" parTransId="{14614008-AD15-4290-BF57-F14136AC28B6}" sibTransId="{4D76649A-E89E-4155-9FBB-8D6397EFBFE5}"/>
    <dgm:cxn modelId="{67E6C788-E28F-46F5-A474-27269AF59B31}" type="presOf" srcId="{C18911E1-0D73-4212-8BFB-4810DE450187}" destId="{B945EB8D-AF78-4C31-B5AB-72C53D7CA97A}" srcOrd="0" destOrd="0" presId="urn:microsoft.com/office/officeart/2005/8/layout/cycle6"/>
    <dgm:cxn modelId="{3FCB6475-DCAC-4726-B640-E27D7C4114A5}" type="presOf" srcId="{4D76649A-E89E-4155-9FBB-8D6397EFBFE5}" destId="{226AE663-04B8-4614-9ED7-20BDF7F4D263}" srcOrd="0" destOrd="0" presId="urn:microsoft.com/office/officeart/2005/8/layout/cycle6"/>
    <dgm:cxn modelId="{8435249A-DC6A-4EC4-8345-A7A4C37F8293}" srcId="{C5731693-B198-4268-8A86-B4B749157983}" destId="{18A84921-A016-4AEF-B82E-386A7C43A9D9}" srcOrd="1" destOrd="0" parTransId="{06202CD8-6A2B-40F7-A4D1-245AA3F139A1}" sibTransId="{DE638E44-AD88-4C5A-A2B2-6E20A2D0333B}"/>
    <dgm:cxn modelId="{2E5A4527-DDF5-461D-B105-25D2D7C31ABD}" type="presOf" srcId="{ED5966F0-D2BE-4121-9797-E12E5DFEAC42}" destId="{A834C8E2-2D17-44CE-8777-F41D710F9561}" srcOrd="0" destOrd="0" presId="urn:microsoft.com/office/officeart/2005/8/layout/cycle6"/>
    <dgm:cxn modelId="{0468FD12-1272-4144-A163-7BC775B40CBC}" type="presOf" srcId="{8A8B64C4-FBF4-4486-8C6B-28F994CE3879}" destId="{740C31AB-CD61-4091-A7F4-94801C935247}" srcOrd="0" destOrd="0" presId="urn:microsoft.com/office/officeart/2005/8/layout/cycle6"/>
    <dgm:cxn modelId="{BAFD1319-609C-4F35-899C-CA2934577C59}" srcId="{C5731693-B198-4268-8A86-B4B749157983}" destId="{8A8B64C4-FBF4-4486-8C6B-28F994CE3879}" srcOrd="0" destOrd="0" parTransId="{1F0C1E6D-1AFE-4D3B-A454-225C3F51DD4E}" sibTransId="{70887527-57DE-400B-A02B-B84A054EE40C}"/>
    <dgm:cxn modelId="{7C3F2F87-510D-47AE-807F-6BE5BA98D5BB}" type="presOf" srcId="{C5731693-B198-4268-8A86-B4B749157983}" destId="{A11265F6-67C5-4F5E-AB23-6430417B3F84}" srcOrd="0" destOrd="0" presId="urn:microsoft.com/office/officeart/2005/8/layout/cycle6"/>
    <dgm:cxn modelId="{E706D5B0-7D10-4A77-9DAB-49851ED01EE0}" srcId="{C5731693-B198-4268-8A86-B4B749157983}" destId="{C18911E1-0D73-4212-8BFB-4810DE450187}" srcOrd="3" destOrd="0" parTransId="{C3A24146-126A-4E58-9D40-975DFCE9EBB0}" sibTransId="{E56DDC3B-B7B4-4383-870D-0A66DD0DC9E4}"/>
    <dgm:cxn modelId="{AF183ED8-2664-4651-89D8-10A81DB685C6}" type="presOf" srcId="{70887527-57DE-400B-A02B-B84A054EE40C}" destId="{08DABA05-CEAC-485A-A851-23F8BDF2537F}" srcOrd="0" destOrd="0" presId="urn:microsoft.com/office/officeart/2005/8/layout/cycle6"/>
    <dgm:cxn modelId="{921C5819-992B-4B95-9E03-FC5D8AFFC97F}" type="presOf" srcId="{18A84921-A016-4AEF-B82E-386A7C43A9D9}" destId="{7A95ADEE-1A3D-44F5-9024-A7ABA55FFBC3}" srcOrd="0" destOrd="0" presId="urn:microsoft.com/office/officeart/2005/8/layout/cycle6"/>
    <dgm:cxn modelId="{A55C8EF5-6ABC-44BA-9940-365A21E1212D}" type="presOf" srcId="{F6D5463A-5D84-4BC5-AC73-33AAA7C1C1FF}" destId="{314AD960-11B1-48FE-A6AB-562313CE59CB}" srcOrd="0" destOrd="0" presId="urn:microsoft.com/office/officeart/2005/8/layout/cycle6"/>
    <dgm:cxn modelId="{C225D211-F20F-4486-BDA7-79B01C609CB3}" srcId="{C5731693-B198-4268-8A86-B4B749157983}" destId="{F6D5463A-5D84-4BC5-AC73-33AAA7C1C1FF}" srcOrd="2" destOrd="0" parTransId="{D3DC429C-F342-4760-AC1B-F208247BF18F}" sibTransId="{9418609A-4F6D-4373-B748-C88B3DD92FDA}"/>
    <dgm:cxn modelId="{B62BDF8A-57CF-4DF6-ABD1-5E1A37D69A6C}" type="presOf" srcId="{DE638E44-AD88-4C5A-A2B2-6E20A2D0333B}" destId="{99B7FB11-2FAC-43CD-B14D-4629F64D6038}" srcOrd="0" destOrd="0" presId="urn:microsoft.com/office/officeart/2005/8/layout/cycle6"/>
    <dgm:cxn modelId="{7AF70895-6E69-4EC3-99DD-9409638814D3}" type="presParOf" srcId="{A11265F6-67C5-4F5E-AB23-6430417B3F84}" destId="{740C31AB-CD61-4091-A7F4-94801C935247}" srcOrd="0" destOrd="0" presId="urn:microsoft.com/office/officeart/2005/8/layout/cycle6"/>
    <dgm:cxn modelId="{72DCED8D-DDA8-4734-9E5E-16A85AF884BC}" type="presParOf" srcId="{A11265F6-67C5-4F5E-AB23-6430417B3F84}" destId="{1BF15161-5F8C-47C4-B465-3F86F4F6F137}" srcOrd="1" destOrd="0" presId="urn:microsoft.com/office/officeart/2005/8/layout/cycle6"/>
    <dgm:cxn modelId="{0635609C-A7F0-4328-8432-F8C041A2D00A}" type="presParOf" srcId="{A11265F6-67C5-4F5E-AB23-6430417B3F84}" destId="{08DABA05-CEAC-485A-A851-23F8BDF2537F}" srcOrd="2" destOrd="0" presId="urn:microsoft.com/office/officeart/2005/8/layout/cycle6"/>
    <dgm:cxn modelId="{667117F9-FD0F-40FB-9BEC-FDDCBDCD5FDA}" type="presParOf" srcId="{A11265F6-67C5-4F5E-AB23-6430417B3F84}" destId="{7A95ADEE-1A3D-44F5-9024-A7ABA55FFBC3}" srcOrd="3" destOrd="0" presId="urn:microsoft.com/office/officeart/2005/8/layout/cycle6"/>
    <dgm:cxn modelId="{BAB4E391-5F5A-4F65-858D-41C2713F7933}" type="presParOf" srcId="{A11265F6-67C5-4F5E-AB23-6430417B3F84}" destId="{803A77BB-5A5A-4F5D-A9F2-66A00ABC1DF0}" srcOrd="4" destOrd="0" presId="urn:microsoft.com/office/officeart/2005/8/layout/cycle6"/>
    <dgm:cxn modelId="{50544FA5-40BB-4907-B1DF-62F6A667AC1B}" type="presParOf" srcId="{A11265F6-67C5-4F5E-AB23-6430417B3F84}" destId="{99B7FB11-2FAC-43CD-B14D-4629F64D6038}" srcOrd="5" destOrd="0" presId="urn:microsoft.com/office/officeart/2005/8/layout/cycle6"/>
    <dgm:cxn modelId="{A789AD1A-4BC1-46B0-8C01-29D20F1AC399}" type="presParOf" srcId="{A11265F6-67C5-4F5E-AB23-6430417B3F84}" destId="{314AD960-11B1-48FE-A6AB-562313CE59CB}" srcOrd="6" destOrd="0" presId="urn:microsoft.com/office/officeart/2005/8/layout/cycle6"/>
    <dgm:cxn modelId="{9FF533CC-328A-4F6B-8B18-166A7FD4B805}" type="presParOf" srcId="{A11265F6-67C5-4F5E-AB23-6430417B3F84}" destId="{790188D6-A3EA-4EF5-8FD8-EBCD28EC834E}" srcOrd="7" destOrd="0" presId="urn:microsoft.com/office/officeart/2005/8/layout/cycle6"/>
    <dgm:cxn modelId="{09F48EDF-4A1B-4A8F-8F45-9780BF145BCD}" type="presParOf" srcId="{A11265F6-67C5-4F5E-AB23-6430417B3F84}" destId="{6EC830C9-72F5-44F0-A400-AFA36B6D2741}" srcOrd="8" destOrd="0" presId="urn:microsoft.com/office/officeart/2005/8/layout/cycle6"/>
    <dgm:cxn modelId="{0243C76A-CCF6-42BA-A39E-3014CB30915D}" type="presParOf" srcId="{A11265F6-67C5-4F5E-AB23-6430417B3F84}" destId="{B945EB8D-AF78-4C31-B5AB-72C53D7CA97A}" srcOrd="9" destOrd="0" presId="urn:microsoft.com/office/officeart/2005/8/layout/cycle6"/>
    <dgm:cxn modelId="{960496DF-CC71-4067-9213-F517A74C3031}" type="presParOf" srcId="{A11265F6-67C5-4F5E-AB23-6430417B3F84}" destId="{65E9B89F-9354-4739-8D26-FDB0CF928982}" srcOrd="10" destOrd="0" presId="urn:microsoft.com/office/officeart/2005/8/layout/cycle6"/>
    <dgm:cxn modelId="{92F46286-3157-4CA5-AD2C-EF5CC8FEFE83}" type="presParOf" srcId="{A11265F6-67C5-4F5E-AB23-6430417B3F84}" destId="{6C263C1A-7610-4CC9-AEFA-71FBD03C0367}" srcOrd="11" destOrd="0" presId="urn:microsoft.com/office/officeart/2005/8/layout/cycle6"/>
    <dgm:cxn modelId="{E1698F44-3FEC-45BC-B48F-ADDEDA344F28}" type="presParOf" srcId="{A11265F6-67C5-4F5E-AB23-6430417B3F84}" destId="{A834C8E2-2D17-44CE-8777-F41D710F9561}" srcOrd="12" destOrd="0" presId="urn:microsoft.com/office/officeart/2005/8/layout/cycle6"/>
    <dgm:cxn modelId="{48FBC227-70DB-4726-88C6-1781A6CE65F2}" type="presParOf" srcId="{A11265F6-67C5-4F5E-AB23-6430417B3F84}" destId="{61921547-ABE0-41F5-9918-E180A525C604}" srcOrd="13" destOrd="0" presId="urn:microsoft.com/office/officeart/2005/8/layout/cycle6"/>
    <dgm:cxn modelId="{A4FEE0E1-25F0-4CB8-905A-F97B5D4E560A}" type="presParOf" srcId="{A11265F6-67C5-4F5E-AB23-6430417B3F84}" destId="{226AE663-04B8-4614-9ED7-20BDF7F4D263}"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31AB-CD61-4091-A7F4-94801C935247}">
      <dsp:nvSpPr>
        <dsp:cNvPr id="0" name=""/>
        <dsp:cNvSpPr/>
      </dsp:nvSpPr>
      <dsp:spPr>
        <a:xfrm>
          <a:off x="2121229" y="2112"/>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Node1</a:t>
          </a:r>
        </a:p>
      </dsp:txBody>
      <dsp:txXfrm>
        <a:off x="2158975" y="39858"/>
        <a:ext cx="1114093" cy="697738"/>
      </dsp:txXfrm>
    </dsp:sp>
    <dsp:sp modelId="{08DABA05-CEAC-485A-A851-23F8BDF2537F}">
      <dsp:nvSpPr>
        <dsp:cNvPr id="0" name=""/>
        <dsp:cNvSpPr/>
      </dsp:nvSpPr>
      <dsp:spPr>
        <a:xfrm>
          <a:off x="1172135" y="388727"/>
          <a:ext cx="3087772" cy="3087772"/>
        </a:xfrm>
        <a:custGeom>
          <a:avLst/>
          <a:gdLst/>
          <a:ahLst/>
          <a:cxnLst/>
          <a:rect l="0" t="0" r="0" b="0"/>
          <a:pathLst>
            <a:path>
              <a:moveTo>
                <a:pt x="2146839" y="122607"/>
              </a:moveTo>
              <a:arcTo wR="1543886" hR="1543886" stAng="17579295"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A95ADEE-1A3D-44F5-9024-A7ABA55FFBC3}">
      <dsp:nvSpPr>
        <dsp:cNvPr id="0" name=""/>
        <dsp:cNvSpPr/>
      </dsp:nvSpPr>
      <dsp:spPr>
        <a:xfrm>
          <a:off x="3589552"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2</a:t>
          </a:r>
        </a:p>
      </dsp:txBody>
      <dsp:txXfrm>
        <a:off x="3627298" y="1106657"/>
        <a:ext cx="1114093" cy="697738"/>
      </dsp:txXfrm>
    </dsp:sp>
    <dsp:sp modelId="{99B7FB11-2FAC-43CD-B14D-4629F64D6038}">
      <dsp:nvSpPr>
        <dsp:cNvPr id="0" name=""/>
        <dsp:cNvSpPr/>
      </dsp:nvSpPr>
      <dsp:spPr>
        <a:xfrm>
          <a:off x="1172135" y="388727"/>
          <a:ext cx="3087772" cy="3087772"/>
        </a:xfrm>
        <a:custGeom>
          <a:avLst/>
          <a:gdLst/>
          <a:ahLst/>
          <a:cxnLst/>
          <a:rect l="0" t="0" r="0" b="0"/>
          <a:pathLst>
            <a:path>
              <a:moveTo>
                <a:pt x="3085666" y="1463278"/>
              </a:moveTo>
              <a:arcTo wR="1543886" hR="1543886" stAng="21420430"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14AD960-11B1-48FE-A6AB-562313CE59CB}">
      <dsp:nvSpPr>
        <dsp:cNvPr id="0" name=""/>
        <dsp:cNvSpPr/>
      </dsp:nvSpPr>
      <dsp:spPr>
        <a:xfrm>
          <a:off x="3028702"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3</a:t>
          </a:r>
        </a:p>
      </dsp:txBody>
      <dsp:txXfrm>
        <a:off x="3066448" y="2832774"/>
        <a:ext cx="1114093" cy="697738"/>
      </dsp:txXfrm>
    </dsp:sp>
    <dsp:sp modelId="{6EC830C9-72F5-44F0-A400-AFA36B6D2741}">
      <dsp:nvSpPr>
        <dsp:cNvPr id="0" name=""/>
        <dsp:cNvSpPr/>
      </dsp:nvSpPr>
      <dsp:spPr>
        <a:xfrm>
          <a:off x="1172135" y="388727"/>
          <a:ext cx="3087772" cy="3087772"/>
        </a:xfrm>
        <a:custGeom>
          <a:avLst/>
          <a:gdLst/>
          <a:ahLst/>
          <a:cxnLst/>
          <a:rect l="0" t="0" r="0" b="0"/>
          <a:pathLst>
            <a:path>
              <a:moveTo>
                <a:pt x="1850440" y="3057031"/>
              </a:moveTo>
              <a:arcTo wR="1543886" hR="1543886" stAng="4712834" swAng="1374332"/>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945EB8D-AF78-4C31-B5AB-72C53D7CA97A}">
      <dsp:nvSpPr>
        <dsp:cNvPr id="0" name=""/>
        <dsp:cNvSpPr/>
      </dsp:nvSpPr>
      <dsp:spPr>
        <a:xfrm>
          <a:off x="1213755"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4</a:t>
          </a:r>
        </a:p>
      </dsp:txBody>
      <dsp:txXfrm>
        <a:off x="1251501" y="2832774"/>
        <a:ext cx="1114093" cy="697738"/>
      </dsp:txXfrm>
    </dsp:sp>
    <dsp:sp modelId="{6C263C1A-7610-4CC9-AEFA-71FBD03C0367}">
      <dsp:nvSpPr>
        <dsp:cNvPr id="0" name=""/>
        <dsp:cNvSpPr/>
      </dsp:nvSpPr>
      <dsp:spPr>
        <a:xfrm>
          <a:off x="1172135" y="388727"/>
          <a:ext cx="3087772" cy="3087772"/>
        </a:xfrm>
        <a:custGeom>
          <a:avLst/>
          <a:gdLst/>
          <a:ahLst/>
          <a:cxnLst/>
          <a:rect l="0" t="0" r="0" b="0"/>
          <a:pathLst>
            <a:path>
              <a:moveTo>
                <a:pt x="257837" y="2398089"/>
              </a:moveTo>
              <a:arcTo wR="1543886" hR="1543886" stAng="8784456"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34C8E2-2D17-44CE-8777-F41D710F9561}">
      <dsp:nvSpPr>
        <dsp:cNvPr id="0" name=""/>
        <dsp:cNvSpPr/>
      </dsp:nvSpPr>
      <dsp:spPr>
        <a:xfrm>
          <a:off x="652906"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sp:txBody>
      <dsp:txXfrm>
        <a:off x="690652" y="1106657"/>
        <a:ext cx="1114093" cy="697738"/>
      </dsp:txXfrm>
    </dsp:sp>
    <dsp:sp modelId="{226AE663-04B8-4614-9ED7-20BDF7F4D263}">
      <dsp:nvSpPr>
        <dsp:cNvPr id="0" name=""/>
        <dsp:cNvSpPr/>
      </dsp:nvSpPr>
      <dsp:spPr>
        <a:xfrm>
          <a:off x="1172135" y="388727"/>
          <a:ext cx="3087772" cy="3087772"/>
        </a:xfrm>
        <a:custGeom>
          <a:avLst/>
          <a:gdLst/>
          <a:ahLst/>
          <a:cxnLst/>
          <a:rect l="0" t="0" r="0" b="0"/>
          <a:pathLst>
            <a:path>
              <a:moveTo>
                <a:pt x="269171" y="672859"/>
              </a:moveTo>
              <a:arcTo wR="1543886" hR="1543886" stAng="12860714"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289922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3561141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297391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188725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hasCustomPrompt="1"/>
          </p:nvPr>
        </p:nvSpPr>
        <p:spPr>
          <a:xfrm>
            <a:off x="541611" y="1431010"/>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itle 3"/>
          <p:cNvSpPr>
            <a:spLocks noGrp="1"/>
          </p:cNvSpPr>
          <p:nvPr>
            <p:ph type="title"/>
          </p:nvPr>
        </p:nvSpPr>
        <p:spPr>
          <a:xfrm>
            <a:off x="521208" y="448056"/>
            <a:ext cx="6117336"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6425700" cy="641350"/>
          </a:xfrm>
        </p:spPr>
        <p:txBody>
          <a:bodyPr anchor="b">
            <a:normAutofit/>
          </a:bodyPr>
          <a:lstStyle>
            <a:lvl1pPr marL="0" indent="0">
              <a:buNone/>
              <a:defRPr sz="28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1" y="1828845"/>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smtClean="0"/>
              <a:t>Edit Master text styles</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4"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Content Placeholder 3"/>
          <p:cNvSpPr>
            <a:spLocks noGrp="1"/>
          </p:cNvSpPr>
          <p:nvPr>
            <p:ph sz="half" idx="2" hasCustomPrompt="1"/>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p:txBody>
      </p:sp>
      <p:sp>
        <p:nvSpPr>
          <p:cNvPr id="2" name="Title 1"/>
          <p:cNvSpPr>
            <a:spLocks noGrp="1"/>
          </p:cNvSpPr>
          <p:nvPr>
            <p:ph type="title"/>
          </p:nvPr>
        </p:nvSpPr>
        <p:spPr>
          <a:xfrm>
            <a:off x="521208" y="1536192"/>
            <a:ext cx="6263640" cy="640080"/>
          </a:xfrm>
        </p:spPr>
        <p:txBody>
          <a:bodyPr>
            <a:normAutofit/>
          </a:bodyPr>
          <a:lstStyle>
            <a:lvl1pPr>
              <a:defRPr sz="36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11/28/2016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 Target="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6.xml"/><Relationship Id="rId4" Type="http://schemas.openxmlformats.org/officeDocument/2006/relationships/slide" Target="slide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jp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smtClean="0">
                <a:solidFill>
                  <a:schemeClr val="bg1"/>
                </a:solidFill>
              </a:rPr>
              <a:t>Microservices</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smtClean="0">
                <a:solidFill>
                  <a:schemeClr val="bg1"/>
                </a:solidFill>
                <a:latin typeface="+mj-lt"/>
              </a:rPr>
              <a:t>Resilient and Reliable Service Implementation Using Azure Service Fabric</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0"/>
            <a:ext cx="10104618" cy="1205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Database per Service pattern</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Keep each </a:t>
            </a:r>
            <a:r>
              <a:rPr lang="en-US" sz="1800" dirty="0" smtClean="0">
                <a:latin typeface="Segoe UI" panose="020B0502040204020203" pitchFamily="34" charset="0"/>
                <a:cs typeface="Segoe UI" panose="020B0502040204020203" pitchFamily="34" charset="0"/>
              </a:rPr>
              <a:t>microservices </a:t>
            </a:r>
            <a:r>
              <a:rPr lang="en-US" sz="1800" dirty="0">
                <a:latin typeface="Segoe UI" panose="020B0502040204020203" pitchFamily="34" charset="0"/>
                <a:cs typeface="Segoe UI" panose="020B0502040204020203" pitchFamily="34" charset="0"/>
              </a:rPr>
              <a:t>persistent data private to that service and accessible only via its </a:t>
            </a:r>
            <a:r>
              <a:rPr lang="en-US" sz="1800" dirty="0" smtClean="0">
                <a:latin typeface="Segoe UI" panose="020B0502040204020203" pitchFamily="34" charset="0"/>
                <a:cs typeface="Segoe UI" panose="020B0502040204020203" pitchFamily="34" charset="0"/>
              </a:rPr>
              <a:t>API.</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4" name="Group 3"/>
          <p:cNvGrpSpPr/>
          <p:nvPr/>
        </p:nvGrpSpPr>
        <p:grpSpPr>
          <a:xfrm>
            <a:off x="2229573" y="3035203"/>
            <a:ext cx="7637788" cy="2901140"/>
            <a:chOff x="2784536" y="2065030"/>
            <a:chExt cx="6347631" cy="2411087"/>
          </a:xfrm>
        </p:grpSpPr>
        <p:sp>
          <p:nvSpPr>
            <p:cNvPr id="63" name="Rectangle 62"/>
            <p:cNvSpPr/>
            <p:nvPr/>
          </p:nvSpPr>
          <p:spPr>
            <a:xfrm>
              <a:off x="2974170" y="2258222"/>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64" name="Rectangle 63"/>
            <p:cNvSpPr/>
            <p:nvPr/>
          </p:nvSpPr>
          <p:spPr>
            <a:xfrm>
              <a:off x="5248065" y="226508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65" name="Rectangle 64"/>
            <p:cNvSpPr/>
            <p:nvPr/>
          </p:nvSpPr>
          <p:spPr>
            <a:xfrm>
              <a:off x="7379567" y="225822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66" name="Flowchart: Magnetic Disk 65"/>
            <p:cNvSpPr/>
            <p:nvPr/>
          </p:nvSpPr>
          <p:spPr>
            <a:xfrm>
              <a:off x="334667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a:t>
              </a:r>
            </a:p>
          </p:txBody>
        </p:sp>
        <p:sp>
          <p:nvSpPr>
            <p:cNvPr id="67" name="Flowchart: Magnetic Disk 66"/>
            <p:cNvSpPr/>
            <p:nvPr/>
          </p:nvSpPr>
          <p:spPr>
            <a:xfrm>
              <a:off x="548538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MongoDB</a:t>
              </a:r>
              <a:endParaRPr lang="en-US" sz="1600" dirty="0"/>
            </a:p>
          </p:txBody>
        </p:sp>
        <p:sp>
          <p:nvSpPr>
            <p:cNvPr id="68" name="Flowchart: Magnetic Disk 67"/>
            <p:cNvSpPr/>
            <p:nvPr/>
          </p:nvSpPr>
          <p:spPr>
            <a:xfrm>
              <a:off x="7605165" y="3659364"/>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Oracle</a:t>
              </a:r>
              <a:endParaRPr lang="en-US" sz="1600" dirty="0"/>
            </a:p>
          </p:txBody>
        </p:sp>
        <p:sp>
          <p:nvSpPr>
            <p:cNvPr id="69" name="Down Arrow 68"/>
            <p:cNvSpPr/>
            <p:nvPr/>
          </p:nvSpPr>
          <p:spPr>
            <a:xfrm>
              <a:off x="3750458" y="3202330"/>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0" name="Down Arrow 69"/>
            <p:cNvSpPr/>
            <p:nvPr/>
          </p:nvSpPr>
          <p:spPr>
            <a:xfrm>
              <a:off x="5889169"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1" name="Down Arrow 70"/>
            <p:cNvSpPr/>
            <p:nvPr/>
          </p:nvSpPr>
          <p:spPr>
            <a:xfrm>
              <a:off x="8008946"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ectangle 71"/>
            <p:cNvSpPr/>
            <p:nvPr/>
          </p:nvSpPr>
          <p:spPr>
            <a:xfrm>
              <a:off x="2884548" y="2166207"/>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3" name="Rectangle 72"/>
            <p:cNvSpPr/>
            <p:nvPr/>
          </p:nvSpPr>
          <p:spPr>
            <a:xfrm>
              <a:off x="2784536" y="206503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4" name="Rectangle 73"/>
            <p:cNvSpPr/>
            <p:nvPr/>
          </p:nvSpPr>
          <p:spPr>
            <a:xfrm>
              <a:off x="5158443" y="2161838"/>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5" name="Rectangle 74"/>
            <p:cNvSpPr/>
            <p:nvPr/>
          </p:nvSpPr>
          <p:spPr>
            <a:xfrm>
              <a:off x="5080827" y="207031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6" name="Rectangle 75"/>
            <p:cNvSpPr/>
            <p:nvPr/>
          </p:nvSpPr>
          <p:spPr>
            <a:xfrm>
              <a:off x="7304462" y="216749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77" name="Rectangle 76"/>
            <p:cNvSpPr/>
            <p:nvPr/>
          </p:nvSpPr>
          <p:spPr>
            <a:xfrm>
              <a:off x="7226846" y="2076766"/>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grpSp>
    </p:spTree>
    <p:extLst>
      <p:ext uri="{BB962C8B-B14F-4D97-AF65-F5344CB8AC3E}">
        <p14:creationId xmlns:p14="http://schemas.microsoft.com/office/powerpoint/2010/main" val="774058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2" name="Group 1"/>
          <p:cNvGrpSpPr/>
          <p:nvPr/>
        </p:nvGrpSpPr>
        <p:grpSpPr>
          <a:xfrm>
            <a:off x="7015070" y="3836081"/>
            <a:ext cx="4117390" cy="1171347"/>
            <a:chOff x="4756997" y="5527002"/>
            <a:chExt cx="3362434" cy="886861"/>
          </a:xfrm>
        </p:grpSpPr>
        <p:sp>
          <p:nvSpPr>
            <p:cNvPr id="37" name="Rectangle 36"/>
            <p:cNvSpPr/>
            <p:nvPr/>
          </p:nvSpPr>
          <p:spPr>
            <a:xfrm>
              <a:off x="4756997" y="5527002"/>
              <a:ext cx="3362434"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39" name="Rectangle 38"/>
            <p:cNvSpPr/>
            <p:nvPr/>
          </p:nvSpPr>
          <p:spPr>
            <a:xfrm>
              <a:off x="4885170" y="5765382"/>
              <a:ext cx="988059" cy="585110"/>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sp>
          <p:nvSpPr>
            <p:cNvPr id="40" name="Rectangle 39"/>
            <p:cNvSpPr/>
            <p:nvPr/>
          </p:nvSpPr>
          <p:spPr>
            <a:xfrm>
              <a:off x="5963395" y="5765382"/>
              <a:ext cx="984498" cy="585110"/>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42" name="Group 41"/>
          <p:cNvGrpSpPr/>
          <p:nvPr/>
        </p:nvGrpSpPr>
        <p:grpSpPr>
          <a:xfrm>
            <a:off x="993985" y="3836081"/>
            <a:ext cx="1553135" cy="1171347"/>
            <a:chOff x="4756997" y="5527002"/>
            <a:chExt cx="1268355" cy="886861"/>
          </a:xfrm>
        </p:grpSpPr>
        <p:sp>
          <p:nvSpPr>
            <p:cNvPr id="43" name="Rectangle 42"/>
            <p:cNvSpPr/>
            <p:nvPr/>
          </p:nvSpPr>
          <p:spPr>
            <a:xfrm>
              <a:off x="4756997" y="5527002"/>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44" name="Rectangle 43"/>
            <p:cNvSpPr/>
            <p:nvPr/>
          </p:nvSpPr>
          <p:spPr>
            <a:xfrm>
              <a:off x="4885170" y="5765382"/>
              <a:ext cx="988059" cy="585110"/>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grpSp>
      <p:sp>
        <p:nvSpPr>
          <p:cNvPr id="46" name="Rectangle 45"/>
          <p:cNvSpPr/>
          <p:nvPr/>
        </p:nvSpPr>
        <p:spPr>
          <a:xfrm>
            <a:off x="9797461" y="4160521"/>
            <a:ext cx="1213586" cy="772801"/>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nvGrpSpPr>
          <p:cNvPr id="3" name="Group 2"/>
          <p:cNvGrpSpPr/>
          <p:nvPr/>
        </p:nvGrpSpPr>
        <p:grpSpPr>
          <a:xfrm>
            <a:off x="2761273" y="3836081"/>
            <a:ext cx="1553135" cy="1171347"/>
            <a:chOff x="2204996" y="5512475"/>
            <a:chExt cx="1268355" cy="886861"/>
          </a:xfrm>
        </p:grpSpPr>
        <p:sp>
          <p:nvSpPr>
            <p:cNvPr id="48" name="Rectangle 47"/>
            <p:cNvSpPr/>
            <p:nvPr/>
          </p:nvSpPr>
          <p:spPr>
            <a:xfrm>
              <a:off x="2204996" y="551247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2</a:t>
              </a:r>
              <a:endParaRPr lang="en-US" sz="1400" b="1" dirty="0">
                <a:solidFill>
                  <a:srgbClr val="DD462F"/>
                </a:solidFill>
              </a:endParaRPr>
            </a:p>
          </p:txBody>
        </p:sp>
        <p:sp>
          <p:nvSpPr>
            <p:cNvPr id="50" name="Rectangle 49"/>
            <p:cNvSpPr/>
            <p:nvPr/>
          </p:nvSpPr>
          <p:spPr>
            <a:xfrm>
              <a:off x="2346924" y="5765382"/>
              <a:ext cx="984498" cy="585110"/>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53" name="Group 52"/>
          <p:cNvGrpSpPr/>
          <p:nvPr/>
        </p:nvGrpSpPr>
        <p:grpSpPr>
          <a:xfrm>
            <a:off x="4543988" y="3836081"/>
            <a:ext cx="1553135" cy="1171347"/>
            <a:chOff x="3660836" y="5522925"/>
            <a:chExt cx="1268355" cy="886861"/>
          </a:xfrm>
        </p:grpSpPr>
        <p:sp>
          <p:nvSpPr>
            <p:cNvPr id="51" name="Rectangle 50"/>
            <p:cNvSpPr/>
            <p:nvPr/>
          </p:nvSpPr>
          <p:spPr>
            <a:xfrm>
              <a:off x="3660836" y="552292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3</a:t>
              </a:r>
              <a:endParaRPr lang="en-US" sz="1400" b="1" dirty="0">
                <a:solidFill>
                  <a:srgbClr val="DD462F"/>
                </a:solidFill>
              </a:endParaRPr>
            </a:p>
          </p:txBody>
        </p:sp>
        <p:sp>
          <p:nvSpPr>
            <p:cNvPr id="52" name="Rectangle 51"/>
            <p:cNvSpPr/>
            <p:nvPr/>
          </p:nvSpPr>
          <p:spPr>
            <a:xfrm>
              <a:off x="3791332" y="5772178"/>
              <a:ext cx="991065" cy="58511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sp>
        <p:nvSpPr>
          <p:cNvPr id="41" name="Content Placeholder 17"/>
          <p:cNvSpPr txBox="1">
            <a:spLocks/>
          </p:cNvSpPr>
          <p:nvPr/>
        </p:nvSpPr>
        <p:spPr>
          <a:xfrm>
            <a:off x="552550" y="1296100"/>
            <a:ext cx="7992790" cy="11273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Single Service per Host and Multiple Services per Host</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Different deployment strategies.</a:t>
            </a:r>
          </a:p>
        </p:txBody>
      </p:sp>
      <p:sp>
        <p:nvSpPr>
          <p:cNvPr id="45" name="Title 7"/>
          <p:cNvSpPr txBox="1">
            <a:spLocks/>
          </p:cNvSpPr>
          <p:nvPr/>
        </p:nvSpPr>
        <p:spPr>
          <a:xfrm>
            <a:off x="1900806" y="285990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Single Service Per Node</a:t>
            </a:r>
            <a:endParaRPr lang="en-US" sz="2000" dirty="0">
              <a:solidFill>
                <a:srgbClr val="D24726"/>
              </a:solidFill>
              <a:latin typeface="Segoe UI Light" panose="020B0502040204020203" pitchFamily="34" charset="0"/>
              <a:cs typeface="Segoe UI Light" panose="020B0502040204020203" pitchFamily="34" charset="0"/>
            </a:endParaRPr>
          </a:p>
        </p:txBody>
      </p:sp>
      <p:sp>
        <p:nvSpPr>
          <p:cNvPr id="47" name="Title 7"/>
          <p:cNvSpPr txBox="1">
            <a:spLocks/>
          </p:cNvSpPr>
          <p:nvPr/>
        </p:nvSpPr>
        <p:spPr>
          <a:xfrm>
            <a:off x="7309856" y="286194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Multiple Service Per </a:t>
            </a:r>
            <a:r>
              <a:rPr lang="en-US" sz="2000" dirty="0" smtClean="0">
                <a:solidFill>
                  <a:srgbClr val="D24726"/>
                </a:solidFill>
                <a:latin typeface="Segoe UI Light" panose="020B0502040204020203" pitchFamily="34" charset="0"/>
                <a:cs typeface="Segoe UI Light" panose="020B0502040204020203" pitchFamily="34" charset="0"/>
              </a:rPr>
              <a:t>Node</a:t>
            </a:r>
          </a:p>
        </p:txBody>
      </p:sp>
      <p:sp>
        <p:nvSpPr>
          <p:cNvPr id="4" name="Rectangle 3"/>
          <p:cNvSpPr/>
          <p:nvPr/>
        </p:nvSpPr>
        <p:spPr>
          <a:xfrm>
            <a:off x="7005487" y="5257762"/>
            <a:ext cx="4354141" cy="338554"/>
          </a:xfrm>
          <a:prstGeom prst="rect">
            <a:avLst/>
          </a:prstGeom>
        </p:spPr>
        <p:txBody>
          <a:bodyPr wrap="none">
            <a:spAutoFit/>
          </a:bodyPr>
          <a:lstStyle/>
          <a:p>
            <a:pPr marL="285750" indent="-285750">
              <a:buFont typeface="Arial" panose="020B0604020202020204" pitchFamily="34" charset="0"/>
              <a:buChar char="•"/>
            </a:pPr>
            <a:r>
              <a:rPr lang="en-US" sz="1600" dirty="0" smtClean="0">
                <a:latin typeface="Segoe UI Light" panose="020B0502040204020203" pitchFamily="34" charset="0"/>
                <a:cs typeface="Segoe UI Light" panose="020B0502040204020203" pitchFamily="34" charset="0"/>
              </a:rPr>
              <a:t>Service </a:t>
            </a:r>
            <a:r>
              <a:rPr lang="en-US" sz="1600" dirty="0">
                <a:latin typeface="Segoe UI Light" panose="020B0502040204020203" pitchFamily="34" charset="0"/>
                <a:cs typeface="Segoe UI Light" panose="020B0502040204020203" pitchFamily="34" charset="0"/>
              </a:rPr>
              <a:t>separation </a:t>
            </a:r>
            <a:r>
              <a:rPr lang="en-US" sz="1600" dirty="0" smtClean="0">
                <a:latin typeface="Segoe UI Light" panose="020B0502040204020203" pitchFamily="34" charset="0"/>
                <a:cs typeface="Segoe UI Light" panose="020B0502040204020203" pitchFamily="34" charset="0"/>
              </a:rPr>
              <a:t>achieved </a:t>
            </a:r>
            <a:r>
              <a:rPr lang="en-US" sz="1600" dirty="0">
                <a:latin typeface="Segoe UI Light" panose="020B0502040204020203" pitchFamily="34" charset="0"/>
                <a:cs typeface="Segoe UI Light" panose="020B0502040204020203" pitchFamily="34" charset="0"/>
              </a:rPr>
              <a:t>using </a:t>
            </a:r>
            <a:r>
              <a:rPr lang="en-US" sz="1600" dirty="0">
                <a:latin typeface="Segoe UI Light" panose="020B0502040204020203" pitchFamily="34" charset="0"/>
                <a:cs typeface="Segoe UI Light" panose="020B0502040204020203" pitchFamily="34" charset="0"/>
                <a:hlinkClick r:id="rId2" action="ppaction://hlinksldjump"/>
              </a:rPr>
              <a:t>Containers</a:t>
            </a:r>
            <a:endParaRPr lang="en-US"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67763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05956" cy="52317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Client-side Discovery and Server-side Discovery patterns</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Used to route requests for a client to an available service </a:t>
            </a:r>
            <a:r>
              <a:rPr lang="en-US" sz="1800" dirty="0" smtClean="0">
                <a:latin typeface="Segoe UI" panose="020B0502040204020203" pitchFamily="34" charset="0"/>
                <a:cs typeface="Segoe UI" panose="020B0502040204020203" pitchFamily="34" charset="0"/>
              </a:rPr>
              <a:t>instance</a:t>
            </a:r>
          </a:p>
          <a:p>
            <a:pPr marL="0" lvl="0" indent="0">
              <a:lnSpc>
                <a:spcPct val="100000"/>
              </a:lnSpc>
              <a:spcBef>
                <a:spcPts val="0"/>
              </a:spcBef>
              <a:spcAft>
                <a:spcPts val="0"/>
              </a:spcAft>
              <a:buNone/>
              <a:defRPr/>
            </a:pPr>
            <a:endParaRPr lang="en-US" sz="16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The Messaging and Remote Procedure Invocation patterns</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Different ways that services can communicate.</a:t>
            </a:r>
          </a:p>
          <a:p>
            <a:pPr marL="0" lvl="0" indent="0">
              <a:lnSpc>
                <a:spcPct val="100000"/>
              </a:lnSpc>
              <a:spcBef>
                <a:spcPts val="0"/>
              </a:spcBef>
              <a:spcAft>
                <a:spcPts val="0"/>
              </a:spcAft>
              <a:buNone/>
              <a:defRPr/>
            </a:pPr>
            <a:endParaRPr lang="en-US" sz="16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Microservice chassis pattern</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Build micro services using a framework that handles cross-cutting concerns.</a:t>
            </a:r>
          </a:p>
        </p:txBody>
      </p:sp>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Honorable mentions….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42088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Microservices Chassis Frameworks</a:t>
            </a:r>
            <a:endParaRPr lang="en-US"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1361" y="1749240"/>
            <a:ext cx="2124600" cy="1109644"/>
          </a:xfrm>
          <a:prstGeom prst="rect">
            <a:avLst/>
          </a:prstGeom>
        </p:spPr>
      </p:pic>
      <p:pic>
        <p:nvPicPr>
          <p:cNvPr id="1026" name="Picture 2" descr="Image result for spring bo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055" y="2117091"/>
            <a:ext cx="2849747" cy="7602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257" y="1765047"/>
            <a:ext cx="2281926" cy="14643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ag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187" y="4083704"/>
            <a:ext cx="3128799" cy="79884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1046079" y="3875758"/>
            <a:ext cx="2940123" cy="1160677"/>
            <a:chOff x="521208" y="4006941"/>
            <a:chExt cx="2940123" cy="1160677"/>
          </a:xfrm>
        </p:grpSpPr>
        <p:sp>
          <p:nvSpPr>
            <p:cNvPr id="2" name="Rectangle 1"/>
            <p:cNvSpPr/>
            <p:nvPr/>
          </p:nvSpPr>
          <p:spPr>
            <a:xfrm>
              <a:off x="521208" y="4859841"/>
              <a:ext cx="2940123" cy="307777"/>
            </a:xfrm>
            <a:prstGeom prst="rect">
              <a:avLst/>
            </a:prstGeom>
          </p:spPr>
          <p:txBody>
            <a:bodyPr wrap="square">
              <a:spAutoFit/>
            </a:bodyPr>
            <a:lstStyle/>
            <a:p>
              <a:r>
                <a:rPr lang="en-US" sz="1400" dirty="0">
                  <a:solidFill>
                    <a:srgbClr val="444444"/>
                  </a:solidFill>
                  <a:latin typeface="Open Sans"/>
                </a:rPr>
                <a:t>Microservices Framework for Java</a:t>
              </a:r>
              <a:endParaRPr lang="en-US" sz="1400" dirty="0"/>
            </a:p>
          </p:txBody>
        </p:sp>
        <p:pic>
          <p:nvPicPr>
            <p:cNvPr id="1034" name="Picture 10" descr="Image result for wso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519" y="4006941"/>
              <a:ext cx="2095500" cy="942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8465726" y="3587870"/>
            <a:ext cx="2840173" cy="1513880"/>
            <a:chOff x="7698378" y="3682002"/>
            <a:chExt cx="2840173" cy="1513880"/>
          </a:xfrm>
        </p:grpSpPr>
        <p:sp>
          <p:nvSpPr>
            <p:cNvPr id="14" name="Title 1"/>
            <p:cNvSpPr txBox="1">
              <a:spLocks/>
            </p:cNvSpPr>
            <p:nvPr/>
          </p:nvSpPr>
          <p:spPr>
            <a:xfrm>
              <a:off x="7698378" y="4724930"/>
              <a:ext cx="2840173" cy="470952"/>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400" dirty="0" smtClean="0">
                  <a:solidFill>
                    <a:srgbClr val="D24726"/>
                  </a:solidFill>
                </a:rPr>
                <a:t>Azure Service Fabric</a:t>
              </a:r>
              <a:endParaRPr lang="en-US" sz="2400" dirty="0">
                <a:solidFill>
                  <a:srgbClr val="D24726"/>
                </a:solidFill>
              </a:endParaRP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3097" y="3682002"/>
              <a:ext cx="2130733" cy="1118635"/>
            </a:xfrm>
            <a:prstGeom prst="rect">
              <a:avLst/>
            </a:prstGeom>
          </p:spPr>
        </p:pic>
      </p:grpSp>
      <p:pic>
        <p:nvPicPr>
          <p:cNvPr id="2050" name="Picture 2" descr="Image result for AW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0144" y="5023372"/>
            <a:ext cx="2483122" cy="1862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695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441378"/>
            <a:ext cx="10515600" cy="849085"/>
          </a:xfrm>
        </p:spPr>
        <p:txBody>
          <a:bodyPr>
            <a:normAutofit/>
          </a:bodyPr>
          <a:lstStyle/>
          <a:p>
            <a:pPr algn="ctr"/>
            <a:r>
              <a:rPr lang="en-US" sz="4800" dirty="0" smtClean="0">
                <a:solidFill>
                  <a:schemeClr val="bg1"/>
                </a:solidFill>
              </a:rPr>
              <a:t>Azure Service Fabric</a:t>
            </a:r>
            <a:endParaRPr lang="en-US" sz="48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101" y="1249338"/>
            <a:ext cx="5715798" cy="3000794"/>
          </a:xfrm>
          <a:prstGeom prst="rect">
            <a:avLst/>
          </a:prstGeom>
        </p:spPr>
      </p:pic>
    </p:spTree>
    <p:extLst>
      <p:ext uri="{BB962C8B-B14F-4D97-AF65-F5344CB8AC3E}">
        <p14:creationId xmlns:p14="http://schemas.microsoft.com/office/powerpoint/2010/main" val="3569477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589327" cy="5849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1600" dirty="0" smtClean="0">
                <a:latin typeface="Segoe UI" panose="020B0502040204020203" pitchFamily="34" charset="0"/>
                <a:cs typeface="Segoe UI" panose="020B0502040204020203" pitchFamily="34" charset="0"/>
              </a:rPr>
              <a:t>Application </a:t>
            </a:r>
            <a:r>
              <a:rPr lang="en-US" sz="1600" dirty="0">
                <a:latin typeface="Segoe UI" panose="020B0502040204020203" pitchFamily="34" charset="0"/>
                <a:cs typeface="Segoe UI" panose="020B0502040204020203" pitchFamily="34" charset="0"/>
              </a:rPr>
              <a:t>platform for distributed </a:t>
            </a:r>
            <a:r>
              <a:rPr lang="en-US" sz="1600" dirty="0" smtClean="0">
                <a:latin typeface="Segoe UI" panose="020B0502040204020203" pitchFamily="34" charset="0"/>
                <a:cs typeface="Segoe UI" panose="020B0502040204020203" pitchFamily="34" charset="0"/>
              </a:rPr>
              <a:t>reliable, hyper scale, Microservice-based applications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Azure Service Fabric</a:t>
            </a:r>
            <a:endParaRPr lang="en-US" dirty="0">
              <a:latin typeface="Segoe UI Light" panose="020B0502040204020203" pitchFamily="34" charset="0"/>
              <a:cs typeface="Segoe UI Light" panose="020B0502040204020203" pitchFamily="34" charset="0"/>
            </a:endParaRPr>
          </a:p>
        </p:txBody>
      </p:sp>
      <p:pic>
        <p:nvPicPr>
          <p:cNvPr id="5" name="Picture 4" descr="Image result for skype for busin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76534" y="2043211"/>
            <a:ext cx="1491175" cy="7710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0393241" y="3021240"/>
            <a:ext cx="1257761" cy="992969"/>
          </a:xfrm>
          <a:prstGeom prst="rect">
            <a:avLst/>
          </a:prstGeom>
        </p:spPr>
      </p:pic>
      <p:pic>
        <p:nvPicPr>
          <p:cNvPr id="9" name="Picture 8"/>
          <p:cNvPicPr>
            <a:picLocks noChangeAspect="1"/>
          </p:cNvPicPr>
          <p:nvPr/>
        </p:nvPicPr>
        <p:blipFill>
          <a:blip r:embed="rId4"/>
          <a:stretch>
            <a:fillRect/>
          </a:stretch>
        </p:blipFill>
        <p:spPr>
          <a:xfrm>
            <a:off x="10324279" y="4376332"/>
            <a:ext cx="1395684" cy="872303"/>
          </a:xfrm>
          <a:prstGeom prst="rect">
            <a:avLst/>
          </a:prstGeom>
        </p:spPr>
      </p:pic>
      <p:pic>
        <p:nvPicPr>
          <p:cNvPr id="2050" name="Picture 2" descr="Image result for azure sq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88060" y="5610758"/>
            <a:ext cx="1668123" cy="51414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41610" y="1881051"/>
            <a:ext cx="9516790" cy="4532449"/>
            <a:chOff x="541610" y="1881051"/>
            <a:chExt cx="9516790" cy="4532449"/>
          </a:xfrm>
        </p:grpSpPr>
        <p:sp>
          <p:nvSpPr>
            <p:cNvPr id="3" name="Rectangle 2"/>
            <p:cNvSpPr/>
            <p:nvPr/>
          </p:nvSpPr>
          <p:spPr>
            <a:xfrm>
              <a:off x="541610" y="1881051"/>
              <a:ext cx="9516790" cy="45324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2" name="Picture 4" descr="Service Fabric platfo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910" y="2151282"/>
              <a:ext cx="9215731" cy="40717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09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What can you </a:t>
            </a:r>
            <a:r>
              <a:rPr lang="en-US" dirty="0" smtClean="0">
                <a:latin typeface="Segoe UI Light" panose="020B0502040204020203" pitchFamily="34" charset="0"/>
                <a:cs typeface="Segoe UI Light" panose="020B0502040204020203" pitchFamily="34" charset="0"/>
              </a:rPr>
              <a:t>build/deploy </a:t>
            </a:r>
            <a:r>
              <a:rPr lang="en-US" dirty="0" smtClean="0">
                <a:latin typeface="Segoe UI Light" panose="020B0502040204020203" pitchFamily="34" charset="0"/>
                <a:cs typeface="Segoe UI Light" panose="020B0502040204020203" pitchFamily="34" charset="0"/>
              </a:rPr>
              <a:t>with Service Fabric?</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Stateless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 service that has state where the state is persisted to external storage, such as Azure databases or Azure </a:t>
            </a:r>
            <a:r>
              <a:rPr lang="en-US" sz="1600" dirty="0" smtClean="0">
                <a:latin typeface="Segoe UI" panose="020B0502040204020203" pitchFamily="34" charset="0"/>
                <a:cs typeface="Segoe UI" panose="020B0502040204020203" pitchFamily="34" charset="0"/>
              </a:rPr>
              <a:t>storage</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Communication through concurrent collections</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Stateful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Reliability of state through replication and local persistence (Reliable Collections)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Reduce latency</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Reduces the complexity and number of components in traditional three tier architecture</a:t>
            </a:r>
          </a:p>
          <a:p>
            <a:pPr>
              <a:lnSpc>
                <a:spcPct val="150000"/>
              </a:lnSpc>
              <a:spcBef>
                <a:spcPts val="0"/>
              </a:spcBef>
              <a:spcAft>
                <a:spcPts val="0"/>
              </a:spcAft>
              <a:defRPr/>
            </a:pP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Existing </a:t>
            </a:r>
            <a:r>
              <a:rPr lang="en-US" sz="2400" dirty="0">
                <a:solidFill>
                  <a:srgbClr val="D24726"/>
                </a:solidFill>
                <a:latin typeface="Segoe UI" panose="020B0502040204020203" pitchFamily="34" charset="0"/>
                <a:cs typeface="Segoe UI" panose="020B0502040204020203" pitchFamily="34" charset="0"/>
              </a:rPr>
              <a:t>apps written with other frameworks</a:t>
            </a: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rPr>
              <a:t>These are called guest executables. (Node.js</a:t>
            </a:r>
            <a:r>
              <a:rPr lang="en-US" sz="1600" dirty="0">
                <a:solidFill>
                  <a:prstClr val="black">
                    <a:lumMod val="75000"/>
                    <a:lumOff val="25000"/>
                  </a:prstClr>
                </a:solidFill>
                <a:latin typeface="Segoe UI" panose="020B0502040204020203" pitchFamily="34" charset="0"/>
                <a:cs typeface="Segoe UI" panose="020B0502040204020203" pitchFamily="34" charset="0"/>
              </a:rPr>
              <a:t>, Java etc</a:t>
            </a:r>
            <a:r>
              <a:rPr lang="en-US" sz="1600" dirty="0" smtClean="0">
                <a:solidFill>
                  <a:prstClr val="black">
                    <a:lumMod val="75000"/>
                    <a:lumOff val="25000"/>
                  </a:prst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519898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Development</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Actor API</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Build reliable stateless and stateful objects with a virtual Actor Programming Model</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Suitable for applications with multiple independent units of state and compute</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Automatic state management and turn based concurrency (Single threaded execution)</a:t>
            </a: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Services API</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stateless services using existing </a:t>
            </a:r>
            <a:r>
              <a:rPr lang="en-US" sz="1600" dirty="0" smtClean="0">
                <a:latin typeface="Segoe UI" panose="020B0502040204020203" pitchFamily="34" charset="0"/>
                <a:cs typeface="Segoe UI" panose="020B0502040204020203" pitchFamily="34" charset="0"/>
              </a:rPr>
              <a:t>technologies </a:t>
            </a:r>
            <a:r>
              <a:rPr lang="en-US" sz="1600" dirty="0">
                <a:latin typeface="Segoe UI" panose="020B0502040204020203" pitchFamily="34" charset="0"/>
                <a:cs typeface="Segoe UI" panose="020B0502040204020203" pitchFamily="34" charset="0"/>
              </a:rPr>
              <a:t>such as ASP.NET</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stateful services using reliable collections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Manage the concurrency and granularity of state changes using transactions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Communicate with services using the technology of your choice (e.g. WebAPI, </a:t>
            </a:r>
            <a:r>
              <a:rPr lang="en-US" sz="1600" dirty="0" smtClean="0">
                <a:latin typeface="Segoe UI" panose="020B0502040204020203" pitchFamily="34" charset="0"/>
                <a:cs typeface="Segoe UI" panose="020B0502040204020203" pitchFamily="34" charset="0"/>
              </a:rPr>
              <a:t>WCF)</a:t>
            </a:r>
          </a:p>
        </p:txBody>
      </p:sp>
    </p:spTree>
    <p:extLst>
      <p:ext uri="{BB962C8B-B14F-4D97-AF65-F5344CB8AC3E}">
        <p14:creationId xmlns:p14="http://schemas.microsoft.com/office/powerpoint/2010/main" val="1985766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099"/>
            <a:ext cx="7103790" cy="523532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Clusters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cluster is logical group of </a:t>
            </a:r>
            <a:r>
              <a:rPr lang="en-US" sz="1600" dirty="0" smtClean="0">
                <a:latin typeface="Segoe UI" panose="020B0502040204020203" pitchFamily="34" charset="0"/>
                <a:cs typeface="Segoe UI" panose="020B0502040204020203" pitchFamily="34" charset="0"/>
              </a:rPr>
              <a:t>virtual machines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It can scale up to 1000s of machines</a:t>
            </a:r>
            <a:endParaRPr lang="en-US" sz="16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Nodes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node is a Virtual </a:t>
            </a:r>
            <a:r>
              <a:rPr lang="en-US" sz="1600" dirty="0" smtClean="0">
                <a:latin typeface="Segoe UI" panose="020B0502040204020203" pitchFamily="34" charset="0"/>
                <a:cs typeface="Segoe UI" panose="020B0502040204020203" pitchFamily="34" charset="0"/>
              </a:rPr>
              <a:t>Machine</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Runs on Linux or </a:t>
            </a:r>
            <a:r>
              <a:rPr lang="en-US" sz="1600" dirty="0" smtClean="0">
                <a:latin typeface="Segoe UI" panose="020B0502040204020203" pitchFamily="34" charset="0"/>
                <a:cs typeface="Segoe UI" panose="020B0502040204020203" pitchFamily="34" charset="0"/>
              </a:rPr>
              <a:t>Windows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Able to host </a:t>
            </a:r>
            <a:r>
              <a:rPr lang="en-US" sz="1600" dirty="0" smtClean="0">
                <a:latin typeface="Segoe UI" panose="020B0502040204020203" pitchFamily="34" charset="0"/>
                <a:cs typeface="Segoe UI" panose="020B0502040204020203" pitchFamily="34" charset="0"/>
                <a:hlinkClick r:id="rId2" action="ppaction://hlinksldjump"/>
              </a:rPr>
              <a:t>containers</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Individually scalable</a:t>
            </a:r>
            <a:endParaRPr lang="en-US" sz="16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Service </a:t>
            </a:r>
            <a:r>
              <a:rPr lang="en-US" sz="1600" dirty="0">
                <a:latin typeface="Segoe UI" panose="020B0502040204020203" pitchFamily="34" charset="0"/>
                <a:cs typeface="Segoe UI" panose="020B0502040204020203" pitchFamily="34" charset="0"/>
              </a:rPr>
              <a:t>fabric can be configured to host 0 or any number services or applications on a single node. (Assuming that your node vertical scales accordingly)</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Clusters and Nodes</a:t>
            </a:r>
            <a:endParaRPr lang="en-US" dirty="0">
              <a:latin typeface="Segoe UI Light" panose="020B0502040204020203" pitchFamily="34" charset="0"/>
              <a:cs typeface="Segoe UI Light" panose="020B0502040204020203" pitchFamily="34" charset="0"/>
            </a:endParaRPr>
          </a:p>
        </p:txBody>
      </p:sp>
      <p:graphicFrame>
        <p:nvGraphicFramePr>
          <p:cNvPr id="4" name="Diagram 3"/>
          <p:cNvGraphicFramePr/>
          <p:nvPr>
            <p:extLst>
              <p:ext uri="{D42A27DB-BD31-4B8C-83A1-F6EECF244321}">
                <p14:modId xmlns:p14="http://schemas.microsoft.com/office/powerpoint/2010/main" val="1963316802"/>
              </p:ext>
            </p:extLst>
          </p:nvPr>
        </p:nvGraphicFramePr>
        <p:xfrm>
          <a:off x="6896100" y="2087879"/>
          <a:ext cx="5432044" cy="3621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7"/>
          <p:cNvSpPr txBox="1">
            <a:spLocks/>
          </p:cNvSpPr>
          <p:nvPr/>
        </p:nvSpPr>
        <p:spPr>
          <a:xfrm>
            <a:off x="9027160" y="3578520"/>
            <a:ext cx="124612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dirty="0" smtClean="0">
                <a:solidFill>
                  <a:srgbClr val="D24726"/>
                </a:solidFill>
                <a:latin typeface="Segoe UI Light" panose="020B0502040204020203" pitchFamily="34" charset="0"/>
                <a:cs typeface="Segoe UI Light" panose="020B0502040204020203" pitchFamily="34" charset="0"/>
              </a:rPr>
              <a:t>Cluster</a:t>
            </a:r>
            <a:endParaRPr lang="en-US" b="1"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86769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pic>
        <p:nvPicPr>
          <p:cNvPr id="4" name="Picture 3" descr="image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601" y="1270000"/>
            <a:ext cx="8727899" cy="559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17"/>
          <p:cNvSpPr txBox="1">
            <a:spLocks/>
          </p:cNvSpPr>
          <p:nvPr/>
        </p:nvSpPr>
        <p:spPr>
          <a:xfrm>
            <a:off x="9469711" y="1308101"/>
            <a:ext cx="2074589" cy="17399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hlinkClick r:id="rId3" action="ppaction://hlinksldjump"/>
              </a:rPr>
              <a:t>.NET Core</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4" action="ppaction://hlinksldjump"/>
              </a:rPr>
              <a:t>Kestrel</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5" action="ppaction://hlinksldjump"/>
              </a:rPr>
              <a:t>OWIN host</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6" action="ppaction://hlinksldjump"/>
              </a:rPr>
              <a:t>NGINX</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4899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descr="Small circle with number 1 inside indicating step 1"/>
          <p:cNvGrpSpPr/>
          <p:nvPr/>
        </p:nvGrpSpPr>
        <p:grpSpPr>
          <a:xfrm>
            <a:off x="558723" y="1618615"/>
            <a:ext cx="558179" cy="409838"/>
            <a:chOff x="6953426" y="711274"/>
            <a:chExt cx="558179" cy="409838"/>
          </a:xfrm>
        </p:grpSpPr>
        <p:sp>
          <p:nvSpPr>
            <p:cNvPr id="34" name="Oval 3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131353" y="1449799"/>
            <a:ext cx="10520715" cy="508163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Microservices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Monolithic vs SOA vs Microservices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Microservice Architecture</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Common Microservice design patterns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marL="0" indent="0">
              <a:lnSpc>
                <a:spcPct val="150000"/>
              </a:lnSpc>
              <a:spcBef>
                <a:spcPts val="0"/>
              </a:spcBef>
              <a:spcAft>
                <a:spcPts val="0"/>
              </a:spcAft>
              <a:buNone/>
            </a:pPr>
            <a:r>
              <a:rPr lang="en-US" sz="2400" dirty="0">
                <a:solidFill>
                  <a:prstClr val="black">
                    <a:lumMod val="75000"/>
                    <a:lumOff val="25000"/>
                  </a:prstClr>
                </a:solidFill>
                <a:latin typeface="Segoe UI Light" panose="020B0502040204020203" pitchFamily="34" charset="0"/>
                <a:cs typeface="Segoe UI Light" panose="020B0502040204020203" pitchFamily="34" charset="0"/>
              </a:rPr>
              <a:t>Azure Service </a:t>
            </a: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Fabric</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Introduction</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Building applications with Azure Service Fabric programming models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Clusters and Nodes</a:t>
            </a:r>
          </a:p>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Demo</a:t>
            </a:r>
            <a:endParaRPr lang="en-US" sz="2400" dirty="0">
              <a:solidFill>
                <a:prstClr val="black">
                  <a:lumMod val="75000"/>
                  <a:lumOff val="25000"/>
                </a:prstClr>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normAutofit/>
          </a:bodyPr>
          <a:lstStyle/>
          <a:p>
            <a:pPr lvl="0"/>
            <a:r>
              <a:rPr lang="en-US" dirty="0" smtClean="0">
                <a:latin typeface="Segoe UI Light" panose="020B0502040204020203" pitchFamily="34" charset="0"/>
                <a:cs typeface="Segoe UI Light" panose="020B0502040204020203" pitchFamily="34" charset="0"/>
              </a:rPr>
              <a:t>Agenda for the day</a:t>
            </a:r>
            <a:endParaRPr lang="en-US" dirty="0">
              <a:latin typeface="Segoe UI Light" panose="020B0502040204020203" pitchFamily="34" charset="0"/>
              <a:cs typeface="Segoe UI Light" panose="020B0502040204020203" pitchFamily="34" charset="0"/>
            </a:endParaRPr>
          </a:p>
        </p:txBody>
      </p:sp>
      <p:grpSp>
        <p:nvGrpSpPr>
          <p:cNvPr id="20" name="Group 19" descr="Small circle with number 1 inside indicating step 1"/>
          <p:cNvGrpSpPr/>
          <p:nvPr/>
        </p:nvGrpSpPr>
        <p:grpSpPr>
          <a:xfrm>
            <a:off x="566670" y="3233314"/>
            <a:ext cx="558179" cy="409838"/>
            <a:chOff x="6953426" y="711274"/>
            <a:chExt cx="558179" cy="409838"/>
          </a:xfrm>
        </p:grpSpPr>
        <p:sp>
          <p:nvSpPr>
            <p:cNvPr id="21" name="Oval 20"/>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3" name="Content Placeholder 17"/>
          <p:cNvSpPr txBox="1">
            <a:spLocks/>
          </p:cNvSpPr>
          <p:nvPr/>
        </p:nvSpPr>
        <p:spPr>
          <a:xfrm>
            <a:off x="1073985" y="4488353"/>
            <a:ext cx="10520715" cy="2483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cs typeface="Segoe UI"/>
            </a:endParaRPr>
          </a:p>
        </p:txBody>
      </p:sp>
      <p:grpSp>
        <p:nvGrpSpPr>
          <p:cNvPr id="24" name="Group 23" descr="Small circle with number 1 inside indicating step 1"/>
          <p:cNvGrpSpPr/>
          <p:nvPr/>
        </p:nvGrpSpPr>
        <p:grpSpPr>
          <a:xfrm>
            <a:off x="575377" y="4882142"/>
            <a:ext cx="558179" cy="409838"/>
            <a:chOff x="6953426" y="711274"/>
            <a:chExt cx="558179" cy="409838"/>
          </a:xfrm>
        </p:grpSpPr>
        <p:sp>
          <p:nvSpPr>
            <p:cNvPr id="25" name="Oval 24"/>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smtClean="0">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4300" y="3137598"/>
            <a:ext cx="9017000" cy="2389387"/>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rgbClr val="D24726"/>
                </a:solidFill>
              </a:rPr>
              <a:t>Azure Service Fabric</a:t>
            </a:r>
            <a:endParaRPr lang="en-US" sz="1200" dirty="0">
              <a:solidFill>
                <a:srgbClr val="D24726"/>
              </a:solidFill>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sp>
        <p:nvSpPr>
          <p:cNvPr id="10" name="Rectangle 9"/>
          <p:cNvSpPr/>
          <p:nvPr/>
        </p:nvSpPr>
        <p:spPr>
          <a:xfrm>
            <a:off x="1601065" y="3583926"/>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11" name="Flowchart: Magnetic Disk 10"/>
          <p:cNvSpPr/>
          <p:nvPr/>
        </p:nvSpPr>
        <p:spPr>
          <a:xfrm>
            <a:off x="5359251" y="5944691"/>
            <a:ext cx="1007586" cy="595810"/>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5" name="Down Arrow 14"/>
          <p:cNvSpPr/>
          <p:nvPr/>
        </p:nvSpPr>
        <p:spPr>
          <a:xfrm>
            <a:off x="5772499" y="5592133"/>
            <a:ext cx="200025" cy="300576"/>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3" name="Group 2"/>
          <p:cNvGrpSpPr/>
          <p:nvPr/>
        </p:nvGrpSpPr>
        <p:grpSpPr>
          <a:xfrm>
            <a:off x="1601066" y="4622800"/>
            <a:ext cx="8556749" cy="761747"/>
            <a:chOff x="1601066" y="4293328"/>
            <a:chExt cx="8556749" cy="989619"/>
          </a:xfrm>
        </p:grpSpPr>
        <p:sp>
          <p:nvSpPr>
            <p:cNvPr id="6" name="Rectangle 5"/>
            <p:cNvSpPr/>
            <p:nvPr/>
          </p:nvSpPr>
          <p:spPr>
            <a:xfrm>
              <a:off x="1790700" y="448652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7" name="Rectangle 6"/>
            <p:cNvSpPr/>
            <p:nvPr/>
          </p:nvSpPr>
          <p:spPr>
            <a:xfrm>
              <a:off x="4064595" y="449338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9" name="Rectangle 8"/>
            <p:cNvSpPr/>
            <p:nvPr/>
          </p:nvSpPr>
          <p:spPr>
            <a:xfrm>
              <a:off x="6222223" y="4486520"/>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0" name="Rectangle 19"/>
            <p:cNvSpPr/>
            <p:nvPr/>
          </p:nvSpPr>
          <p:spPr>
            <a:xfrm>
              <a:off x="1701078" y="4394505"/>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21" name="Rectangle 20"/>
            <p:cNvSpPr/>
            <p:nvPr/>
          </p:nvSpPr>
          <p:spPr>
            <a:xfrm>
              <a:off x="1601066" y="4293328"/>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rgbClr val="404040"/>
                  </a:solidFill>
                </a:rPr>
                <a:t>Inventory Microservice</a:t>
              </a:r>
            </a:p>
            <a:p>
              <a:pPr algn="ctr"/>
              <a:r>
                <a:rPr lang="en-US" sz="1200" dirty="0" smtClean="0">
                  <a:solidFill>
                    <a:srgbClr val="404040"/>
                  </a:solidFill>
                </a:rPr>
                <a:t>[Stateless REST API]</a:t>
              </a:r>
              <a:endParaRPr lang="en-US" sz="1200" dirty="0">
                <a:solidFill>
                  <a:srgbClr val="404040"/>
                </a:solidFill>
              </a:endParaRPr>
            </a:p>
          </p:txBody>
        </p:sp>
        <p:sp>
          <p:nvSpPr>
            <p:cNvPr id="22" name="Rectangle 21"/>
            <p:cNvSpPr/>
            <p:nvPr/>
          </p:nvSpPr>
          <p:spPr>
            <a:xfrm>
              <a:off x="3974973" y="439013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23" name="Rectangle 22"/>
            <p:cNvSpPr/>
            <p:nvPr/>
          </p:nvSpPr>
          <p:spPr>
            <a:xfrm>
              <a:off x="3897357" y="4298612"/>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solidFill>
                    <a:srgbClr val="404040"/>
                  </a:solidFill>
                </a:rPr>
                <a:t>Component Microservice</a:t>
              </a:r>
              <a:endParaRPr lang="en-US" sz="1050" dirty="0" smtClean="0">
                <a:solidFill>
                  <a:srgbClr val="404040"/>
                </a:solidFill>
              </a:endParaRPr>
            </a:p>
            <a:p>
              <a:pPr algn="ctr"/>
              <a:r>
                <a:rPr lang="en-US" sz="1100" dirty="0">
                  <a:solidFill>
                    <a:srgbClr val="404040"/>
                  </a:solidFill>
                </a:rPr>
                <a:t>[Stateless REST API</a:t>
              </a:r>
              <a:r>
                <a:rPr lang="en-US" sz="1100" dirty="0" smtClean="0">
                  <a:solidFill>
                    <a:srgbClr val="404040"/>
                  </a:solidFill>
                </a:rPr>
                <a:t>]</a:t>
              </a:r>
              <a:endParaRPr lang="en-US" sz="1100" dirty="0">
                <a:solidFill>
                  <a:srgbClr val="404040"/>
                </a:solidFill>
              </a:endParaRPr>
            </a:p>
          </p:txBody>
        </p:sp>
        <p:sp>
          <p:nvSpPr>
            <p:cNvPr id="24" name="Rectangle 23"/>
            <p:cNvSpPr/>
            <p:nvPr/>
          </p:nvSpPr>
          <p:spPr>
            <a:xfrm>
              <a:off x="6147118" y="439579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5" name="Rectangle 24"/>
            <p:cNvSpPr/>
            <p:nvPr/>
          </p:nvSpPr>
          <p:spPr>
            <a:xfrm>
              <a:off x="6069502" y="430506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solidFill>
                    <a:srgbClr val="404040"/>
                  </a:solidFill>
                </a:rPr>
                <a:t>Maintenance Microservice</a:t>
              </a:r>
            </a:p>
            <a:p>
              <a:pPr algn="ctr"/>
              <a:r>
                <a:rPr lang="en-US" sz="1050" dirty="0">
                  <a:solidFill>
                    <a:srgbClr val="404040"/>
                  </a:solidFill>
                </a:rPr>
                <a:t>[Stateless REST API</a:t>
              </a:r>
              <a:r>
                <a:rPr lang="en-US" sz="1050" dirty="0" smtClean="0">
                  <a:solidFill>
                    <a:srgbClr val="404040"/>
                  </a:solidFill>
                </a:rPr>
                <a:t>]</a:t>
              </a:r>
              <a:endParaRPr lang="en-US" sz="1050" dirty="0">
                <a:solidFill>
                  <a:srgbClr val="404040"/>
                </a:solidFill>
              </a:endParaRPr>
            </a:p>
          </p:txBody>
        </p:sp>
        <p:sp>
          <p:nvSpPr>
            <p:cNvPr id="26" name="Rectangle 25"/>
            <p:cNvSpPr/>
            <p:nvPr/>
          </p:nvSpPr>
          <p:spPr>
            <a:xfrm>
              <a:off x="8405215" y="4493384"/>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Java</a:t>
              </a:r>
            </a:p>
            <a:p>
              <a:pPr algn="ctr"/>
              <a:r>
                <a:rPr lang="en-US" sz="1200" dirty="0"/>
                <a:t>Microservice</a:t>
              </a:r>
            </a:p>
          </p:txBody>
        </p:sp>
        <p:sp>
          <p:nvSpPr>
            <p:cNvPr id="27" name="Rectangle 26"/>
            <p:cNvSpPr/>
            <p:nvPr/>
          </p:nvSpPr>
          <p:spPr>
            <a:xfrm>
              <a:off x="8330110" y="4402656"/>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8" name="Rectangle 27"/>
            <p:cNvSpPr/>
            <p:nvPr/>
          </p:nvSpPr>
          <p:spPr>
            <a:xfrm>
              <a:off x="8252494" y="4311928"/>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rgbClr val="404040"/>
                  </a:solidFill>
                </a:rPr>
                <a:t>Security </a:t>
              </a:r>
              <a:r>
                <a:rPr lang="en-US" sz="1200" dirty="0" smtClean="0">
                  <a:solidFill>
                    <a:srgbClr val="404040"/>
                  </a:solidFill>
                </a:rPr>
                <a:t>Microservice</a:t>
              </a:r>
            </a:p>
            <a:p>
              <a:pPr algn="ctr"/>
              <a:r>
                <a:rPr lang="en-US" sz="1200" dirty="0">
                  <a:solidFill>
                    <a:srgbClr val="404040"/>
                  </a:solidFill>
                </a:rPr>
                <a:t>[Stateless REST API</a:t>
              </a:r>
              <a:r>
                <a:rPr lang="en-US" sz="1200" dirty="0" smtClean="0">
                  <a:solidFill>
                    <a:srgbClr val="404040"/>
                  </a:solidFill>
                </a:rPr>
                <a:t>]</a:t>
              </a:r>
              <a:endParaRPr lang="en-US" sz="1200" dirty="0">
                <a:solidFill>
                  <a:srgbClr val="404040"/>
                </a:solidFill>
              </a:endParaRPr>
            </a:p>
          </p:txBody>
        </p:sp>
      </p:grpSp>
      <p:sp>
        <p:nvSpPr>
          <p:cNvPr id="30" name="Rectangle 29"/>
          <p:cNvSpPr/>
          <p:nvPr/>
        </p:nvSpPr>
        <p:spPr>
          <a:xfrm>
            <a:off x="4838700" y="2297692"/>
            <a:ext cx="2108200" cy="623744"/>
          </a:xfrm>
          <a:prstGeom prst="rect">
            <a:avLst/>
          </a:prstGeom>
          <a:ln>
            <a:solidFill>
              <a:srgbClr val="DD46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solidFill>
                  <a:srgbClr val="D24726"/>
                </a:solidFill>
                <a:hlinkClick r:id="rId2" action="ppaction://hlinksldjump"/>
              </a:rPr>
              <a:t>NGINX (Proxy)</a:t>
            </a:r>
            <a:endParaRPr lang="en-US" sz="1200" dirty="0">
              <a:solidFill>
                <a:srgbClr val="D24726"/>
              </a:solidFill>
            </a:endParaRPr>
          </a:p>
        </p:txBody>
      </p:sp>
      <p:pic>
        <p:nvPicPr>
          <p:cNvPr id="32"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6878" y="1215385"/>
            <a:ext cx="751844" cy="751845"/>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538820" y="3535173"/>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35" name="Rectangle 34"/>
          <p:cNvSpPr/>
          <p:nvPr/>
        </p:nvSpPr>
        <p:spPr>
          <a:xfrm>
            <a:off x="1494124" y="3488380"/>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rgbClr val="404040"/>
                </a:solidFill>
              </a:rPr>
              <a:t>Easy Maintain UI (MVC .NET Core)</a:t>
            </a:r>
            <a:endParaRPr lang="en-US" sz="1200" dirty="0">
              <a:solidFill>
                <a:srgbClr val="404040"/>
              </a:solidFill>
            </a:endParaRPr>
          </a:p>
        </p:txBody>
      </p:sp>
      <p:sp>
        <p:nvSpPr>
          <p:cNvPr id="36" name="Up-Down Arrow 35"/>
          <p:cNvSpPr/>
          <p:nvPr/>
        </p:nvSpPr>
        <p:spPr>
          <a:xfrm>
            <a:off x="5778500" y="1939493"/>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Up-Down Arrow 36"/>
          <p:cNvSpPr/>
          <p:nvPr/>
        </p:nvSpPr>
        <p:spPr>
          <a:xfrm>
            <a:off x="5748744" y="2960390"/>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Up-Down Arrow 37"/>
          <p:cNvSpPr/>
          <p:nvPr/>
        </p:nvSpPr>
        <p:spPr>
          <a:xfrm>
            <a:off x="2237508" y="4171907"/>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Up-Down Arrow 38"/>
          <p:cNvSpPr/>
          <p:nvPr/>
        </p:nvSpPr>
        <p:spPr>
          <a:xfrm>
            <a:off x="4724400" y="4157102"/>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Up-Down Arrow 39"/>
          <p:cNvSpPr/>
          <p:nvPr/>
        </p:nvSpPr>
        <p:spPr>
          <a:xfrm>
            <a:off x="6869923" y="4166375"/>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Up-Down Arrow 40"/>
          <p:cNvSpPr/>
          <p:nvPr/>
        </p:nvSpPr>
        <p:spPr>
          <a:xfrm>
            <a:off x="9092110" y="4166371"/>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p:cNvSpPr txBox="1"/>
          <p:nvPr/>
        </p:nvSpPr>
        <p:spPr>
          <a:xfrm>
            <a:off x="9356815" y="4196293"/>
            <a:ext cx="859531" cy="261610"/>
          </a:xfrm>
          <a:prstGeom prst="rect">
            <a:avLst/>
          </a:prstGeom>
          <a:noFill/>
        </p:spPr>
        <p:txBody>
          <a:bodyPr wrap="none" rtlCol="0">
            <a:spAutoFit/>
          </a:bodyPr>
          <a:lstStyle/>
          <a:p>
            <a:r>
              <a:rPr lang="en-US" sz="1100" dirty="0" smtClean="0">
                <a:solidFill>
                  <a:srgbClr val="D24726"/>
                </a:solidFill>
              </a:rPr>
              <a:t>JWT Token</a:t>
            </a:r>
            <a:endParaRPr lang="en-US" sz="1100" dirty="0">
              <a:solidFill>
                <a:srgbClr val="D24726"/>
              </a:solidFill>
            </a:endParaRPr>
          </a:p>
        </p:txBody>
      </p:sp>
    </p:spTree>
    <p:extLst>
      <p:ext uri="{BB962C8B-B14F-4D97-AF65-F5344CB8AC3E}">
        <p14:creationId xmlns:p14="http://schemas.microsoft.com/office/powerpoint/2010/main" val="2920867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Questions?</a:t>
            </a:r>
            <a:endParaRPr lang="en-US" sz="4800" dirty="0">
              <a:solidFill>
                <a:schemeClr val="bg1"/>
              </a:solidFill>
            </a:endParaRPr>
          </a:p>
        </p:txBody>
      </p:sp>
    </p:spTree>
    <p:extLst>
      <p:ext uri="{BB962C8B-B14F-4D97-AF65-F5344CB8AC3E}">
        <p14:creationId xmlns:p14="http://schemas.microsoft.com/office/powerpoint/2010/main" val="195265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659540" cy="19424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600" dirty="0" smtClean="0">
                <a:solidFill>
                  <a:srgbClr val="D24726"/>
                </a:solidFill>
                <a:latin typeface="Segoe UI" panose="020B0502040204020203" pitchFamily="34" charset="0"/>
                <a:cs typeface="Segoe UI" panose="020B0502040204020203" pitchFamily="34" charset="0"/>
              </a:rPr>
              <a:t>Containers</a:t>
            </a:r>
          </a:p>
          <a:p>
            <a:pPr>
              <a:lnSpc>
                <a:spcPct val="150000"/>
              </a:lnSpc>
              <a:spcBef>
                <a:spcPts val="0"/>
              </a:spcBef>
              <a:spcAft>
                <a:spcPts val="0"/>
              </a:spcAft>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ontainers wrap a piece of software in a complete file system that contains everything needed to run: code, runtime, system tools, system libraries – anything that can be installed on a server. </a:t>
            </a:r>
          </a:p>
          <a:p>
            <a:pPr>
              <a:lnSpc>
                <a:spcPct val="150000"/>
              </a:lnSpc>
              <a:spcBef>
                <a:spcPts val="0"/>
              </a:spcBef>
              <a:spcAft>
                <a:spcPts val="0"/>
              </a:spcAft>
              <a:defRPr/>
            </a:pPr>
            <a:r>
              <a:rPr lang="en-US" sz="1800" dirty="0" smtClean="0">
                <a:solidFill>
                  <a:prstClr val="black">
                    <a:lumMod val="75000"/>
                    <a:lumOff val="25000"/>
                  </a:prstClr>
                </a:solidFill>
                <a:latin typeface="Segoe UI" panose="020B0502040204020203" pitchFamily="34" charset="0"/>
                <a:cs typeface="Segoe UI" panose="020B0502040204020203" pitchFamily="34" charset="0"/>
              </a:rPr>
              <a:t>Guarantees that the software will always run the same, regardless of its environment.</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Appendix</a:t>
            </a:r>
            <a:endParaRPr lang="en-US"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7295" y="3429000"/>
            <a:ext cx="1952219" cy="174171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662" y="3901167"/>
            <a:ext cx="2994253" cy="665390"/>
          </a:xfrm>
          <a:prstGeom prst="rect">
            <a:avLst/>
          </a:prstGeom>
        </p:spPr>
      </p:pic>
      <p:pic>
        <p:nvPicPr>
          <p:cNvPr id="13" name="Picture 12"/>
          <p:cNvPicPr>
            <a:picLocks noChangeAspect="1"/>
          </p:cNvPicPr>
          <p:nvPr/>
        </p:nvPicPr>
        <p:blipFill>
          <a:blip r:embed="rId4"/>
          <a:stretch>
            <a:fillRect/>
          </a:stretch>
        </p:blipFill>
        <p:spPr>
          <a:xfrm>
            <a:off x="6976063" y="3600537"/>
            <a:ext cx="1626842" cy="1398642"/>
          </a:xfrm>
          <a:prstGeom prst="rect">
            <a:avLst/>
          </a:prstGeom>
        </p:spPr>
      </p:pic>
      <p:pic>
        <p:nvPicPr>
          <p:cNvPr id="1034" name="Picture 10" descr="Image result for windows server contain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30204" y="3684644"/>
            <a:ext cx="1640568" cy="12304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6"/>
          <a:stretch>
            <a:fillRect/>
          </a:stretch>
        </p:blipFill>
        <p:spPr>
          <a:xfrm>
            <a:off x="541609" y="5477554"/>
            <a:ext cx="3086100" cy="790575"/>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01149" y="1562424"/>
            <a:ext cx="2409825" cy="1676076"/>
          </a:xfrm>
          <a:prstGeom prst="rect">
            <a:avLst/>
          </a:prstGeom>
        </p:spPr>
      </p:pic>
      <p:sp>
        <p:nvSpPr>
          <p:cNvPr id="2" name="Action Button: Return 1">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7959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the latest </a:t>
            </a:r>
            <a:r>
              <a:rPr lang="en-US" sz="1800" dirty="0" smtClean="0">
                <a:latin typeface="Segoe UI" panose="020B0502040204020203" pitchFamily="34" charset="0"/>
                <a:cs typeface="Segoe UI" panose="020B0502040204020203" pitchFamily="34" charset="0"/>
              </a:rPr>
              <a:t>modular </a:t>
            </a:r>
            <a:r>
              <a:rPr lang="en-US" sz="1800" dirty="0">
                <a:latin typeface="Segoe UI" panose="020B0502040204020203" pitchFamily="34" charset="0"/>
                <a:cs typeface="Segoe UI" panose="020B0502040204020203" pitchFamily="34" charset="0"/>
              </a:rPr>
              <a:t>version of .NET.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 is  a new open-source and cross-platform framework for building modern cloud based internet connected applications, such as web apps, </a:t>
            </a:r>
            <a:r>
              <a:rPr lang="en-US" sz="1800" dirty="0" err="1">
                <a:latin typeface="Segoe UI" panose="020B0502040204020203" pitchFamily="34" charset="0"/>
                <a:cs typeface="Segoe UI" panose="020B0502040204020203" pitchFamily="34" charset="0"/>
              </a:rPr>
              <a:t>IoT</a:t>
            </a:r>
            <a:r>
              <a:rPr lang="en-US" sz="1800" dirty="0">
                <a:latin typeface="Segoe UI" panose="020B0502040204020203" pitchFamily="34" charset="0"/>
                <a:cs typeface="Segoe UI" panose="020B0502040204020203" pitchFamily="34" charset="0"/>
              </a:rPr>
              <a:t> and mobile </a:t>
            </a:r>
            <a:r>
              <a:rPr lang="en-US" sz="1800" dirty="0" err="1" smtClean="0">
                <a:latin typeface="Segoe UI" panose="020B0502040204020203" pitchFamily="34" charset="0"/>
                <a:cs typeface="Segoe UI" panose="020B0502040204020203" pitchFamily="34" charset="0"/>
              </a:rPr>
              <a:t>backends</a:t>
            </a:r>
            <a:r>
              <a:rPr lang="en-US" sz="1800" dirty="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Allows you to separate out your host from the application</a:t>
            </a:r>
            <a:r>
              <a:rPr lang="en-US"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cross platform, so you can run it on Windows, Linux, Docker and Mac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don't need to install the .NET Framework to run it. Instead, you ship all the required </a:t>
            </a:r>
            <a:r>
              <a:rPr lang="en-US" sz="1800" dirty="0" err="1">
                <a:latin typeface="Segoe UI" panose="020B0502040204020203" pitchFamily="34" charset="0"/>
                <a:cs typeface="Segoe UI" panose="020B0502040204020203" pitchFamily="34" charset="0"/>
              </a:rPr>
              <a:t>dlls</a:t>
            </a:r>
            <a:r>
              <a:rPr lang="en-US" sz="1800" dirty="0">
                <a:latin typeface="Segoe UI" panose="020B0502040204020203" pitchFamily="34" charset="0"/>
                <a:cs typeface="Segoe UI" panose="020B0502040204020203" pitchFamily="34" charset="0"/>
              </a:rPr>
              <a:t> with your application.</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can use Visual Studio Code to develop your application, which is free and lightweight in comparison to Visual Studio. And you can use it on different platforms as well.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has a number of architectural changes that result in a much leaner and modular framework.</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883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129690" cy="24377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.NET Core includes a managed cross-platform web server, called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the new cross platform .NET web server which runs on Linux, Mac and Windows 10 and will, eventually, run on Raspberry Pi.</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way faster when compared to IIS. According to some measure it is about 20 times faster than IIS.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72" y="3733800"/>
            <a:ext cx="4900085" cy="2568163"/>
          </a:xfrm>
          <a:prstGeom prst="rect">
            <a:avLst/>
          </a:prstGeom>
        </p:spPr>
      </p:pic>
      <p:sp>
        <p:nvSpPr>
          <p:cNvPr id="5" name="Action Button: Return 4">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768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6539811" cy="50031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(Pronounced as Engine-X) is an open source, lightweight, high-performance web server or proxy server.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can be used as a reverse proxy server for HTTP, HTTPS, SMTP, IMAP, POP3 protocols, on the other hand, it is also used for servers load balancing and HTTP Cache.</a:t>
            </a:r>
          </a:p>
          <a:p>
            <a:pPr marL="0" lvl="0" indent="0">
              <a:lnSpc>
                <a:spcPct val="150000"/>
              </a:lnSpc>
              <a:spcBef>
                <a:spcPts val="0"/>
              </a:spcBef>
              <a:spcAft>
                <a:spcPts val="0"/>
              </a:spcAft>
              <a:buNone/>
              <a:defRPr/>
            </a:pPr>
            <a:endParaRPr lang="en-US" sz="18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Can be used as a proxy or a load balancer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Its super fast, light weight and more platform independent.</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3074" name="Picture 2" descr="Image result for ngin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421" y="2430018"/>
            <a:ext cx="4699514" cy="2735264"/>
          </a:xfrm>
          <a:prstGeom prst="rect">
            <a:avLst/>
          </a:prstGeom>
          <a:noFill/>
          <a:extLst>
            <a:ext uri="{909E8E84-426E-40DD-AFC4-6F175D3DCCD1}">
              <a14:hiddenFill xmlns:a14="http://schemas.microsoft.com/office/drawing/2010/main">
                <a:solidFill>
                  <a:srgbClr val="FFFFFF"/>
                </a:solidFill>
              </a14:hiddenFill>
            </a:ext>
          </a:extLst>
        </p:spPr>
      </p:pic>
      <p:sp>
        <p:nvSpPr>
          <p:cNvPr id="5" name="Action Button: Return 4">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473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66190" cy="202488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Open Web Interface for .NET</a:t>
            </a:r>
            <a:endParaRPr lang="en-US" sz="2400" dirty="0">
              <a:solidFill>
                <a:srgbClr val="D24726"/>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OWIN is a specification defines how we can separate the Host from the Application.</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Encourage </a:t>
            </a:r>
            <a:r>
              <a:rPr lang="en-US" sz="1800" dirty="0">
                <a:latin typeface="Segoe UI" panose="020B0502040204020203" pitchFamily="34" charset="0"/>
                <a:cs typeface="Segoe UI" panose="020B0502040204020203" pitchFamily="34" charset="0"/>
              </a:rPr>
              <a:t>the development of simple modules for .NET web </a:t>
            </a:r>
            <a:r>
              <a:rPr lang="en-US" sz="1800" dirty="0" smtClean="0">
                <a:latin typeface="Segoe UI" panose="020B0502040204020203" pitchFamily="34" charset="0"/>
                <a:cs typeface="Segoe UI" panose="020B0502040204020203" pitchFamily="34" charset="0"/>
              </a:rPr>
              <a:t>development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Stimulate </a:t>
            </a:r>
            <a:r>
              <a:rPr lang="en-US" sz="1800" dirty="0">
                <a:latin typeface="Segoe UI" panose="020B0502040204020203" pitchFamily="34" charset="0"/>
                <a:cs typeface="Segoe UI" panose="020B0502040204020203" pitchFamily="34" charset="0"/>
              </a:rPr>
              <a:t>the open source ecosystem of .NET web development tools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
        <p:nvSpPr>
          <p:cNvPr id="6" name="Rectangle 5"/>
          <p:cNvSpPr/>
          <p:nvPr/>
        </p:nvSpPr>
        <p:spPr>
          <a:xfrm>
            <a:off x="2584950" y="3487755"/>
            <a:ext cx="7309282" cy="2949331"/>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rgbClr val="DD462F"/>
                </a:solidFill>
              </a:rPr>
              <a:t>Host</a:t>
            </a:r>
            <a:r>
              <a:rPr lang="en-US" dirty="0" smtClean="0">
                <a:solidFill>
                  <a:srgbClr val="DD462F"/>
                </a:solidFill>
              </a:rPr>
              <a:t> </a:t>
            </a:r>
            <a:r>
              <a:rPr lang="en-US" sz="1400" dirty="0" smtClean="0">
                <a:solidFill>
                  <a:srgbClr val="DD462F"/>
                </a:solidFill>
              </a:rPr>
              <a:t>(</a:t>
            </a:r>
            <a:r>
              <a:rPr lang="en-US" sz="1400" dirty="0">
                <a:solidFill>
                  <a:srgbClr val="DD462F"/>
                </a:solidFill>
                <a:latin typeface="Segoe UI" panose="020B0502040204020203" pitchFamily="34" charset="0"/>
                <a:cs typeface="Segoe UI" panose="020B0502040204020203" pitchFamily="34" charset="0"/>
              </a:rPr>
              <a:t>OWIN Host, IIS, Custom Console App</a:t>
            </a:r>
            <a:r>
              <a:rPr lang="en-US" sz="1400" dirty="0" smtClean="0">
                <a:solidFill>
                  <a:srgbClr val="DD462F"/>
                </a:solidFill>
              </a:rPr>
              <a:t>)</a:t>
            </a:r>
            <a:endParaRPr lang="en-US" sz="1400" dirty="0">
              <a:solidFill>
                <a:srgbClr val="DD462F"/>
              </a:solidFill>
            </a:endParaRPr>
          </a:p>
        </p:txBody>
      </p:sp>
      <p:sp>
        <p:nvSpPr>
          <p:cNvPr id="7" name="Rectangle 6"/>
          <p:cNvSpPr/>
          <p:nvPr/>
        </p:nvSpPr>
        <p:spPr>
          <a:xfrm>
            <a:off x="2904989" y="4445391"/>
            <a:ext cx="1707719" cy="1676401"/>
          </a:xfrm>
          <a:prstGeom prst="rect">
            <a:avLst/>
          </a:prstGeom>
          <a:solidFill>
            <a:srgbClr val="DD462F"/>
          </a:solid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Server</a:t>
            </a:r>
          </a:p>
          <a:p>
            <a:pPr algn="ctr"/>
            <a:r>
              <a:rPr lang="en-US" sz="1400" dirty="0" smtClean="0">
                <a:solidFill>
                  <a:schemeClr val="bg1"/>
                </a:solidFill>
              </a:rPr>
              <a:t>(Http Listener)</a:t>
            </a:r>
            <a:endParaRPr lang="en-US" sz="1400" dirty="0">
              <a:solidFill>
                <a:schemeClr val="bg1"/>
              </a:solidFill>
            </a:endParaRPr>
          </a:p>
        </p:txBody>
      </p:sp>
      <p:sp>
        <p:nvSpPr>
          <p:cNvPr id="3" name="Right Arrow 2"/>
          <p:cNvSpPr/>
          <p:nvPr/>
        </p:nvSpPr>
        <p:spPr>
          <a:xfrm>
            <a:off x="2203950" y="4988952"/>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2196330" y="5411573"/>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Down Arrow 4"/>
          <p:cNvSpPr/>
          <p:nvPr/>
        </p:nvSpPr>
        <p:spPr>
          <a:xfrm rot="16200000">
            <a:off x="5994422" y="3777384"/>
            <a:ext cx="551543" cy="2877670"/>
          </a:xfrm>
          <a:prstGeom prst="upDown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Direct Access Storage 3"/>
          <p:cNvSpPr/>
          <p:nvPr/>
        </p:nvSpPr>
        <p:spPr>
          <a:xfrm>
            <a:off x="5545431"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irect Access Storage 11"/>
          <p:cNvSpPr/>
          <p:nvPr/>
        </p:nvSpPr>
        <p:spPr>
          <a:xfrm>
            <a:off x="6006523"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irect Access Storage 12"/>
          <p:cNvSpPr/>
          <p:nvPr/>
        </p:nvSpPr>
        <p:spPr>
          <a:xfrm>
            <a:off x="6460897"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910661" y="4445390"/>
            <a:ext cx="1707719" cy="10987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Application</a:t>
            </a:r>
            <a:endParaRPr lang="en-US" b="1" dirty="0">
              <a:solidFill>
                <a:schemeClr val="bg1"/>
              </a:solidFill>
            </a:endParaRPr>
          </a:p>
        </p:txBody>
      </p:sp>
      <p:sp>
        <p:nvSpPr>
          <p:cNvPr id="15" name="Rectangle 14"/>
          <p:cNvSpPr/>
          <p:nvPr/>
        </p:nvSpPr>
        <p:spPr>
          <a:xfrm>
            <a:off x="7910660" y="5544178"/>
            <a:ext cx="1707719" cy="5776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Framework</a:t>
            </a:r>
          </a:p>
          <a:p>
            <a:pPr algn="ctr"/>
            <a:r>
              <a:rPr lang="en-US" sz="1400" dirty="0">
                <a:solidFill>
                  <a:schemeClr val="bg1"/>
                </a:solidFill>
              </a:rPr>
              <a:t>(WebAPI)</a:t>
            </a:r>
          </a:p>
        </p:txBody>
      </p:sp>
      <p:sp>
        <p:nvSpPr>
          <p:cNvPr id="16" name="Title 7"/>
          <p:cNvSpPr txBox="1">
            <a:spLocks/>
          </p:cNvSpPr>
          <p:nvPr/>
        </p:nvSpPr>
        <p:spPr>
          <a:xfrm>
            <a:off x="4831358" y="3904949"/>
            <a:ext cx="2877671" cy="672641"/>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900" b="1" dirty="0" smtClean="0">
                <a:solidFill>
                  <a:srgbClr val="D24726"/>
                </a:solidFill>
                <a:latin typeface="Segoe UI Light" panose="020B0502040204020203" pitchFamily="34" charset="0"/>
                <a:cs typeface="Segoe UI Light" panose="020B0502040204020203" pitchFamily="34" charset="0"/>
              </a:rPr>
              <a:t>Middleware</a:t>
            </a:r>
          </a:p>
          <a:p>
            <a:pPr algn="ctr"/>
            <a:r>
              <a:rPr lang="en-US" sz="1500" dirty="0">
                <a:solidFill>
                  <a:srgbClr val="DD462F"/>
                </a:solidFill>
                <a:latin typeface="Segoe UI" panose="020B0502040204020203" pitchFamily="34" charset="0"/>
                <a:ea typeface="+mn-ea"/>
                <a:cs typeface="Segoe UI" panose="020B0502040204020203" pitchFamily="34" charset="0"/>
              </a:rPr>
              <a:t>(Authentication, WebAPI, </a:t>
            </a:r>
            <a:r>
              <a:rPr lang="en-US" sz="1500" dirty="0" smtClean="0">
                <a:solidFill>
                  <a:srgbClr val="DD462F"/>
                </a:solidFill>
                <a:latin typeface="Segoe UI" panose="020B0502040204020203" pitchFamily="34" charset="0"/>
                <a:ea typeface="+mn-ea"/>
                <a:cs typeface="Segoe UI" panose="020B0502040204020203" pitchFamily="34" charset="0"/>
              </a:rPr>
              <a:t>SignalR</a:t>
            </a:r>
            <a:r>
              <a:rPr lang="en-US" sz="1500" dirty="0" smtClean="0">
                <a:solidFill>
                  <a:srgbClr val="DD462F"/>
                </a:solidFill>
                <a:latin typeface="Segoe UI" panose="020B0502040204020203" pitchFamily="34" charset="0"/>
                <a:cs typeface="Segoe UI" panose="020B0502040204020203" pitchFamily="34" charset="0"/>
              </a:rPr>
              <a:t>)</a:t>
            </a:r>
            <a:endParaRPr lang="en-US" sz="1500" b="1" dirty="0" smtClean="0">
              <a:solidFill>
                <a:srgbClr val="DD462F"/>
              </a:solidFill>
              <a:latin typeface="Segoe UI Light" panose="020B0502040204020203" pitchFamily="34" charset="0"/>
              <a:cs typeface="Segoe UI Light" panose="020B0502040204020203" pitchFamily="34" charset="0"/>
            </a:endParaRPr>
          </a:p>
        </p:txBody>
      </p:sp>
      <p:sp>
        <p:nvSpPr>
          <p:cNvPr id="17" name="Action Button: Return 16">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1126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Development, Testing and Deployment</a:t>
            </a:r>
            <a:endParaRPr lang="en-US" sz="24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 </a:t>
            </a:r>
            <a:r>
              <a:rPr lang="en-US" sz="1800" dirty="0">
                <a:latin typeface="Segoe UI" panose="020B0502040204020203" pitchFamily="34" charset="0"/>
                <a:cs typeface="Segoe UI" panose="020B0502040204020203" pitchFamily="34" charset="0"/>
              </a:rPr>
              <a:t>service developer develops different types of services using the Reliable Actors or Reliable Services programming model.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The development environment in the SDK is identical to the production environment, and no emulators are involved. In other words, what runs on your local development cluster deploys to the same cluster in other environments.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Chaos Test Scenarios, application built to cause faults in the cluster for testing purpose of the service fabric.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Deploying an application on the service fabric combines the following steps into one simple operation:</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Creating the application package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Uploading the application package to the image store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Registering the application type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Creating </a:t>
            </a:r>
            <a:r>
              <a:rPr lang="en-US" sz="1800" dirty="0">
                <a:latin typeface="Segoe UI" panose="020B0502040204020203" pitchFamily="34" charset="0"/>
                <a:cs typeface="Segoe UI" panose="020B0502040204020203" pitchFamily="34" charset="0"/>
              </a:rPr>
              <a:t>a new application instance</a:t>
            </a:r>
          </a:p>
        </p:txBody>
      </p:sp>
      <p:sp>
        <p:nvSpPr>
          <p:cNvPr id="8" name="Title 7"/>
          <p:cNvSpPr>
            <a:spLocks noGrp="1"/>
          </p:cNvSpPr>
          <p:nvPr>
            <p:ph type="title"/>
          </p:nvPr>
        </p:nvSpPr>
        <p:spPr>
          <a:xfrm>
            <a:off x="521207" y="448056"/>
            <a:ext cx="8270095" cy="640080"/>
          </a:xfrm>
        </p:spPr>
        <p:txBody>
          <a:bodyPr>
            <a:normAutofit/>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849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Thank You</a:t>
            </a:r>
            <a:endParaRPr lang="en-US" sz="4800" dirty="0">
              <a:solidFill>
                <a:schemeClr val="bg1"/>
              </a:solidFill>
            </a:endParaRPr>
          </a:p>
        </p:txBody>
      </p:sp>
    </p:spTree>
    <p:extLst>
      <p:ext uri="{BB962C8B-B14F-4D97-AF65-F5344CB8AC3E}">
        <p14:creationId xmlns:p14="http://schemas.microsoft.com/office/powerpoint/2010/main" val="2289881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What </a:t>
            </a:r>
            <a:r>
              <a:rPr lang="en-US" sz="4800" dirty="0">
                <a:solidFill>
                  <a:schemeClr val="bg1"/>
                </a:solidFill>
              </a:rPr>
              <a:t>are </a:t>
            </a:r>
            <a:r>
              <a:rPr lang="en-US" sz="4800" dirty="0" smtClean="0">
                <a:solidFill>
                  <a:schemeClr val="bg1"/>
                </a:solidFill>
              </a:rPr>
              <a:t>Microservices? </a:t>
            </a:r>
            <a:br>
              <a:rPr lang="en-US" sz="4800" dirty="0" smtClean="0">
                <a:solidFill>
                  <a:schemeClr val="bg1"/>
                </a:solidFill>
              </a:rPr>
            </a:br>
            <a:r>
              <a:rPr lang="en-US" sz="4800" dirty="0">
                <a:solidFill>
                  <a:schemeClr val="bg1"/>
                </a:solidFill>
              </a:rPr>
              <a:t/>
            </a:r>
            <a:br>
              <a:rPr lang="en-US" sz="4800" dirty="0">
                <a:solidFill>
                  <a:schemeClr val="bg1"/>
                </a:solidFill>
              </a:rPr>
            </a:br>
            <a:r>
              <a:rPr lang="en-US" sz="4800" dirty="0" smtClean="0">
                <a:solidFill>
                  <a:schemeClr val="bg1"/>
                </a:solidFill>
              </a:rPr>
              <a:t>Isn't SOA the same?</a:t>
            </a:r>
            <a:endParaRPr lang="en-US" sz="4800" dirty="0">
              <a:solidFill>
                <a:schemeClr val="bg1"/>
              </a:solidFill>
            </a:endParaRPr>
          </a:p>
        </p:txBody>
      </p:sp>
    </p:spTree>
    <p:extLst>
      <p:ext uri="{BB962C8B-B14F-4D97-AF65-F5344CB8AC3E}">
        <p14:creationId xmlns:p14="http://schemas.microsoft.com/office/powerpoint/2010/main" val="3104704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Monolithic vs SOA vs Microservices</a:t>
            </a:r>
            <a:endParaRPr lang="en-US" dirty="0">
              <a:latin typeface="Segoe UI Light" panose="020B0502040204020203" pitchFamily="34" charset="0"/>
              <a:cs typeface="Segoe UI Light" panose="020B0502040204020203" pitchFamily="34" charset="0"/>
            </a:endParaRPr>
          </a:p>
        </p:txBody>
      </p:sp>
      <p:sp>
        <p:nvSpPr>
          <p:cNvPr id="19" name="Rectangle 18"/>
          <p:cNvSpPr/>
          <p:nvPr/>
        </p:nvSpPr>
        <p:spPr>
          <a:xfrm>
            <a:off x="1277852" y="2087110"/>
            <a:ext cx="2388693" cy="2387876"/>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nvGrpSpPr>
          <p:cNvPr id="26" name="Group 25"/>
          <p:cNvGrpSpPr/>
          <p:nvPr/>
        </p:nvGrpSpPr>
        <p:grpSpPr>
          <a:xfrm>
            <a:off x="4863946" y="2087110"/>
            <a:ext cx="2380070" cy="2369757"/>
            <a:chOff x="3877856" y="1681825"/>
            <a:chExt cx="2380070" cy="2369757"/>
          </a:xfrm>
        </p:grpSpPr>
        <p:sp>
          <p:nvSpPr>
            <p:cNvPr id="17" name="Oval 16"/>
            <p:cNvSpPr/>
            <p:nvPr/>
          </p:nvSpPr>
          <p:spPr>
            <a:xfrm>
              <a:off x="3877856"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p:cNvSpPr/>
            <p:nvPr/>
          </p:nvSpPr>
          <p:spPr>
            <a:xfrm>
              <a:off x="5105991"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3877856"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Oval 24"/>
            <p:cNvSpPr/>
            <p:nvPr/>
          </p:nvSpPr>
          <p:spPr>
            <a:xfrm>
              <a:off x="5105991"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30" name="Oval 29"/>
          <p:cNvSpPr/>
          <p:nvPr/>
        </p:nvSpPr>
        <p:spPr>
          <a:xfrm>
            <a:off x="8320681"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Oval 30"/>
          <p:cNvSpPr/>
          <p:nvPr/>
        </p:nvSpPr>
        <p:spPr>
          <a:xfrm>
            <a:off x="8928369"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Oval 31"/>
          <p:cNvSpPr/>
          <p:nvPr/>
        </p:nvSpPr>
        <p:spPr>
          <a:xfrm>
            <a:off x="8320681"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Oval 32"/>
          <p:cNvSpPr/>
          <p:nvPr/>
        </p:nvSpPr>
        <p:spPr>
          <a:xfrm>
            <a:off x="8928369"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Oval 33"/>
          <p:cNvSpPr/>
          <p:nvPr/>
        </p:nvSpPr>
        <p:spPr>
          <a:xfrm>
            <a:off x="9528016"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Oval 34"/>
          <p:cNvSpPr/>
          <p:nvPr/>
        </p:nvSpPr>
        <p:spPr>
          <a:xfrm>
            <a:off x="10135704"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Oval 35"/>
          <p:cNvSpPr/>
          <p:nvPr/>
        </p:nvSpPr>
        <p:spPr>
          <a:xfrm>
            <a:off x="9528016"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Oval 36"/>
          <p:cNvSpPr/>
          <p:nvPr/>
        </p:nvSpPr>
        <p:spPr>
          <a:xfrm>
            <a:off x="10135704"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3" name="Oval 52"/>
          <p:cNvSpPr/>
          <p:nvPr/>
        </p:nvSpPr>
        <p:spPr>
          <a:xfrm>
            <a:off x="8312930"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Oval 53"/>
          <p:cNvSpPr/>
          <p:nvPr/>
        </p:nvSpPr>
        <p:spPr>
          <a:xfrm>
            <a:off x="8920618"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Oval 54"/>
          <p:cNvSpPr/>
          <p:nvPr/>
        </p:nvSpPr>
        <p:spPr>
          <a:xfrm>
            <a:off x="8320681"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Oval 55"/>
          <p:cNvSpPr/>
          <p:nvPr/>
        </p:nvSpPr>
        <p:spPr>
          <a:xfrm>
            <a:off x="8920618"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Oval 56"/>
          <p:cNvSpPr/>
          <p:nvPr/>
        </p:nvSpPr>
        <p:spPr>
          <a:xfrm>
            <a:off x="9520265"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8" name="Oval 57"/>
          <p:cNvSpPr/>
          <p:nvPr/>
        </p:nvSpPr>
        <p:spPr>
          <a:xfrm>
            <a:off x="10127953"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9" name="Oval 58"/>
          <p:cNvSpPr/>
          <p:nvPr/>
        </p:nvSpPr>
        <p:spPr>
          <a:xfrm>
            <a:off x="9520265"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0" name="Oval 59"/>
          <p:cNvSpPr/>
          <p:nvPr/>
        </p:nvSpPr>
        <p:spPr>
          <a:xfrm>
            <a:off x="10127953"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1" name="Title 7"/>
          <p:cNvSpPr txBox="1">
            <a:spLocks/>
          </p:cNvSpPr>
          <p:nvPr/>
        </p:nvSpPr>
        <p:spPr>
          <a:xfrm>
            <a:off x="1707777" y="4607544"/>
            <a:ext cx="1546412"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Monolithic</a:t>
            </a:r>
          </a:p>
          <a:p>
            <a:pPr>
              <a:lnSpc>
                <a:spcPct val="120000"/>
              </a:lnSpc>
            </a:pPr>
            <a:r>
              <a:rPr lang="en-US" dirty="0" smtClean="0">
                <a:latin typeface="Segoe UI Light" panose="020B0502040204020203" pitchFamily="34" charset="0"/>
                <a:cs typeface="Segoe UI Light" panose="020B0502040204020203" pitchFamily="34" charset="0"/>
              </a:rPr>
              <a:t>Single Unit</a:t>
            </a:r>
            <a:endParaRPr lang="en-US" dirty="0">
              <a:latin typeface="Segoe UI Light" panose="020B0502040204020203" pitchFamily="34" charset="0"/>
              <a:cs typeface="Segoe UI Light" panose="020B0502040204020203" pitchFamily="34" charset="0"/>
            </a:endParaRPr>
          </a:p>
        </p:txBody>
      </p:sp>
      <p:sp>
        <p:nvSpPr>
          <p:cNvPr id="62" name="Title 7"/>
          <p:cNvSpPr txBox="1">
            <a:spLocks/>
          </p:cNvSpPr>
          <p:nvPr/>
        </p:nvSpPr>
        <p:spPr>
          <a:xfrm>
            <a:off x="4863946"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SOA</a:t>
            </a:r>
          </a:p>
          <a:p>
            <a:pPr algn="ctr">
              <a:lnSpc>
                <a:spcPct val="120000"/>
              </a:lnSpc>
            </a:pPr>
            <a:r>
              <a:rPr lang="en-US" dirty="0" smtClean="0">
                <a:latin typeface="Segoe UI Light" panose="020B0502040204020203" pitchFamily="34" charset="0"/>
                <a:cs typeface="Segoe UI Light" panose="020B0502040204020203" pitchFamily="34" charset="0"/>
              </a:rPr>
              <a:t>Coarse-grained</a:t>
            </a:r>
            <a:endParaRPr lang="en-US" dirty="0">
              <a:latin typeface="Segoe UI Light" panose="020B0502040204020203" pitchFamily="34" charset="0"/>
              <a:cs typeface="Segoe UI Light" panose="020B0502040204020203" pitchFamily="34" charset="0"/>
            </a:endParaRPr>
          </a:p>
        </p:txBody>
      </p:sp>
      <p:sp>
        <p:nvSpPr>
          <p:cNvPr id="63" name="Title 7"/>
          <p:cNvSpPr txBox="1">
            <a:spLocks/>
          </p:cNvSpPr>
          <p:nvPr/>
        </p:nvSpPr>
        <p:spPr>
          <a:xfrm>
            <a:off x="8337981"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Microservices</a:t>
            </a:r>
          </a:p>
          <a:p>
            <a:pPr algn="ctr">
              <a:lnSpc>
                <a:spcPct val="120000"/>
              </a:lnSpc>
            </a:pPr>
            <a:r>
              <a:rPr lang="en-US" dirty="0" smtClean="0">
                <a:latin typeface="Segoe UI Light" panose="020B0502040204020203" pitchFamily="34" charset="0"/>
                <a:cs typeface="Segoe UI Light" panose="020B0502040204020203" pitchFamily="34" charset="0"/>
              </a:rPr>
              <a:t>Fine-grained</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85215"/>
            <a:ext cx="10926490" cy="449074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Microservice </a:t>
            </a:r>
            <a:r>
              <a:rPr lang="en-US" sz="1800" dirty="0">
                <a:latin typeface="Segoe UI" panose="020B0502040204020203" pitchFamily="34" charset="0"/>
                <a:cs typeface="Segoe UI" panose="020B0502040204020203" pitchFamily="34" charset="0"/>
              </a:rPr>
              <a:t>architecture is a method of developing software applications as a suite of </a:t>
            </a:r>
            <a:r>
              <a:rPr lang="en-US" sz="1800" b="1" dirty="0" smtClean="0">
                <a:solidFill>
                  <a:srgbClr val="D24726"/>
                </a:solidFill>
                <a:latin typeface="Segoe UI" panose="020B0502040204020203" pitchFamily="34" charset="0"/>
                <a:cs typeface="Segoe UI" panose="020B0502040204020203" pitchFamily="34" charset="0"/>
              </a:rPr>
              <a:t>independently deployable</a:t>
            </a:r>
            <a:r>
              <a:rPr lang="en-US" sz="1800" dirty="0">
                <a:solidFill>
                  <a:srgbClr val="D24726"/>
                </a:solidFill>
                <a:latin typeface="Segoe UI" panose="020B0502040204020203" pitchFamily="34" charset="0"/>
                <a:cs typeface="Segoe UI" panose="020B0502040204020203" pitchFamily="34" charset="0"/>
              </a:rPr>
              <a:t> </a:t>
            </a:r>
            <a:r>
              <a:rPr lang="en-US" sz="1800" dirty="0">
                <a:latin typeface="Segoe UI" panose="020B0502040204020203" pitchFamily="34" charset="0"/>
                <a:cs typeface="Segoe UI" panose="020B0502040204020203" pitchFamily="34" charset="0"/>
              </a:rPr>
              <a:t>and</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small</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autonomous</a:t>
            </a:r>
            <a:r>
              <a:rPr lang="en-US" sz="1800" dirty="0" smtClean="0">
                <a:latin typeface="Segoe UI" panose="020B0502040204020203" pitchFamily="34" charset="0"/>
                <a:cs typeface="Segoe UI" panose="020B0502040204020203" pitchFamily="34" charset="0"/>
              </a:rPr>
              <a:t> services.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Each service runs a unique process</a:t>
            </a:r>
            <a:r>
              <a:rPr lang="en-US" sz="1800" dirty="0" smtClean="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isolation is achieved using </a:t>
            </a:r>
            <a:r>
              <a:rPr lang="en-US" sz="1800" b="1" dirty="0">
                <a:solidFill>
                  <a:srgbClr val="D24726"/>
                </a:solidFill>
                <a:latin typeface="Segoe UI" panose="020B0502040204020203" pitchFamily="34" charset="0"/>
                <a:cs typeface="Segoe UI" panose="020B0502040204020203" pitchFamily="34" charset="0"/>
                <a:hlinkClick r:id="rId2" action="ppaction://hlinksldjump"/>
              </a:rPr>
              <a:t>containers</a:t>
            </a:r>
            <a:r>
              <a:rPr lang="en-US" sz="1800" dirty="0" smtClean="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Inter service communicates </a:t>
            </a:r>
            <a:r>
              <a:rPr lang="en-US" sz="1800" dirty="0">
                <a:latin typeface="Segoe UI" panose="020B0502040204020203" pitchFamily="34" charset="0"/>
                <a:cs typeface="Segoe UI" panose="020B0502040204020203" pitchFamily="34" charset="0"/>
              </a:rPr>
              <a:t>through a well-defined, lightweight </a:t>
            </a:r>
            <a:r>
              <a:rPr lang="en-US" sz="1800" dirty="0" smtClean="0">
                <a:latin typeface="Segoe UI" panose="020B0502040204020203" pitchFamily="34" charset="0"/>
                <a:cs typeface="Segoe UI" panose="020B0502040204020203" pitchFamily="34" charset="0"/>
              </a:rPr>
              <a:t>mechanism</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(API’s and Message Queues)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Microservices Architecture</a:t>
            </a:r>
            <a:endParaRPr lang="en-US" dirty="0">
              <a:latin typeface="Segoe UI Light" panose="020B0502040204020203" pitchFamily="34" charset="0"/>
              <a:cs typeface="Segoe UI Light" panose="020B0502040204020203" pitchFamily="34" charset="0"/>
            </a:endParaRPr>
          </a:p>
        </p:txBody>
      </p:sp>
      <p:pic>
        <p:nvPicPr>
          <p:cNvPr id="1026" name="Picture 2" descr="Image result for rabbitm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4492" y="3588462"/>
            <a:ext cx="3149328" cy="11664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ecreativity.com/wp-content/uploads/2015/08/msmq-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006" y="3500845"/>
            <a:ext cx="1254034" cy="125403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7"/>
          <p:cNvSpPr txBox="1">
            <a:spLocks/>
          </p:cNvSpPr>
          <p:nvPr/>
        </p:nvSpPr>
        <p:spPr>
          <a:xfrm>
            <a:off x="8131629" y="4171672"/>
            <a:ext cx="2841171" cy="672472"/>
          </a:xfrm>
          <a:prstGeom prst="rect">
            <a:avLst/>
          </a:prstGeom>
        </p:spPr>
        <p:txBody>
          <a:bodyPr vert="horz" lIns="91440" tIns="45720" rIns="91440" bIns="45720" rtlCol="0" anchor="t" anchorCtr="0">
            <a:normAutofit lnSpcReduction="1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000" b="1" dirty="0" smtClean="0">
                <a:solidFill>
                  <a:srgbClr val="0070C0"/>
                </a:solidFill>
                <a:latin typeface="Segoe UI Light" panose="020B0502040204020203" pitchFamily="34" charset="0"/>
                <a:cs typeface="Segoe UI Light" panose="020B0502040204020203" pitchFamily="34" charset="0"/>
              </a:rPr>
              <a:t>Reliable/Concurrent</a:t>
            </a:r>
          </a:p>
          <a:p>
            <a:pPr algn="ctr"/>
            <a:r>
              <a:rPr lang="en-US" sz="2000" b="1" dirty="0" smtClean="0">
                <a:solidFill>
                  <a:srgbClr val="0070C0"/>
                </a:solidFill>
                <a:latin typeface="Segoe UI Light" panose="020B0502040204020203" pitchFamily="34" charset="0"/>
                <a:cs typeface="Segoe UI Light" panose="020B0502040204020203" pitchFamily="34" charset="0"/>
              </a:rPr>
              <a:t>Collections</a:t>
            </a:r>
            <a:endParaRPr lang="en-US" sz="2000" b="1" dirty="0">
              <a:solidFill>
                <a:srgbClr val="0070C0"/>
              </a:solidFill>
              <a:latin typeface="Segoe UI Light" panose="020B0502040204020203" pitchFamily="34" charset="0"/>
              <a:cs typeface="Segoe UI Light" panose="020B0502040204020203" pitchFamily="34" charset="0"/>
            </a:endParaRPr>
          </a:p>
        </p:txBody>
      </p:sp>
      <p:pic>
        <p:nvPicPr>
          <p:cNvPr id="2" name="Picture 2" descr="Image result for az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98977" y="3500845"/>
            <a:ext cx="2973823" cy="85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955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Microservices Architecture</a:t>
            </a:r>
          </a:p>
        </p:txBody>
      </p:sp>
      <p:sp>
        <p:nvSpPr>
          <p:cNvPr id="6" name="Rectangle 5"/>
          <p:cNvSpPr/>
          <p:nvPr/>
        </p:nvSpPr>
        <p:spPr>
          <a:xfrm>
            <a:off x="1145752" y="2217428"/>
            <a:ext cx="2481941"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0" name="Rectangle 9"/>
          <p:cNvSpPr/>
          <p:nvPr/>
        </p:nvSpPr>
        <p:spPr>
          <a:xfrm>
            <a:off x="1145752" y="3021182"/>
            <a:ext cx="2481941" cy="623744"/>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Business Layer</a:t>
            </a:r>
            <a:endParaRPr lang="en-US" b="1" dirty="0"/>
          </a:p>
        </p:txBody>
      </p:sp>
      <p:sp>
        <p:nvSpPr>
          <p:cNvPr id="11" name="Rectangle 10"/>
          <p:cNvSpPr/>
          <p:nvPr/>
        </p:nvSpPr>
        <p:spPr>
          <a:xfrm>
            <a:off x="1145752" y="3804382"/>
            <a:ext cx="2481941" cy="623744"/>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Interface</a:t>
            </a:r>
            <a:endParaRPr lang="en-US" b="1" dirty="0"/>
          </a:p>
        </p:txBody>
      </p:sp>
      <p:sp>
        <p:nvSpPr>
          <p:cNvPr id="3" name="Flowchart: Magnetic Disk 2"/>
          <p:cNvSpPr/>
          <p:nvPr/>
        </p:nvSpPr>
        <p:spPr>
          <a:xfrm>
            <a:off x="1699075" y="5020563"/>
            <a:ext cx="1375295" cy="1114817"/>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endParaRPr lang="en-US" dirty="0"/>
          </a:p>
        </p:txBody>
      </p:sp>
      <p:sp>
        <p:nvSpPr>
          <p:cNvPr id="12" name="Title 7"/>
          <p:cNvSpPr txBox="1">
            <a:spLocks/>
          </p:cNvSpPr>
          <p:nvPr/>
        </p:nvSpPr>
        <p:spPr>
          <a:xfrm>
            <a:off x="1472575" y="1397338"/>
            <a:ext cx="1828292"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Monolithic</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13" name="Title 7"/>
          <p:cNvSpPr txBox="1">
            <a:spLocks/>
          </p:cNvSpPr>
          <p:nvPr/>
        </p:nvSpPr>
        <p:spPr>
          <a:xfrm>
            <a:off x="7497626" y="1382535"/>
            <a:ext cx="2629743"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Microservices</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33" name="Down Arrow 32"/>
          <p:cNvSpPr/>
          <p:nvPr/>
        </p:nvSpPr>
        <p:spPr>
          <a:xfrm>
            <a:off x="2286710" y="45723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600700" y="3748831"/>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5" name="Rectangle 14"/>
          <p:cNvSpPr/>
          <p:nvPr/>
        </p:nvSpPr>
        <p:spPr>
          <a:xfrm>
            <a:off x="7874595" y="3755695"/>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6" name="Rectangle 15"/>
          <p:cNvSpPr/>
          <p:nvPr/>
        </p:nvSpPr>
        <p:spPr>
          <a:xfrm>
            <a:off x="10006097" y="3748831"/>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17" name="Rectangle 16"/>
          <p:cNvSpPr/>
          <p:nvPr/>
        </p:nvSpPr>
        <p:spPr>
          <a:xfrm>
            <a:off x="5600700" y="2223937"/>
            <a:ext cx="6011088"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8" name="Flowchart: Magnetic Disk 17"/>
          <p:cNvSpPr/>
          <p:nvPr/>
        </p:nvSpPr>
        <p:spPr>
          <a:xfrm>
            <a:off x="5973207"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9" name="Flowchart: Magnetic Disk 18"/>
          <p:cNvSpPr/>
          <p:nvPr/>
        </p:nvSpPr>
        <p:spPr>
          <a:xfrm>
            <a:off x="8111918"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a:t>
            </a:r>
            <a:endParaRPr lang="en-US" sz="1200" dirty="0"/>
          </a:p>
        </p:txBody>
      </p:sp>
      <p:sp>
        <p:nvSpPr>
          <p:cNvPr id="20" name="Flowchart: Magnetic Disk 19"/>
          <p:cNvSpPr/>
          <p:nvPr/>
        </p:nvSpPr>
        <p:spPr>
          <a:xfrm>
            <a:off x="10231695" y="5270500"/>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Oracle</a:t>
            </a:r>
            <a:endParaRPr lang="en-US" sz="1200" dirty="0"/>
          </a:p>
        </p:txBody>
      </p:sp>
      <p:sp>
        <p:nvSpPr>
          <p:cNvPr id="45" name="Down Arrow 44"/>
          <p:cNvSpPr/>
          <p:nvPr/>
        </p:nvSpPr>
        <p:spPr>
          <a:xfrm>
            <a:off x="6376988" y="4692939"/>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8515699"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10635476"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6376988" y="3057214"/>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8515699"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10635476"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11078" y="3656816"/>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25" name="Rectangle 24"/>
          <p:cNvSpPr/>
          <p:nvPr/>
        </p:nvSpPr>
        <p:spPr>
          <a:xfrm>
            <a:off x="5411066" y="3555639"/>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26" name="Rectangle 25"/>
          <p:cNvSpPr/>
          <p:nvPr/>
        </p:nvSpPr>
        <p:spPr>
          <a:xfrm>
            <a:off x="7784973" y="3652447"/>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27" name="Rectangle 26"/>
          <p:cNvSpPr/>
          <p:nvPr/>
        </p:nvSpPr>
        <p:spPr>
          <a:xfrm>
            <a:off x="7707357" y="3560923"/>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28" name="Rectangle 27"/>
          <p:cNvSpPr/>
          <p:nvPr/>
        </p:nvSpPr>
        <p:spPr>
          <a:xfrm>
            <a:off x="9930992" y="3658103"/>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9" name="Rectangle 28"/>
          <p:cNvSpPr/>
          <p:nvPr/>
        </p:nvSpPr>
        <p:spPr>
          <a:xfrm>
            <a:off x="9853376" y="3567375"/>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Tree>
    <p:extLst>
      <p:ext uri="{BB962C8B-B14F-4D97-AF65-F5344CB8AC3E}">
        <p14:creationId xmlns:p14="http://schemas.microsoft.com/office/powerpoint/2010/main" val="3845381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926490" cy="54222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Technology heterogeneity </a:t>
            </a:r>
            <a:r>
              <a:rPr lang="en-US" sz="1800" dirty="0">
                <a:latin typeface="Segoe UI" panose="020B0502040204020203" pitchFamily="34" charset="0"/>
                <a:cs typeface="Segoe UI" panose="020B0502040204020203" pitchFamily="34" charset="0"/>
              </a:rPr>
              <a:t>(.NET, Java, Node etc</a:t>
            </a:r>
            <a:r>
              <a:rPr lang="en-US" sz="1800" dirty="0" smtClean="0">
                <a:latin typeface="Segoe UI" panose="020B0502040204020203" pitchFamily="34" charset="0"/>
                <a:cs typeface="Segoe UI" panose="020B0502040204020203" pitchFamily="34" charset="0"/>
              </a:rPr>
              <a:t>…) </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Resilience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High reliability and availability</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Scaling</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Ease of </a:t>
            </a:r>
            <a:r>
              <a:rPr lang="en-US" sz="1800" dirty="0" smtClean="0">
                <a:latin typeface="Segoe UI" panose="020B0502040204020203" pitchFamily="34" charset="0"/>
                <a:cs typeface="Segoe UI" panose="020B0502040204020203" pitchFamily="34" charset="0"/>
              </a:rPr>
              <a:t>deployment</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Organizational </a:t>
            </a:r>
            <a:r>
              <a:rPr lang="en-US" sz="1800" dirty="0" smtClean="0">
                <a:latin typeface="Segoe UI" panose="020B0502040204020203" pitchFamily="34" charset="0"/>
                <a:cs typeface="Segoe UI" panose="020B0502040204020203" pitchFamily="34" charset="0"/>
              </a:rPr>
              <a:t>alignment (Goes with domain driven design)</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Autonomous services (Self managed services)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upgrade with ensure zero down time (</a:t>
            </a:r>
            <a:r>
              <a:rPr lang="en-US" sz="1800" dirty="0">
                <a:latin typeface="Segoe UI" panose="020B0502040204020203" pitchFamily="34" charset="0"/>
                <a:cs typeface="Segoe UI" panose="020B0502040204020203" pitchFamily="34" charset="0"/>
              </a:rPr>
              <a:t>Rolling updates</a:t>
            </a:r>
            <a:r>
              <a:rPr lang="en-US" sz="1800" dirty="0" smtClean="0">
                <a:latin typeface="Segoe UI" panose="020B0502040204020203" pitchFamily="34" charset="0"/>
                <a:cs typeface="Segoe UI" panose="020B0502040204020203" pitchFamily="34" charset="0"/>
              </a:rPr>
              <a:t>)</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Faster developer </a:t>
            </a:r>
            <a:r>
              <a:rPr lang="en-US" sz="1800" dirty="0" err="1" smtClean="0">
                <a:latin typeface="Segoe UI" panose="020B0502040204020203" pitchFamily="34" charset="0"/>
                <a:cs typeface="Segoe UI" panose="020B0502040204020203" pitchFamily="34" charset="0"/>
              </a:rPr>
              <a:t>rampup</a:t>
            </a:r>
            <a:endParaRPr lang="en-US" sz="1800" dirty="0" smtClean="0">
              <a:latin typeface="Segoe UI" panose="020B0502040204020203" pitchFamily="34" charset="0"/>
              <a:cs typeface="Segoe UI" panose="020B0502040204020203" pitchFamily="34" charset="0"/>
            </a:endParaRPr>
          </a:p>
          <a:p>
            <a:pPr lvl="1">
              <a:lnSpc>
                <a:spcPct val="150000"/>
              </a:lnSpc>
              <a:spcBef>
                <a:spcPts val="0"/>
              </a:spcBef>
              <a:spcAft>
                <a:spcPts val="0"/>
              </a:spcAft>
              <a:defRPr/>
            </a:pPr>
            <a:endParaRPr lang="en-US" sz="1800" dirty="0" smtClean="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Why go for Microservices?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78931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032081"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Circuit Breaker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Handle faults that may take a variable amount of time to rectify when connecting to a remote service or resource. This pattern can improve the stability and resiliency of an application.</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2" name="Oval 1"/>
          <p:cNvSpPr/>
          <p:nvPr/>
        </p:nvSpPr>
        <p:spPr>
          <a:xfrm>
            <a:off x="5389580" y="3511010"/>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Closed</a:t>
            </a:r>
            <a:endParaRPr lang="en-US" sz="1200" dirty="0"/>
          </a:p>
        </p:txBody>
      </p:sp>
      <p:sp>
        <p:nvSpPr>
          <p:cNvPr id="9" name="Shape 8"/>
          <p:cNvSpPr/>
          <p:nvPr/>
        </p:nvSpPr>
        <p:spPr>
          <a:xfrm rot="4029643">
            <a:off x="5318983" y="2922883"/>
            <a:ext cx="1047002" cy="1047161"/>
          </a:xfrm>
          <a:prstGeom prst="leftCircularArrow">
            <a:avLst>
              <a:gd name="adj1" fmla="val 10980"/>
              <a:gd name="adj2" fmla="val 1142322"/>
              <a:gd name="adj3" fmla="val 6300000"/>
              <a:gd name="adj4" fmla="val 19818982"/>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itle 7"/>
          <p:cNvSpPr txBox="1">
            <a:spLocks/>
          </p:cNvSpPr>
          <p:nvPr/>
        </p:nvSpPr>
        <p:spPr>
          <a:xfrm>
            <a:off x="6203370" y="286140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sp>
        <p:nvSpPr>
          <p:cNvPr id="11" name="Oval 10"/>
          <p:cNvSpPr/>
          <p:nvPr/>
        </p:nvSpPr>
        <p:spPr>
          <a:xfrm>
            <a:off x="7185644"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Open</a:t>
            </a:r>
            <a:endParaRPr lang="en-US" sz="1200" dirty="0"/>
          </a:p>
        </p:txBody>
      </p:sp>
      <p:cxnSp>
        <p:nvCxnSpPr>
          <p:cNvPr id="16" name="Straight Arrow Connector 15"/>
          <p:cNvCxnSpPr>
            <a:stCxn id="2" idx="5"/>
            <a:endCxn id="11" idx="1"/>
          </p:cNvCxnSpPr>
          <p:nvPr/>
        </p:nvCxnSpPr>
        <p:spPr>
          <a:xfrm>
            <a:off x="6203370" y="4324800"/>
            <a:ext cx="1121898" cy="1162633"/>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401782"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Half Open</a:t>
            </a:r>
            <a:endParaRPr lang="en-US" sz="1200" dirty="0"/>
          </a:p>
        </p:txBody>
      </p:sp>
      <p:sp>
        <p:nvSpPr>
          <p:cNvPr id="20" name="Shape 19"/>
          <p:cNvSpPr/>
          <p:nvPr/>
        </p:nvSpPr>
        <p:spPr>
          <a:xfrm rot="7194331">
            <a:off x="7639150" y="4979444"/>
            <a:ext cx="1047002" cy="1047161"/>
          </a:xfrm>
          <a:prstGeom prst="leftCircularArrow">
            <a:avLst>
              <a:gd name="adj1" fmla="val 10980"/>
              <a:gd name="adj2" fmla="val 1142322"/>
              <a:gd name="adj3" fmla="val 6300000"/>
              <a:gd name="adj4" fmla="val 21349326"/>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Title 7"/>
          <p:cNvSpPr txBox="1">
            <a:spLocks/>
          </p:cNvSpPr>
          <p:nvPr/>
        </p:nvSpPr>
        <p:spPr>
          <a:xfrm>
            <a:off x="8543042" y="5226550"/>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 Fast</a:t>
            </a:r>
            <a:endParaRPr lang="en-US" sz="1200" dirty="0">
              <a:solidFill>
                <a:srgbClr val="D24726"/>
              </a:solidFill>
              <a:latin typeface="Segoe UI" panose="020B0502040204020203" pitchFamily="34" charset="0"/>
              <a:cs typeface="Segoe UI" panose="020B0502040204020203" pitchFamily="34" charset="0"/>
            </a:endParaRPr>
          </a:p>
        </p:txBody>
      </p:sp>
      <p:sp>
        <p:nvSpPr>
          <p:cNvPr id="22" name="Title 7"/>
          <p:cNvSpPr txBox="1">
            <a:spLocks/>
          </p:cNvSpPr>
          <p:nvPr/>
        </p:nvSpPr>
        <p:spPr>
          <a:xfrm>
            <a:off x="6568550" y="4283025"/>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 or Timeout</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3" name="Straight Arrow Connector 22"/>
          <p:cNvCxnSpPr>
            <a:stCxn id="19" idx="7"/>
            <a:endCxn id="2" idx="3"/>
          </p:cNvCxnSpPr>
          <p:nvPr/>
        </p:nvCxnSpPr>
        <p:spPr>
          <a:xfrm flipV="1">
            <a:off x="4215572" y="4324800"/>
            <a:ext cx="1313632" cy="1162633"/>
          </a:xfrm>
          <a:prstGeom prst="straightConnector1">
            <a:avLst/>
          </a:prstGeom>
          <a:ln w="76200" cap="flat">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28" name="Title 7"/>
          <p:cNvSpPr txBox="1">
            <a:spLocks/>
          </p:cNvSpPr>
          <p:nvPr/>
        </p:nvSpPr>
        <p:spPr>
          <a:xfrm>
            <a:off x="3887536" y="4416339"/>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9" name="Straight Arrow Connector 28"/>
          <p:cNvCxnSpPr>
            <a:stCxn id="19" idx="6"/>
            <a:endCxn id="11" idx="2"/>
          </p:cNvCxnSpPr>
          <p:nvPr/>
        </p:nvCxnSpPr>
        <p:spPr>
          <a:xfrm>
            <a:off x="4355196" y="5824516"/>
            <a:ext cx="2830448"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3"/>
            <a:endCxn id="19" idx="5"/>
          </p:cNvCxnSpPr>
          <p:nvPr/>
        </p:nvCxnSpPr>
        <p:spPr>
          <a:xfrm flipH="1">
            <a:off x="4215572" y="6161599"/>
            <a:ext cx="3109696"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36" name="Title 7"/>
          <p:cNvSpPr txBox="1">
            <a:spLocks/>
          </p:cNvSpPr>
          <p:nvPr/>
        </p:nvSpPr>
        <p:spPr>
          <a:xfrm>
            <a:off x="4900413" y="534934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a:t>
            </a:r>
            <a:endParaRPr lang="en-US" sz="1200" dirty="0">
              <a:solidFill>
                <a:srgbClr val="D24726"/>
              </a:solidFill>
              <a:latin typeface="Segoe UI" panose="020B0502040204020203" pitchFamily="34" charset="0"/>
              <a:cs typeface="Segoe UI" panose="020B0502040204020203" pitchFamily="34" charset="0"/>
            </a:endParaRPr>
          </a:p>
        </p:txBody>
      </p:sp>
      <p:sp>
        <p:nvSpPr>
          <p:cNvPr id="37" name="Title 7"/>
          <p:cNvSpPr txBox="1">
            <a:spLocks/>
          </p:cNvSpPr>
          <p:nvPr/>
        </p:nvSpPr>
        <p:spPr>
          <a:xfrm>
            <a:off x="4895533" y="614312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Wait time elapsed</a:t>
            </a:r>
            <a:endParaRPr lang="en-US" sz="1200" dirty="0">
              <a:solidFill>
                <a:srgbClr val="D2472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6232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animBg="1"/>
      <p:bldP spid="19" grpId="0" animBg="1"/>
      <p:bldP spid="21" grpId="0"/>
      <p:bldP spid="22" grpId="0"/>
      <p:bldP spid="28" grpId="0"/>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7" name="Content Placeholder 17"/>
          <p:cNvSpPr txBox="1">
            <a:spLocks/>
          </p:cNvSpPr>
          <p:nvPr/>
        </p:nvSpPr>
        <p:spPr>
          <a:xfrm>
            <a:off x="541610" y="1296100"/>
            <a:ext cx="10062890"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err="1">
                <a:solidFill>
                  <a:srgbClr val="D24726"/>
                </a:solidFill>
                <a:latin typeface="Segoe UI" panose="020B0502040204020203" pitchFamily="34" charset="0"/>
                <a:cs typeface="Segoe UI" panose="020B0502040204020203" pitchFamily="34" charset="0"/>
              </a:rPr>
              <a:t>Api</a:t>
            </a:r>
            <a:r>
              <a:rPr lang="en-US" sz="2400" dirty="0">
                <a:solidFill>
                  <a:srgbClr val="D24726"/>
                </a:solidFill>
                <a:latin typeface="Segoe UI" panose="020B0502040204020203" pitchFamily="34" charset="0"/>
                <a:cs typeface="Segoe UI" panose="020B0502040204020203" pitchFamily="34" charset="0"/>
              </a:rPr>
              <a:t> Gateway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The API Gateway pattern defines how clients access the services in a microservices </a:t>
            </a:r>
            <a:r>
              <a:rPr lang="en-US" sz="1800" dirty="0" smtClean="0">
                <a:latin typeface="Segoe UI" panose="020B0502040204020203" pitchFamily="34" charset="0"/>
                <a:cs typeface="Segoe UI" panose="020B0502040204020203" pitchFamily="34" charset="0"/>
              </a:rPr>
              <a:t>architecture. The </a:t>
            </a:r>
            <a:r>
              <a:rPr lang="en-US" sz="1800" dirty="0" err="1" smtClean="0">
                <a:latin typeface="Segoe UI" panose="020B0502040204020203" pitchFamily="34" charset="0"/>
                <a:cs typeface="Segoe UI" panose="020B0502040204020203" pitchFamily="34" charset="0"/>
              </a:rPr>
              <a:t>Api</a:t>
            </a:r>
            <a:r>
              <a:rPr lang="en-US" sz="1800" dirty="0" smtClean="0">
                <a:latin typeface="Segoe UI" panose="020B0502040204020203" pitchFamily="34" charset="0"/>
                <a:cs typeface="Segoe UI" panose="020B0502040204020203" pitchFamily="34" charset="0"/>
              </a:rPr>
              <a:t>-Gateway defines a single </a:t>
            </a:r>
            <a:r>
              <a:rPr lang="en-US" sz="1800" dirty="0">
                <a:latin typeface="Segoe UI" panose="020B0502040204020203" pitchFamily="34" charset="0"/>
                <a:cs typeface="Segoe UI" panose="020B0502040204020203" pitchFamily="34" charset="0"/>
              </a:rPr>
              <a:t>entry point for all clients.</a:t>
            </a:r>
          </a:p>
        </p:txBody>
      </p:sp>
      <p:sp>
        <p:nvSpPr>
          <p:cNvPr id="9" name="Rectangle 8"/>
          <p:cNvSpPr/>
          <p:nvPr/>
        </p:nvSpPr>
        <p:spPr>
          <a:xfrm rot="16200000">
            <a:off x="4166514" y="4244163"/>
            <a:ext cx="2743199" cy="623744"/>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DD462F"/>
                </a:solidFill>
              </a:rPr>
              <a:t>API-Gateway</a:t>
            </a:r>
            <a:endParaRPr lang="en-US" b="1" dirty="0">
              <a:solidFill>
                <a:srgbClr val="DD462F"/>
              </a:solidFill>
            </a:endParaRPr>
          </a:p>
        </p:txBody>
      </p:sp>
      <p:sp>
        <p:nvSpPr>
          <p:cNvPr id="10" name="Rectangle 9"/>
          <p:cNvSpPr/>
          <p:nvPr/>
        </p:nvSpPr>
        <p:spPr>
          <a:xfrm>
            <a:off x="6620473" y="3184434"/>
            <a:ext cx="1752600" cy="78956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1" name="Rectangle 10"/>
          <p:cNvSpPr/>
          <p:nvPr/>
        </p:nvSpPr>
        <p:spPr>
          <a:xfrm>
            <a:off x="6630924" y="4141307"/>
            <a:ext cx="1752600" cy="789563"/>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2" name="Rectangle 11"/>
          <p:cNvSpPr/>
          <p:nvPr/>
        </p:nvSpPr>
        <p:spPr>
          <a:xfrm>
            <a:off x="6630924" y="5126834"/>
            <a:ext cx="1752600" cy="80080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 name="Left-Right Arrow 1"/>
          <p:cNvSpPr/>
          <p:nvPr/>
        </p:nvSpPr>
        <p:spPr>
          <a:xfrm>
            <a:off x="5992849" y="3474712"/>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a:off x="5985166" y="4445349"/>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p:cNvSpPr/>
          <p:nvPr/>
        </p:nvSpPr>
        <p:spPr>
          <a:xfrm>
            <a:off x="6007048" y="5415986"/>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666" y="3233094"/>
            <a:ext cx="945400" cy="9454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016" y="4800270"/>
            <a:ext cx="945400" cy="945401"/>
          </a:xfrm>
          <a:prstGeom prst="rect">
            <a:avLst/>
          </a:prstGeom>
          <a:noFill/>
          <a:extLst>
            <a:ext uri="{909E8E84-426E-40DD-AFC4-6F175D3DCCD1}">
              <a14:hiddenFill xmlns:a14="http://schemas.microsoft.com/office/drawing/2010/main">
                <a:solidFill>
                  <a:srgbClr val="FFFFFF"/>
                </a:solidFill>
              </a14:hiddenFill>
            </a:ext>
          </a:extLst>
        </p:spPr>
      </p:pic>
      <p:sp>
        <p:nvSpPr>
          <p:cNvPr id="17" name="Left-Right Arrow 16"/>
          <p:cNvSpPr/>
          <p:nvPr/>
        </p:nvSpPr>
        <p:spPr>
          <a:xfrm>
            <a:off x="4490400" y="3690364"/>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a:off x="4490400" y="5272750"/>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7"/>
          <p:cNvSpPr txBox="1">
            <a:spLocks/>
          </p:cNvSpPr>
          <p:nvPr/>
        </p:nvSpPr>
        <p:spPr>
          <a:xfrm>
            <a:off x="3473308" y="411293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600" dirty="0" smtClean="0">
                <a:solidFill>
                  <a:srgbClr val="D24726"/>
                </a:solidFill>
                <a:latin typeface="Segoe UI Light" panose="020B0502040204020203" pitchFamily="34" charset="0"/>
                <a:cs typeface="Segoe UI Light" panose="020B0502040204020203" pitchFamily="34" charset="0"/>
              </a:rPr>
              <a:t>Client</a:t>
            </a:r>
            <a:endParaRPr lang="en-US" sz="1600" dirty="0">
              <a:solidFill>
                <a:srgbClr val="D24726"/>
              </a:solidFill>
              <a:latin typeface="Segoe UI Light" panose="020B0502040204020203" pitchFamily="34" charset="0"/>
              <a:cs typeface="Segoe UI Light" panose="020B0502040204020203" pitchFamily="34" charset="0"/>
            </a:endParaRPr>
          </a:p>
        </p:txBody>
      </p:sp>
      <p:sp>
        <p:nvSpPr>
          <p:cNvPr id="20" name="Title 7"/>
          <p:cNvSpPr txBox="1">
            <a:spLocks/>
          </p:cNvSpPr>
          <p:nvPr/>
        </p:nvSpPr>
        <p:spPr>
          <a:xfrm>
            <a:off x="3444241" y="5669471"/>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600" dirty="0" smtClean="0">
                <a:solidFill>
                  <a:srgbClr val="D24726"/>
                </a:solidFill>
                <a:latin typeface="Segoe UI Light" panose="020B0502040204020203" pitchFamily="34" charset="0"/>
                <a:cs typeface="Segoe UI Light" panose="020B0502040204020203" pitchFamily="34" charset="0"/>
              </a:rPr>
              <a:t>Client</a:t>
            </a:r>
            <a:endParaRPr lang="en-US" sz="1600"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56726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 for Win32.potx" id="{CC5B85EF-600B-41EE-B0F1-7BF5BD14BEC8}" vid="{67085E21-9FFC-49E7-8EF1-8FBDD268C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4825</TotalTime>
  <Words>1058</Words>
  <Application>Microsoft Office PowerPoint</Application>
  <PresentationFormat>Widescreen</PresentationFormat>
  <Paragraphs>288</Paragraphs>
  <Slides>28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Open Sans</vt:lpstr>
      <vt:lpstr>Segoe UI</vt:lpstr>
      <vt:lpstr>Segoe UI Light</vt:lpstr>
      <vt:lpstr>Segoe UI Semibold</vt:lpstr>
      <vt:lpstr>WelcomeDoc</vt:lpstr>
      <vt:lpstr>Microservices</vt:lpstr>
      <vt:lpstr>Agenda for the day</vt:lpstr>
      <vt:lpstr>What are Microservices?   Isn't SOA the same?</vt:lpstr>
      <vt:lpstr>Monolithic vs SOA vs Microservices</vt:lpstr>
      <vt:lpstr>Microservices Architecture</vt:lpstr>
      <vt:lpstr>Microservices Architecture</vt:lpstr>
      <vt:lpstr>Why go for Microservices?</vt:lpstr>
      <vt:lpstr>Common Microservices Design Patterns</vt:lpstr>
      <vt:lpstr>Common Microservices Design Patterns</vt:lpstr>
      <vt:lpstr>Common Microservices Design Patterns</vt:lpstr>
      <vt:lpstr>Common Microservices Design Patterns</vt:lpstr>
      <vt:lpstr>Honorable mentions….</vt:lpstr>
      <vt:lpstr>Microservices Chassis Frameworks</vt:lpstr>
      <vt:lpstr>Azure Service Fabric</vt:lpstr>
      <vt:lpstr>Azure Service Fabric</vt:lpstr>
      <vt:lpstr>What can you build/deploy with Service Fabric?</vt:lpstr>
      <vt:lpstr>Development</vt:lpstr>
      <vt:lpstr>Clusters and Nodes</vt:lpstr>
      <vt:lpstr>Proof of Concept</vt:lpstr>
      <vt:lpstr>Proof of Concept</vt:lpstr>
      <vt:lpstr>Questions?</vt:lpstr>
      <vt:lpstr>Appendix</vt:lpstr>
      <vt:lpstr>Appendix</vt:lpstr>
      <vt:lpstr>Appendix</vt:lpstr>
      <vt:lpstr>Appendix</vt:lpstr>
      <vt:lpstr>Appendix</vt:lpstr>
      <vt:lpstr>Appendix</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Brian</dc:creator>
  <cp:keywords/>
  <cp:lastModifiedBy>Brian Perera</cp:lastModifiedBy>
  <cp:revision>365</cp:revision>
  <dcterms:created xsi:type="dcterms:W3CDTF">2016-11-18T11:32:13Z</dcterms:created>
  <dcterms:modified xsi:type="dcterms:W3CDTF">2016-11-28T10:53:21Z</dcterms:modified>
  <cp:version/>
</cp:coreProperties>
</file>