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81" r:id="rId4"/>
    <p:sldId id="271" r:id="rId5"/>
    <p:sldId id="296" r:id="rId6"/>
    <p:sldId id="282" r:id="rId7"/>
    <p:sldId id="306" r:id="rId8"/>
    <p:sldId id="316" r:id="rId9"/>
    <p:sldId id="283" r:id="rId10"/>
    <p:sldId id="301" r:id="rId11"/>
    <p:sldId id="300" r:id="rId12"/>
    <p:sldId id="311" r:id="rId13"/>
    <p:sldId id="314" r:id="rId14"/>
    <p:sldId id="315" r:id="rId15"/>
    <p:sldId id="284" r:id="rId16"/>
    <p:sldId id="286" r:id="rId17"/>
    <p:sldId id="285" r:id="rId18"/>
    <p:sldId id="287" r:id="rId19"/>
    <p:sldId id="307" r:id="rId20"/>
    <p:sldId id="308" r:id="rId21"/>
    <p:sldId id="288" r:id="rId22"/>
    <p:sldId id="293" r:id="rId23"/>
    <p:sldId id="309" r:id="rId24"/>
    <p:sldId id="312" r:id="rId25"/>
    <p:sldId id="294" r:id="rId26"/>
    <p:sldId id="302" r:id="rId27"/>
    <p:sldId id="303" r:id="rId28"/>
    <p:sldId id="304" r:id="rId29"/>
    <p:sldId id="305" r:id="rId30"/>
    <p:sldId id="310" r:id="rId31"/>
    <p:sldId id="289"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81"/>
            <p14:sldId id="271"/>
            <p14:sldId id="296"/>
            <p14:sldId id="282"/>
            <p14:sldId id="306"/>
            <p14:sldId id="316"/>
            <p14:sldId id="283"/>
            <p14:sldId id="301"/>
            <p14:sldId id="300"/>
            <p14:sldId id="311"/>
            <p14:sldId id="314"/>
            <p14:sldId id="315"/>
            <p14:sldId id="284"/>
            <p14:sldId id="286"/>
            <p14:sldId id="285"/>
            <p14:sldId id="287"/>
            <p14:sldId id="307"/>
            <p14:sldId id="308"/>
            <p14:sldId id="288"/>
            <p14:sldId id="293"/>
            <p14:sldId id="309"/>
            <p14:sldId id="312"/>
            <p14:sldId id="294"/>
            <p14:sldId id="302"/>
            <p14:sldId id="303"/>
            <p14:sldId id="304"/>
            <p14:sldId id="305"/>
            <p14:sldId id="310"/>
            <p14:sldId id="289"/>
            <p14:sldId id="29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6" autoAdjust="0"/>
    <p:restoredTop sz="94364" autoAdjust="0"/>
  </p:normalViewPr>
  <p:slideViewPr>
    <p:cSldViewPr snapToGrid="0">
      <p:cViewPr varScale="1">
        <p:scale>
          <a:sx n="87" d="100"/>
          <a:sy n="87" d="100"/>
        </p:scale>
        <p:origin x="102"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45974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148858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188725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11/29/2016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microservices.io/patter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28.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19.png"/><Relationship Id="rId7" Type="http://schemas.openxmlformats.org/officeDocument/2006/relationships/image" Target="../media/image23.jp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slide" Target="slide5.xml"/></Relationships>
</file>

<file path=ppt/slides/_rels/slide27.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Resilient and Reliable Service Implementation Using Azure Service Fabric</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666" y="4004274"/>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446154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411293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4" name="Group 3"/>
          <p:cNvGrpSpPr/>
          <p:nvPr/>
        </p:nvGrpSpPr>
        <p:grpSpPr>
          <a:xfrm>
            <a:off x="2229573" y="3035203"/>
            <a:ext cx="7637788" cy="2901140"/>
            <a:chOff x="2784536" y="2065030"/>
            <a:chExt cx="6347631" cy="2411087"/>
          </a:xfrm>
        </p:grpSpPr>
        <p:sp>
          <p:nvSpPr>
            <p:cNvPr id="63" name="Rectangle 62"/>
            <p:cNvSpPr/>
            <p:nvPr/>
          </p:nvSpPr>
          <p:spPr>
            <a:xfrm>
              <a:off x="2974170" y="2258222"/>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64" name="Rectangle 63"/>
            <p:cNvSpPr/>
            <p:nvPr/>
          </p:nvSpPr>
          <p:spPr>
            <a:xfrm>
              <a:off x="5248065" y="226508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65" name="Rectangle 64"/>
            <p:cNvSpPr/>
            <p:nvPr/>
          </p:nvSpPr>
          <p:spPr>
            <a:xfrm>
              <a:off x="7379567" y="225822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66" name="Flowchart: Magnetic Disk 65"/>
            <p:cNvSpPr/>
            <p:nvPr/>
          </p:nvSpPr>
          <p:spPr>
            <a:xfrm>
              <a:off x="334667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67" name="Flowchart: Magnetic Disk 66"/>
            <p:cNvSpPr/>
            <p:nvPr/>
          </p:nvSpPr>
          <p:spPr>
            <a:xfrm>
              <a:off x="548538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MongoDB</a:t>
              </a:r>
              <a:endParaRPr lang="en-US" sz="1600" dirty="0"/>
            </a:p>
          </p:txBody>
        </p:sp>
        <p:sp>
          <p:nvSpPr>
            <p:cNvPr id="68" name="Flowchart: Magnetic Disk 67"/>
            <p:cNvSpPr/>
            <p:nvPr/>
          </p:nvSpPr>
          <p:spPr>
            <a:xfrm>
              <a:off x="7605165" y="365936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Oracle</a:t>
              </a:r>
              <a:endParaRPr lang="en-US" sz="1600" dirty="0"/>
            </a:p>
          </p:txBody>
        </p:sp>
        <p:sp>
          <p:nvSpPr>
            <p:cNvPr id="69" name="Down Arrow 68"/>
            <p:cNvSpPr/>
            <p:nvPr/>
          </p:nvSpPr>
          <p:spPr>
            <a:xfrm>
              <a:off x="3750458" y="3202330"/>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Down Arrow 69"/>
            <p:cNvSpPr/>
            <p:nvPr/>
          </p:nvSpPr>
          <p:spPr>
            <a:xfrm>
              <a:off x="5889169"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Down Arrow 70"/>
            <p:cNvSpPr/>
            <p:nvPr/>
          </p:nvSpPr>
          <p:spPr>
            <a:xfrm>
              <a:off x="8008946"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p:cNvSpPr/>
            <p:nvPr/>
          </p:nvSpPr>
          <p:spPr>
            <a:xfrm>
              <a:off x="2884548" y="2166207"/>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3" name="Rectangle 72"/>
            <p:cNvSpPr/>
            <p:nvPr/>
          </p:nvSpPr>
          <p:spPr>
            <a:xfrm>
              <a:off x="2784536" y="206503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4" name="Rectangle 73"/>
            <p:cNvSpPr/>
            <p:nvPr/>
          </p:nvSpPr>
          <p:spPr>
            <a:xfrm>
              <a:off x="5158443" y="2161838"/>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5" name="Rectangle 74"/>
            <p:cNvSpPr/>
            <p:nvPr/>
          </p:nvSpPr>
          <p:spPr>
            <a:xfrm>
              <a:off x="5080827" y="207031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6" name="Rectangle 75"/>
            <p:cNvSpPr/>
            <p:nvPr/>
          </p:nvSpPr>
          <p:spPr>
            <a:xfrm>
              <a:off x="7304462" y="216749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77" name="Rectangle 76"/>
            <p:cNvSpPr/>
            <p:nvPr/>
          </p:nvSpPr>
          <p:spPr>
            <a:xfrm>
              <a:off x="7226846" y="2076766"/>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gr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015070" y="3836081"/>
            <a:ext cx="4117390" cy="1171347"/>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39" name="Rectangle 38"/>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sp>
          <p:nvSpPr>
            <p:cNvPr id="40" name="Rectangle 39"/>
            <p:cNvSpPr/>
            <p:nvPr/>
          </p:nvSpPr>
          <p:spPr>
            <a:xfrm>
              <a:off x="5963395"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42" name="Group 41"/>
          <p:cNvGrpSpPr/>
          <p:nvPr/>
        </p:nvGrpSpPr>
        <p:grpSpPr>
          <a:xfrm>
            <a:off x="993985" y="3836081"/>
            <a:ext cx="1553135" cy="1171347"/>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44" name="Rectangle 43"/>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grpSp>
      <p:sp>
        <p:nvSpPr>
          <p:cNvPr id="46" name="Rectangle 45"/>
          <p:cNvSpPr/>
          <p:nvPr/>
        </p:nvSpPr>
        <p:spPr>
          <a:xfrm>
            <a:off x="9797461" y="4160521"/>
            <a:ext cx="1213586" cy="772801"/>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nvGrpSpPr>
          <p:cNvPr id="3" name="Group 2"/>
          <p:cNvGrpSpPr/>
          <p:nvPr/>
        </p:nvGrpSpPr>
        <p:grpSpPr>
          <a:xfrm>
            <a:off x="2761273" y="3836081"/>
            <a:ext cx="1553135" cy="1171347"/>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2</a:t>
              </a:r>
              <a:endParaRPr lang="en-US" sz="1400" b="1" dirty="0">
                <a:solidFill>
                  <a:srgbClr val="DD462F"/>
                </a:solidFill>
              </a:endParaRPr>
            </a:p>
          </p:txBody>
        </p:sp>
        <p:sp>
          <p:nvSpPr>
            <p:cNvPr id="50" name="Rectangle 49"/>
            <p:cNvSpPr/>
            <p:nvPr/>
          </p:nvSpPr>
          <p:spPr>
            <a:xfrm>
              <a:off x="2346924"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53" name="Group 52"/>
          <p:cNvGrpSpPr/>
          <p:nvPr/>
        </p:nvGrpSpPr>
        <p:grpSpPr>
          <a:xfrm>
            <a:off x="4543988" y="3836081"/>
            <a:ext cx="1553135" cy="1171347"/>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3</a:t>
              </a:r>
              <a:endParaRPr lang="en-US" sz="1400" b="1" dirty="0">
                <a:solidFill>
                  <a:srgbClr val="DD462F"/>
                </a:solidFill>
              </a:endParaRPr>
            </a:p>
          </p:txBody>
        </p:sp>
        <p:sp>
          <p:nvSpPr>
            <p:cNvPr id="52" name="Rectangle 51"/>
            <p:cNvSpPr/>
            <p:nvPr/>
          </p:nvSpPr>
          <p:spPr>
            <a:xfrm>
              <a:off x="3791332" y="5772178"/>
              <a:ext cx="991065" cy="58511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sp>
        <p:nvSpPr>
          <p:cNvPr id="41" name="Content Placeholder 17"/>
          <p:cNvSpPr txBox="1">
            <a:spLocks/>
          </p:cNvSpPr>
          <p:nvPr/>
        </p:nvSpPr>
        <p:spPr>
          <a:xfrm>
            <a:off x="552550" y="129610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sp>
        <p:nvSpPr>
          <p:cNvPr id="45" name="Title 7"/>
          <p:cNvSpPr txBox="1">
            <a:spLocks/>
          </p:cNvSpPr>
          <p:nvPr/>
        </p:nvSpPr>
        <p:spPr>
          <a:xfrm>
            <a:off x="1900806" y="285990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Single Service Per Node</a:t>
            </a:r>
            <a:endParaRPr lang="en-US" sz="2000" dirty="0">
              <a:solidFill>
                <a:srgbClr val="D24726"/>
              </a:solidFill>
              <a:latin typeface="Segoe UI Light" panose="020B0502040204020203" pitchFamily="34" charset="0"/>
              <a:cs typeface="Segoe UI Light" panose="020B0502040204020203" pitchFamily="34" charset="0"/>
            </a:endParaRPr>
          </a:p>
        </p:txBody>
      </p:sp>
      <p:sp>
        <p:nvSpPr>
          <p:cNvPr id="47" name="Title 7"/>
          <p:cNvSpPr txBox="1">
            <a:spLocks/>
          </p:cNvSpPr>
          <p:nvPr/>
        </p:nvSpPr>
        <p:spPr>
          <a:xfrm>
            <a:off x="7309856" y="286194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Multiple Service Per Node</a:t>
            </a:r>
          </a:p>
        </p:txBody>
      </p:sp>
      <p:sp>
        <p:nvSpPr>
          <p:cNvPr id="4" name="Rectangle 3"/>
          <p:cNvSpPr/>
          <p:nvPr/>
        </p:nvSpPr>
        <p:spPr>
          <a:xfrm>
            <a:off x="7005487" y="5257762"/>
            <a:ext cx="4354141" cy="338554"/>
          </a:xfrm>
          <a:prstGeom prst="rect">
            <a:avLst/>
          </a:prstGeom>
        </p:spPr>
        <p:txBody>
          <a:bodyPr wrap="none">
            <a:spAutoFit/>
          </a:bodyPr>
          <a:lstStyle/>
          <a:p>
            <a:pPr marL="285750" indent="-285750">
              <a:buFont typeface="Arial" panose="020B0604020202020204" pitchFamily="34" charset="0"/>
              <a:buChar char="•"/>
            </a:pPr>
            <a:r>
              <a:rPr lang="en-US" sz="1600" dirty="0" smtClean="0">
                <a:latin typeface="Segoe UI Light" panose="020B0502040204020203" pitchFamily="34" charset="0"/>
                <a:cs typeface="Segoe UI Light" panose="020B0502040204020203" pitchFamily="34" charset="0"/>
              </a:rPr>
              <a:t>Service </a:t>
            </a:r>
            <a:r>
              <a:rPr lang="en-US" sz="1600" dirty="0">
                <a:latin typeface="Segoe UI Light" panose="020B0502040204020203" pitchFamily="34" charset="0"/>
                <a:cs typeface="Segoe UI Light" panose="020B0502040204020203" pitchFamily="34" charset="0"/>
              </a:rPr>
              <a:t>separation </a:t>
            </a:r>
            <a:r>
              <a:rPr lang="en-US" sz="1600" dirty="0" smtClean="0">
                <a:latin typeface="Segoe UI Light" panose="020B0502040204020203" pitchFamily="34" charset="0"/>
                <a:cs typeface="Segoe UI Light" panose="020B0502040204020203" pitchFamily="34" charset="0"/>
              </a:rPr>
              <a:t>achieved </a:t>
            </a:r>
            <a:r>
              <a:rPr lang="en-US" sz="1600" dirty="0">
                <a:latin typeface="Segoe UI Light" panose="020B0502040204020203" pitchFamily="34" charset="0"/>
                <a:cs typeface="Segoe UI Light" panose="020B0502040204020203" pitchFamily="34" charset="0"/>
              </a:rPr>
              <a:t>using </a:t>
            </a:r>
            <a:r>
              <a:rPr lang="en-US" sz="1600" dirty="0">
                <a:latin typeface="Segoe UI Light" panose="020B0502040204020203" pitchFamily="34" charset="0"/>
                <a:cs typeface="Segoe UI Light" panose="020B0502040204020203" pitchFamily="34" charset="0"/>
                <a:hlinkClick r:id="rId2" action="ppaction://hlinksldjump"/>
              </a:rPr>
              <a:t>Containers</a:t>
            </a: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6776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3" name="Rectangle 42"/>
          <p:cNvSpPr/>
          <p:nvPr/>
        </p:nvSpPr>
        <p:spPr>
          <a:xfrm>
            <a:off x="1339362" y="352039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44" name="Rectangle 43"/>
          <p:cNvSpPr/>
          <p:nvPr/>
        </p:nvSpPr>
        <p:spPr>
          <a:xfrm>
            <a:off x="2918713" y="3520395"/>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Registry Aware HTTP Client</a:t>
            </a:r>
            <a:endParaRPr lang="en-US" sz="1400" b="1" dirty="0"/>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Client-side </a:t>
            </a:r>
            <a:r>
              <a:rPr lang="en-US" sz="2400" dirty="0" smtClean="0">
                <a:solidFill>
                  <a:srgbClr val="D24726"/>
                </a:solidFill>
                <a:latin typeface="Segoe UI" panose="020B0502040204020203" pitchFamily="34" charset="0"/>
                <a:cs typeface="Segoe UI" panose="020B0502040204020203" pitchFamily="34" charset="0"/>
              </a:rPr>
              <a:t>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600" dirty="0">
                <a:solidFill>
                  <a:schemeClr val="tx1"/>
                </a:solidFill>
                <a:latin typeface="Segoe UI Light" panose="020B0502040204020203" pitchFamily="34" charset="0"/>
                <a:cs typeface="Segoe UI Light" panose="020B0502040204020203" pitchFamily="34" charset="0"/>
              </a:rPr>
              <a:t>When making a request to a service, the client obtains the location of a service instance by querying a Service Registry, which knows the locations of all service instances.</a:t>
            </a:r>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21" name="Rectangle 20"/>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2" name="Rectangle 21"/>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23" name="Rectangle 22"/>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24" name="Rectangle 23"/>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9" name="Straight Arrow Connector 8"/>
          <p:cNvCxnSpPr>
            <a:stCxn id="22"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1"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3" idx="3"/>
            <a:endCxn id="21"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4" idx="3"/>
            <a:endCxn id="21"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4" idx="2"/>
            <a:endCxn id="21" idx="1"/>
          </p:cNvCxnSpPr>
          <p:nvPr/>
        </p:nvCxnSpPr>
        <p:spPr>
          <a:xfrm rot="16200000" flipH="1">
            <a:off x="4291115" y="3924292"/>
            <a:ext cx="1279640" cy="2814539"/>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3"/>
          </p:cNvCxnSpPr>
          <p:nvPr/>
        </p:nvCxnSpPr>
        <p:spPr>
          <a:xfrm flipV="1">
            <a:off x="4128618" y="3445669"/>
            <a:ext cx="1996976" cy="660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4" idx="3"/>
          </p:cNvCxnSpPr>
          <p:nvPr/>
        </p:nvCxnSpPr>
        <p:spPr>
          <a:xfrm>
            <a:off x="4128618" y="4106069"/>
            <a:ext cx="2005933" cy="51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3"/>
          </p:cNvCxnSpPr>
          <p:nvPr/>
        </p:nvCxnSpPr>
        <p:spPr>
          <a:xfrm>
            <a:off x="4128618" y="4106069"/>
            <a:ext cx="1996976" cy="7202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61"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7" name="Title 7"/>
          <p:cNvSpPr txBox="1">
            <a:spLocks/>
          </p:cNvSpPr>
          <p:nvPr/>
        </p:nvSpPr>
        <p:spPr>
          <a:xfrm>
            <a:off x="3573361" y="5564515"/>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8"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198361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Server-side 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600" dirty="0">
                <a:solidFill>
                  <a:schemeClr val="tx1"/>
                </a:solidFill>
                <a:latin typeface="Segoe UI Light" panose="020B0502040204020203" pitchFamily="34" charset="0"/>
                <a:cs typeface="Segoe UI Light" panose="020B0502040204020203" pitchFamily="34" charset="0"/>
              </a:rPr>
              <a:t>When making a request to a service, the client makes a request via a router (</a:t>
            </a:r>
            <a:r>
              <a:rPr lang="en-US" sz="1600" dirty="0" err="1">
                <a:solidFill>
                  <a:schemeClr val="tx1"/>
                </a:solidFill>
                <a:latin typeface="Segoe UI Light" panose="020B0502040204020203" pitchFamily="34" charset="0"/>
                <a:cs typeface="Segoe UI Light" panose="020B0502040204020203" pitchFamily="34" charset="0"/>
              </a:rPr>
              <a:t>a.k.a</a:t>
            </a:r>
            <a:r>
              <a:rPr lang="en-US" sz="1600" dirty="0">
                <a:solidFill>
                  <a:schemeClr val="tx1"/>
                </a:solidFill>
                <a:latin typeface="Segoe UI Light" panose="020B0502040204020203" pitchFamily="34" charset="0"/>
                <a:cs typeface="Segoe UI Light" panose="020B0502040204020203" pitchFamily="34" charset="0"/>
              </a:rPr>
              <a:t> load balancer) that runs at a well known location. The router queries a service registry, which might be built into the router, and forwards the request to an available service instance.</a:t>
            </a:r>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25" name="Rectangle 24"/>
          <p:cNvSpPr/>
          <p:nvPr/>
        </p:nvSpPr>
        <p:spPr>
          <a:xfrm>
            <a:off x="1339362" y="355214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26" name="Rectangle 25"/>
          <p:cNvSpPr/>
          <p:nvPr/>
        </p:nvSpPr>
        <p:spPr>
          <a:xfrm>
            <a:off x="3975988" y="3555323"/>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Router / Load Balancer</a:t>
            </a:r>
            <a:endParaRPr lang="en-US" sz="1400" b="1" dirty="0"/>
          </a:p>
        </p:txBody>
      </p:sp>
      <p:sp>
        <p:nvSpPr>
          <p:cNvPr id="27" name="Rectangle 26"/>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8" name="Rectangle 27"/>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30" name="Rectangle 29"/>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33" name="Rectangle 32"/>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35" name="Straight Arrow Connector 34"/>
          <p:cNvCxnSpPr>
            <a:stCxn id="28"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27"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0" idx="3"/>
            <a:endCxn id="27"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3" idx="3"/>
            <a:endCxn id="27"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6" idx="2"/>
            <a:endCxn id="27" idx="1"/>
          </p:cNvCxnSpPr>
          <p:nvPr/>
        </p:nvCxnSpPr>
        <p:spPr>
          <a:xfrm rot="16200000" flipH="1">
            <a:off x="4837217" y="4470394"/>
            <a:ext cx="1244712" cy="1757264"/>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6" idx="3"/>
          </p:cNvCxnSpPr>
          <p:nvPr/>
        </p:nvCxnSpPr>
        <p:spPr>
          <a:xfrm flipV="1">
            <a:off x="5185893" y="3458375"/>
            <a:ext cx="948658" cy="6826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 idx="3"/>
          </p:cNvCxnSpPr>
          <p:nvPr/>
        </p:nvCxnSpPr>
        <p:spPr>
          <a:xfrm>
            <a:off x="5185893" y="4140997"/>
            <a:ext cx="948658" cy="63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6" idx="3"/>
          </p:cNvCxnSpPr>
          <p:nvPr/>
        </p:nvCxnSpPr>
        <p:spPr>
          <a:xfrm>
            <a:off x="5185893" y="4140997"/>
            <a:ext cx="948658" cy="6838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52" name="Title 7"/>
          <p:cNvSpPr txBox="1">
            <a:spLocks/>
          </p:cNvSpPr>
          <p:nvPr/>
        </p:nvSpPr>
        <p:spPr>
          <a:xfrm>
            <a:off x="3747532" y="6025520"/>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53"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cxnSp>
        <p:nvCxnSpPr>
          <p:cNvPr id="54" name="Straight Connector 53"/>
          <p:cNvCxnSpPr>
            <a:stCxn id="25" idx="3"/>
            <a:endCxn id="26" idx="1"/>
          </p:cNvCxnSpPr>
          <p:nvPr/>
        </p:nvCxnSpPr>
        <p:spPr>
          <a:xfrm>
            <a:off x="2892497" y="4137819"/>
            <a:ext cx="1083491" cy="317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54080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t>Service registry</a:t>
            </a:r>
          </a:p>
          <a:p>
            <a:pPr>
              <a:lnSpc>
                <a:spcPct val="150000"/>
              </a:lnSpc>
              <a:spcBef>
                <a:spcPts val="0"/>
              </a:spcBef>
              <a:spcAft>
                <a:spcPts val="0"/>
              </a:spcAft>
              <a:defRPr/>
            </a:pPr>
            <a:r>
              <a:rPr lang="en-US" sz="1800" dirty="0"/>
              <a:t>Self registration</a:t>
            </a:r>
          </a:p>
          <a:p>
            <a:pPr>
              <a:lnSpc>
                <a:spcPct val="150000"/>
              </a:lnSpc>
              <a:spcBef>
                <a:spcPts val="0"/>
              </a:spcBef>
              <a:spcAft>
                <a:spcPts val="0"/>
              </a:spcAft>
              <a:defRPr/>
            </a:pPr>
            <a:r>
              <a:rPr lang="en-US" sz="1800" dirty="0"/>
              <a:t>3rd party registration</a:t>
            </a:r>
          </a:p>
          <a:p>
            <a:pPr>
              <a:lnSpc>
                <a:spcPct val="150000"/>
              </a:lnSpc>
              <a:spcBef>
                <a:spcPts val="0"/>
              </a:spcBef>
              <a:spcAft>
                <a:spcPts val="0"/>
              </a:spcAft>
              <a:defRPr/>
            </a:pPr>
            <a:r>
              <a:rPr lang="en-US" sz="1800" dirty="0" err="1"/>
              <a:t>Serverless</a:t>
            </a:r>
            <a:r>
              <a:rPr lang="en-US" sz="1800" dirty="0"/>
              <a:t> deployment</a:t>
            </a:r>
          </a:p>
          <a:p>
            <a:pPr>
              <a:lnSpc>
                <a:spcPct val="150000"/>
              </a:lnSpc>
              <a:spcBef>
                <a:spcPts val="0"/>
              </a:spcBef>
              <a:spcAft>
                <a:spcPts val="0"/>
              </a:spcAft>
              <a:defRPr/>
            </a:pPr>
            <a:r>
              <a:rPr lang="en-US" sz="1800" dirty="0"/>
              <a:t>Shared </a:t>
            </a:r>
            <a:r>
              <a:rPr lang="en-US" sz="1800" dirty="0" smtClean="0"/>
              <a:t>database</a:t>
            </a:r>
          </a:p>
          <a:p>
            <a:pPr>
              <a:lnSpc>
                <a:spcPct val="150000"/>
              </a:lnSpc>
              <a:spcBef>
                <a:spcPts val="0"/>
              </a:spcBef>
              <a:spcAft>
                <a:spcPts val="0"/>
              </a:spcAft>
              <a:defRPr/>
            </a:pPr>
            <a:r>
              <a:rPr lang="en-US" sz="1800" dirty="0"/>
              <a:t>Service instance per </a:t>
            </a:r>
            <a:r>
              <a:rPr lang="en-US" sz="1800" dirty="0" smtClean="0"/>
              <a:t>VM</a:t>
            </a:r>
          </a:p>
          <a:p>
            <a:pPr>
              <a:lnSpc>
                <a:spcPct val="150000"/>
              </a:lnSpc>
              <a:spcBef>
                <a:spcPts val="0"/>
              </a:spcBef>
              <a:spcAft>
                <a:spcPts val="0"/>
              </a:spcAft>
              <a:defRPr/>
            </a:pPr>
            <a:r>
              <a:rPr lang="en-US" sz="1800" dirty="0"/>
              <a:t>Service instance per Container</a:t>
            </a:r>
            <a:endParaRPr lang="en-US" sz="1800" dirty="0" smtClean="0"/>
          </a:p>
          <a:p>
            <a:pPr marL="0" indent="0">
              <a:lnSpc>
                <a:spcPct val="150000"/>
              </a:lnSpc>
              <a:spcBef>
                <a:spcPts val="0"/>
              </a:spcBef>
              <a:spcAft>
                <a:spcPts val="0"/>
              </a:spcAft>
              <a:buNone/>
              <a:defRPr/>
            </a:pPr>
            <a:endParaRPr lang="en-US" sz="2400" dirty="0" smtClean="0"/>
          </a:p>
          <a:p>
            <a:pPr marL="0" indent="0">
              <a:lnSpc>
                <a:spcPct val="150000"/>
              </a:lnSpc>
              <a:spcBef>
                <a:spcPts val="0"/>
              </a:spcBef>
              <a:spcAft>
                <a:spcPts val="0"/>
              </a:spcAft>
              <a:buNone/>
              <a:defRPr/>
            </a:pPr>
            <a:endParaRPr lang="en-US" sz="2400" dirty="0"/>
          </a:p>
          <a:p>
            <a:pPr marL="0" indent="0">
              <a:lnSpc>
                <a:spcPct val="150000"/>
              </a:lnSpc>
              <a:spcBef>
                <a:spcPts val="0"/>
              </a:spcBef>
              <a:spcAft>
                <a:spcPts val="0"/>
              </a:spcAft>
              <a:buNone/>
              <a:defRPr/>
            </a:pPr>
            <a:r>
              <a:rPr lang="en-US" sz="2400" dirty="0" smtClean="0"/>
              <a:t>Chris Richardson</a:t>
            </a:r>
          </a:p>
          <a:p>
            <a:pPr marL="0" indent="0">
              <a:lnSpc>
                <a:spcPct val="150000"/>
              </a:lnSpc>
              <a:spcBef>
                <a:spcPts val="0"/>
              </a:spcBef>
              <a:spcAft>
                <a:spcPts val="0"/>
              </a:spcAft>
              <a:buNone/>
              <a:defRPr/>
            </a:pPr>
            <a:r>
              <a:rPr lang="en-US" sz="1800" dirty="0" smtClean="0">
                <a:latin typeface="Segoe UI" panose="020B0502040204020203" pitchFamily="34" charset="0"/>
                <a:cs typeface="Segoe UI" panose="020B0502040204020203" pitchFamily="34" charset="0"/>
                <a:hlinkClick r:id="rId2"/>
              </a:rPr>
              <a:t>www.microservices.io/patterns</a:t>
            </a: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More </a:t>
            </a:r>
            <a:r>
              <a:rPr lang="en-US" dirty="0" err="1" smtClean="0">
                <a:latin typeface="Segoe UI Light" panose="020B0502040204020203" pitchFamily="34" charset="0"/>
                <a:cs typeface="Segoe UI Light" panose="020B0502040204020203" pitchFamily="34" charset="0"/>
              </a:rPr>
              <a:t>microservices</a:t>
            </a:r>
            <a:r>
              <a:rPr lang="en-US" dirty="0" smtClean="0">
                <a:latin typeface="Segoe UI Light" panose="020B0502040204020203" pitchFamily="34" charset="0"/>
                <a:cs typeface="Segoe UI Light" panose="020B0502040204020203" pitchFamily="34" charset="0"/>
              </a:rPr>
              <a:t> patterns….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a:t>
            </a:r>
            <a:r>
              <a:rPr lang="en-US" dirty="0" smtClean="0">
                <a:latin typeface="Segoe UI Light" panose="020B0502040204020203" pitchFamily="34" charset="0"/>
                <a:cs typeface="Segoe UI Light" panose="020B0502040204020203" pitchFamily="34" charset="0"/>
              </a:rPr>
              <a:t>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1361" y="1749240"/>
            <a:ext cx="2124600" cy="1109644"/>
          </a:xfrm>
          <a:prstGeom prst="rect">
            <a:avLst/>
          </a:prstGeom>
        </p:spPr>
      </p:pic>
      <p:pic>
        <p:nvPicPr>
          <p:cNvPr id="1026" name="Picture 2" descr="Image result for spring bo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055" y="2117091"/>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257" y="1765047"/>
            <a:ext cx="2281926" cy="14643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187" y="4083704"/>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046079" y="3875758"/>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8465726" y="3587870"/>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pic>
        <p:nvPicPr>
          <p:cNvPr id="2050" name="Picture 2" descr="Image result for AW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0144" y="5023372"/>
            <a:ext cx="2483122" cy="1862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69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393241" y="3021240"/>
            <a:ext cx="1257761" cy="992969"/>
          </a:xfrm>
          <a:prstGeom prst="rect">
            <a:avLst/>
          </a:prstGeom>
        </p:spPr>
      </p:pic>
      <p:pic>
        <p:nvPicPr>
          <p:cNvPr id="9" name="Picture 8"/>
          <p:cNvPicPr>
            <a:picLocks noChangeAspect="1"/>
          </p:cNvPicPr>
          <p:nvPr/>
        </p:nvPicPr>
        <p:blipFill>
          <a:blip r:embed="rId4"/>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What can you build/deploy with Service Fabric?</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Stateless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 service that has state where the state is persisted to external storage, such as Azure databases or Azure storage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Communication through concurrent collections</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Stateful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Reliability of state through replication and local persistence (Reliable Collections)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Reduce latency</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Reduces the complexity and number of components in traditional three tier architecture</a:t>
            </a:r>
          </a:p>
          <a:p>
            <a:pPr>
              <a:lnSpc>
                <a:spcPct val="150000"/>
              </a:lnSpc>
              <a:spcBef>
                <a:spcPts val="0"/>
              </a:spcBef>
              <a:spcAft>
                <a:spcPts val="0"/>
              </a:spcAft>
              <a:defRPr/>
            </a:pP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Existing </a:t>
            </a:r>
            <a:r>
              <a:rPr lang="en-US" sz="2400" dirty="0">
                <a:solidFill>
                  <a:srgbClr val="D24726"/>
                </a:solidFill>
                <a:latin typeface="Segoe UI" panose="020B0502040204020203" pitchFamily="34" charset="0"/>
                <a:cs typeface="Segoe UI" panose="020B0502040204020203" pitchFamily="34" charset="0"/>
              </a:rPr>
              <a:t>apps written with other frameworks</a:t>
            </a: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rPr>
              <a:t>These are called guest executables. (Node.js</a:t>
            </a:r>
            <a:r>
              <a:rPr lang="en-US" sz="1600" dirty="0">
                <a:solidFill>
                  <a:prstClr val="black">
                    <a:lumMod val="75000"/>
                    <a:lumOff val="25000"/>
                  </a:prstClr>
                </a:solidFill>
                <a:latin typeface="Segoe UI" panose="020B0502040204020203" pitchFamily="34" charset="0"/>
                <a:cs typeface="Segoe UI" panose="020B0502040204020203" pitchFamily="34" charset="0"/>
              </a:rPr>
              <a:t>, Java etc</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19898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508163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Monolithic vs SOA vs Microservices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Microservice Architecture</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Building applications with Azure Service Fabric programming models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Clusters and Nodes</a:t>
            </a: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4882142"/>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Development</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Actor API</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Build reliable stateless and stateful objects with a virtual Actor Programming Model</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Suitable for applications with multiple independent units of state and compute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Automatic state management and turn based concurrency (Single threaded execution)</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Services API</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stateless services using existing </a:t>
            </a:r>
            <a:r>
              <a:rPr lang="en-US" sz="1600" dirty="0" smtClean="0">
                <a:latin typeface="Segoe UI" panose="020B0502040204020203" pitchFamily="34" charset="0"/>
                <a:cs typeface="Segoe UI" panose="020B0502040204020203" pitchFamily="34" charset="0"/>
              </a:rPr>
              <a:t>technologies </a:t>
            </a:r>
            <a:r>
              <a:rPr lang="en-US" sz="1600" dirty="0">
                <a:latin typeface="Segoe UI" panose="020B0502040204020203" pitchFamily="34" charset="0"/>
                <a:cs typeface="Segoe UI" panose="020B0502040204020203" pitchFamily="34" charset="0"/>
              </a:rPr>
              <a:t>such as ASP.NET</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stateful services using reliable collections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Manage the concurrency and granularity of state changes using transactions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Communicate with services using the technology of your choice (e.g. WebAPI, </a:t>
            </a:r>
            <a:r>
              <a:rPr lang="en-US" sz="1600" dirty="0" smtClean="0">
                <a:latin typeface="Segoe UI" panose="020B0502040204020203" pitchFamily="34" charset="0"/>
                <a:cs typeface="Segoe UI" panose="020B0502040204020203" pitchFamily="34" charset="0"/>
              </a:rPr>
              <a:t>WCF)</a:t>
            </a:r>
          </a:p>
        </p:txBody>
      </p:sp>
    </p:spTree>
    <p:extLst>
      <p:ext uri="{BB962C8B-B14F-4D97-AF65-F5344CB8AC3E}">
        <p14:creationId xmlns:p14="http://schemas.microsoft.com/office/powerpoint/2010/main" val="1985766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099"/>
            <a:ext cx="7103790" cy="52353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a:t>
            </a:r>
            <a:r>
              <a:rPr lang="en-US" sz="1600" dirty="0" smtClean="0">
                <a:latin typeface="Segoe UI" panose="020B0502040204020203" pitchFamily="34" charset="0"/>
                <a:cs typeface="Segoe UI" panose="020B0502040204020203" pitchFamily="34" charset="0"/>
              </a:rPr>
              <a:t>virtual machines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It can scale up to 1000s of machines</a:t>
            </a:r>
            <a:endParaRPr lang="en-US" sz="16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a:t>
            </a:r>
            <a:r>
              <a:rPr lang="en-US" sz="1600" dirty="0" smtClean="0">
                <a:latin typeface="Segoe UI" panose="020B0502040204020203" pitchFamily="34" charset="0"/>
                <a:cs typeface="Segoe UI" panose="020B0502040204020203" pitchFamily="34" charset="0"/>
              </a:rPr>
              <a:t>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Runs on Linux or </a:t>
            </a:r>
            <a:r>
              <a:rPr lang="en-US" sz="1600" dirty="0" smtClean="0">
                <a:latin typeface="Segoe UI" panose="020B0502040204020203" pitchFamily="34" charset="0"/>
                <a:cs typeface="Segoe UI" panose="020B0502040204020203" pitchFamily="34" charset="0"/>
              </a:rPr>
              <a:t>Windows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Able to host </a:t>
            </a:r>
            <a:r>
              <a:rPr lang="en-US" sz="1600" dirty="0" smtClean="0">
                <a:latin typeface="Segoe UI" panose="020B0502040204020203" pitchFamily="34" charset="0"/>
                <a:cs typeface="Segoe UI" panose="020B0502040204020203" pitchFamily="34" charset="0"/>
                <a:hlinkClick r:id="rId2" action="ppaction://hlinksldjump"/>
              </a:rPr>
              <a:t>containers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Individually scalable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Service </a:t>
            </a:r>
            <a:r>
              <a:rPr lang="en-US" sz="1600" dirty="0">
                <a:latin typeface="Segoe UI" panose="020B0502040204020203" pitchFamily="34" charset="0"/>
                <a:cs typeface="Segoe UI" panose="020B0502040204020203" pitchFamily="34" charset="0"/>
              </a:rPr>
              <a:t>fabric can be configured to host 0 or any number 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Clusters 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01" y="1270000"/>
            <a:ext cx="8727899" cy="559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7"/>
          <p:cNvSpPr txBox="1">
            <a:spLocks/>
          </p:cNvSpPr>
          <p:nvPr/>
        </p:nvSpPr>
        <p:spPr>
          <a:xfrm>
            <a:off x="9469711" y="1308101"/>
            <a:ext cx="2074589" cy="17399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hlinkClick r:id="rId3" action="ppaction://hlinksldjump"/>
              </a:rPr>
              <a:t>.NET Core</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4" action="ppaction://hlinksldjump"/>
              </a:rPr>
              <a:t>Kestrel</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5" action="ppaction://hlinksldjump"/>
              </a:rPr>
              <a:t>OWIN host</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6" action="ppaction://hlinksldjump"/>
              </a:rPr>
              <a:t>NGINX</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3137598"/>
            <a:ext cx="9017000" cy="2389387"/>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rgbClr val="D24726"/>
                </a:solidFill>
              </a:rPr>
              <a:t>Azure Service Fabric</a:t>
            </a:r>
            <a:endParaRPr lang="en-US" sz="1200" dirty="0">
              <a:solidFill>
                <a:srgbClr val="D24726"/>
              </a:solidFill>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1601065" y="3583926"/>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11" name="Flowchart: Magnetic Disk 10"/>
          <p:cNvSpPr/>
          <p:nvPr/>
        </p:nvSpPr>
        <p:spPr>
          <a:xfrm>
            <a:off x="5359251" y="5944691"/>
            <a:ext cx="1007586" cy="595810"/>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5" name="Down Arrow 14"/>
          <p:cNvSpPr/>
          <p:nvPr/>
        </p:nvSpPr>
        <p:spPr>
          <a:xfrm>
            <a:off x="5772499" y="5592133"/>
            <a:ext cx="200025" cy="300576"/>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 name="Group 2"/>
          <p:cNvGrpSpPr/>
          <p:nvPr/>
        </p:nvGrpSpPr>
        <p:grpSpPr>
          <a:xfrm>
            <a:off x="1601066" y="4622800"/>
            <a:ext cx="8556749" cy="761747"/>
            <a:chOff x="1601066" y="4293328"/>
            <a:chExt cx="8556749" cy="989619"/>
          </a:xfrm>
        </p:grpSpPr>
        <p:sp>
          <p:nvSpPr>
            <p:cNvPr id="6" name="Rectangle 5"/>
            <p:cNvSpPr/>
            <p:nvPr/>
          </p:nvSpPr>
          <p:spPr>
            <a:xfrm>
              <a:off x="1790700" y="448652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7" name="Rectangle 6"/>
            <p:cNvSpPr/>
            <p:nvPr/>
          </p:nvSpPr>
          <p:spPr>
            <a:xfrm>
              <a:off x="4064595" y="449338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9" name="Rectangle 8"/>
            <p:cNvSpPr/>
            <p:nvPr/>
          </p:nvSpPr>
          <p:spPr>
            <a:xfrm>
              <a:off x="6222223" y="4486520"/>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0" name="Rectangle 19"/>
            <p:cNvSpPr/>
            <p:nvPr/>
          </p:nvSpPr>
          <p:spPr>
            <a:xfrm>
              <a:off x="1701078" y="4394505"/>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21" name="Rectangle 20"/>
            <p:cNvSpPr/>
            <p:nvPr/>
          </p:nvSpPr>
          <p:spPr>
            <a:xfrm>
              <a:off x="1601066" y="4293328"/>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Inventory Microservice</a:t>
              </a:r>
            </a:p>
            <a:p>
              <a:pPr algn="ctr"/>
              <a:r>
                <a:rPr lang="en-US" sz="1200" dirty="0" smtClean="0">
                  <a:solidFill>
                    <a:srgbClr val="404040"/>
                  </a:solidFill>
                </a:rPr>
                <a:t>[Stateless REST API]</a:t>
              </a:r>
              <a:endParaRPr lang="en-US" sz="1200" dirty="0">
                <a:solidFill>
                  <a:srgbClr val="404040"/>
                </a:solidFill>
              </a:endParaRPr>
            </a:p>
          </p:txBody>
        </p:sp>
        <p:sp>
          <p:nvSpPr>
            <p:cNvPr id="22" name="Rectangle 21"/>
            <p:cNvSpPr/>
            <p:nvPr/>
          </p:nvSpPr>
          <p:spPr>
            <a:xfrm>
              <a:off x="3974973" y="439013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23" name="Rectangle 22"/>
            <p:cNvSpPr/>
            <p:nvPr/>
          </p:nvSpPr>
          <p:spPr>
            <a:xfrm>
              <a:off x="3897357" y="4298612"/>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solidFill>
                    <a:srgbClr val="404040"/>
                  </a:solidFill>
                </a:rPr>
                <a:t>Component Microservice</a:t>
              </a:r>
              <a:endParaRPr lang="en-US" sz="1050" dirty="0" smtClean="0">
                <a:solidFill>
                  <a:srgbClr val="404040"/>
                </a:solidFill>
              </a:endParaRPr>
            </a:p>
            <a:p>
              <a:pPr algn="ctr"/>
              <a:r>
                <a:rPr lang="en-US" sz="1100" dirty="0">
                  <a:solidFill>
                    <a:srgbClr val="404040"/>
                  </a:solidFill>
                </a:rPr>
                <a:t>[Stateless REST API</a:t>
              </a:r>
              <a:r>
                <a:rPr lang="en-US" sz="1100" dirty="0" smtClean="0">
                  <a:solidFill>
                    <a:srgbClr val="404040"/>
                  </a:solidFill>
                </a:rPr>
                <a:t>]</a:t>
              </a:r>
              <a:endParaRPr lang="en-US" sz="1100" dirty="0">
                <a:solidFill>
                  <a:srgbClr val="404040"/>
                </a:solidFill>
              </a:endParaRPr>
            </a:p>
          </p:txBody>
        </p:sp>
        <p:sp>
          <p:nvSpPr>
            <p:cNvPr id="24" name="Rectangle 23"/>
            <p:cNvSpPr/>
            <p:nvPr/>
          </p:nvSpPr>
          <p:spPr>
            <a:xfrm>
              <a:off x="6147118" y="439579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5" name="Rectangle 24"/>
            <p:cNvSpPr/>
            <p:nvPr/>
          </p:nvSpPr>
          <p:spPr>
            <a:xfrm>
              <a:off x="6069502" y="430506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solidFill>
                    <a:srgbClr val="404040"/>
                  </a:solidFill>
                </a:rPr>
                <a:t>Maintenance Microservice</a:t>
              </a:r>
            </a:p>
            <a:p>
              <a:pPr algn="ctr"/>
              <a:r>
                <a:rPr lang="en-US" sz="1050" dirty="0">
                  <a:solidFill>
                    <a:srgbClr val="404040"/>
                  </a:solidFill>
                </a:rPr>
                <a:t>[Stateless REST API</a:t>
              </a:r>
              <a:r>
                <a:rPr lang="en-US" sz="1050" dirty="0" smtClean="0">
                  <a:solidFill>
                    <a:srgbClr val="404040"/>
                  </a:solidFill>
                </a:rPr>
                <a:t>]</a:t>
              </a:r>
              <a:endParaRPr lang="en-US" sz="1050" dirty="0">
                <a:solidFill>
                  <a:srgbClr val="404040"/>
                </a:solidFill>
              </a:endParaRPr>
            </a:p>
          </p:txBody>
        </p:sp>
        <p:sp>
          <p:nvSpPr>
            <p:cNvPr id="26" name="Rectangle 25"/>
            <p:cNvSpPr/>
            <p:nvPr/>
          </p:nvSpPr>
          <p:spPr>
            <a:xfrm>
              <a:off x="8405215" y="4493384"/>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Java</a:t>
              </a:r>
            </a:p>
            <a:p>
              <a:pPr algn="ctr"/>
              <a:r>
                <a:rPr lang="en-US" sz="1200" dirty="0"/>
                <a:t>Microservice</a:t>
              </a:r>
            </a:p>
          </p:txBody>
        </p:sp>
        <p:sp>
          <p:nvSpPr>
            <p:cNvPr id="27" name="Rectangle 26"/>
            <p:cNvSpPr/>
            <p:nvPr/>
          </p:nvSpPr>
          <p:spPr>
            <a:xfrm>
              <a:off x="8330110" y="4402656"/>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8" name="Rectangle 27"/>
            <p:cNvSpPr/>
            <p:nvPr/>
          </p:nvSpPr>
          <p:spPr>
            <a:xfrm>
              <a:off x="8252494" y="4311928"/>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rgbClr val="404040"/>
                  </a:solidFill>
                </a:rPr>
                <a:t>Security </a:t>
              </a:r>
              <a:r>
                <a:rPr lang="en-US" sz="1200" dirty="0" smtClean="0">
                  <a:solidFill>
                    <a:srgbClr val="404040"/>
                  </a:solidFill>
                </a:rPr>
                <a:t>Microservice</a:t>
              </a:r>
            </a:p>
            <a:p>
              <a:pPr algn="ctr"/>
              <a:r>
                <a:rPr lang="en-US" sz="1200" dirty="0">
                  <a:solidFill>
                    <a:srgbClr val="404040"/>
                  </a:solidFill>
                </a:rPr>
                <a:t>[Stateless REST API</a:t>
              </a:r>
              <a:r>
                <a:rPr lang="en-US" sz="1200" dirty="0" smtClean="0">
                  <a:solidFill>
                    <a:srgbClr val="404040"/>
                  </a:solidFill>
                </a:rPr>
                <a:t>]</a:t>
              </a:r>
              <a:endParaRPr lang="en-US" sz="1200" dirty="0">
                <a:solidFill>
                  <a:srgbClr val="404040"/>
                </a:solidFill>
              </a:endParaRPr>
            </a:p>
          </p:txBody>
        </p:sp>
      </p:grpSp>
      <p:sp>
        <p:nvSpPr>
          <p:cNvPr id="30" name="Rectangle 29"/>
          <p:cNvSpPr/>
          <p:nvPr/>
        </p:nvSpPr>
        <p:spPr>
          <a:xfrm>
            <a:off x="4838700" y="2297692"/>
            <a:ext cx="2108200" cy="623744"/>
          </a:xfrm>
          <a:prstGeom prst="rect">
            <a:avLst/>
          </a:prstGeom>
          <a:ln>
            <a:solidFill>
              <a:srgbClr val="DD46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solidFill>
                  <a:srgbClr val="D24726"/>
                </a:solidFill>
                <a:hlinkClick r:id="rId2" action="ppaction://hlinksldjump"/>
              </a:rPr>
              <a:t>NGINX (Proxy)</a:t>
            </a:r>
            <a:endParaRPr lang="en-US" sz="1200" dirty="0">
              <a:solidFill>
                <a:srgbClr val="D24726"/>
              </a:solidFill>
            </a:endParaRPr>
          </a:p>
        </p:txBody>
      </p:sp>
      <p:pic>
        <p:nvPicPr>
          <p:cNvPr id="32"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6878" y="1215385"/>
            <a:ext cx="751844" cy="75184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538820" y="3535173"/>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35" name="Rectangle 34"/>
          <p:cNvSpPr/>
          <p:nvPr/>
        </p:nvSpPr>
        <p:spPr>
          <a:xfrm>
            <a:off x="1494124" y="3488380"/>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Easy Maintain UI (MVC .NET Core)</a:t>
            </a:r>
            <a:endParaRPr lang="en-US" sz="1200" dirty="0">
              <a:solidFill>
                <a:srgbClr val="404040"/>
              </a:solidFill>
            </a:endParaRPr>
          </a:p>
        </p:txBody>
      </p:sp>
      <p:sp>
        <p:nvSpPr>
          <p:cNvPr id="36" name="Up-Down Arrow 35"/>
          <p:cNvSpPr/>
          <p:nvPr/>
        </p:nvSpPr>
        <p:spPr>
          <a:xfrm>
            <a:off x="5778500" y="1939493"/>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Up-Down Arrow 36"/>
          <p:cNvSpPr/>
          <p:nvPr/>
        </p:nvSpPr>
        <p:spPr>
          <a:xfrm>
            <a:off x="5748744" y="2960390"/>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Up-Down Arrow 37"/>
          <p:cNvSpPr/>
          <p:nvPr/>
        </p:nvSpPr>
        <p:spPr>
          <a:xfrm>
            <a:off x="2237508" y="4171907"/>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Up-Down Arrow 38"/>
          <p:cNvSpPr/>
          <p:nvPr/>
        </p:nvSpPr>
        <p:spPr>
          <a:xfrm>
            <a:off x="4724400" y="4157102"/>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Up-Down Arrow 39"/>
          <p:cNvSpPr/>
          <p:nvPr/>
        </p:nvSpPr>
        <p:spPr>
          <a:xfrm>
            <a:off x="6869923" y="4166375"/>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Up-Down Arrow 40"/>
          <p:cNvSpPr/>
          <p:nvPr/>
        </p:nvSpPr>
        <p:spPr>
          <a:xfrm>
            <a:off x="9092110" y="4166371"/>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p:cNvSpPr txBox="1"/>
          <p:nvPr/>
        </p:nvSpPr>
        <p:spPr>
          <a:xfrm>
            <a:off x="9356815" y="4196293"/>
            <a:ext cx="859531" cy="261610"/>
          </a:xfrm>
          <a:prstGeom prst="rect">
            <a:avLst/>
          </a:prstGeom>
          <a:noFill/>
        </p:spPr>
        <p:txBody>
          <a:bodyPr wrap="none" rtlCol="0">
            <a:spAutoFit/>
          </a:bodyPr>
          <a:lstStyle/>
          <a:p>
            <a:r>
              <a:rPr lang="en-US" sz="1100" dirty="0" smtClean="0">
                <a:solidFill>
                  <a:srgbClr val="D24726"/>
                </a:solidFill>
              </a:rPr>
              <a:t>JWT Token</a:t>
            </a:r>
            <a:endParaRPr lang="en-US" sz="1100" dirty="0">
              <a:solidFill>
                <a:srgbClr val="D24726"/>
              </a:solidFill>
            </a:endParaRPr>
          </a:p>
        </p:txBody>
      </p:sp>
    </p:spTree>
    <p:extLst>
      <p:ext uri="{BB962C8B-B14F-4D97-AF65-F5344CB8AC3E}">
        <p14:creationId xmlns:p14="http://schemas.microsoft.com/office/powerpoint/2010/main" val="2920867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Demo</a:t>
            </a:r>
            <a:endParaRPr lang="en-US" sz="4800" dirty="0">
              <a:solidFill>
                <a:schemeClr val="bg1"/>
              </a:solidFill>
            </a:endParaRPr>
          </a:p>
        </p:txBody>
      </p:sp>
    </p:spTree>
    <p:extLst>
      <p:ext uri="{BB962C8B-B14F-4D97-AF65-F5344CB8AC3E}">
        <p14:creationId xmlns:p14="http://schemas.microsoft.com/office/powerpoint/2010/main" val="3614663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659540" cy="194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600" dirty="0" smtClean="0">
                <a:solidFill>
                  <a:srgbClr val="D24726"/>
                </a:solidFill>
                <a:latin typeface="Segoe UI" panose="020B0502040204020203" pitchFamily="34" charset="0"/>
                <a:cs typeface="Segoe UI" panose="020B0502040204020203" pitchFamily="34" charset="0"/>
              </a:rPr>
              <a:t>Containers</a:t>
            </a:r>
          </a:p>
          <a:p>
            <a:pPr>
              <a:lnSpc>
                <a:spcPct val="150000"/>
              </a:lnSpc>
              <a:spcBef>
                <a:spcPts val="0"/>
              </a:spcBef>
              <a:spcAft>
                <a:spcPts val="0"/>
              </a:spcAft>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ontainers wrap a piece of software in a complete file system that contains everything needed to run: code, runtime, system tools, system libraries – anything that can be installed on a server. </a:t>
            </a:r>
          </a:p>
          <a:p>
            <a:pPr>
              <a:lnSpc>
                <a:spcPct val="150000"/>
              </a:lnSpc>
              <a:spcBef>
                <a:spcPts val="0"/>
              </a:spcBef>
              <a:spcAft>
                <a:spcPts val="0"/>
              </a:spcAft>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Guarantees that the software will always run the same, regardless of its environment.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295" y="3429000"/>
            <a:ext cx="1952219" cy="17417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662" y="3901167"/>
            <a:ext cx="2994253" cy="665390"/>
          </a:xfrm>
          <a:prstGeom prst="rect">
            <a:avLst/>
          </a:prstGeom>
        </p:spPr>
      </p:pic>
      <p:pic>
        <p:nvPicPr>
          <p:cNvPr id="13" name="Picture 12"/>
          <p:cNvPicPr>
            <a:picLocks noChangeAspect="1"/>
          </p:cNvPicPr>
          <p:nvPr/>
        </p:nvPicPr>
        <p:blipFill>
          <a:blip r:embed="rId4"/>
          <a:stretch>
            <a:fillRect/>
          </a:stretch>
        </p:blipFill>
        <p:spPr>
          <a:xfrm>
            <a:off x="6976063" y="3600537"/>
            <a:ext cx="1626842" cy="1398642"/>
          </a:xfrm>
          <a:prstGeom prst="rect">
            <a:avLst/>
          </a:prstGeom>
        </p:spPr>
      </p:pic>
      <p:pic>
        <p:nvPicPr>
          <p:cNvPr id="1034" name="Picture 10" descr="Image result for windows server contain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30204" y="3684644"/>
            <a:ext cx="1640568" cy="1230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stretch>
            <a:fillRect/>
          </a:stretch>
        </p:blipFill>
        <p:spPr>
          <a:xfrm>
            <a:off x="541609" y="5477554"/>
            <a:ext cx="3086100" cy="790575"/>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01149" y="1562424"/>
            <a:ext cx="2409825" cy="1676076"/>
          </a:xfrm>
          <a:prstGeom prst="rect">
            <a:avLst/>
          </a:prstGeom>
        </p:spPr>
      </p:pic>
      <p:sp>
        <p:nvSpPr>
          <p:cNvPr id="2" name="Action Button: Return 1">
            <a:hlinkClick r:id="rId8" action="ppaction://hlinksldjump" highlightClick="1"/>
          </p:cNvPr>
          <p:cNvSpPr/>
          <p:nvPr/>
        </p:nvSpPr>
        <p:spPr>
          <a:xfrm rot="16200000">
            <a:off x="1069116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ction Button: Return 10">
            <a:hlinkClick r:id="rId9" action="ppaction://hlinksldjump" highlightClick="1"/>
          </p:cNvPr>
          <p:cNvSpPr/>
          <p:nvPr/>
        </p:nvSpPr>
        <p:spPr>
          <a:xfrm rot="16200000">
            <a:off x="1134087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795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smtClean="0">
                <a:latin typeface="Segoe UI" panose="020B0502040204020203" pitchFamily="34" charset="0"/>
                <a:cs typeface="Segoe UI" panose="020B0502040204020203" pitchFamily="34" charset="0"/>
              </a:rPr>
              <a:t>modular </a:t>
            </a:r>
            <a:r>
              <a:rPr lang="en-US" sz="1800" dirty="0">
                <a:latin typeface="Segoe UI" panose="020B0502040204020203" pitchFamily="34" charset="0"/>
                <a:cs typeface="Segoe UI" panose="020B0502040204020203" pitchFamily="34" charset="0"/>
              </a:rPr>
              <a:t>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smtClean="0">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88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768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473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What </a:t>
            </a:r>
            <a:r>
              <a:rPr lang="en-US" sz="4800" dirty="0">
                <a:solidFill>
                  <a:schemeClr val="bg1"/>
                </a:solidFill>
              </a:rPr>
              <a:t>are </a:t>
            </a:r>
            <a:r>
              <a:rPr lang="en-US" sz="4800" dirty="0" smtClean="0">
                <a:solidFill>
                  <a:schemeClr val="bg1"/>
                </a:solidFill>
              </a:rPr>
              <a:t>Microservices? </a:t>
            </a:r>
            <a:br>
              <a:rPr lang="en-US" sz="4800" dirty="0" smtClean="0">
                <a:solidFill>
                  <a:schemeClr val="bg1"/>
                </a:solidFill>
              </a:rPr>
            </a:br>
            <a:r>
              <a:rPr lang="en-US" sz="4800" dirty="0">
                <a:solidFill>
                  <a:schemeClr val="bg1"/>
                </a:solidFill>
              </a:rPr>
              <a:t/>
            </a:r>
            <a:br>
              <a:rPr lang="en-US" sz="4800" dirty="0">
                <a:solidFill>
                  <a:schemeClr val="bg1"/>
                </a:solidFill>
              </a:rPr>
            </a:br>
            <a:r>
              <a:rPr lang="en-US" sz="4800" dirty="0" smtClean="0">
                <a:solidFill>
                  <a:schemeClr val="bg1"/>
                </a:solidFill>
              </a:rPr>
              <a:t>Isn't SOA the same?</a:t>
            </a:r>
            <a:endParaRPr lang="en-US" sz="4800" dirty="0">
              <a:solidFill>
                <a:schemeClr val="bg1"/>
              </a:solidFill>
            </a:endParaRPr>
          </a:p>
        </p:txBody>
      </p:sp>
    </p:spTree>
    <p:extLst>
      <p:ext uri="{BB962C8B-B14F-4D97-AF65-F5344CB8AC3E}">
        <p14:creationId xmlns:p14="http://schemas.microsoft.com/office/powerpoint/2010/main" val="3104704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66190" cy="20248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Open Web Interface for .NET</a:t>
            </a:r>
            <a:endParaRPr lang="en-US" sz="2400" dirty="0">
              <a:solidFill>
                <a:srgbClr val="D24726"/>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OWIN is a specification defines how we can separate the Host from the Application.</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Encourage </a:t>
            </a:r>
            <a:r>
              <a:rPr lang="en-US" sz="1800" dirty="0">
                <a:latin typeface="Segoe UI" panose="020B0502040204020203" pitchFamily="34" charset="0"/>
                <a:cs typeface="Segoe UI" panose="020B0502040204020203" pitchFamily="34" charset="0"/>
              </a:rPr>
              <a:t>the development of simple modules for .NET web </a:t>
            </a:r>
            <a:r>
              <a:rPr lang="en-US" sz="1800" dirty="0" smtClean="0">
                <a:latin typeface="Segoe UI" panose="020B0502040204020203" pitchFamily="34" charset="0"/>
                <a:cs typeface="Segoe UI" panose="020B0502040204020203" pitchFamily="34" charset="0"/>
              </a:rPr>
              <a:t>development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Stimulate </a:t>
            </a:r>
            <a:r>
              <a:rPr lang="en-US" sz="1800" dirty="0">
                <a:latin typeface="Segoe UI" panose="020B0502040204020203" pitchFamily="34" charset="0"/>
                <a:cs typeface="Segoe UI" panose="020B0502040204020203" pitchFamily="34" charset="0"/>
              </a:rPr>
              <a:t>the open source ecosystem of .NET web development tools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6" name="Rectangle 5"/>
          <p:cNvSpPr/>
          <p:nvPr/>
        </p:nvSpPr>
        <p:spPr>
          <a:xfrm>
            <a:off x="2584950" y="3487755"/>
            <a:ext cx="7309282" cy="2949331"/>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DD462F"/>
                </a:solidFill>
              </a:rPr>
              <a:t>Host</a:t>
            </a:r>
            <a:r>
              <a:rPr lang="en-US" dirty="0" smtClean="0">
                <a:solidFill>
                  <a:srgbClr val="DD462F"/>
                </a:solidFill>
              </a:rPr>
              <a:t> </a:t>
            </a:r>
            <a:r>
              <a:rPr lang="en-US" sz="1400" dirty="0" smtClean="0">
                <a:solidFill>
                  <a:srgbClr val="DD462F"/>
                </a:solidFill>
              </a:rPr>
              <a:t>(</a:t>
            </a:r>
            <a:r>
              <a:rPr lang="en-US" sz="1400" dirty="0">
                <a:solidFill>
                  <a:srgbClr val="DD462F"/>
                </a:solidFill>
                <a:latin typeface="Segoe UI" panose="020B0502040204020203" pitchFamily="34" charset="0"/>
                <a:cs typeface="Segoe UI" panose="020B0502040204020203" pitchFamily="34" charset="0"/>
              </a:rPr>
              <a:t>OWIN Host, IIS, Custom Console App</a:t>
            </a:r>
            <a:r>
              <a:rPr lang="en-US" sz="1400" dirty="0" smtClean="0">
                <a:solidFill>
                  <a:srgbClr val="DD462F"/>
                </a:solidFill>
              </a:rPr>
              <a:t>)</a:t>
            </a:r>
            <a:endParaRPr lang="en-US" sz="1400" dirty="0">
              <a:solidFill>
                <a:srgbClr val="DD462F"/>
              </a:solidFill>
            </a:endParaRPr>
          </a:p>
        </p:txBody>
      </p:sp>
      <p:sp>
        <p:nvSpPr>
          <p:cNvPr id="7" name="Rectangle 6"/>
          <p:cNvSpPr/>
          <p:nvPr/>
        </p:nvSpPr>
        <p:spPr>
          <a:xfrm>
            <a:off x="2904989" y="4445391"/>
            <a:ext cx="1707719" cy="1676401"/>
          </a:xfrm>
          <a:prstGeom prst="rect">
            <a:avLst/>
          </a:prstGeom>
          <a:solidFill>
            <a:srgbClr val="DD462F"/>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Server</a:t>
            </a:r>
          </a:p>
          <a:p>
            <a:pPr algn="ctr"/>
            <a:r>
              <a:rPr lang="en-US" sz="1400" dirty="0" smtClean="0">
                <a:solidFill>
                  <a:schemeClr val="bg1"/>
                </a:solidFill>
              </a:rPr>
              <a:t>(Http Listener)</a:t>
            </a:r>
            <a:endParaRPr lang="en-US" sz="1400" dirty="0">
              <a:solidFill>
                <a:schemeClr val="bg1"/>
              </a:solidFill>
            </a:endParaRPr>
          </a:p>
        </p:txBody>
      </p:sp>
      <p:sp>
        <p:nvSpPr>
          <p:cNvPr id="3" name="Right Arrow 2"/>
          <p:cNvSpPr/>
          <p:nvPr/>
        </p:nvSpPr>
        <p:spPr>
          <a:xfrm>
            <a:off x="2203950" y="4988952"/>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2196330" y="5411573"/>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rot="16200000">
            <a:off x="5994422" y="3777384"/>
            <a:ext cx="551543" cy="2877670"/>
          </a:xfrm>
          <a:prstGeom prst="upDown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irect Access Storage 3"/>
          <p:cNvSpPr/>
          <p:nvPr/>
        </p:nvSpPr>
        <p:spPr>
          <a:xfrm>
            <a:off x="5545431"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p:cNvSpPr/>
          <p:nvPr/>
        </p:nvSpPr>
        <p:spPr>
          <a:xfrm>
            <a:off x="6006523"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irect Access Storage 12"/>
          <p:cNvSpPr/>
          <p:nvPr/>
        </p:nvSpPr>
        <p:spPr>
          <a:xfrm>
            <a:off x="6460897"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10661" y="4445390"/>
            <a:ext cx="1707719" cy="10987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Application</a:t>
            </a:r>
            <a:endParaRPr lang="en-US" b="1" dirty="0">
              <a:solidFill>
                <a:schemeClr val="bg1"/>
              </a:solidFill>
            </a:endParaRPr>
          </a:p>
        </p:txBody>
      </p:sp>
      <p:sp>
        <p:nvSpPr>
          <p:cNvPr id="15" name="Rectangle 14"/>
          <p:cNvSpPr/>
          <p:nvPr/>
        </p:nvSpPr>
        <p:spPr>
          <a:xfrm>
            <a:off x="7910660" y="5544178"/>
            <a:ext cx="1707719" cy="5776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Framework</a:t>
            </a:r>
          </a:p>
          <a:p>
            <a:pPr algn="ctr"/>
            <a:r>
              <a:rPr lang="en-US" sz="1400" dirty="0">
                <a:solidFill>
                  <a:schemeClr val="bg1"/>
                </a:solidFill>
              </a:rPr>
              <a:t>(WebAPI)</a:t>
            </a:r>
          </a:p>
        </p:txBody>
      </p:sp>
      <p:sp>
        <p:nvSpPr>
          <p:cNvPr id="16" name="Title 7"/>
          <p:cNvSpPr txBox="1">
            <a:spLocks/>
          </p:cNvSpPr>
          <p:nvPr/>
        </p:nvSpPr>
        <p:spPr>
          <a:xfrm>
            <a:off x="4831358" y="3904949"/>
            <a:ext cx="2877671" cy="672641"/>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900" b="1" dirty="0" smtClean="0">
                <a:solidFill>
                  <a:srgbClr val="D24726"/>
                </a:solidFill>
                <a:latin typeface="Segoe UI Light" panose="020B0502040204020203" pitchFamily="34" charset="0"/>
                <a:cs typeface="Segoe UI Light" panose="020B0502040204020203" pitchFamily="34" charset="0"/>
              </a:rPr>
              <a:t>Middleware</a:t>
            </a:r>
          </a:p>
          <a:p>
            <a:pPr algn="ctr"/>
            <a:r>
              <a:rPr lang="en-US" sz="1500" dirty="0">
                <a:solidFill>
                  <a:srgbClr val="DD462F"/>
                </a:solidFill>
                <a:latin typeface="Segoe UI" panose="020B0502040204020203" pitchFamily="34" charset="0"/>
                <a:ea typeface="+mn-ea"/>
                <a:cs typeface="Segoe UI" panose="020B0502040204020203" pitchFamily="34" charset="0"/>
              </a:rPr>
              <a:t>(Authentication, WebAPI, </a:t>
            </a:r>
            <a:r>
              <a:rPr lang="en-US" sz="1500" dirty="0" smtClean="0">
                <a:solidFill>
                  <a:srgbClr val="DD462F"/>
                </a:solidFill>
                <a:latin typeface="Segoe UI" panose="020B0502040204020203" pitchFamily="34" charset="0"/>
                <a:ea typeface="+mn-ea"/>
                <a:cs typeface="Segoe UI" panose="020B0502040204020203" pitchFamily="34" charset="0"/>
              </a:rPr>
              <a:t>SignalR</a:t>
            </a:r>
            <a:r>
              <a:rPr lang="en-US" sz="1500" dirty="0" smtClean="0">
                <a:solidFill>
                  <a:srgbClr val="DD462F"/>
                </a:solidFill>
                <a:latin typeface="Segoe UI" panose="020B0502040204020203" pitchFamily="34" charset="0"/>
                <a:cs typeface="Segoe UI" panose="020B0502040204020203" pitchFamily="34" charset="0"/>
              </a:rPr>
              <a:t>)</a:t>
            </a:r>
            <a:endParaRPr lang="en-US" sz="1500" b="1" dirty="0" smtClean="0">
              <a:solidFill>
                <a:srgbClr val="DD462F"/>
              </a:solidFill>
              <a:latin typeface="Segoe UI Light" panose="020B0502040204020203" pitchFamily="34" charset="0"/>
              <a:cs typeface="Segoe UI Light" panose="020B0502040204020203" pitchFamily="34" charset="0"/>
            </a:endParaRPr>
          </a:p>
        </p:txBody>
      </p:sp>
      <p:sp>
        <p:nvSpPr>
          <p:cNvPr id="17" name="Action Button: Return 16">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126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Development, Testing and Deployment</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a:t>
            </a:r>
            <a:r>
              <a:rPr lang="en-US" sz="1800" dirty="0">
                <a:latin typeface="Segoe UI" panose="020B0502040204020203" pitchFamily="34" charset="0"/>
                <a:cs typeface="Segoe UI" panose="020B0502040204020203" pitchFamily="34" charset="0"/>
              </a:rPr>
              <a:t>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Creating </a:t>
            </a:r>
            <a:r>
              <a:rPr lang="en-US" sz="1800" dirty="0">
                <a:latin typeface="Segoe UI" panose="020B0502040204020203" pitchFamily="34" charset="0"/>
                <a:cs typeface="Segoe UI" panose="020B0502040204020203" pitchFamily="34" charset="0"/>
              </a:rPr>
              <a:t>a new application instance</a:t>
            </a: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Monolithic vs SOA vs Microservices</a:t>
            </a:r>
            <a:endParaRPr lang="en-US" dirty="0">
              <a:latin typeface="Segoe UI Light" panose="020B0502040204020203" pitchFamily="34" charset="0"/>
              <a:cs typeface="Segoe UI Light" panose="020B0502040204020203" pitchFamily="34" charset="0"/>
            </a:endParaRPr>
          </a:p>
        </p:txBody>
      </p:sp>
      <p:sp>
        <p:nvSpPr>
          <p:cNvPr id="19" name="Rectangle 18"/>
          <p:cNvSpPr/>
          <p:nvPr/>
        </p:nvSpPr>
        <p:spPr>
          <a:xfrm>
            <a:off x="1277852" y="2087110"/>
            <a:ext cx="2388693" cy="2387876"/>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nvGrpSpPr>
          <p:cNvPr id="26" name="Group 25"/>
          <p:cNvGrpSpPr/>
          <p:nvPr/>
        </p:nvGrpSpPr>
        <p:grpSpPr>
          <a:xfrm>
            <a:off x="4863946"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8320681"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8928369"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8320681"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8928369"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9528016"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10135704"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9528016"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10135704"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8312930"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8920618"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8320681"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8920618"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9520265"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10127953"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9520265"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10127953"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Title 7"/>
          <p:cNvSpPr txBox="1">
            <a:spLocks/>
          </p:cNvSpPr>
          <p:nvPr/>
        </p:nvSpPr>
        <p:spPr>
          <a:xfrm>
            <a:off x="1707777" y="4607544"/>
            <a:ext cx="1546412"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Monolithic</a:t>
            </a:r>
          </a:p>
          <a:p>
            <a:pPr>
              <a:lnSpc>
                <a:spcPct val="120000"/>
              </a:lnSpc>
            </a:pPr>
            <a:r>
              <a:rPr lang="en-US" dirty="0" smtClean="0">
                <a:latin typeface="Segoe UI Light" panose="020B0502040204020203" pitchFamily="34" charset="0"/>
                <a:cs typeface="Segoe UI Light" panose="020B0502040204020203" pitchFamily="34" charset="0"/>
              </a:rPr>
              <a:t>Single Unit</a:t>
            </a:r>
            <a:endParaRPr lang="en-US" dirty="0">
              <a:latin typeface="Segoe UI Light" panose="020B0502040204020203" pitchFamily="34" charset="0"/>
              <a:cs typeface="Segoe UI Light" panose="020B0502040204020203" pitchFamily="34" charset="0"/>
            </a:endParaRPr>
          </a:p>
        </p:txBody>
      </p:sp>
      <p:sp>
        <p:nvSpPr>
          <p:cNvPr id="62" name="Title 7"/>
          <p:cNvSpPr txBox="1">
            <a:spLocks/>
          </p:cNvSpPr>
          <p:nvPr/>
        </p:nvSpPr>
        <p:spPr>
          <a:xfrm>
            <a:off x="4863946"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8337981"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85215"/>
            <a:ext cx="10926490" cy="44907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smtClean="0">
                <a:solidFill>
                  <a:srgbClr val="D24726"/>
                </a:solidFill>
                <a:latin typeface="Segoe UI" panose="020B0502040204020203" pitchFamily="34" charset="0"/>
                <a:cs typeface="Segoe UI" panose="020B0502040204020203" pitchFamily="34" charset="0"/>
              </a:rPr>
              <a:t>independently 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small</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process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isolation is achieved using </a:t>
            </a:r>
            <a:r>
              <a:rPr lang="en-US" sz="1800" b="1" dirty="0">
                <a:solidFill>
                  <a:srgbClr val="D24726"/>
                </a:solidFill>
                <a:latin typeface="Segoe UI" panose="020B0502040204020203" pitchFamily="34" charset="0"/>
                <a:cs typeface="Segoe UI" panose="020B0502040204020203" pitchFamily="34" charset="0"/>
                <a:hlinkClick r:id="rId2" action="ppaction://hlinksldjump"/>
              </a:rPr>
              <a:t>containers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Inter service 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pic>
        <p:nvPicPr>
          <p:cNvPr id="1026" name="Picture 2" descr="Image result for rabbitm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492" y="3588462"/>
            <a:ext cx="3149328" cy="1166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ecreativity.com/wp-content/uploads/2015/08/msmq-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006" y="3500845"/>
            <a:ext cx="1254034" cy="125403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7998977" y="3500845"/>
            <a:ext cx="2973823" cy="1343299"/>
            <a:chOff x="7998977" y="3500845"/>
            <a:chExt cx="2973823" cy="1343299"/>
          </a:xfrm>
        </p:grpSpPr>
        <p:sp>
          <p:nvSpPr>
            <p:cNvPr id="9" name="Title 7"/>
            <p:cNvSpPr txBox="1">
              <a:spLocks/>
            </p:cNvSpPr>
            <p:nvPr/>
          </p:nvSpPr>
          <p:spPr>
            <a:xfrm>
              <a:off x="8131629" y="4171672"/>
              <a:ext cx="2841171" cy="672472"/>
            </a:xfrm>
            <a:prstGeom prst="rect">
              <a:avLst/>
            </a:prstGeom>
          </p:spPr>
          <p:txBody>
            <a:bodyPr vert="horz" lIns="91440" tIns="45720" rIns="91440" bIns="45720" rtlCol="0" anchor="t" anchorCtr="0">
              <a:normAutofit lnSpcReduction="1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000" b="1" dirty="0" smtClean="0">
                  <a:solidFill>
                    <a:srgbClr val="0070C0"/>
                  </a:solidFill>
                  <a:latin typeface="Segoe UI Light" panose="020B0502040204020203" pitchFamily="34" charset="0"/>
                  <a:cs typeface="Segoe UI Light" panose="020B0502040204020203" pitchFamily="34" charset="0"/>
                </a:rPr>
                <a:t>Reliable/Concurrent</a:t>
              </a:r>
            </a:p>
            <a:p>
              <a:pPr algn="ctr"/>
              <a:r>
                <a:rPr lang="en-US" sz="2000" b="1" dirty="0" smtClean="0">
                  <a:solidFill>
                    <a:srgbClr val="0070C0"/>
                  </a:solidFill>
                  <a:latin typeface="Segoe UI Light" panose="020B0502040204020203" pitchFamily="34" charset="0"/>
                  <a:cs typeface="Segoe UI Light" panose="020B0502040204020203" pitchFamily="34" charset="0"/>
                </a:rPr>
                <a:t>Collections</a:t>
              </a:r>
              <a:endParaRPr lang="en-US" sz="2000" b="1" dirty="0">
                <a:solidFill>
                  <a:srgbClr val="0070C0"/>
                </a:solidFill>
                <a:latin typeface="Segoe UI Light" panose="020B0502040204020203" pitchFamily="34" charset="0"/>
                <a:cs typeface="Segoe UI Light" panose="020B0502040204020203" pitchFamily="34" charset="0"/>
              </a:endParaRPr>
            </a:p>
          </p:txBody>
        </p:sp>
        <p:pic>
          <p:nvPicPr>
            <p:cNvPr id="2" name="Picture 2" descr="Image result for az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8977" y="3500845"/>
              <a:ext cx="2973823" cy="856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00700" y="3748831"/>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874595" y="3755695"/>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10006097" y="3748831"/>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11078" y="3656816"/>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5" name="Rectangle 24"/>
          <p:cNvSpPr/>
          <p:nvPr/>
        </p:nvSpPr>
        <p:spPr>
          <a:xfrm>
            <a:off x="5411066" y="3555639"/>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6" name="Rectangle 25"/>
          <p:cNvSpPr/>
          <p:nvPr/>
        </p:nvSpPr>
        <p:spPr>
          <a:xfrm>
            <a:off x="7784973" y="3652447"/>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7" name="Rectangle 26"/>
          <p:cNvSpPr/>
          <p:nvPr/>
        </p:nvSpPr>
        <p:spPr>
          <a:xfrm>
            <a:off x="7707357" y="3560923"/>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endParaRPr lang="en-US" dirty="0" smtClean="0"/>
          </a:p>
          <a:p>
            <a:pPr algn="ctr"/>
            <a:r>
              <a:rPr lang="en-US" dirty="0" smtClean="0"/>
              <a:t>Microservice</a:t>
            </a:r>
            <a:endParaRPr lang="en-US" b="1" dirty="0"/>
          </a:p>
        </p:txBody>
      </p:sp>
      <p:sp>
        <p:nvSpPr>
          <p:cNvPr id="28" name="Rectangle 27"/>
          <p:cNvSpPr/>
          <p:nvPr/>
        </p:nvSpPr>
        <p:spPr>
          <a:xfrm>
            <a:off x="9930992" y="3658103"/>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9" name="Rectangle 28"/>
          <p:cNvSpPr/>
          <p:nvPr/>
        </p:nvSpPr>
        <p:spPr>
          <a:xfrm>
            <a:off x="9853376" y="3567375"/>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Technology heterogeneity </a:t>
            </a:r>
            <a:r>
              <a:rPr lang="en-US" sz="1800" dirty="0">
                <a:latin typeface="Segoe UI" panose="020B0502040204020203" pitchFamily="34" charset="0"/>
                <a:cs typeface="Segoe UI" panose="020B0502040204020203" pitchFamily="34" charset="0"/>
              </a:rPr>
              <a:t>(.NET, Java, </a:t>
            </a:r>
            <a:r>
              <a:rPr lang="en-US" sz="1800" dirty="0" smtClean="0">
                <a:latin typeface="Segoe UI" panose="020B0502040204020203" pitchFamily="34" charset="0"/>
                <a:cs typeface="Segoe UI" panose="020B0502040204020203" pitchFamily="34" charset="0"/>
              </a:rPr>
              <a:t>Node.js </a:t>
            </a:r>
            <a:r>
              <a:rPr lang="en-US" sz="1800" dirty="0">
                <a:latin typeface="Segoe UI" panose="020B0502040204020203" pitchFamily="34" charset="0"/>
                <a:cs typeface="Segoe UI" panose="020B0502040204020203" pitchFamily="34" charset="0"/>
              </a:rPr>
              <a:t>etc</a:t>
            </a:r>
            <a:r>
              <a:rPr lang="en-US" sz="1800" dirty="0" smtClean="0">
                <a:latin typeface="Segoe UI" panose="020B0502040204020203" pitchFamily="34" charset="0"/>
                <a:cs typeface="Segoe UI" panose="020B0502040204020203" pitchFamily="34" charset="0"/>
              </a:rPr>
              <a: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Resilience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High reliability and availability</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Scaling</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Ease of </a:t>
            </a:r>
            <a:r>
              <a:rPr lang="en-US" sz="1800" dirty="0" smtClean="0">
                <a:latin typeface="Segoe UI" panose="020B0502040204020203" pitchFamily="34" charset="0"/>
                <a:cs typeface="Segoe UI" panose="020B0502040204020203" pitchFamily="34" charset="0"/>
              </a:rPr>
              <a:t>deployment</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Organizational </a:t>
            </a:r>
            <a:r>
              <a:rPr lang="en-US" sz="1800" dirty="0" smtClean="0">
                <a:latin typeface="Segoe UI" panose="020B0502040204020203" pitchFamily="34" charset="0"/>
                <a:cs typeface="Segoe UI" panose="020B0502040204020203" pitchFamily="34" charset="0"/>
              </a:rPr>
              <a:t>alignment (Goes with domain driven design)</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Autonomous services (Self managed services)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upgrade with ensure zero down time (</a:t>
            </a:r>
            <a:r>
              <a:rPr lang="en-US" sz="1800" dirty="0">
                <a:latin typeface="Segoe UI" panose="020B0502040204020203" pitchFamily="34" charset="0"/>
                <a:cs typeface="Segoe UI" panose="020B0502040204020203" pitchFamily="34" charset="0"/>
              </a:rPr>
              <a:t>Rolling updates</a:t>
            </a:r>
            <a:r>
              <a:rPr lang="en-US" sz="1800" dirty="0" smtClean="0">
                <a:latin typeface="Segoe UI" panose="020B0502040204020203" pitchFamily="34" charset="0"/>
                <a:cs typeface="Segoe UI" panose="020B0502040204020203" pitchFamily="34" charset="0"/>
              </a:rPr>
              <a:t>)</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Faster developer </a:t>
            </a:r>
            <a:r>
              <a:rPr lang="en-US" sz="1800" dirty="0" err="1" smtClean="0">
                <a:latin typeface="Segoe UI" panose="020B0502040204020203" pitchFamily="34" charset="0"/>
                <a:cs typeface="Segoe UI" panose="020B0502040204020203" pitchFamily="34" charset="0"/>
              </a:rPr>
              <a:t>rampup</a:t>
            </a: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Why go for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78931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Microservices Design Patterns</a:t>
            </a:r>
            <a:endParaRPr lang="en-US" sz="4800" dirty="0">
              <a:solidFill>
                <a:schemeClr val="bg1"/>
              </a:solidFill>
            </a:endParaRPr>
          </a:p>
        </p:txBody>
      </p:sp>
    </p:spTree>
    <p:extLst>
      <p:ext uri="{BB962C8B-B14F-4D97-AF65-F5344CB8AC3E}">
        <p14:creationId xmlns:p14="http://schemas.microsoft.com/office/powerpoint/2010/main" val="91425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5144</TotalTime>
  <Words>1155</Words>
  <Application>Microsoft Office PowerPoint</Application>
  <PresentationFormat>Widescreen</PresentationFormat>
  <Paragraphs>320</Paragraphs>
  <Slides>32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Open Sans</vt:lpstr>
      <vt:lpstr>Segoe UI</vt:lpstr>
      <vt:lpstr>Segoe UI Light</vt:lpstr>
      <vt:lpstr>Segoe UI Semibold</vt:lpstr>
      <vt:lpstr>WelcomeDoc</vt:lpstr>
      <vt:lpstr>Microservices</vt:lpstr>
      <vt:lpstr>Agenda for the day</vt:lpstr>
      <vt:lpstr>What are Microservices?   Isn't SOA the same?</vt:lpstr>
      <vt:lpstr>Monolithic vs SOA vs Microservices</vt:lpstr>
      <vt:lpstr>Microservices Architecture</vt:lpstr>
      <vt:lpstr>Microservices Architecture</vt:lpstr>
      <vt:lpstr>Why go for Microservices?</vt:lpstr>
      <vt:lpstr>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More microservices patterns….</vt:lpstr>
      <vt:lpstr>Microservices Frameworks</vt:lpstr>
      <vt:lpstr>Azure Service Fabric</vt:lpstr>
      <vt:lpstr>Azure Service Fabric</vt:lpstr>
      <vt:lpstr>What can you build/deploy with Service Fabric?</vt:lpstr>
      <vt:lpstr>Development</vt:lpstr>
      <vt:lpstr>Clusters and Nodes</vt:lpstr>
      <vt:lpstr>Proof of Concept</vt:lpstr>
      <vt:lpstr>Proof of Concept</vt:lpstr>
      <vt:lpstr>Demo</vt:lpstr>
      <vt:lpstr>Questions?</vt:lpstr>
      <vt:lpstr>Appendix</vt:lpstr>
      <vt:lpstr>Appendix</vt:lpstr>
      <vt:lpstr>Appendix</vt:lpstr>
      <vt:lpstr>Appendix</vt:lpstr>
      <vt:lpstr>Appendix</vt:lpstr>
      <vt:lpstr>Appendix</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 Perera</cp:lastModifiedBy>
  <cp:revision>411</cp:revision>
  <dcterms:created xsi:type="dcterms:W3CDTF">2016-11-18T11:32:13Z</dcterms:created>
  <dcterms:modified xsi:type="dcterms:W3CDTF">2016-11-29T13:16:47Z</dcterms:modified>
  <cp:version/>
</cp:coreProperties>
</file>