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7" r:id="rId3"/>
    <p:sldId id="281" r:id="rId4"/>
    <p:sldId id="271" r:id="rId5"/>
    <p:sldId id="296" r:id="rId6"/>
    <p:sldId id="282" r:id="rId7"/>
    <p:sldId id="306" r:id="rId8"/>
    <p:sldId id="283" r:id="rId9"/>
    <p:sldId id="301" r:id="rId10"/>
    <p:sldId id="300" r:id="rId11"/>
    <p:sldId id="311" r:id="rId12"/>
    <p:sldId id="284" r:id="rId13"/>
    <p:sldId id="286" r:id="rId14"/>
    <p:sldId id="285" r:id="rId15"/>
    <p:sldId id="287" r:id="rId16"/>
    <p:sldId id="307" r:id="rId17"/>
    <p:sldId id="308" r:id="rId18"/>
    <p:sldId id="288" r:id="rId19"/>
    <p:sldId id="293" r:id="rId20"/>
    <p:sldId id="309" r:id="rId21"/>
    <p:sldId id="294" r:id="rId22"/>
    <p:sldId id="302" r:id="rId23"/>
    <p:sldId id="303" r:id="rId24"/>
    <p:sldId id="304" r:id="rId25"/>
    <p:sldId id="305" r:id="rId26"/>
    <p:sldId id="310" r:id="rId27"/>
    <p:sldId id="289"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81"/>
            <p14:sldId id="271"/>
            <p14:sldId id="296"/>
            <p14:sldId id="282"/>
            <p14:sldId id="306"/>
            <p14:sldId id="283"/>
            <p14:sldId id="301"/>
            <p14:sldId id="300"/>
            <p14:sldId id="311"/>
            <p14:sldId id="284"/>
            <p14:sldId id="286"/>
            <p14:sldId id="285"/>
            <p14:sldId id="287"/>
            <p14:sldId id="307"/>
            <p14:sldId id="308"/>
            <p14:sldId id="288"/>
            <p14:sldId id="293"/>
            <p14:sldId id="309"/>
            <p14:sldId id="294"/>
            <p14:sldId id="302"/>
            <p14:sldId id="303"/>
            <p14:sldId id="304"/>
            <p14:sldId id="305"/>
            <p14:sldId id="310"/>
            <p14:sldId id="289"/>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6" autoAdjust="0"/>
    <p:restoredTop sz="94364" autoAdjust="0"/>
  </p:normalViewPr>
  <p:slideViewPr>
    <p:cSldViewPr snapToGrid="0">
      <p:cViewPr>
        <p:scale>
          <a:sx n="66" d="100"/>
          <a:sy n="66" d="100"/>
        </p:scale>
        <p:origin x="648" y="2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88725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11/25/2016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6.xml"/><Relationship Id="rId4" Type="http://schemas.openxmlformats.org/officeDocument/2006/relationships/slide" Target="slide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63395"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60521"/>
            <a:ext cx="1213586"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8"/>
              <a:ext cx="991065" cy="58511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6776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Discovery and Server-side Discovery patterns</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Used to route requests for a client to an available service </a:t>
            </a:r>
            <a:r>
              <a:rPr lang="en-US" sz="1800" dirty="0" smtClean="0">
                <a:latin typeface="Segoe UI" panose="020B0502040204020203" pitchFamily="34" charset="0"/>
                <a:cs typeface="Segoe UI" panose="020B0502040204020203" pitchFamily="34" charset="0"/>
              </a:rPr>
              <a:t>instance</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The Messaging and Remote Procedure Invocation patterns</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ways that services can communicate</a:t>
            </a:r>
            <a:r>
              <a:rPr lang="en-US" sz="1800" dirty="0">
                <a:latin typeface="Segoe UI" panose="020B0502040204020203" pitchFamily="34" charset="0"/>
                <a:cs typeface="Segoe UI" panose="020B0502040204020203" pitchFamily="34" charset="0"/>
              </a:rPr>
              <a:t>.</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Microservice chassis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Build micro services using a framework that handles cross-cutting concerns.</a:t>
            </a: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Honorable mentions….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Chassis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1361" y="1749240"/>
            <a:ext cx="2124600" cy="1109644"/>
          </a:xfrm>
          <a:prstGeom prst="rect">
            <a:avLst/>
          </a:prstGeom>
        </p:spPr>
      </p:pic>
      <p:pic>
        <p:nvPicPr>
          <p:cNvPr id="1026" name="Picture 2" descr="Image result for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055" y="211709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257" y="1765047"/>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187" y="4083704"/>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046079" y="38757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465726" y="358787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2050" name="Picture 2" descr="Image result for AW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144" y="5023372"/>
            <a:ext cx="2483122" cy="186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9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93241" y="3021240"/>
            <a:ext cx="1257761" cy="992969"/>
          </a:xfrm>
          <a:prstGeom prst="rect">
            <a:avLst/>
          </a:prstGeom>
        </p:spPr>
      </p:pic>
      <p:pic>
        <p:nvPicPr>
          <p:cNvPr id="9" name="Picture 8"/>
          <p:cNvPicPr>
            <a:picLocks noChangeAspect="1"/>
          </p:cNvPicPr>
          <p:nvPr/>
        </p:nvPicPr>
        <p:blipFill>
          <a:blip r:embed="rId4"/>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Development</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ASP.NET</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2"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0 or any number 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t>
            </a:r>
            <a:r>
              <a:rPr lang="en-US" dirty="0" smtClean="0">
                <a:latin typeface="Segoe UI Light" panose="020B0502040204020203" pitchFamily="34" charset="0"/>
                <a:cs typeface="Segoe UI Light" panose="020B0502040204020203" pitchFamily="34" charset="0"/>
              </a:rPr>
              <a:t>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3"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4"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50816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Monolithic vs SOA vs Microservices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 Architecture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Clusters </a:t>
            </a: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endParaRPr lang="en-US" sz="1200" dirty="0"/>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2"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code, runtime, system tools, system libraries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4"/>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541609" y="5477554"/>
            <a:ext cx="3086100" cy="79057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a:t>
            </a:r>
            <a:r>
              <a:rPr lang="en-US" sz="1800" dirty="0" smtClean="0">
                <a:latin typeface="Segoe UI" panose="020B0502040204020203" pitchFamily="34" charset="0"/>
                <a:cs typeface="Segoe UI" panose="020B0502040204020203" pitchFamily="34" charset="0"/>
              </a:rPr>
              <a:t>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endParaRPr lang="en-US" sz="1400" dirty="0">
              <a:solidFill>
                <a:schemeClr val="bg1"/>
              </a:solidFill>
            </a:endParaRP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a:t>
            </a:r>
            <a:r>
              <a:rPr lang="en-US" sz="1500" dirty="0">
                <a:solidFill>
                  <a:srgbClr val="DD462F"/>
                </a:solidFill>
                <a:latin typeface="Segoe UI" panose="020B0502040204020203" pitchFamily="34" charset="0"/>
                <a:ea typeface="+mn-ea"/>
                <a:cs typeface="Segoe UI" panose="020B0502040204020203" pitchFamily="34" charset="0"/>
              </a:rPr>
              <a:t>,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What </a:t>
            </a:r>
            <a:r>
              <a:rPr lang="en-US" sz="4800" dirty="0">
                <a:solidFill>
                  <a:schemeClr val="bg1"/>
                </a:solidFill>
              </a:rPr>
              <a:t>are </a:t>
            </a:r>
            <a:r>
              <a:rPr lang="en-US" sz="4800" dirty="0" smtClean="0">
                <a:solidFill>
                  <a:schemeClr val="bg1"/>
                </a:solidFill>
              </a:rPr>
              <a:t>Microservices? </a:t>
            </a:r>
            <a:br>
              <a:rPr lang="en-US" sz="4800" dirty="0" smtClean="0">
                <a:solidFill>
                  <a:schemeClr val="bg1"/>
                </a:solidFill>
              </a:rPr>
            </a:br>
            <a:r>
              <a:rPr lang="en-US" sz="4800" dirty="0">
                <a:solidFill>
                  <a:schemeClr val="bg1"/>
                </a:solidFill>
              </a:rPr>
              <a:t/>
            </a:r>
            <a:br>
              <a:rPr lang="en-US" sz="4800" dirty="0">
                <a:solidFill>
                  <a:schemeClr val="bg1"/>
                </a:solidFill>
              </a:rPr>
            </a:br>
            <a:r>
              <a:rPr lang="en-US" sz="4800" dirty="0" smtClean="0">
                <a:solidFill>
                  <a:schemeClr val="bg1"/>
                </a:solidFill>
              </a:rPr>
              <a:t>Isn't SOA the same?</a:t>
            </a:r>
            <a:endParaRPr lang="en-US" sz="4800" dirty="0">
              <a:solidFill>
                <a:schemeClr val="bg1"/>
              </a:solidFill>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Monolithic vs SOA vs Microservices</a:t>
            </a:r>
            <a:endParaRPr lang="en-US" dirty="0">
              <a:latin typeface="Segoe UI Light" panose="020B0502040204020203" pitchFamily="34" charset="0"/>
              <a:cs typeface="Segoe UI Light" panose="020B0502040204020203" pitchFamily="34" charset="0"/>
            </a:endParaRPr>
          </a:p>
        </p:txBody>
      </p:sp>
      <p:sp>
        <p:nvSpPr>
          <p:cNvPr id="19" name="Rectangle 18"/>
          <p:cNvSpPr/>
          <p:nvPr/>
        </p:nvSpPr>
        <p:spPr>
          <a:xfrm>
            <a:off x="1277852" y="2087110"/>
            <a:ext cx="2388693" cy="238787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nvGrpSpPr>
          <p:cNvPr id="26" name="Group 25"/>
          <p:cNvGrpSpPr/>
          <p:nvPr/>
        </p:nvGrpSpPr>
        <p:grpSpPr>
          <a:xfrm>
            <a:off x="4863946"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8320681"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8928369"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8320681"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8928369"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9528016"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10135704"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9528016"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10135704"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8312930"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8920618"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8320681"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8920618"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9520265"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10127953"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9520265"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10127953"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Title 7"/>
          <p:cNvSpPr txBox="1">
            <a:spLocks/>
          </p:cNvSpPr>
          <p:nvPr/>
        </p:nvSpPr>
        <p:spPr>
          <a:xfrm>
            <a:off x="1707777" y="4607544"/>
            <a:ext cx="1546412"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Monolithic</a:t>
            </a:r>
          </a:p>
          <a:p>
            <a:pPr>
              <a:lnSpc>
                <a:spcPct val="120000"/>
              </a:lnSpc>
            </a:pPr>
            <a:r>
              <a:rPr lang="en-US" dirty="0" smtClean="0">
                <a:latin typeface="Segoe UI Light" panose="020B0502040204020203" pitchFamily="34" charset="0"/>
                <a:cs typeface="Segoe UI Light" panose="020B0502040204020203" pitchFamily="34" charset="0"/>
              </a:rPr>
              <a:t>Single Unit</a:t>
            </a:r>
            <a:endParaRPr lang="en-US" dirty="0">
              <a:latin typeface="Segoe UI Light" panose="020B0502040204020203" pitchFamily="34" charset="0"/>
              <a:cs typeface="Segoe UI Light" panose="020B0502040204020203" pitchFamily="34" charset="0"/>
            </a:endParaRPr>
          </a:p>
        </p:txBody>
      </p:sp>
      <p:sp>
        <p:nvSpPr>
          <p:cNvPr id="62" name="Title 7"/>
          <p:cNvSpPr txBox="1">
            <a:spLocks/>
          </p:cNvSpPr>
          <p:nvPr/>
        </p:nvSpPr>
        <p:spPr>
          <a:xfrm>
            <a:off x="4863946"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8337981"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a:t>
            </a:r>
            <a:r>
              <a:rPr lang="en-US" sz="1800" b="1" dirty="0" smtClean="0">
                <a:solidFill>
                  <a:srgbClr val="D24726"/>
                </a:solidFill>
                <a:latin typeface="Segoe UI" panose="020B0502040204020203" pitchFamily="34" charset="0"/>
                <a:cs typeface="Segoe UI" panose="020B0502040204020203" pitchFamily="34" charset="0"/>
              </a:rPr>
              <a:t>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small</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process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2"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a:t>
            </a:r>
            <a:r>
              <a:rPr lang="en-US" sz="1800" dirty="0" smtClean="0">
                <a:latin typeface="Segoe UI" panose="020B0502040204020203" pitchFamily="34" charset="0"/>
                <a:cs typeface="Segoe UI" panose="020B0502040204020203" pitchFamily="34" charset="0"/>
              </a:rPr>
              <a:t>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492" y="3588462"/>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2749" y="3500845"/>
            <a:ext cx="1254034" cy="125403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7"/>
          <p:cNvSpPr txBox="1">
            <a:spLocks/>
          </p:cNvSpPr>
          <p:nvPr/>
        </p:nvSpPr>
        <p:spPr>
          <a:xfrm>
            <a:off x="7314114" y="3807822"/>
            <a:ext cx="415398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Reliable Azure Collections</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Technology heterogeneity </a:t>
            </a:r>
            <a:r>
              <a:rPr lang="en-US" sz="1800" dirty="0">
                <a:latin typeface="Segoe UI" panose="020B0502040204020203" pitchFamily="34" charset="0"/>
                <a:cs typeface="Segoe UI" panose="020B0502040204020203" pitchFamily="34" charset="0"/>
              </a:rPr>
              <a:t>(.NET, Java, Node etc</a:t>
            </a:r>
            <a:r>
              <a:rPr lang="en-US" sz="1800" dirty="0" smtClean="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Resilience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High reliability and availability</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Scaling</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Ease of </a:t>
            </a:r>
            <a:r>
              <a:rPr lang="en-US" sz="1800" dirty="0" smtClean="0">
                <a:latin typeface="Segoe UI" panose="020B0502040204020203" pitchFamily="34" charset="0"/>
                <a:cs typeface="Segoe UI" panose="020B0502040204020203" pitchFamily="34" charset="0"/>
              </a:rPr>
              <a:t>deployment</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Organizational </a:t>
            </a:r>
            <a:r>
              <a:rPr lang="en-US" sz="1800" dirty="0" smtClean="0">
                <a:latin typeface="Segoe UI" panose="020B0502040204020203" pitchFamily="34" charset="0"/>
                <a:cs typeface="Segoe UI" panose="020B0502040204020203" pitchFamily="34" charset="0"/>
              </a:rPr>
              <a:t>alignment </a:t>
            </a:r>
            <a:r>
              <a:rPr lang="en-US" sz="1800" dirty="0" smtClean="0">
                <a:latin typeface="Segoe UI" panose="020B0502040204020203" pitchFamily="34" charset="0"/>
                <a:cs typeface="Segoe UI" panose="020B0502040204020203" pitchFamily="34" charset="0"/>
              </a:rPr>
              <a:t>(Goes with domain driven design)</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a:t>
            </a:r>
            <a:r>
              <a:rPr lang="en-US" sz="1800" dirty="0" smtClean="0">
                <a:latin typeface="Segoe UI" panose="020B0502040204020203" pitchFamily="34" charset="0"/>
                <a:cs typeface="Segoe UI" panose="020B0502040204020203" pitchFamily="34" charset="0"/>
              </a:rPr>
              <a:t>services (Self managed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upgrade with ensure zero down time (</a:t>
            </a:r>
            <a:r>
              <a:rPr lang="en-US" sz="1800" dirty="0">
                <a:latin typeface="Segoe UI" panose="020B0502040204020203" pitchFamily="34" charset="0"/>
                <a:cs typeface="Segoe UI" panose="020B0502040204020203" pitchFamily="34" charset="0"/>
              </a:rPr>
              <a:t>Rolling updates</a:t>
            </a:r>
            <a:r>
              <a:rPr lang="en-US" sz="1800" dirty="0" smtClean="0">
                <a:latin typeface="Segoe UI" panose="020B0502040204020203" pitchFamily="34" charset="0"/>
                <a:cs typeface="Segoe UI" panose="020B0502040204020203" pitchFamily="34" charset="0"/>
              </a:rPr>
              <a:t>)</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Why go for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78931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666" y="3233094"/>
            <a:ext cx="945400" cy="9454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016" y="4800270"/>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369036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4490400" y="5272750"/>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
        <p:nvSpPr>
          <p:cNvPr id="20" name="Title 7"/>
          <p:cNvSpPr txBox="1">
            <a:spLocks/>
          </p:cNvSpPr>
          <p:nvPr/>
        </p:nvSpPr>
        <p:spPr>
          <a:xfrm>
            <a:off x="3444241" y="5669471"/>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4527</TotalTime>
  <Words>1047</Words>
  <Application>Microsoft Office PowerPoint</Application>
  <PresentationFormat>Widescreen</PresentationFormat>
  <Paragraphs>284</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Open Sans</vt:lpstr>
      <vt:lpstr>Segoe UI</vt:lpstr>
      <vt:lpstr>Segoe UI Light</vt:lpstr>
      <vt:lpstr>Segoe UI Semibold</vt:lpstr>
      <vt:lpstr>WelcomeDoc</vt:lpstr>
      <vt:lpstr>Microservices</vt:lpstr>
      <vt:lpstr>Agenda for the day</vt:lpstr>
      <vt:lpstr>What are Microservices?   Isn't SOA the same?</vt:lpstr>
      <vt:lpstr>Monolithic vs SOA vs Microservices</vt:lpstr>
      <vt:lpstr>Microservices Architecture</vt:lpstr>
      <vt:lpstr>Microservices Architecture</vt:lpstr>
      <vt:lpstr>Why go for Microservices?</vt:lpstr>
      <vt:lpstr>Common Microservices Design Patterns</vt:lpstr>
      <vt:lpstr>Common Microservices Design Patterns</vt:lpstr>
      <vt:lpstr>Common Microservices Design Patterns</vt:lpstr>
      <vt:lpstr>Common Microservices Design Patterns</vt:lpstr>
      <vt:lpstr>Honorable mentions….</vt:lpstr>
      <vt:lpstr>Microservices Chassis Frameworks</vt:lpstr>
      <vt:lpstr>Azure Service Fabric</vt:lpstr>
      <vt:lpstr>Azure Service Fabric</vt:lpstr>
      <vt:lpstr>What can you build with Service Fabric?</vt:lpstr>
      <vt:lpstr>Development</vt:lpstr>
      <vt:lpstr>Clusters and Nodes</vt:lpstr>
      <vt:lpstr>Proof of Concept</vt:lpstr>
      <vt:lpstr>Proof of Concept</vt:lpstr>
      <vt:lpstr>Questions?</vt:lpstr>
      <vt:lpstr>Appendix</vt:lpstr>
      <vt:lpstr>Appendix</vt:lpstr>
      <vt:lpstr>Appendix</vt:lpstr>
      <vt:lpstr>Appendix</vt:lpstr>
      <vt:lpstr>Appendix</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cp:lastModifiedBy>
  <cp:revision>357</cp:revision>
  <dcterms:created xsi:type="dcterms:W3CDTF">2016-11-18T11:32:13Z</dcterms:created>
  <dcterms:modified xsi:type="dcterms:W3CDTF">2016-11-25T18:53:48Z</dcterms:modified>
  <cp:version/>
</cp:coreProperties>
</file>