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256" r:id="rId2"/>
    <p:sldId id="257" r:id="rId3"/>
    <p:sldId id="296" r:id="rId4"/>
    <p:sldId id="282" r:id="rId5"/>
    <p:sldId id="281" r:id="rId6"/>
    <p:sldId id="271" r:id="rId7"/>
    <p:sldId id="317" r:id="rId8"/>
    <p:sldId id="318" r:id="rId9"/>
    <p:sldId id="316" r:id="rId10"/>
    <p:sldId id="283" r:id="rId11"/>
    <p:sldId id="301" r:id="rId12"/>
    <p:sldId id="300" r:id="rId13"/>
    <p:sldId id="319" r:id="rId14"/>
    <p:sldId id="314" r:id="rId15"/>
    <p:sldId id="315" r:id="rId16"/>
    <p:sldId id="284" r:id="rId17"/>
    <p:sldId id="322" r:id="rId18"/>
    <p:sldId id="320" r:id="rId19"/>
    <p:sldId id="285" r:id="rId20"/>
    <p:sldId id="287" r:id="rId21"/>
    <p:sldId id="307" r:id="rId22"/>
    <p:sldId id="308" r:id="rId23"/>
    <p:sldId id="288" r:id="rId24"/>
    <p:sldId id="293" r:id="rId25"/>
    <p:sldId id="309" r:id="rId26"/>
    <p:sldId id="312" r:id="rId27"/>
    <p:sldId id="294" r:id="rId28"/>
    <p:sldId id="302" r:id="rId29"/>
    <p:sldId id="303" r:id="rId30"/>
    <p:sldId id="304" r:id="rId31"/>
    <p:sldId id="305" r:id="rId32"/>
    <p:sldId id="310" r:id="rId33"/>
    <p:sldId id="289" r:id="rId34"/>
    <p:sldId id="323" r:id="rId35"/>
    <p:sldId id="295"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96"/>
            <p14:sldId id="282"/>
            <p14:sldId id="281"/>
            <p14:sldId id="271"/>
            <p14:sldId id="317"/>
            <p14:sldId id="318"/>
            <p14:sldId id="316"/>
            <p14:sldId id="283"/>
            <p14:sldId id="301"/>
            <p14:sldId id="300"/>
            <p14:sldId id="319"/>
            <p14:sldId id="314"/>
            <p14:sldId id="315"/>
            <p14:sldId id="284"/>
            <p14:sldId id="322"/>
            <p14:sldId id="320"/>
            <p14:sldId id="285"/>
            <p14:sldId id="287"/>
            <p14:sldId id="307"/>
            <p14:sldId id="308"/>
            <p14:sldId id="288"/>
            <p14:sldId id="293"/>
            <p14:sldId id="309"/>
            <p14:sldId id="312"/>
            <p14:sldId id="294"/>
            <p14:sldId id="302"/>
            <p14:sldId id="303"/>
            <p14:sldId id="304"/>
            <p14:sldId id="305"/>
            <p14:sldId id="310"/>
            <p14:sldId id="289"/>
            <p14:sldId id="323"/>
            <p14:sldId id="295"/>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FB6"/>
    <a:srgbClr val="D24726"/>
    <a:srgbClr val="DD462F"/>
    <a:srgbClr val="404040"/>
    <a:srgbClr val="FF9B45"/>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6" autoAdjust="0"/>
    <p:restoredTop sz="65602" autoAdjust="0"/>
  </p:normalViewPr>
  <p:slideViewPr>
    <p:cSldViewPr snapToGrid="0">
      <p:cViewPr varScale="1">
        <p:scale>
          <a:sx n="57" d="100"/>
          <a:sy n="57" d="100"/>
        </p:scale>
        <p:origin x="183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321145-D7D1-4988-95F4-885D3D8EEFD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90127E8-955E-471A-A258-95701D50766C}">
      <dgm:prSet phldrT="[Text]"/>
      <dgm:spPr>
        <a:solidFill>
          <a:srgbClr val="D24726"/>
        </a:solidFill>
      </dgm:spPr>
      <dgm:t>
        <a:bodyPr/>
        <a:lstStyle/>
        <a:p>
          <a:r>
            <a:rPr lang="en-US" dirty="0" smtClean="0"/>
            <a:t>Domain</a:t>
          </a:r>
          <a:endParaRPr lang="en-US" dirty="0"/>
        </a:p>
      </dgm:t>
    </dgm:pt>
    <dgm:pt modelId="{6683A49F-425D-4FA5-A474-EDB3C2A950BB}" type="parTrans" cxnId="{441174F2-9B0D-4B3F-9B3C-F2B1AC99027F}">
      <dgm:prSet/>
      <dgm:spPr/>
      <dgm:t>
        <a:bodyPr/>
        <a:lstStyle/>
        <a:p>
          <a:endParaRPr lang="en-US"/>
        </a:p>
      </dgm:t>
    </dgm:pt>
    <dgm:pt modelId="{EC55A123-65DA-47AE-8555-EF29FF9F4AC9}" type="sibTrans" cxnId="{441174F2-9B0D-4B3F-9B3C-F2B1AC99027F}">
      <dgm:prSet/>
      <dgm:spPr/>
      <dgm:t>
        <a:bodyPr/>
        <a:lstStyle/>
        <a:p>
          <a:endParaRPr lang="en-US"/>
        </a:p>
      </dgm:t>
    </dgm:pt>
    <dgm:pt modelId="{A00E1A84-5431-4F7D-B333-3E608203CCEB}">
      <dgm:prSet phldrT="[Text]"/>
      <dgm:spPr>
        <a:solidFill>
          <a:srgbClr val="D24726"/>
        </a:solidFill>
      </dgm:spPr>
      <dgm:t>
        <a:bodyPr/>
        <a:lstStyle/>
        <a:p>
          <a:r>
            <a:rPr lang="en-US" dirty="0" smtClean="0"/>
            <a:t>Bounded Context</a:t>
          </a:r>
          <a:endParaRPr lang="en-US" dirty="0"/>
        </a:p>
      </dgm:t>
    </dgm:pt>
    <dgm:pt modelId="{27A00039-2F73-4EB5-B5A1-1AA4F5600187}" type="parTrans" cxnId="{819ACF2A-CAEA-4154-ABF9-C8628431C627}">
      <dgm:prSet/>
      <dgm:spPr>
        <a:solidFill>
          <a:srgbClr val="F8CFB6"/>
        </a:solidFill>
      </dgm:spPr>
      <dgm:t>
        <a:bodyPr/>
        <a:lstStyle/>
        <a:p>
          <a:endParaRPr lang="en-US"/>
        </a:p>
      </dgm:t>
    </dgm:pt>
    <dgm:pt modelId="{98AA3FB9-20EE-41ED-874A-EB217816A5BF}" type="sibTrans" cxnId="{819ACF2A-CAEA-4154-ABF9-C8628431C627}">
      <dgm:prSet/>
      <dgm:spPr/>
      <dgm:t>
        <a:bodyPr/>
        <a:lstStyle/>
        <a:p>
          <a:endParaRPr lang="en-US"/>
        </a:p>
      </dgm:t>
    </dgm:pt>
    <dgm:pt modelId="{DAA127AD-6334-4F9F-8C76-41BBE18FEE3E}">
      <dgm:prSet phldrT="[Text]"/>
      <dgm:spPr>
        <a:solidFill>
          <a:srgbClr val="D24726"/>
        </a:solidFill>
      </dgm:spPr>
      <dgm:t>
        <a:bodyPr/>
        <a:lstStyle/>
        <a:p>
          <a:r>
            <a:rPr lang="en-US" dirty="0" smtClean="0"/>
            <a:t>Single Responsibility Principal</a:t>
          </a:r>
          <a:endParaRPr lang="en-US" dirty="0"/>
        </a:p>
      </dgm:t>
    </dgm:pt>
    <dgm:pt modelId="{87127DD0-CA2D-4357-9EB7-DC97D540531A}" type="parTrans" cxnId="{5BFCA1AC-15FD-4BF7-AE9C-D4A8359E7A3E}">
      <dgm:prSet/>
      <dgm:spPr>
        <a:solidFill>
          <a:srgbClr val="F8CFB6"/>
        </a:solidFill>
      </dgm:spPr>
      <dgm:t>
        <a:bodyPr/>
        <a:lstStyle/>
        <a:p>
          <a:endParaRPr lang="en-US"/>
        </a:p>
      </dgm:t>
    </dgm:pt>
    <dgm:pt modelId="{B1D3B33E-ED99-449C-B8B3-4091022FAB28}" type="sibTrans" cxnId="{5BFCA1AC-15FD-4BF7-AE9C-D4A8359E7A3E}">
      <dgm:prSet/>
      <dgm:spPr/>
      <dgm:t>
        <a:bodyPr/>
        <a:lstStyle/>
        <a:p>
          <a:endParaRPr lang="en-US"/>
        </a:p>
      </dgm:t>
    </dgm:pt>
    <dgm:pt modelId="{C8742B49-6B0F-45DB-A39C-997EE34F08DF}">
      <dgm:prSet phldrT="[Text]"/>
      <dgm:spPr>
        <a:solidFill>
          <a:srgbClr val="D24726"/>
        </a:solidFill>
      </dgm:spPr>
      <dgm:t>
        <a:bodyPr/>
        <a:lstStyle/>
        <a:p>
          <a:r>
            <a:rPr lang="en-US" dirty="0" smtClean="0"/>
            <a:t>Ubiquitous Language</a:t>
          </a:r>
          <a:endParaRPr lang="en-US" dirty="0"/>
        </a:p>
      </dgm:t>
    </dgm:pt>
    <dgm:pt modelId="{A5B5769C-7EE9-4C21-B4FF-57F20CDD5297}" type="parTrans" cxnId="{A1D6E37F-846D-437D-B8D6-704EE1B929C3}">
      <dgm:prSet/>
      <dgm:spPr>
        <a:solidFill>
          <a:srgbClr val="F8CFB6"/>
        </a:solidFill>
      </dgm:spPr>
      <dgm:t>
        <a:bodyPr/>
        <a:lstStyle/>
        <a:p>
          <a:endParaRPr lang="en-US"/>
        </a:p>
      </dgm:t>
    </dgm:pt>
    <dgm:pt modelId="{BE1F3EC7-3D88-4992-9BC2-5C17DF761629}" type="sibTrans" cxnId="{A1D6E37F-846D-437D-B8D6-704EE1B929C3}">
      <dgm:prSet/>
      <dgm:spPr/>
      <dgm:t>
        <a:bodyPr/>
        <a:lstStyle/>
        <a:p>
          <a:endParaRPr lang="en-US"/>
        </a:p>
      </dgm:t>
    </dgm:pt>
    <dgm:pt modelId="{5945153C-DD77-4AD7-A043-9686F6657225}" type="pres">
      <dgm:prSet presAssocID="{56321145-D7D1-4988-95F4-885D3D8EEFD4}" presName="cycle" presStyleCnt="0">
        <dgm:presLayoutVars>
          <dgm:chMax val="1"/>
          <dgm:dir/>
          <dgm:animLvl val="ctr"/>
          <dgm:resizeHandles val="exact"/>
        </dgm:presLayoutVars>
      </dgm:prSet>
      <dgm:spPr/>
      <dgm:t>
        <a:bodyPr/>
        <a:lstStyle/>
        <a:p>
          <a:endParaRPr lang="en-US"/>
        </a:p>
      </dgm:t>
    </dgm:pt>
    <dgm:pt modelId="{DB5BCEB9-0713-465D-BAE4-41008A09F44D}" type="pres">
      <dgm:prSet presAssocID="{090127E8-955E-471A-A258-95701D50766C}" presName="centerShape" presStyleLbl="node0" presStyleIdx="0" presStyleCnt="1"/>
      <dgm:spPr/>
      <dgm:t>
        <a:bodyPr/>
        <a:lstStyle/>
        <a:p>
          <a:endParaRPr lang="en-US"/>
        </a:p>
      </dgm:t>
    </dgm:pt>
    <dgm:pt modelId="{74468A4D-70A3-4880-8935-DDF3701E1C20}" type="pres">
      <dgm:prSet presAssocID="{27A00039-2F73-4EB5-B5A1-1AA4F5600187}" presName="parTrans" presStyleLbl="bgSibTrans2D1" presStyleIdx="0" presStyleCnt="3"/>
      <dgm:spPr/>
      <dgm:t>
        <a:bodyPr/>
        <a:lstStyle/>
        <a:p>
          <a:endParaRPr lang="en-US"/>
        </a:p>
      </dgm:t>
    </dgm:pt>
    <dgm:pt modelId="{A91EC127-07CB-47FA-8B45-C656741EF170}" type="pres">
      <dgm:prSet presAssocID="{A00E1A84-5431-4F7D-B333-3E608203CCEB}" presName="node" presStyleLbl="node1" presStyleIdx="0" presStyleCnt="3">
        <dgm:presLayoutVars>
          <dgm:bulletEnabled val="1"/>
        </dgm:presLayoutVars>
      </dgm:prSet>
      <dgm:spPr/>
      <dgm:t>
        <a:bodyPr/>
        <a:lstStyle/>
        <a:p>
          <a:endParaRPr lang="en-US"/>
        </a:p>
      </dgm:t>
    </dgm:pt>
    <dgm:pt modelId="{96B9E08B-0BF3-4FBC-87CD-104C4419927A}" type="pres">
      <dgm:prSet presAssocID="{87127DD0-CA2D-4357-9EB7-DC97D540531A}" presName="parTrans" presStyleLbl="bgSibTrans2D1" presStyleIdx="1" presStyleCnt="3"/>
      <dgm:spPr/>
      <dgm:t>
        <a:bodyPr/>
        <a:lstStyle/>
        <a:p>
          <a:endParaRPr lang="en-US"/>
        </a:p>
      </dgm:t>
    </dgm:pt>
    <dgm:pt modelId="{BBDE044E-1FE9-413D-B3EF-4E1EF2039827}" type="pres">
      <dgm:prSet presAssocID="{DAA127AD-6334-4F9F-8C76-41BBE18FEE3E}" presName="node" presStyleLbl="node1" presStyleIdx="1" presStyleCnt="3">
        <dgm:presLayoutVars>
          <dgm:bulletEnabled val="1"/>
        </dgm:presLayoutVars>
      </dgm:prSet>
      <dgm:spPr/>
      <dgm:t>
        <a:bodyPr/>
        <a:lstStyle/>
        <a:p>
          <a:endParaRPr lang="en-US"/>
        </a:p>
      </dgm:t>
    </dgm:pt>
    <dgm:pt modelId="{295CEE7A-D8F7-4B65-9C84-E38052FE6573}" type="pres">
      <dgm:prSet presAssocID="{A5B5769C-7EE9-4C21-B4FF-57F20CDD5297}" presName="parTrans" presStyleLbl="bgSibTrans2D1" presStyleIdx="2" presStyleCnt="3"/>
      <dgm:spPr/>
      <dgm:t>
        <a:bodyPr/>
        <a:lstStyle/>
        <a:p>
          <a:endParaRPr lang="en-US"/>
        </a:p>
      </dgm:t>
    </dgm:pt>
    <dgm:pt modelId="{E2B774FB-C9C7-4233-A2B1-0D676A448C3A}" type="pres">
      <dgm:prSet presAssocID="{C8742B49-6B0F-45DB-A39C-997EE34F08DF}" presName="node" presStyleLbl="node1" presStyleIdx="2" presStyleCnt="3">
        <dgm:presLayoutVars>
          <dgm:bulletEnabled val="1"/>
        </dgm:presLayoutVars>
      </dgm:prSet>
      <dgm:spPr/>
      <dgm:t>
        <a:bodyPr/>
        <a:lstStyle/>
        <a:p>
          <a:endParaRPr lang="en-US"/>
        </a:p>
      </dgm:t>
    </dgm:pt>
  </dgm:ptLst>
  <dgm:cxnLst>
    <dgm:cxn modelId="{5BCD4FF1-51E8-4F9D-B6DD-E0E69C63320A}" type="presOf" srcId="{27A00039-2F73-4EB5-B5A1-1AA4F5600187}" destId="{74468A4D-70A3-4880-8935-DDF3701E1C20}" srcOrd="0" destOrd="0" presId="urn:microsoft.com/office/officeart/2005/8/layout/radial4"/>
    <dgm:cxn modelId="{5BFCA1AC-15FD-4BF7-AE9C-D4A8359E7A3E}" srcId="{090127E8-955E-471A-A258-95701D50766C}" destId="{DAA127AD-6334-4F9F-8C76-41BBE18FEE3E}" srcOrd="1" destOrd="0" parTransId="{87127DD0-CA2D-4357-9EB7-DC97D540531A}" sibTransId="{B1D3B33E-ED99-449C-B8B3-4091022FAB28}"/>
    <dgm:cxn modelId="{EBFEA0C3-4F48-40D0-B228-2E5ECA336BAE}" type="presOf" srcId="{87127DD0-CA2D-4357-9EB7-DC97D540531A}" destId="{96B9E08B-0BF3-4FBC-87CD-104C4419927A}" srcOrd="0" destOrd="0" presId="urn:microsoft.com/office/officeart/2005/8/layout/radial4"/>
    <dgm:cxn modelId="{6750853E-C6D2-44FC-AE9E-66186F938E46}" type="presOf" srcId="{A5B5769C-7EE9-4C21-B4FF-57F20CDD5297}" destId="{295CEE7A-D8F7-4B65-9C84-E38052FE6573}" srcOrd="0" destOrd="0" presId="urn:microsoft.com/office/officeart/2005/8/layout/radial4"/>
    <dgm:cxn modelId="{4E60D839-C879-478D-B15C-F2456146CADB}" type="presOf" srcId="{56321145-D7D1-4988-95F4-885D3D8EEFD4}" destId="{5945153C-DD77-4AD7-A043-9686F6657225}" srcOrd="0" destOrd="0" presId="urn:microsoft.com/office/officeart/2005/8/layout/radial4"/>
    <dgm:cxn modelId="{819ACF2A-CAEA-4154-ABF9-C8628431C627}" srcId="{090127E8-955E-471A-A258-95701D50766C}" destId="{A00E1A84-5431-4F7D-B333-3E608203CCEB}" srcOrd="0" destOrd="0" parTransId="{27A00039-2F73-4EB5-B5A1-1AA4F5600187}" sibTransId="{98AA3FB9-20EE-41ED-874A-EB217816A5BF}"/>
    <dgm:cxn modelId="{A1D6E37F-846D-437D-B8D6-704EE1B929C3}" srcId="{090127E8-955E-471A-A258-95701D50766C}" destId="{C8742B49-6B0F-45DB-A39C-997EE34F08DF}" srcOrd="2" destOrd="0" parTransId="{A5B5769C-7EE9-4C21-B4FF-57F20CDD5297}" sibTransId="{BE1F3EC7-3D88-4992-9BC2-5C17DF761629}"/>
    <dgm:cxn modelId="{BC02F83F-839A-4C75-BD1F-58A6903A2859}" type="presOf" srcId="{A00E1A84-5431-4F7D-B333-3E608203CCEB}" destId="{A91EC127-07CB-47FA-8B45-C656741EF170}" srcOrd="0" destOrd="0" presId="urn:microsoft.com/office/officeart/2005/8/layout/radial4"/>
    <dgm:cxn modelId="{8D99D7C3-AE1D-41DE-B455-AF3F38E3664E}" type="presOf" srcId="{090127E8-955E-471A-A258-95701D50766C}" destId="{DB5BCEB9-0713-465D-BAE4-41008A09F44D}" srcOrd="0" destOrd="0" presId="urn:microsoft.com/office/officeart/2005/8/layout/radial4"/>
    <dgm:cxn modelId="{441174F2-9B0D-4B3F-9B3C-F2B1AC99027F}" srcId="{56321145-D7D1-4988-95F4-885D3D8EEFD4}" destId="{090127E8-955E-471A-A258-95701D50766C}" srcOrd="0" destOrd="0" parTransId="{6683A49F-425D-4FA5-A474-EDB3C2A950BB}" sibTransId="{EC55A123-65DA-47AE-8555-EF29FF9F4AC9}"/>
    <dgm:cxn modelId="{A17AE6F2-035C-4B9B-85EF-FDD8EB321C81}" type="presOf" srcId="{DAA127AD-6334-4F9F-8C76-41BBE18FEE3E}" destId="{BBDE044E-1FE9-413D-B3EF-4E1EF2039827}" srcOrd="0" destOrd="0" presId="urn:microsoft.com/office/officeart/2005/8/layout/radial4"/>
    <dgm:cxn modelId="{D30D5C02-1325-4345-ABC2-385F3859E812}" type="presOf" srcId="{C8742B49-6B0F-45DB-A39C-997EE34F08DF}" destId="{E2B774FB-C9C7-4233-A2B1-0D676A448C3A}" srcOrd="0" destOrd="0" presId="urn:microsoft.com/office/officeart/2005/8/layout/radial4"/>
    <dgm:cxn modelId="{C1280553-E656-480E-BDDC-18DDE4D44EEC}" type="presParOf" srcId="{5945153C-DD77-4AD7-A043-9686F6657225}" destId="{DB5BCEB9-0713-465D-BAE4-41008A09F44D}" srcOrd="0" destOrd="0" presId="urn:microsoft.com/office/officeart/2005/8/layout/radial4"/>
    <dgm:cxn modelId="{653DEB5F-A4F9-4F2D-AABE-8BEE904D1B10}" type="presParOf" srcId="{5945153C-DD77-4AD7-A043-9686F6657225}" destId="{74468A4D-70A3-4880-8935-DDF3701E1C20}" srcOrd="1" destOrd="0" presId="urn:microsoft.com/office/officeart/2005/8/layout/radial4"/>
    <dgm:cxn modelId="{E78284E1-6FCC-4AF4-9E87-43F221F2F7CC}" type="presParOf" srcId="{5945153C-DD77-4AD7-A043-9686F6657225}" destId="{A91EC127-07CB-47FA-8B45-C656741EF170}" srcOrd="2" destOrd="0" presId="urn:microsoft.com/office/officeart/2005/8/layout/radial4"/>
    <dgm:cxn modelId="{49156305-2D85-4361-AE6F-D39208020791}" type="presParOf" srcId="{5945153C-DD77-4AD7-A043-9686F6657225}" destId="{96B9E08B-0BF3-4FBC-87CD-104C4419927A}" srcOrd="3" destOrd="0" presId="urn:microsoft.com/office/officeart/2005/8/layout/radial4"/>
    <dgm:cxn modelId="{47672377-7E8F-4556-8FB1-C7CCE0B3C147}" type="presParOf" srcId="{5945153C-DD77-4AD7-A043-9686F6657225}" destId="{BBDE044E-1FE9-413D-B3EF-4E1EF2039827}" srcOrd="4" destOrd="0" presId="urn:microsoft.com/office/officeart/2005/8/layout/radial4"/>
    <dgm:cxn modelId="{4C026DBD-5DDC-4A6B-BA3A-39E89AC821DF}" type="presParOf" srcId="{5945153C-DD77-4AD7-A043-9686F6657225}" destId="{295CEE7A-D8F7-4B65-9C84-E38052FE6573}" srcOrd="5" destOrd="0" presId="urn:microsoft.com/office/officeart/2005/8/layout/radial4"/>
    <dgm:cxn modelId="{DE0CB429-6D00-4726-9C5D-6DDD343D3301}" type="presParOf" srcId="{5945153C-DD77-4AD7-A043-9686F6657225}" destId="{E2B774FB-C9C7-4233-A2B1-0D676A448C3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BCEB9-0713-465D-BAE4-41008A09F44D}">
      <dsp:nvSpPr>
        <dsp:cNvPr id="0" name=""/>
        <dsp:cNvSpPr/>
      </dsp:nvSpPr>
      <dsp:spPr>
        <a:xfrm>
          <a:off x="1554729" y="1642795"/>
          <a:ext cx="1287477" cy="1287477"/>
        </a:xfrm>
        <a:prstGeom prst="ellipse">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Domain</a:t>
          </a:r>
          <a:endParaRPr lang="en-US" sz="2000" kern="1200" dirty="0"/>
        </a:p>
      </dsp:txBody>
      <dsp:txXfrm>
        <a:off x="1743276" y="1831342"/>
        <a:ext cx="910383" cy="910383"/>
      </dsp:txXfrm>
    </dsp:sp>
    <dsp:sp modelId="{74468A4D-70A3-4880-8935-DDF3701E1C20}">
      <dsp:nvSpPr>
        <dsp:cNvPr id="0" name=""/>
        <dsp:cNvSpPr/>
      </dsp:nvSpPr>
      <dsp:spPr>
        <a:xfrm rot="12900000">
          <a:off x="628561" y="1385122"/>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A91EC127-07CB-47FA-8B45-C656741EF170}">
      <dsp:nvSpPr>
        <dsp:cNvPr id="0" name=""/>
        <dsp:cNvSpPr/>
      </dsp:nvSpPr>
      <dsp:spPr>
        <a:xfrm>
          <a:off x="115494" y="766991"/>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Bounded Context</a:t>
          </a:r>
          <a:endParaRPr lang="en-US" sz="1400" kern="1200" dirty="0"/>
        </a:p>
      </dsp:txBody>
      <dsp:txXfrm>
        <a:off x="144153" y="795650"/>
        <a:ext cx="1165785" cy="921165"/>
      </dsp:txXfrm>
    </dsp:sp>
    <dsp:sp modelId="{96B9E08B-0BF3-4FBC-87CD-104C4419927A}">
      <dsp:nvSpPr>
        <dsp:cNvPr id="0" name=""/>
        <dsp:cNvSpPr/>
      </dsp:nvSpPr>
      <dsp:spPr>
        <a:xfrm rot="16200000">
          <a:off x="1653894" y="851367"/>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BBDE044E-1FE9-413D-B3EF-4E1EF2039827}">
      <dsp:nvSpPr>
        <dsp:cNvPr id="0" name=""/>
        <dsp:cNvSpPr/>
      </dsp:nvSpPr>
      <dsp:spPr>
        <a:xfrm>
          <a:off x="1586916" y="1018"/>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Single Responsibility Principal</a:t>
          </a:r>
          <a:endParaRPr lang="en-US" sz="1400" kern="1200" dirty="0"/>
        </a:p>
      </dsp:txBody>
      <dsp:txXfrm>
        <a:off x="1615575" y="29677"/>
        <a:ext cx="1165785" cy="921165"/>
      </dsp:txXfrm>
    </dsp:sp>
    <dsp:sp modelId="{295CEE7A-D8F7-4B65-9C84-E38052FE6573}">
      <dsp:nvSpPr>
        <dsp:cNvPr id="0" name=""/>
        <dsp:cNvSpPr/>
      </dsp:nvSpPr>
      <dsp:spPr>
        <a:xfrm rot="19500000">
          <a:off x="2679228" y="1385122"/>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E2B774FB-C9C7-4233-A2B1-0D676A448C3A}">
      <dsp:nvSpPr>
        <dsp:cNvPr id="0" name=""/>
        <dsp:cNvSpPr/>
      </dsp:nvSpPr>
      <dsp:spPr>
        <a:xfrm>
          <a:off x="3058337" y="766991"/>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Ubiquitous Language</a:t>
          </a:r>
          <a:endParaRPr lang="en-US" sz="1400" kern="1200" dirty="0"/>
        </a:p>
      </dsp:txBody>
      <dsp:txXfrm>
        <a:off x="3086996" y="795650"/>
        <a:ext cx="1165785" cy="921165"/>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icroservices.io/patterns/deployment/multiple-services-per-host.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microservices.io/patterns/deployment/single-service-per-host.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(30 seconds)</a:t>
            </a:r>
          </a:p>
          <a:p>
            <a:pPr marL="171450" indent="-171450">
              <a:buFont typeface="Arial" panose="020B0604020202020204" pitchFamily="34" charset="0"/>
              <a:buChar char="•"/>
            </a:pPr>
            <a:r>
              <a:rPr lang="en-US" dirty="0" smtClean="0"/>
              <a:t>Good</a:t>
            </a:r>
            <a:r>
              <a:rPr lang="en-US" baseline="0" dirty="0" smtClean="0"/>
              <a:t> afternoon everyone, thanks for coming</a:t>
            </a:r>
          </a:p>
          <a:p>
            <a:pPr marL="171450" indent="-171450">
              <a:buFont typeface="Arial" panose="020B0604020202020204" pitchFamily="34" charset="0"/>
              <a:buChar char="•"/>
            </a:pPr>
            <a:r>
              <a:rPr lang="en-US" baseline="0" dirty="0" smtClean="0"/>
              <a:t>In the micros account we have developed a practice to research about a technical topic and present it to the account by weekly. This time around </a:t>
            </a:r>
            <a:r>
              <a:rPr lang="en-US" baseline="0" dirty="0" err="1" smtClean="0"/>
              <a:t>Nishantha</a:t>
            </a:r>
            <a:r>
              <a:rPr lang="en-US" baseline="0" dirty="0" smtClean="0"/>
              <a:t> </a:t>
            </a:r>
            <a:r>
              <a:rPr lang="en-US" baseline="0" dirty="0" err="1" smtClean="0"/>
              <a:t>Hettiarachchi</a:t>
            </a:r>
            <a:r>
              <a:rPr lang="en-US" baseline="0" dirty="0" smtClean="0"/>
              <a:t> said, why just the Micros account, let share it with the rest of </a:t>
            </a:r>
            <a:r>
              <a:rPr lang="en-US" baseline="0" dirty="0" err="1" smtClean="0"/>
              <a:t>Virtusa</a:t>
            </a:r>
            <a:r>
              <a:rPr lang="en-US" baseline="0" dirty="0" smtClean="0"/>
              <a:t>. We are not experts in microservices but a set of techies who love to learn new technologies.</a:t>
            </a:r>
          </a:p>
          <a:p>
            <a:pPr marL="171450" indent="-171450">
              <a:buFont typeface="Arial" panose="020B0604020202020204" pitchFamily="34" charset="0"/>
              <a:buChar char="•"/>
            </a:pPr>
            <a:r>
              <a:rPr lang="en-US" baseline="0" dirty="0" smtClean="0"/>
              <a:t>This K-talk is about Microservice, we will be touching base with Azure Service Fabric.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is the problem</a:t>
            </a:r>
            <a:r>
              <a:rPr lang="en-US" baseline="0" dirty="0" smtClean="0"/>
              <a:t> that this pattern handles?</a:t>
            </a:r>
          </a:p>
          <a:p>
            <a:pPr marL="171450" indent="-171450">
              <a:buFont typeface="Arial" panose="020B0604020202020204" pitchFamily="34" charset="0"/>
              <a:buChar char="•"/>
            </a:pPr>
            <a:r>
              <a:rPr lang="en-US" baseline="0" dirty="0" smtClean="0"/>
              <a:t>This patterns ensures that, If a service fails, we should not be ideally keep hitting that service for a response. We should give it time to self heal. </a:t>
            </a:r>
          </a:p>
          <a:p>
            <a:pPr marL="171450" indent="-171450">
              <a:buFont typeface="Arial" panose="020B0604020202020204" pitchFamily="34" charset="0"/>
              <a:buChar char="•"/>
            </a:pPr>
            <a:r>
              <a:rPr lang="en-US" baseline="0" dirty="0" smtClean="0"/>
              <a:t>It’s a simple state machine.</a:t>
            </a:r>
          </a:p>
          <a:p>
            <a:pPr marL="171450" indent="-171450">
              <a:buFont typeface="Arial" panose="020B0604020202020204" pitchFamily="34" charset="0"/>
              <a:buChar char="•"/>
            </a:pPr>
            <a:r>
              <a:rPr lang="en-US" baseline="0" dirty="0" smtClean="0"/>
              <a:t>Close state -&gt; Open -&gt; Half Open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519755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is the problem</a:t>
            </a:r>
            <a:r>
              <a:rPr lang="en-US" baseline="0" dirty="0" smtClean="0"/>
              <a:t> that this pattern handles?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In a </a:t>
            </a:r>
            <a:r>
              <a:rPr lang="en-US" baseline="0" dirty="0" err="1" smtClean="0"/>
              <a:t>microservice</a:t>
            </a:r>
            <a:r>
              <a:rPr lang="en-US" baseline="0" dirty="0" smtClean="0"/>
              <a:t> environment we are talking about a lot of services. We can’t let clients try to connect to all the services individually. We then use the change of implementing security and </a:t>
            </a:r>
            <a:r>
              <a:rPr lang="en-US" baseline="0" dirty="0" err="1" smtClean="0"/>
              <a:t>loadbalancing</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 we define a single entry point to our services.</a:t>
            </a:r>
            <a:endParaRPr lang="en-US"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563317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is the problem</a:t>
            </a:r>
            <a:r>
              <a:rPr lang="en-US" baseline="0" dirty="0" smtClean="0"/>
              <a:t> that this pattern handles?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we really see it, having one database would mean that it becomes a single point of failure. If the central DB goes down all the services goes down with it.</a:t>
            </a:r>
            <a:endParaRPr lang="en-US" dirty="0" smtClean="0"/>
          </a:p>
          <a:p>
            <a:pPr marL="171450" indent="-171450">
              <a:buFont typeface="Arial" panose="020B0604020202020204" pitchFamily="34" charset="0"/>
              <a:buChar char="•"/>
            </a:pPr>
            <a:r>
              <a:rPr lang="en-US" dirty="0" smtClean="0"/>
              <a:t>By having a </a:t>
            </a:r>
            <a:r>
              <a:rPr lang="en-US" dirty="0" err="1" smtClean="0"/>
              <a:t>a</a:t>
            </a:r>
            <a:r>
              <a:rPr lang="en-US" dirty="0" smtClean="0"/>
              <a:t> single DB per service we are ensuring that the whole application will not fail at</a:t>
            </a:r>
            <a:r>
              <a:rPr lang="en-US" baseline="0" dirty="0" smtClean="0"/>
              <a:t> the same time.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05717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D24726"/>
                </a:solidFill>
                <a:latin typeface="Segoe UI Light" panose="020B0502040204020203" pitchFamily="34" charset="0"/>
                <a:cs typeface="Segoe UI Light" panose="020B0502040204020203" pitchFamily="34" charset="0"/>
              </a:rPr>
              <a:t>Single Service Per Node</a:t>
            </a:r>
            <a:endParaRPr lang="en-US" sz="1200" b="1"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Services instances are isolated from one another</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There is no possibility of conflicting resource requirements or dependency versions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service instance can only consume at most the resources of a single host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Its straightforward to monitor, manage, and redeploy each service instance</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The drawbacks of this approach include: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Potentially less efficient resource utilization compared to </a:t>
            </a:r>
            <a:r>
              <a:rPr lang="en-US" sz="1200" b="0" i="0" u="none" strike="noStrike" kern="1200" dirty="0" smtClean="0">
                <a:solidFill>
                  <a:schemeClr val="tx1"/>
                </a:solidFill>
                <a:effectLst/>
                <a:latin typeface="+mn-lt"/>
                <a:ea typeface="+mn-ea"/>
                <a:cs typeface="+mn-cs"/>
                <a:hlinkClick r:id="rId3"/>
              </a:rPr>
              <a:t>Multiple Services per Host</a:t>
            </a:r>
            <a:r>
              <a:rPr lang="en-US" sz="1200" b="0" i="0" kern="1200" dirty="0" smtClean="0">
                <a:solidFill>
                  <a:schemeClr val="tx1"/>
                </a:solidFill>
                <a:effectLst/>
                <a:latin typeface="+mn-lt"/>
                <a:ea typeface="+mn-ea"/>
                <a:cs typeface="+mn-cs"/>
              </a:rPr>
              <a:t> because there are more hosts</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rgbClr val="D24726"/>
                </a:solidFill>
                <a:latin typeface="Segoe UI Light" panose="020B0502040204020203" pitchFamily="34" charset="0"/>
                <a:cs typeface="Segoe UI Light" panose="020B0502040204020203" pitchFamily="34" charset="0"/>
              </a:rPr>
              <a:t>Multiple Service Per Node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benefits of this pattern include: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More efficient resource utilization than the </a:t>
            </a:r>
            <a:r>
              <a:rPr lang="en-US" sz="1200" b="0" i="0" u="none" strike="noStrike" kern="1200" dirty="0" smtClean="0">
                <a:solidFill>
                  <a:schemeClr val="tx1"/>
                </a:solidFill>
                <a:effectLst/>
                <a:latin typeface="+mn-lt"/>
                <a:ea typeface="+mn-ea"/>
                <a:cs typeface="+mn-cs"/>
                <a:hlinkClick r:id="rId4"/>
              </a:rPr>
              <a:t>Service Instance per host pattern</a:t>
            </a: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The drawbacks of this approach include: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Risk of conflicting resource requirements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Risk of conflicting dependency versions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Difficult to limit the resources consumed by a service instance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multiple services instances are deployed in the same process then its difficult to monitor the resource consumption of each service instance. Its also impossible to isolate each instance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smtClean="0">
              <a:solidFill>
                <a:srgbClr val="D24726"/>
              </a:solidFill>
              <a:latin typeface="Segoe UI Light" panose="020B0502040204020203" pitchFamily="34" charset="0"/>
              <a:cs typeface="Segoe UI Light"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smtClean="0">
              <a:solidFill>
                <a:srgbClr val="D24726"/>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276438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is the problem</a:t>
            </a:r>
            <a:r>
              <a:rPr lang="en-US" baseline="0" dirty="0" smtClean="0"/>
              <a:t> that this pattern handles?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indent="-171450">
              <a:buFont typeface="Arial" panose="020B0604020202020204" pitchFamily="34" charset="0"/>
              <a:buChar char="•"/>
            </a:pPr>
            <a:r>
              <a:rPr lang="en-US" baseline="0" dirty="0" smtClean="0"/>
              <a:t>In a </a:t>
            </a:r>
            <a:r>
              <a:rPr lang="en-US" baseline="0" dirty="0" err="1" smtClean="0"/>
              <a:t>microservice</a:t>
            </a:r>
            <a:r>
              <a:rPr lang="en-US" baseline="0" dirty="0" smtClean="0"/>
              <a:t> environment we are talking about a lot of services. </a:t>
            </a:r>
          </a:p>
          <a:p>
            <a:pPr marL="171450" indent="-171450">
              <a:buFont typeface="Arial" panose="020B0604020202020204" pitchFamily="34" charset="0"/>
              <a:buChar char="•"/>
            </a:pPr>
            <a:r>
              <a:rPr lang="en-US" baseline="0" dirty="0" smtClean="0"/>
              <a:t>A service will not be located on a fixed location. If a service failure occur another instance will be spinning up on a new </a:t>
            </a:r>
            <a:r>
              <a:rPr lang="en-US" baseline="0" dirty="0" err="1" smtClean="0"/>
              <a:t>ip</a:t>
            </a:r>
            <a:r>
              <a:rPr lang="en-US" baseline="0" dirty="0" smtClean="0"/>
              <a:t> address.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service registry</a:t>
            </a:r>
            <a:r>
              <a:rPr lang="en-US" baseline="0" dirty="0" smtClean="0"/>
              <a:t> keeps track of the service locations.</a:t>
            </a:r>
            <a:endParaRPr lang="en-US" dirty="0" smtClean="0"/>
          </a:p>
          <a:p>
            <a:pPr marL="171450" indent="-171450">
              <a:buFont typeface="Arial" panose="020B0604020202020204" pitchFamily="34" charset="0"/>
              <a:buChar char="•"/>
            </a:pPr>
            <a:r>
              <a:rPr lang="en-US" dirty="0" smtClean="0"/>
              <a:t>The client side proxy talks to the service</a:t>
            </a:r>
            <a:r>
              <a:rPr lang="en-US" baseline="0" dirty="0" smtClean="0"/>
              <a:t> registry find out where the service is deploys and then talk to it.</a:t>
            </a:r>
          </a:p>
          <a:p>
            <a:pPr marL="171450" indent="-171450">
              <a:buFont typeface="Arial" panose="020B0604020202020204" pitchFamily="34" charset="0"/>
              <a:buChar char="•"/>
            </a:pPr>
            <a:r>
              <a:rPr lang="en-US" baseline="0" dirty="0" smtClean="0"/>
              <a:t>The client is now tightly coupled with the service register.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249586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pattern addresses the same problem but removes the dependency between</a:t>
            </a:r>
            <a:r>
              <a:rPr lang="en-US" baseline="0" dirty="0" smtClean="0"/>
              <a:t> the client and the service registry.</a:t>
            </a:r>
            <a:endParaRPr lang="en-US" dirty="0" smtClean="0"/>
          </a:p>
          <a:p>
            <a:pPr marL="171450" indent="-171450">
              <a:buFont typeface="Arial" panose="020B0604020202020204" pitchFamily="34" charset="0"/>
              <a:buChar char="•"/>
            </a:pPr>
            <a:r>
              <a:rPr lang="en-US" dirty="0" smtClean="0"/>
              <a:t>The service</a:t>
            </a:r>
            <a:r>
              <a:rPr lang="en-US" baseline="0" dirty="0" smtClean="0"/>
              <a:t> register communication is handed over to a router or load balancer. This router talks to the service register to locate the service.</a:t>
            </a:r>
          </a:p>
          <a:p>
            <a:pPr marL="171450" indent="-171450">
              <a:buFont typeface="Arial" panose="020B0604020202020204" pitchFamily="34" charset="0"/>
              <a:buChar char="•"/>
            </a:pPr>
            <a:r>
              <a:rPr lang="en-US" b="1" baseline="0" dirty="0" smtClean="0"/>
              <a:t>AWS elastic </a:t>
            </a:r>
            <a:r>
              <a:rPr lang="en-US" b="1" baseline="0" dirty="0" err="1" smtClean="0"/>
              <a:t>loadbalancer</a:t>
            </a:r>
            <a:r>
              <a:rPr lang="en-US" b="1" baseline="0" dirty="0" smtClean="0"/>
              <a:t> </a:t>
            </a:r>
            <a:r>
              <a:rPr lang="en-US" baseline="0" dirty="0" smtClean="0"/>
              <a:t>or </a:t>
            </a:r>
            <a:r>
              <a:rPr lang="en-US" b="1" baseline="0" dirty="0" smtClean="0"/>
              <a:t>Azure load balancer </a:t>
            </a:r>
            <a:r>
              <a:rPr lang="en-US" baseline="0" dirty="0" smtClean="0"/>
              <a:t>can be used as a router.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10422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These are some of the other patterns out there.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you go to </a:t>
            </a:r>
            <a:r>
              <a:rPr lang="en-US" sz="1200" dirty="0" smtClean="0"/>
              <a:t>Chris Richardson</a:t>
            </a:r>
            <a:r>
              <a:rPr lang="en-US" sz="1200" baseline="0" dirty="0" smtClean="0"/>
              <a:t> site you will be able to find a lot more information related to microservices</a:t>
            </a:r>
            <a:endParaRPr lang="en-US" sz="120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2786926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answer is no</a:t>
            </a: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986563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a:t>
            </a:r>
            <a:r>
              <a:rPr lang="en-US" baseline="0" dirty="0" smtClean="0"/>
              <a:t> are already frameworks to build to handle these. We just need to use them.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These are some of the frameworks out there.</a:t>
            </a:r>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844374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will now be talking a bit more about the Azure Service Fabric</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(15 seconds)</a:t>
            </a:r>
            <a:endParaRPr lang="en-US" dirty="0" smtClean="0"/>
          </a:p>
          <a:p>
            <a:pPr marL="171450" indent="-171450">
              <a:buFont typeface="Arial" panose="020B0604020202020204" pitchFamily="34" charset="0"/>
              <a:buChar char="•"/>
            </a:pPr>
            <a:r>
              <a:rPr lang="en-US" dirty="0" smtClean="0"/>
              <a:t>This is a agenda</a:t>
            </a:r>
            <a:r>
              <a:rPr lang="en-US" baseline="0" dirty="0" smtClean="0"/>
              <a:t> for this session</a:t>
            </a:r>
          </a:p>
          <a:p>
            <a:pPr marL="171450" indent="-171450">
              <a:buFont typeface="Arial" panose="020B0604020202020204" pitchFamily="34" charset="0"/>
              <a:buChar char="•"/>
            </a:pPr>
            <a:r>
              <a:rPr lang="en-US" baseline="0" dirty="0" smtClean="0"/>
              <a:t>So lets get started…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275446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platform allows you to build,</a:t>
            </a:r>
            <a:r>
              <a:rPr lang="en-US" baseline="0" dirty="0" smtClean="0"/>
              <a:t> test and deploy microservices.</a:t>
            </a:r>
          </a:p>
          <a:p>
            <a:pPr marL="171450" indent="-171450">
              <a:buFont typeface="Arial" panose="020B0604020202020204" pitchFamily="34" charset="0"/>
              <a:buChar char="•"/>
            </a:pPr>
            <a:r>
              <a:rPr lang="en-US" baseline="0" dirty="0" smtClean="0"/>
              <a:t>You don’t need to worry about the cross cutting concerns. Service fabric will take care of them for you.</a:t>
            </a:r>
          </a:p>
          <a:p>
            <a:pPr marL="171450" indent="-171450">
              <a:buFont typeface="Arial" panose="020B0604020202020204" pitchFamily="34" charset="0"/>
              <a:buChar char="•"/>
            </a:pPr>
            <a:r>
              <a:rPr lang="en-US" dirty="0" smtClean="0"/>
              <a:t>Features</a:t>
            </a:r>
            <a:r>
              <a:rPr lang="en-US" baseline="0" dirty="0" smtClean="0"/>
              <a:t> like, </a:t>
            </a:r>
            <a:r>
              <a:rPr lang="en-US" baseline="0" dirty="0" err="1" smtClean="0"/>
              <a:t>loadbalancing</a:t>
            </a:r>
            <a:r>
              <a:rPr lang="en-US" baseline="0" dirty="0" smtClean="0"/>
              <a:t>, health monitoring, Replication &amp; failover, state management, messaging are handled by service fabric.</a:t>
            </a:r>
          </a:p>
          <a:p>
            <a:pPr marL="171450" indent="-171450">
              <a:buFont typeface="Arial" panose="020B0604020202020204" pitchFamily="34" charset="0"/>
              <a:buChar char="•"/>
            </a:pPr>
            <a:r>
              <a:rPr lang="en-US" baseline="0" dirty="0" smtClean="0"/>
              <a:t>When it comes to deployment strategies, you can give to deploy your services on the Windows or Linux box on Azure, Private Clouds or even hosted clouds like AWS. You have that flexibility.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So is this new? The answer is no. Microsoft has been using this for their internal systems for the past 5 years. </a:t>
            </a:r>
          </a:p>
          <a:p>
            <a:pPr marL="171450" indent="-171450">
              <a:buFont typeface="Arial" panose="020B0604020202020204" pitchFamily="34" charset="0"/>
              <a:buChar char="•"/>
            </a:pPr>
            <a:r>
              <a:rPr lang="en-US" baseline="0" dirty="0" smtClean="0"/>
              <a:t>Microsoft has now given us the capability build resilient applications using this framework.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4186268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4114405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can implement stateless and stateful services using the</a:t>
            </a:r>
            <a:r>
              <a:rPr lang="en-US" baseline="0" dirty="0" smtClean="0"/>
              <a:t> virtual actor programming model. Actor programming model might be a separate K-talk all together.</a:t>
            </a:r>
          </a:p>
          <a:p>
            <a:pPr marL="171450" indent="-171450">
              <a:buFont typeface="Arial" panose="020B0604020202020204" pitchFamily="34" charset="0"/>
              <a:buChar char="•"/>
            </a:pPr>
            <a:r>
              <a:rPr lang="en-US" baseline="0" dirty="0" smtClean="0"/>
              <a:t>Useful if you have multiple independent units</a:t>
            </a:r>
          </a:p>
          <a:p>
            <a:pPr marL="171450" indent="-171450">
              <a:buFont typeface="Arial" panose="020B0604020202020204" pitchFamily="34" charset="0"/>
              <a:buChar char="•"/>
            </a:pPr>
            <a:r>
              <a:rPr lang="en-US" baseline="0" dirty="0" smtClean="0"/>
              <a:t>Supports turn based concurrency or single threaded access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Build stateful ASP.NET MVC applications on top of .NET core, which are deployed on Kestrel</a:t>
            </a:r>
          </a:p>
          <a:p>
            <a:pPr marL="171450" indent="-171450">
              <a:buFont typeface="Arial" panose="020B0604020202020204" pitchFamily="34" charset="0"/>
              <a:buChar char="•"/>
            </a:pPr>
            <a:r>
              <a:rPr lang="en-US" baseline="0" dirty="0" smtClean="0"/>
              <a:t>Build stateful services using reliable collections</a:t>
            </a:r>
          </a:p>
          <a:p>
            <a:pPr marL="171450" indent="-171450">
              <a:buFont typeface="Arial" panose="020B0604020202020204" pitchFamily="34" charset="0"/>
              <a:buChar char="•"/>
            </a:pPr>
            <a:r>
              <a:rPr lang="en-US" baseline="0" dirty="0" smtClean="0"/>
              <a:t>Manage concurrency using transactions</a:t>
            </a:r>
          </a:p>
          <a:p>
            <a:pPr marL="171450" indent="-171450">
              <a:buFont typeface="Arial" panose="020B0604020202020204" pitchFamily="34" charset="0"/>
              <a:buChar char="•"/>
            </a:pPr>
            <a:r>
              <a:rPr lang="en-US" baseline="0" dirty="0" smtClean="0"/>
              <a:t>Pick your technology for communications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Mind you there already templates available in visual studio 2015.</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211778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Now lets</a:t>
            </a:r>
            <a:r>
              <a:rPr lang="en-US" baseline="0" dirty="0" smtClean="0"/>
              <a:t> get to the internal of the service fabric deployments.</a:t>
            </a:r>
          </a:p>
          <a:p>
            <a:pPr marL="171450" indent="-171450">
              <a:buFont typeface="Arial" panose="020B0604020202020204" pitchFamily="34" charset="0"/>
              <a:buChar char="•"/>
            </a:pPr>
            <a:r>
              <a:rPr lang="en-US" baseline="0" dirty="0" smtClean="0"/>
              <a:t>A cluster is a collection of nodes which are VM’s</a:t>
            </a:r>
          </a:p>
          <a:p>
            <a:pPr marL="171450" indent="-171450">
              <a:buFont typeface="Arial" panose="020B0604020202020204" pitchFamily="34" charset="0"/>
              <a:buChar char="•"/>
            </a:pPr>
            <a:r>
              <a:rPr lang="en-US" baseline="0" dirty="0" smtClean="0"/>
              <a:t>A cluster can scale up to 1000s of machines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VM on </a:t>
            </a:r>
            <a:r>
              <a:rPr lang="en-US" baseline="0" dirty="0" err="1" smtClean="0"/>
              <a:t>linux</a:t>
            </a:r>
            <a:r>
              <a:rPr lang="en-US" baseline="0" dirty="0" smtClean="0"/>
              <a:t> or windows</a:t>
            </a:r>
          </a:p>
          <a:p>
            <a:pPr marL="171450" indent="-171450">
              <a:buFont typeface="Arial" panose="020B0604020202020204" pitchFamily="34" charset="0"/>
              <a:buChar char="•"/>
            </a:pPr>
            <a:r>
              <a:rPr lang="en-US" baseline="0" dirty="0" smtClean="0"/>
              <a:t>Able to host containers. (Windows and </a:t>
            </a:r>
            <a:r>
              <a:rPr lang="en-US" baseline="0" dirty="0" err="1" smtClean="0"/>
              <a:t>docker</a:t>
            </a:r>
            <a:r>
              <a:rPr lang="en-US" baseline="0" dirty="0" smtClean="0"/>
              <a:t> containers)</a:t>
            </a:r>
          </a:p>
          <a:p>
            <a:pPr marL="171450" indent="-171450">
              <a:buFont typeface="Arial" panose="020B0604020202020204" pitchFamily="34" charset="0"/>
              <a:buChar char="•"/>
            </a:pPr>
            <a:r>
              <a:rPr lang="en-US" baseline="0" dirty="0" smtClean="0"/>
              <a:t>Scalable</a:t>
            </a:r>
          </a:p>
          <a:p>
            <a:pPr marL="171450" indent="-171450">
              <a:buFont typeface="Arial" panose="020B0604020202020204" pitchFamily="34" charset="0"/>
              <a:buChar char="•"/>
            </a:pPr>
            <a:r>
              <a:rPr lang="en-US" baseline="0" dirty="0" smtClean="0"/>
              <a:t>Multiple applications on a node</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5330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Couple</a:t>
            </a:r>
            <a:r>
              <a:rPr lang="en-US" baseline="0" dirty="0" smtClean="0"/>
              <a:t> of month back we got a </a:t>
            </a:r>
            <a:r>
              <a:rPr lang="en-US" baseline="0" dirty="0" err="1" smtClean="0"/>
              <a:t>oppertinity</a:t>
            </a:r>
            <a:r>
              <a:rPr lang="en-US" baseline="0" dirty="0" smtClean="0"/>
              <a:t> do a presale for a aircraft </a:t>
            </a:r>
            <a:r>
              <a:rPr lang="en-US" baseline="0" dirty="0" err="1" smtClean="0"/>
              <a:t>maintence</a:t>
            </a:r>
            <a:r>
              <a:rPr lang="en-US" baseline="0" dirty="0" smtClean="0"/>
              <a:t> provider. The POC that we are presenting is a small subset of what we tried to propose.</a:t>
            </a:r>
          </a:p>
          <a:p>
            <a:pPr marL="171450" indent="-171450">
              <a:buFontTx/>
              <a:buChar char="-"/>
            </a:pPr>
            <a:r>
              <a:rPr lang="en-US" baseline="0" dirty="0" smtClean="0"/>
              <a:t>The goals was to provide a SAS solution using azure service fabric.</a:t>
            </a:r>
          </a:p>
          <a:p>
            <a:pPr marL="171450" indent="-171450">
              <a:buFontTx/>
              <a:buChar char="-"/>
            </a:pPr>
            <a:endParaRPr lang="en-US" baseline="0" dirty="0" smtClean="0"/>
          </a:p>
          <a:p>
            <a:pPr marL="0" indent="0">
              <a:buFontTx/>
              <a:buNone/>
            </a:pPr>
            <a:r>
              <a:rPr lang="en-US" baseline="0" dirty="0" smtClean="0"/>
              <a:t>The POC application consists of 4 microservices and </a:t>
            </a:r>
            <a:r>
              <a:rPr lang="en-US" baseline="0" smtClean="0"/>
              <a:t>1 web application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1736391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why we used NGINX for proxy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3939139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1488580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Think</a:t>
            </a:r>
            <a:r>
              <a:rPr lang="en-US" baseline="0" dirty="0" smtClean="0"/>
              <a:t> of a freight container. Normally we try to separate out the goods that we ship using containers. For example, you’re a business man who ships pianos. And you are good at it, but someone asks you to ship whisky with the pianos. And you put everything into the same place and ship it. Now there complaints for the clients saying that the whisky is split all over the pianos. So if you had containerized based on concern you would be shipping pianos in 1 container and the whisky in another 1. If your whisky is split your pianos are not impacted.</a:t>
            </a:r>
          </a:p>
          <a:p>
            <a:pPr marL="171450" indent="-171450">
              <a:buFont typeface="Arial" panose="020B0604020202020204" pitchFamily="34" charset="0"/>
              <a:buChar char="•"/>
            </a:pPr>
            <a:r>
              <a:rPr lang="en-US" dirty="0" smtClean="0"/>
              <a:t>This same concept</a:t>
            </a:r>
            <a:r>
              <a:rPr lang="en-US" baseline="0" dirty="0" smtClean="0"/>
              <a:t> applies to services. This is why </a:t>
            </a:r>
            <a:r>
              <a:rPr lang="en-US" baseline="0" dirty="0" err="1" smtClean="0"/>
              <a:t>containering</a:t>
            </a:r>
            <a:r>
              <a:rPr lang="en-US" baseline="0" dirty="0" smtClean="0"/>
              <a:t> or as some people say </a:t>
            </a:r>
            <a:r>
              <a:rPr lang="en-US" baseline="0" dirty="0" err="1" smtClean="0"/>
              <a:t>dockerizing</a:t>
            </a:r>
            <a:r>
              <a:rPr lang="en-US" baseline="0" dirty="0" smtClean="0"/>
              <a:t> is important.</a:t>
            </a:r>
          </a:p>
          <a:p>
            <a:pPr marL="171450" indent="-171450">
              <a:buFont typeface="Arial" panose="020B0604020202020204" pitchFamily="34" charset="0"/>
              <a:buChar char="•"/>
            </a:pPr>
            <a:r>
              <a:rPr lang="en-US" baseline="0" dirty="0" smtClean="0"/>
              <a:t>In software terms what does it mean. We can wrap up </a:t>
            </a:r>
            <a:r>
              <a:rPr lang="en-US" sz="12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into a container</a:t>
            </a:r>
          </a:p>
          <a:p>
            <a:pPr marL="171450" indent="-171450">
              <a:buFont typeface="Arial" panose="020B0604020202020204" pitchFamily="34" charset="0"/>
              <a:buChar char="•"/>
            </a:pPr>
            <a:r>
              <a:rPr lang="en-US" sz="1200" dirty="0" smtClean="0">
                <a:solidFill>
                  <a:prstClr val="black">
                    <a:lumMod val="75000"/>
                    <a:lumOff val="25000"/>
                  </a:prstClr>
                </a:solidFill>
                <a:latin typeface="Segoe UI" panose="020B0502040204020203" pitchFamily="34" charset="0"/>
                <a:cs typeface="Segoe UI" panose="020B0502040204020203" pitchFamily="34" charset="0"/>
              </a:rPr>
              <a:t>Production, dev </a:t>
            </a:r>
            <a:r>
              <a:rPr lang="en-US" sz="1200" dirty="0" err="1" smtClean="0">
                <a:solidFill>
                  <a:prstClr val="black">
                    <a:lumMod val="75000"/>
                    <a:lumOff val="25000"/>
                  </a:prstClr>
                </a:solidFill>
                <a:latin typeface="Segoe UI" panose="020B0502040204020203" pitchFamily="34" charset="0"/>
                <a:cs typeface="Segoe UI" panose="020B0502040204020203" pitchFamily="34" charset="0"/>
              </a:rPr>
              <a:t>env</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compatibility issue no more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256782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201431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rgbClr val="D24726"/>
                </a:solidFill>
                <a:latin typeface="Segoe UI" panose="020B0502040204020203" pitchFamily="34" charset="0"/>
                <a:cs typeface="Segoe UI" panose="020B0502040204020203" pitchFamily="34" charset="0"/>
              </a:rPr>
              <a:t>independently</a:t>
            </a:r>
            <a:r>
              <a:rPr lang="en-US" sz="1200" b="1" dirty="0" smtClean="0">
                <a:solidFill>
                  <a:srgbClr val="D24726"/>
                </a:solidFill>
                <a:latin typeface="Segoe UI" panose="020B0502040204020203" pitchFamily="34" charset="0"/>
                <a:cs typeface="Segoe UI" panose="020B0502040204020203" pitchFamily="34" charset="0"/>
              </a:rPr>
              <a:t> </a:t>
            </a:r>
            <a:r>
              <a:rPr lang="en-US" baseline="0" dirty="0" smtClean="0"/>
              <a:t>deployable and manageable, Small or fine grained and autonomous (self managed).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Segoe UI" panose="020B0502040204020203" pitchFamily="34" charset="0"/>
                <a:cs typeface="Segoe UI" panose="020B0502040204020203" pitchFamily="34" charset="0"/>
              </a:rPr>
              <a:t>Each service runs a unique process. – This mean that</a:t>
            </a:r>
            <a:r>
              <a:rPr lang="en-US" sz="1200" baseline="0" dirty="0" smtClean="0">
                <a:latin typeface="Segoe UI" panose="020B0502040204020203" pitchFamily="34" charset="0"/>
                <a:cs typeface="Segoe UI" panose="020B0502040204020203" pitchFamily="34" charset="0"/>
              </a:rPr>
              <a:t> they run independently.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latin typeface="Segoe UI" panose="020B0502040204020203" pitchFamily="34" charset="0"/>
                <a:cs typeface="Segoe UI" panose="020B0502040204020203" pitchFamily="34" charset="0"/>
              </a:rPr>
              <a:t>Service separation is achieved using containers. So what are containers?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aseline="0" dirty="0" smtClean="0">
              <a:latin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599904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Once again thank you very much for your</a:t>
            </a:r>
            <a:r>
              <a:rPr lang="en-US" baseline="0" dirty="0" smtClean="0"/>
              <a:t> participation. Hope to see you all during the next tech talk.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88725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a tradition</a:t>
            </a:r>
            <a:r>
              <a:rPr lang="en-US" baseline="0" dirty="0" smtClean="0"/>
              <a:t> tiered Monolithic application. Developed, tested and deployed as a one single strip.</a:t>
            </a:r>
          </a:p>
          <a:p>
            <a:pPr marL="171450" indent="-171450">
              <a:buFont typeface="Arial" panose="020B0604020202020204" pitchFamily="34" charset="0"/>
              <a:buChar char="•"/>
            </a:pPr>
            <a:r>
              <a:rPr lang="en-US" baseline="0" dirty="0" smtClean="0"/>
              <a:t>Let look at the microservices architecture. Your UI client application talks to different services, which talk to their own data bases.</a:t>
            </a:r>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08406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There</a:t>
            </a:r>
            <a:r>
              <a:rPr lang="en-US" baseline="0" dirty="0" smtClean="0"/>
              <a:t> is a quite a debate between the SOA community and microservices community about this. SOA community claims that they have been following the </a:t>
            </a:r>
            <a:r>
              <a:rPr lang="en-US" baseline="0" dirty="0" err="1" smtClean="0"/>
              <a:t>microservice</a:t>
            </a:r>
            <a:r>
              <a:rPr lang="en-US" baseline="0" dirty="0" smtClean="0"/>
              <a:t> pattern for more than a decade, and that they don’t need a new name for it.</a:t>
            </a:r>
          </a:p>
          <a:p>
            <a:pPr marL="171450" indent="-171450">
              <a:buFont typeface="Arial" panose="020B0604020202020204" pitchFamily="34" charset="0"/>
              <a:buChar char="•"/>
            </a:pPr>
            <a:r>
              <a:rPr lang="en-US" baseline="0" dirty="0" smtClean="0"/>
              <a:t>Martin Flower a famous microservices solution architect states that Microservices are a subset of SOA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Some say microservices are a specialization of SOA</a:t>
            </a:r>
          </a:p>
          <a:p>
            <a:pPr marL="171450" indent="-171450">
              <a:buFont typeface="Arial" panose="020B0604020202020204" pitchFamily="34" charset="0"/>
              <a:buChar char="•"/>
            </a:pPr>
            <a:r>
              <a:rPr lang="en-US" baseline="0" dirty="0" smtClean="0"/>
              <a:t>Clear differentiates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Service modeling happens around business capabilities</a:t>
            </a:r>
          </a:p>
          <a:p>
            <a:pPr marL="628650" lvl="1" indent="-171450">
              <a:buFont typeface="Arial" panose="020B0604020202020204" pitchFamily="34" charset="0"/>
              <a:buChar char="•"/>
            </a:pPr>
            <a:r>
              <a:rPr lang="en-US" baseline="0" dirty="0" smtClean="0"/>
              <a:t>Bounded context</a:t>
            </a:r>
          </a:p>
          <a:p>
            <a:pPr marL="628650" lvl="1" indent="-171450">
              <a:buFont typeface="Arial" panose="020B0604020202020204" pitchFamily="34" charset="0"/>
              <a:buChar char="•"/>
            </a:pPr>
            <a:r>
              <a:rPr lang="en-US" dirty="0" smtClean="0"/>
              <a:t>Services are</a:t>
            </a:r>
            <a:r>
              <a:rPr lang="en-US" baseline="0" dirty="0" smtClean="0"/>
              <a:t> </a:t>
            </a:r>
            <a:r>
              <a:rPr lang="en-US" dirty="0" smtClean="0"/>
              <a:t>autonomous</a:t>
            </a:r>
          </a:p>
          <a:p>
            <a:pPr marL="628650" lvl="1" indent="-171450">
              <a:buFont typeface="Arial" panose="020B0604020202020204" pitchFamily="34" charset="0"/>
              <a:buChar char="•"/>
            </a:pPr>
            <a:r>
              <a:rPr lang="en-US" dirty="0" smtClean="0"/>
              <a:t>Communicate with lightweight mechanisms</a:t>
            </a:r>
          </a:p>
          <a:p>
            <a:pPr marL="628650" lvl="1" indent="-171450">
              <a:buFont typeface="Arial" panose="020B0604020202020204" pitchFamily="34" charset="0"/>
              <a:buChar char="•"/>
            </a:pPr>
            <a:r>
              <a:rPr lang="en-US" dirty="0" smtClean="0"/>
              <a:t>Automated</a:t>
            </a:r>
            <a:r>
              <a:rPr lang="en-US" baseline="0" dirty="0" smtClean="0"/>
              <a:t> deployment</a:t>
            </a:r>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It’s a common myth that Microservices needs to be more granular than SOA services.</a:t>
            </a:r>
          </a:p>
          <a:p>
            <a:pPr marL="171450" indent="-171450">
              <a:buFont typeface="Arial" panose="020B0604020202020204" pitchFamily="34" charset="0"/>
              <a:buChar char="•"/>
            </a:pPr>
            <a:r>
              <a:rPr lang="en-US" baseline="0" dirty="0" smtClean="0"/>
              <a:t>Breaking up a services into smaller parts means that the </a:t>
            </a:r>
          </a:p>
          <a:p>
            <a:pPr marL="628650" lvl="1" indent="-171450">
              <a:buFont typeface="Arial" panose="020B0604020202020204" pitchFamily="34" charset="0"/>
              <a:buChar char="•"/>
            </a:pPr>
            <a:r>
              <a:rPr lang="en-US" baseline="0" dirty="0" smtClean="0"/>
              <a:t>overall complexity increases. It then becomes a overhead on maintaining the services.</a:t>
            </a:r>
          </a:p>
          <a:p>
            <a:pPr marL="628650" lvl="1" indent="-171450">
              <a:buFont typeface="Arial" panose="020B0604020202020204" pitchFamily="34" charset="0"/>
              <a:buChar char="•"/>
            </a:pPr>
            <a:r>
              <a:rPr lang="en-US" baseline="0" dirty="0" smtClean="0"/>
              <a:t>Its impossible to implement patterns like single Db per service patterns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With Domain driven design concepts we need to find the right balance, when defining the size and scope of the service.</a:t>
            </a: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04419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we</a:t>
            </a:r>
            <a:r>
              <a:rPr lang="en-US" baseline="0" dirty="0" smtClean="0"/>
              <a:t> are working with diverse technology stacks</a:t>
            </a:r>
          </a:p>
          <a:p>
            <a:pPr marL="171450" indent="-171450">
              <a:buFont typeface="Arial" panose="020B0604020202020204" pitchFamily="34" charset="0"/>
              <a:buChar char="•"/>
            </a:pPr>
            <a:r>
              <a:rPr lang="en-US" baseline="0" dirty="0" smtClean="0"/>
              <a:t>Resilience – ability to self heal and spring back to life</a:t>
            </a:r>
          </a:p>
          <a:p>
            <a:pPr marL="171450" indent="-171450">
              <a:buFont typeface="Arial" panose="020B0604020202020204" pitchFamily="34" charset="0"/>
              <a:buChar char="•"/>
            </a:pPr>
            <a:r>
              <a:rPr lang="en-US" baseline="0" dirty="0" smtClean="0"/>
              <a:t>Go through the rest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49246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the items</a:t>
            </a:r>
          </a:p>
          <a:p>
            <a:pPr marL="171450" indent="-171450">
              <a:buFont typeface="Arial" panose="020B0604020202020204" pitchFamily="34" charset="0"/>
              <a:buChar char="•"/>
            </a:pPr>
            <a:r>
              <a:rPr lang="en-US" dirty="0" smtClean="0"/>
              <a:t>Talk a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Big design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495737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Let talk about the common patterns used with Microservices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45974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12/2/2016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ervices.io/patter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28.xml"/><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slide" Target="slide3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0.xml"/><Relationship Id="rId4" Type="http://schemas.openxmlformats.org/officeDocument/2006/relationships/slide" Target="slide29.xml"/></Relationships>
</file>

<file path=ppt/slides/_rels/slide2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slide" Target="slide3.xml"/><Relationship Id="rId4" Type="http://schemas.openxmlformats.org/officeDocument/2006/relationships/image" Target="../media/image19.png"/><Relationship Id="rId9" Type="http://schemas.openxmlformats.org/officeDocument/2006/relationships/slide" Target="slide12.xml"/></Relationships>
</file>

<file path=ppt/slides/_rels/slide2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8.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10936330" cy="1137793"/>
          </a:xfrm>
        </p:spPr>
        <p:txBody>
          <a:bodyPr>
            <a:normAutofit fontScale="92500"/>
          </a:bodyPr>
          <a:lstStyle/>
          <a:p>
            <a:pPr marL="0" indent="0">
              <a:buNone/>
            </a:pPr>
            <a:r>
              <a:rPr lang="en-US" sz="3000" dirty="0" smtClean="0">
                <a:solidFill>
                  <a:schemeClr val="bg1"/>
                </a:solidFill>
                <a:latin typeface="+mj-lt"/>
              </a:rPr>
              <a:t>Resilient and Reliable Service Implementation Using Azure Service Fabric</a:t>
            </a:r>
          </a:p>
          <a:p>
            <a:pPr marL="0" indent="0">
              <a:buNone/>
            </a:pPr>
            <a:r>
              <a:rPr lang="en-US" sz="2400" dirty="0" smtClean="0">
                <a:solidFill>
                  <a:schemeClr val="bg1"/>
                </a:solidFill>
                <a:latin typeface="+mj-lt"/>
              </a:rPr>
              <a:t>By Brian Perera and the Micros Team</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666" y="4004274"/>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446154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5027333"/>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4" name="Group 3"/>
          <p:cNvGrpSpPr/>
          <p:nvPr/>
        </p:nvGrpSpPr>
        <p:grpSpPr>
          <a:xfrm>
            <a:off x="2229573" y="3035203"/>
            <a:ext cx="7637788" cy="2901140"/>
            <a:chOff x="2784536" y="2065030"/>
            <a:chExt cx="6347631" cy="2411087"/>
          </a:xfrm>
        </p:grpSpPr>
        <p:sp>
          <p:nvSpPr>
            <p:cNvPr id="63" name="Rectangle 62"/>
            <p:cNvSpPr/>
            <p:nvPr/>
          </p:nvSpPr>
          <p:spPr>
            <a:xfrm>
              <a:off x="2974170" y="2258222"/>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64" name="Rectangle 63"/>
            <p:cNvSpPr/>
            <p:nvPr/>
          </p:nvSpPr>
          <p:spPr>
            <a:xfrm>
              <a:off x="5248065" y="226508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65" name="Rectangle 64"/>
            <p:cNvSpPr/>
            <p:nvPr/>
          </p:nvSpPr>
          <p:spPr>
            <a:xfrm>
              <a:off x="7379567" y="225822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66" name="Flowchart: Magnetic Disk 65"/>
            <p:cNvSpPr/>
            <p:nvPr/>
          </p:nvSpPr>
          <p:spPr>
            <a:xfrm>
              <a:off x="334667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67" name="Flowchart: Magnetic Disk 66"/>
            <p:cNvSpPr/>
            <p:nvPr/>
          </p:nvSpPr>
          <p:spPr>
            <a:xfrm>
              <a:off x="548538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MongoDB</a:t>
              </a:r>
              <a:endParaRPr lang="en-US" sz="1600" dirty="0"/>
            </a:p>
          </p:txBody>
        </p:sp>
        <p:sp>
          <p:nvSpPr>
            <p:cNvPr id="68" name="Flowchart: Magnetic Disk 67"/>
            <p:cNvSpPr/>
            <p:nvPr/>
          </p:nvSpPr>
          <p:spPr>
            <a:xfrm>
              <a:off x="7605165" y="365936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Oracle</a:t>
              </a:r>
              <a:endParaRPr lang="en-US" sz="1600" dirty="0"/>
            </a:p>
          </p:txBody>
        </p:sp>
        <p:sp>
          <p:nvSpPr>
            <p:cNvPr id="69" name="Down Arrow 68"/>
            <p:cNvSpPr/>
            <p:nvPr/>
          </p:nvSpPr>
          <p:spPr>
            <a:xfrm>
              <a:off x="3750458" y="3202330"/>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Down Arrow 69"/>
            <p:cNvSpPr/>
            <p:nvPr/>
          </p:nvSpPr>
          <p:spPr>
            <a:xfrm>
              <a:off x="5889169"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Down Arrow 70"/>
            <p:cNvSpPr/>
            <p:nvPr/>
          </p:nvSpPr>
          <p:spPr>
            <a:xfrm>
              <a:off x="8008946"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p:cNvSpPr/>
            <p:nvPr/>
          </p:nvSpPr>
          <p:spPr>
            <a:xfrm>
              <a:off x="2884548" y="2166207"/>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3" name="Rectangle 72"/>
            <p:cNvSpPr/>
            <p:nvPr/>
          </p:nvSpPr>
          <p:spPr>
            <a:xfrm>
              <a:off x="2784536" y="206503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4" name="Rectangle 73"/>
            <p:cNvSpPr/>
            <p:nvPr/>
          </p:nvSpPr>
          <p:spPr>
            <a:xfrm>
              <a:off x="5158443" y="2161838"/>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5" name="Rectangle 74"/>
            <p:cNvSpPr/>
            <p:nvPr/>
          </p:nvSpPr>
          <p:spPr>
            <a:xfrm>
              <a:off x="5080827" y="207031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6" name="Rectangle 75"/>
            <p:cNvSpPr/>
            <p:nvPr/>
          </p:nvSpPr>
          <p:spPr>
            <a:xfrm>
              <a:off x="7304462" y="216749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77" name="Rectangle 76"/>
            <p:cNvSpPr/>
            <p:nvPr/>
          </p:nvSpPr>
          <p:spPr>
            <a:xfrm>
              <a:off x="7226846" y="2076766"/>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gr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5852" y="4095748"/>
            <a:ext cx="1352550" cy="87573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015070" y="3836081"/>
            <a:ext cx="4117390" cy="1171347"/>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39" name="Rectangle 38"/>
            <p:cNvSpPr/>
            <p:nvPr/>
          </p:nvSpPr>
          <p:spPr>
            <a:xfrm>
              <a:off x="4885170" y="5765382"/>
              <a:ext cx="958061"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sp>
          <p:nvSpPr>
            <p:cNvPr id="40" name="Rectangle 39"/>
            <p:cNvSpPr/>
            <p:nvPr/>
          </p:nvSpPr>
          <p:spPr>
            <a:xfrm>
              <a:off x="5957561" y="5765382"/>
              <a:ext cx="966669"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42" name="Group 41"/>
          <p:cNvGrpSpPr/>
          <p:nvPr/>
        </p:nvGrpSpPr>
        <p:grpSpPr>
          <a:xfrm>
            <a:off x="993985" y="3836081"/>
            <a:ext cx="1553135" cy="1171347"/>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44" name="Rectangle 43"/>
            <p:cNvSpPr/>
            <p:nvPr/>
          </p:nvSpPr>
          <p:spPr>
            <a:xfrm>
              <a:off x="4885170" y="5765383"/>
              <a:ext cx="988059" cy="57669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grpSp>
      <p:sp>
        <p:nvSpPr>
          <p:cNvPr id="46" name="Rectangle 45"/>
          <p:cNvSpPr/>
          <p:nvPr/>
        </p:nvSpPr>
        <p:spPr>
          <a:xfrm>
            <a:off x="9797461" y="4153378"/>
            <a:ext cx="1192008" cy="772801"/>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nvGrpSpPr>
          <p:cNvPr id="3" name="Group 2"/>
          <p:cNvGrpSpPr/>
          <p:nvPr/>
        </p:nvGrpSpPr>
        <p:grpSpPr>
          <a:xfrm>
            <a:off x="2761273" y="3836081"/>
            <a:ext cx="1553135" cy="1171347"/>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2</a:t>
              </a:r>
              <a:endParaRPr lang="en-US" sz="1400" b="1" dirty="0">
                <a:solidFill>
                  <a:srgbClr val="DD462F"/>
                </a:solidFill>
              </a:endParaRPr>
            </a:p>
          </p:txBody>
        </p:sp>
        <p:sp>
          <p:nvSpPr>
            <p:cNvPr id="50" name="Rectangle 49"/>
            <p:cNvSpPr/>
            <p:nvPr/>
          </p:nvSpPr>
          <p:spPr>
            <a:xfrm>
              <a:off x="2346924" y="5754566"/>
              <a:ext cx="984498" cy="581399"/>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53" name="Group 52"/>
          <p:cNvGrpSpPr/>
          <p:nvPr/>
        </p:nvGrpSpPr>
        <p:grpSpPr>
          <a:xfrm>
            <a:off x="4543988" y="3836081"/>
            <a:ext cx="1553135" cy="1171347"/>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3</a:t>
              </a:r>
              <a:endParaRPr lang="en-US" sz="1400" b="1" dirty="0">
                <a:solidFill>
                  <a:srgbClr val="DD462F"/>
                </a:solidFill>
              </a:endParaRPr>
            </a:p>
          </p:txBody>
        </p:sp>
        <p:sp>
          <p:nvSpPr>
            <p:cNvPr id="52" name="Rectangle 51"/>
            <p:cNvSpPr/>
            <p:nvPr/>
          </p:nvSpPr>
          <p:spPr>
            <a:xfrm>
              <a:off x="3791332" y="5772179"/>
              <a:ext cx="991065" cy="574237"/>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sp>
        <p:nvSpPr>
          <p:cNvPr id="41" name="Content Placeholder 17"/>
          <p:cNvSpPr txBox="1">
            <a:spLocks/>
          </p:cNvSpPr>
          <p:nvPr/>
        </p:nvSpPr>
        <p:spPr>
          <a:xfrm>
            <a:off x="552550" y="129610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sp>
        <p:nvSpPr>
          <p:cNvPr id="45" name="Title 7"/>
          <p:cNvSpPr txBox="1">
            <a:spLocks/>
          </p:cNvSpPr>
          <p:nvPr/>
        </p:nvSpPr>
        <p:spPr>
          <a:xfrm>
            <a:off x="1900806" y="285990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Single Service Per Node</a:t>
            </a:r>
            <a:endParaRPr lang="en-US" sz="2000" dirty="0">
              <a:solidFill>
                <a:srgbClr val="D24726"/>
              </a:solidFill>
              <a:latin typeface="Segoe UI Light" panose="020B0502040204020203" pitchFamily="34" charset="0"/>
              <a:cs typeface="Segoe UI Light" panose="020B0502040204020203" pitchFamily="34" charset="0"/>
            </a:endParaRPr>
          </a:p>
        </p:txBody>
      </p:sp>
      <p:sp>
        <p:nvSpPr>
          <p:cNvPr id="47" name="Title 7"/>
          <p:cNvSpPr txBox="1">
            <a:spLocks/>
          </p:cNvSpPr>
          <p:nvPr/>
        </p:nvSpPr>
        <p:spPr>
          <a:xfrm>
            <a:off x="7309856" y="286194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Multiple Service Per Node</a:t>
            </a:r>
          </a:p>
        </p:txBody>
      </p:sp>
      <p:sp>
        <p:nvSpPr>
          <p:cNvPr id="4" name="Rectangle 3"/>
          <p:cNvSpPr/>
          <p:nvPr/>
        </p:nvSpPr>
        <p:spPr>
          <a:xfrm>
            <a:off x="7015070" y="5322275"/>
            <a:ext cx="4439100" cy="338554"/>
          </a:xfrm>
          <a:prstGeom prst="rect">
            <a:avLst/>
          </a:prstGeom>
        </p:spPr>
        <p:txBody>
          <a:bodyPr wrap="none">
            <a:spAutoFit/>
          </a:bodyPr>
          <a:lstStyle/>
          <a:p>
            <a:pPr marL="285750" indent="-285750">
              <a:buFont typeface="Arial" panose="020B0604020202020204" pitchFamily="34" charset="0"/>
              <a:buChar char="•"/>
            </a:pPr>
            <a:r>
              <a:rPr lang="en-US" sz="1600" dirty="0" smtClean="0">
                <a:latin typeface="Segoe UI Light" panose="020B0502040204020203" pitchFamily="34" charset="0"/>
                <a:cs typeface="Segoe UI Light" panose="020B0502040204020203" pitchFamily="34" charset="0"/>
              </a:rPr>
              <a:t>Service </a:t>
            </a:r>
            <a:r>
              <a:rPr lang="en-US" sz="1600" dirty="0">
                <a:latin typeface="Segoe UI Light" panose="020B0502040204020203" pitchFamily="34" charset="0"/>
                <a:cs typeface="Segoe UI Light" panose="020B0502040204020203" pitchFamily="34" charset="0"/>
              </a:rPr>
              <a:t>separation </a:t>
            </a:r>
            <a:r>
              <a:rPr lang="en-US" sz="1600" dirty="0" smtClean="0">
                <a:latin typeface="Segoe UI Light" panose="020B0502040204020203" pitchFamily="34" charset="0"/>
                <a:cs typeface="Segoe UI Light" panose="020B0502040204020203" pitchFamily="34" charset="0"/>
              </a:rPr>
              <a:t>leveraged </a:t>
            </a:r>
            <a:r>
              <a:rPr lang="en-US" sz="1600" dirty="0">
                <a:latin typeface="Segoe UI Light" panose="020B0502040204020203" pitchFamily="34" charset="0"/>
                <a:cs typeface="Segoe UI Light" panose="020B0502040204020203" pitchFamily="34" charset="0"/>
              </a:rPr>
              <a:t>using </a:t>
            </a:r>
            <a:r>
              <a:rPr lang="en-US" sz="1600" dirty="0">
                <a:latin typeface="Segoe UI Light" panose="020B0502040204020203" pitchFamily="34" charset="0"/>
                <a:cs typeface="Segoe UI Light" panose="020B0502040204020203" pitchFamily="34" charset="0"/>
                <a:hlinkClick r:id="rId3" action="ppaction://hlinksldjump"/>
              </a:rPr>
              <a:t>Containers</a:t>
            </a:r>
            <a:endParaRPr lang="en-US" sz="1600" dirty="0">
              <a:latin typeface="Segoe UI Light" panose="020B0502040204020203" pitchFamily="34" charset="0"/>
              <a:cs typeface="Segoe UI Light" panose="020B0502040204020203" pitchFamily="34" charset="0"/>
            </a:endParaRPr>
          </a:p>
        </p:txBody>
      </p:sp>
      <p:sp>
        <p:nvSpPr>
          <p:cNvPr id="22" name="Rectangle 21"/>
          <p:cNvSpPr/>
          <p:nvPr/>
        </p:nvSpPr>
        <p:spPr>
          <a:xfrm>
            <a:off x="2861565" y="4099526"/>
            <a:ext cx="1352550" cy="87195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36683" y="4109056"/>
            <a:ext cx="1352550" cy="86242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108294" y="4095746"/>
            <a:ext cx="1284461"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435805" y="4095745"/>
            <a:ext cx="1277314"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754411" y="4095744"/>
            <a:ext cx="1280302"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876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3" name="Rectangle 42"/>
          <p:cNvSpPr/>
          <p:nvPr/>
        </p:nvSpPr>
        <p:spPr>
          <a:xfrm>
            <a:off x="1339362" y="352039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44" name="Rectangle 43"/>
          <p:cNvSpPr/>
          <p:nvPr/>
        </p:nvSpPr>
        <p:spPr>
          <a:xfrm>
            <a:off x="2918713" y="3520395"/>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Registry Aware HTTP Client</a:t>
            </a:r>
            <a:endParaRPr lang="en-US" sz="1400" b="1" dirty="0"/>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Client-side </a:t>
            </a:r>
            <a:r>
              <a:rPr lang="en-US" sz="2400" dirty="0" smtClean="0">
                <a:solidFill>
                  <a:srgbClr val="D24726"/>
                </a:solidFill>
                <a:latin typeface="Segoe UI" panose="020B0502040204020203" pitchFamily="34" charset="0"/>
                <a:cs typeface="Segoe UI" panose="020B0502040204020203" pitchFamily="34" charset="0"/>
              </a:rPr>
              <a:t>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800" dirty="0">
                <a:solidFill>
                  <a:schemeClr val="tx1"/>
                </a:solidFill>
                <a:latin typeface="Segoe UI Light" panose="020B0502040204020203" pitchFamily="34" charset="0"/>
                <a:cs typeface="Segoe UI Light" panose="020B0502040204020203" pitchFamily="34" charset="0"/>
              </a:rPr>
              <a:t>When making a request to a service, the client obtains the location of a service instance by querying a Service Registry, which knows the locations of all service instances.</a:t>
            </a:r>
          </a:p>
        </p:txBody>
      </p:sp>
      <p:sp>
        <p:nvSpPr>
          <p:cNvPr id="21" name="Rectangle 20"/>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2" name="Rectangle 21"/>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23" name="Rectangle 22"/>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24" name="Rectangle 23"/>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9" name="Straight Arrow Connector 8"/>
          <p:cNvCxnSpPr>
            <a:stCxn id="22"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1"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3" idx="3"/>
            <a:endCxn id="21"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4" idx="3"/>
            <a:endCxn id="21"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4" idx="2"/>
            <a:endCxn id="21" idx="1"/>
          </p:cNvCxnSpPr>
          <p:nvPr/>
        </p:nvCxnSpPr>
        <p:spPr>
          <a:xfrm rot="16200000" flipH="1">
            <a:off x="4291115" y="3924292"/>
            <a:ext cx="1279640" cy="2814539"/>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3"/>
          </p:cNvCxnSpPr>
          <p:nvPr/>
        </p:nvCxnSpPr>
        <p:spPr>
          <a:xfrm flipV="1">
            <a:off x="4128618" y="3445669"/>
            <a:ext cx="1996976" cy="660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4" idx="3"/>
          </p:cNvCxnSpPr>
          <p:nvPr/>
        </p:nvCxnSpPr>
        <p:spPr>
          <a:xfrm>
            <a:off x="4128618" y="4106069"/>
            <a:ext cx="2005933" cy="51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3"/>
          </p:cNvCxnSpPr>
          <p:nvPr/>
        </p:nvCxnSpPr>
        <p:spPr>
          <a:xfrm>
            <a:off x="4128618" y="4106069"/>
            <a:ext cx="1996976" cy="7202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61"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7" name="Title 7"/>
          <p:cNvSpPr txBox="1">
            <a:spLocks/>
          </p:cNvSpPr>
          <p:nvPr/>
        </p:nvSpPr>
        <p:spPr>
          <a:xfrm>
            <a:off x="3573361" y="5564515"/>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8"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19836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Server-side 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800" dirty="0">
                <a:solidFill>
                  <a:schemeClr val="tx1"/>
                </a:solidFill>
                <a:latin typeface="Segoe UI Light" panose="020B0502040204020203" pitchFamily="34" charset="0"/>
                <a:cs typeface="Segoe UI Light" panose="020B0502040204020203" pitchFamily="34" charset="0"/>
              </a:rPr>
              <a:t>When making a request to a service, the client makes a request via a router (</a:t>
            </a:r>
            <a:r>
              <a:rPr lang="en-US" sz="1800" dirty="0" err="1">
                <a:solidFill>
                  <a:schemeClr val="tx1"/>
                </a:solidFill>
                <a:latin typeface="Segoe UI Light" panose="020B0502040204020203" pitchFamily="34" charset="0"/>
                <a:cs typeface="Segoe UI Light" panose="020B0502040204020203" pitchFamily="34" charset="0"/>
              </a:rPr>
              <a:t>a.k.a</a:t>
            </a:r>
            <a:r>
              <a:rPr lang="en-US" sz="1800" dirty="0">
                <a:solidFill>
                  <a:schemeClr val="tx1"/>
                </a:solidFill>
                <a:latin typeface="Segoe UI Light" panose="020B0502040204020203" pitchFamily="34" charset="0"/>
                <a:cs typeface="Segoe UI Light" panose="020B0502040204020203" pitchFamily="34" charset="0"/>
              </a:rPr>
              <a:t> load balancer) that runs at a well known location. The router queries a service registry, which might be built into the router, and forwards the request to an available service instance.</a:t>
            </a:r>
          </a:p>
        </p:txBody>
      </p:sp>
      <p:sp>
        <p:nvSpPr>
          <p:cNvPr id="25" name="Rectangle 24"/>
          <p:cNvSpPr/>
          <p:nvPr/>
        </p:nvSpPr>
        <p:spPr>
          <a:xfrm>
            <a:off x="1339362" y="355214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26" name="Rectangle 25"/>
          <p:cNvSpPr/>
          <p:nvPr/>
        </p:nvSpPr>
        <p:spPr>
          <a:xfrm>
            <a:off x="3975988" y="3555323"/>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Router / Load Balancer</a:t>
            </a:r>
            <a:endParaRPr lang="en-US" sz="1400" b="1" dirty="0"/>
          </a:p>
        </p:txBody>
      </p:sp>
      <p:sp>
        <p:nvSpPr>
          <p:cNvPr id="27" name="Rectangle 26"/>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8" name="Rectangle 27"/>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30" name="Rectangle 29"/>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33" name="Rectangle 32"/>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35" name="Straight Arrow Connector 34"/>
          <p:cNvCxnSpPr>
            <a:stCxn id="28"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27"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0" idx="3"/>
            <a:endCxn id="27"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3" idx="3"/>
            <a:endCxn id="27"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6" idx="2"/>
            <a:endCxn id="27" idx="1"/>
          </p:cNvCxnSpPr>
          <p:nvPr/>
        </p:nvCxnSpPr>
        <p:spPr>
          <a:xfrm rot="16200000" flipH="1">
            <a:off x="4837217" y="4470394"/>
            <a:ext cx="1244712" cy="1757264"/>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6" idx="3"/>
          </p:cNvCxnSpPr>
          <p:nvPr/>
        </p:nvCxnSpPr>
        <p:spPr>
          <a:xfrm flipV="1">
            <a:off x="5185893" y="3458375"/>
            <a:ext cx="948658" cy="6826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 idx="3"/>
          </p:cNvCxnSpPr>
          <p:nvPr/>
        </p:nvCxnSpPr>
        <p:spPr>
          <a:xfrm>
            <a:off x="5185893" y="4140997"/>
            <a:ext cx="948658" cy="63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6" idx="3"/>
          </p:cNvCxnSpPr>
          <p:nvPr/>
        </p:nvCxnSpPr>
        <p:spPr>
          <a:xfrm>
            <a:off x="5185893" y="4140997"/>
            <a:ext cx="948658" cy="6838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52" name="Title 7"/>
          <p:cNvSpPr txBox="1">
            <a:spLocks/>
          </p:cNvSpPr>
          <p:nvPr/>
        </p:nvSpPr>
        <p:spPr>
          <a:xfrm>
            <a:off x="3747532" y="6025520"/>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53"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cxnSp>
        <p:nvCxnSpPr>
          <p:cNvPr id="54" name="Straight Connector 53"/>
          <p:cNvCxnSpPr>
            <a:stCxn id="25" idx="3"/>
            <a:endCxn id="26" idx="1"/>
          </p:cNvCxnSpPr>
          <p:nvPr/>
        </p:nvCxnSpPr>
        <p:spPr>
          <a:xfrm>
            <a:off x="2892497" y="4137819"/>
            <a:ext cx="1083491" cy="317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5408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t>Service registry</a:t>
            </a:r>
          </a:p>
          <a:p>
            <a:pPr>
              <a:lnSpc>
                <a:spcPct val="150000"/>
              </a:lnSpc>
              <a:spcBef>
                <a:spcPts val="0"/>
              </a:spcBef>
              <a:spcAft>
                <a:spcPts val="0"/>
              </a:spcAft>
              <a:defRPr/>
            </a:pPr>
            <a:r>
              <a:rPr lang="en-US" sz="1800" dirty="0"/>
              <a:t>Self registration</a:t>
            </a:r>
          </a:p>
          <a:p>
            <a:pPr>
              <a:lnSpc>
                <a:spcPct val="150000"/>
              </a:lnSpc>
              <a:spcBef>
                <a:spcPts val="0"/>
              </a:spcBef>
              <a:spcAft>
                <a:spcPts val="0"/>
              </a:spcAft>
              <a:defRPr/>
            </a:pPr>
            <a:r>
              <a:rPr lang="en-US" sz="1800" dirty="0"/>
              <a:t>3rd party registration</a:t>
            </a:r>
          </a:p>
          <a:p>
            <a:pPr>
              <a:lnSpc>
                <a:spcPct val="150000"/>
              </a:lnSpc>
              <a:spcBef>
                <a:spcPts val="0"/>
              </a:spcBef>
              <a:spcAft>
                <a:spcPts val="0"/>
              </a:spcAft>
              <a:defRPr/>
            </a:pPr>
            <a:r>
              <a:rPr lang="en-US" sz="1800" dirty="0" err="1"/>
              <a:t>Serverless</a:t>
            </a:r>
            <a:r>
              <a:rPr lang="en-US" sz="1800" dirty="0"/>
              <a:t> deployment</a:t>
            </a:r>
          </a:p>
          <a:p>
            <a:pPr>
              <a:lnSpc>
                <a:spcPct val="150000"/>
              </a:lnSpc>
              <a:spcBef>
                <a:spcPts val="0"/>
              </a:spcBef>
              <a:spcAft>
                <a:spcPts val="0"/>
              </a:spcAft>
              <a:defRPr/>
            </a:pPr>
            <a:r>
              <a:rPr lang="en-US" sz="1800" dirty="0"/>
              <a:t>Shared </a:t>
            </a:r>
            <a:r>
              <a:rPr lang="en-US" sz="1800" dirty="0" smtClean="0"/>
              <a:t>database</a:t>
            </a:r>
          </a:p>
          <a:p>
            <a:pPr>
              <a:lnSpc>
                <a:spcPct val="150000"/>
              </a:lnSpc>
              <a:spcBef>
                <a:spcPts val="0"/>
              </a:spcBef>
              <a:spcAft>
                <a:spcPts val="0"/>
              </a:spcAft>
              <a:defRPr/>
            </a:pPr>
            <a:r>
              <a:rPr lang="en-US" sz="1800" dirty="0"/>
              <a:t>Service instance per </a:t>
            </a:r>
            <a:r>
              <a:rPr lang="en-US" sz="1800" dirty="0" smtClean="0"/>
              <a:t>VM</a:t>
            </a:r>
          </a:p>
          <a:p>
            <a:pPr>
              <a:lnSpc>
                <a:spcPct val="150000"/>
              </a:lnSpc>
              <a:spcBef>
                <a:spcPts val="0"/>
              </a:spcBef>
              <a:spcAft>
                <a:spcPts val="0"/>
              </a:spcAft>
              <a:defRPr/>
            </a:pPr>
            <a:r>
              <a:rPr lang="en-US" sz="1800" dirty="0"/>
              <a:t>Service instance per Container</a:t>
            </a:r>
            <a:endParaRPr lang="en-US" sz="1800" dirty="0" smtClean="0"/>
          </a:p>
          <a:p>
            <a:pPr marL="0" indent="0">
              <a:lnSpc>
                <a:spcPct val="150000"/>
              </a:lnSpc>
              <a:spcBef>
                <a:spcPts val="0"/>
              </a:spcBef>
              <a:spcAft>
                <a:spcPts val="0"/>
              </a:spcAft>
              <a:buNone/>
              <a:defRPr/>
            </a:pPr>
            <a:endParaRPr lang="en-US" sz="2400" dirty="0" smtClean="0"/>
          </a:p>
          <a:p>
            <a:pPr marL="0" indent="0">
              <a:lnSpc>
                <a:spcPct val="150000"/>
              </a:lnSpc>
              <a:spcBef>
                <a:spcPts val="0"/>
              </a:spcBef>
              <a:spcAft>
                <a:spcPts val="0"/>
              </a:spcAft>
              <a:buNone/>
              <a:defRPr/>
            </a:pPr>
            <a:endParaRPr lang="en-US" sz="2400" dirty="0"/>
          </a:p>
          <a:p>
            <a:pPr marL="0" indent="0">
              <a:lnSpc>
                <a:spcPct val="150000"/>
              </a:lnSpc>
              <a:spcBef>
                <a:spcPts val="0"/>
              </a:spcBef>
              <a:spcAft>
                <a:spcPts val="0"/>
              </a:spcAft>
              <a:buNone/>
              <a:defRPr/>
            </a:pPr>
            <a:r>
              <a:rPr lang="en-US" sz="2400" dirty="0" smtClean="0"/>
              <a:t>Chris Richardson</a:t>
            </a:r>
          </a:p>
          <a:p>
            <a:pPr marL="0" indent="0">
              <a:lnSpc>
                <a:spcPct val="150000"/>
              </a:lnSpc>
              <a:spcBef>
                <a:spcPts val="0"/>
              </a:spcBef>
              <a:spcAft>
                <a:spcPts val="0"/>
              </a:spcAft>
              <a:buNone/>
              <a:defRPr/>
            </a:pPr>
            <a:r>
              <a:rPr lang="en-US" sz="1800" dirty="0" smtClean="0">
                <a:latin typeface="Segoe UI" panose="020B0502040204020203" pitchFamily="34" charset="0"/>
                <a:cs typeface="Segoe UI" panose="020B0502040204020203" pitchFamily="34" charset="0"/>
                <a:hlinkClick r:id="rId3"/>
              </a:rPr>
              <a:t>www.microservices.io/patterns</a:t>
            </a: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More </a:t>
            </a:r>
            <a:r>
              <a:rPr lang="en-US" dirty="0" err="1" smtClean="0">
                <a:latin typeface="Segoe UI Light" panose="020B0502040204020203" pitchFamily="34" charset="0"/>
                <a:cs typeface="Segoe UI Light" panose="020B0502040204020203" pitchFamily="34" charset="0"/>
              </a:rPr>
              <a:t>microservices</a:t>
            </a:r>
            <a:r>
              <a:rPr lang="en-US" dirty="0" smtClean="0">
                <a:latin typeface="Segoe UI Light" panose="020B0502040204020203" pitchFamily="34" charset="0"/>
                <a:cs typeface="Segoe UI Light" panose="020B0502040204020203" pitchFamily="34" charset="0"/>
              </a:rPr>
              <a:t> patterns….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Do we need to manually implement all the patterns?</a:t>
            </a:r>
            <a:endParaRPr lang="en-US" sz="4800" dirty="0">
              <a:solidFill>
                <a:schemeClr val="bg1"/>
              </a:solidFill>
            </a:endParaRPr>
          </a:p>
        </p:txBody>
      </p:sp>
    </p:spTree>
    <p:extLst>
      <p:ext uri="{BB962C8B-B14F-4D97-AF65-F5344CB8AC3E}">
        <p14:creationId xmlns:p14="http://schemas.microsoft.com/office/powerpoint/2010/main" val="2555817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2087" y="4251385"/>
            <a:ext cx="2124600" cy="1109644"/>
          </a:xfrm>
          <a:prstGeom prst="rect">
            <a:avLst/>
          </a:prstGeom>
        </p:spPr>
      </p:pic>
      <p:pic>
        <p:nvPicPr>
          <p:cNvPr id="1026" name="Picture 2" descr="Image result for spring bo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6562" y="4445331"/>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22" y="4406786"/>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346186" y="2341958"/>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784822" y="2169415"/>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pic>
        <p:nvPicPr>
          <p:cNvPr id="4" name="Picture 2" descr="Image result for AWS lamb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0005" y="2231720"/>
            <a:ext cx="3265892" cy="139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68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420593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Monoliths. SOA and  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Building applications with Azure Service Fabric programming models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Deployment internals - Clusters and Nodes</a:t>
            </a: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 POC</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4882142"/>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0393241" y="3021240"/>
            <a:ext cx="1257761" cy="992969"/>
          </a:xfrm>
          <a:prstGeom prst="rect">
            <a:avLst/>
          </a:prstGeom>
        </p:spPr>
      </p:pic>
      <p:pic>
        <p:nvPicPr>
          <p:cNvPr id="9" name="Picture 8"/>
          <p:cNvPicPr>
            <a:picLocks noChangeAspect="1"/>
          </p:cNvPicPr>
          <p:nvPr/>
        </p:nvPicPr>
        <p:blipFill>
          <a:blip r:embed="rId5"/>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What can you build/deploy with Service Fabric?</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Stateless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 service that has state where the state is persisted to external storage, such as Azure databases or Azure storage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Communication through concurrent collections</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Stateful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Reliability of state through replication and local persistence (Reliable Collections)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Reduce latency</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Reduces the complexity and number of components in traditional three tier architecture</a:t>
            </a:r>
          </a:p>
          <a:p>
            <a:pPr>
              <a:lnSpc>
                <a:spcPct val="150000"/>
              </a:lnSpc>
              <a:spcBef>
                <a:spcPts val="0"/>
              </a:spcBef>
              <a:spcAft>
                <a:spcPts val="0"/>
              </a:spcAft>
              <a:defRPr/>
            </a:pP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Existing </a:t>
            </a:r>
            <a:r>
              <a:rPr lang="en-US" sz="2400" dirty="0">
                <a:solidFill>
                  <a:srgbClr val="D24726"/>
                </a:solidFill>
                <a:latin typeface="Segoe UI" panose="020B0502040204020203" pitchFamily="34" charset="0"/>
                <a:cs typeface="Segoe UI" panose="020B0502040204020203" pitchFamily="34" charset="0"/>
              </a:rPr>
              <a:t>apps written with other frameworks</a:t>
            </a: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rPr>
              <a:t>These are called guest executables. (Node.js</a:t>
            </a:r>
            <a:r>
              <a:rPr lang="en-US" sz="1600" dirty="0">
                <a:solidFill>
                  <a:prstClr val="black">
                    <a:lumMod val="75000"/>
                    <a:lumOff val="25000"/>
                  </a:prstClr>
                </a:solidFill>
                <a:latin typeface="Segoe UI" panose="020B0502040204020203" pitchFamily="34" charset="0"/>
                <a:cs typeface="Segoe UI" panose="020B0502040204020203" pitchFamily="34" charset="0"/>
              </a:rPr>
              <a:t>, Java etc</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19898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Service Fabric Development Models</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Actor API</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Build reliable stateless and stateful objects with a virtual Actor Programming Model</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Suitable for applications with multiple independent units of state and compute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Automatic state management and turn based concurrency (Single threaded execution)</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Services API</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stateless services using existing </a:t>
            </a:r>
            <a:r>
              <a:rPr lang="en-US" sz="1600" dirty="0" smtClean="0">
                <a:latin typeface="Segoe UI" panose="020B0502040204020203" pitchFamily="34" charset="0"/>
                <a:cs typeface="Segoe UI" panose="020B0502040204020203" pitchFamily="34" charset="0"/>
              </a:rPr>
              <a:t>technologies </a:t>
            </a:r>
            <a:r>
              <a:rPr lang="en-US" sz="1600" dirty="0">
                <a:latin typeface="Segoe UI" panose="020B0502040204020203" pitchFamily="34" charset="0"/>
                <a:cs typeface="Segoe UI" panose="020B0502040204020203" pitchFamily="34" charset="0"/>
              </a:rPr>
              <a:t>such as </a:t>
            </a:r>
            <a:r>
              <a:rPr lang="en-US" sz="1600" dirty="0" smtClean="0">
                <a:latin typeface="Segoe UI" panose="020B0502040204020203" pitchFamily="34" charset="0"/>
                <a:cs typeface="Segoe UI" panose="020B0502040204020203" pitchFamily="34" charset="0"/>
              </a:rPr>
              <a:t>ASP.NET. (.NET Core)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stateful services using reliable collections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Manage the concurrency and granularity of state changes using transactions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Communicate with services using the technology of your choice (e.g. WebAPI, </a:t>
            </a:r>
            <a:r>
              <a:rPr lang="en-US" sz="1600" dirty="0" smtClean="0">
                <a:latin typeface="Segoe UI" panose="020B0502040204020203" pitchFamily="34" charset="0"/>
                <a:cs typeface="Segoe UI" panose="020B0502040204020203" pitchFamily="34" charset="0"/>
              </a:rPr>
              <a:t>WCF)</a:t>
            </a:r>
          </a:p>
        </p:txBody>
      </p:sp>
    </p:spTree>
    <p:extLst>
      <p:ext uri="{BB962C8B-B14F-4D97-AF65-F5344CB8AC3E}">
        <p14:creationId xmlns:p14="http://schemas.microsoft.com/office/powerpoint/2010/main" val="1985766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099"/>
            <a:ext cx="7103790" cy="52353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a:t>
            </a:r>
            <a:r>
              <a:rPr lang="en-US" sz="1600" dirty="0" smtClean="0">
                <a:latin typeface="Segoe UI" panose="020B0502040204020203" pitchFamily="34" charset="0"/>
                <a:cs typeface="Segoe UI" panose="020B0502040204020203" pitchFamily="34" charset="0"/>
              </a:rPr>
              <a:t>virtual machines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It can scale up to 1000s of machines</a:t>
            </a:r>
            <a:endParaRPr lang="en-US" sz="16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a:t>
            </a:r>
            <a:r>
              <a:rPr lang="en-US" sz="1600" dirty="0" smtClean="0">
                <a:latin typeface="Segoe UI" panose="020B0502040204020203" pitchFamily="34" charset="0"/>
                <a:cs typeface="Segoe UI" panose="020B0502040204020203" pitchFamily="34" charset="0"/>
              </a:rPr>
              <a:t>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Runs on Linux or </a:t>
            </a:r>
            <a:r>
              <a:rPr lang="en-US" sz="1600" dirty="0" smtClean="0">
                <a:latin typeface="Segoe UI" panose="020B0502040204020203" pitchFamily="34" charset="0"/>
                <a:cs typeface="Segoe UI" panose="020B0502040204020203" pitchFamily="34" charset="0"/>
              </a:rPr>
              <a:t>Windows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Able to host </a:t>
            </a:r>
            <a:r>
              <a:rPr lang="en-US" sz="1600" dirty="0" smtClean="0">
                <a:latin typeface="Segoe UI" panose="020B0502040204020203" pitchFamily="34" charset="0"/>
                <a:cs typeface="Segoe UI" panose="020B0502040204020203" pitchFamily="34" charset="0"/>
                <a:hlinkClick r:id="rId3" action="ppaction://hlinksldjump"/>
              </a:rPr>
              <a:t>containers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Individually scalable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Service </a:t>
            </a:r>
            <a:r>
              <a:rPr lang="en-US" sz="1600" dirty="0">
                <a:latin typeface="Segoe UI" panose="020B0502040204020203" pitchFamily="34" charset="0"/>
                <a:cs typeface="Segoe UI" panose="020B0502040204020203" pitchFamily="34" charset="0"/>
              </a:rPr>
              <a:t>fabric can be configured to host </a:t>
            </a:r>
            <a:r>
              <a:rPr lang="en-US" sz="1600" dirty="0" smtClean="0">
                <a:latin typeface="Segoe UI" panose="020B0502040204020203" pitchFamily="34" charset="0"/>
                <a:cs typeface="Segoe UI" panose="020B0502040204020203" pitchFamily="34" charset="0"/>
              </a:rPr>
              <a:t>1 to any number of </a:t>
            </a:r>
            <a:r>
              <a:rPr lang="en-US" sz="1600" dirty="0">
                <a:latin typeface="Segoe UI" panose="020B0502040204020203" pitchFamily="34" charset="0"/>
                <a:cs typeface="Segoe UI" panose="020B0502040204020203" pitchFamily="34" charset="0"/>
              </a:rPr>
              <a:t>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Deployment - Clusters 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01" y="1270000"/>
            <a:ext cx="8727899" cy="559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7"/>
          <p:cNvSpPr txBox="1">
            <a:spLocks/>
          </p:cNvSpPr>
          <p:nvPr/>
        </p:nvSpPr>
        <p:spPr>
          <a:xfrm>
            <a:off x="9469711" y="1308101"/>
            <a:ext cx="2074589" cy="17399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hlinkClick r:id="rId4" action="ppaction://hlinksldjump"/>
              </a:rPr>
              <a:t>.NET Core</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5" action="ppaction://hlinksldjump"/>
              </a:rPr>
              <a:t>Kestrel</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6" action="ppaction://hlinksldjump"/>
              </a:rPr>
              <a:t>OWIN host</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7" action="ppaction://hlinksldjump"/>
              </a:rPr>
              <a:t>NGINX</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3137598"/>
            <a:ext cx="9017000" cy="2389387"/>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rgbClr val="D24726"/>
                </a:solidFill>
              </a:rPr>
              <a:t>Azure Service Fabric</a:t>
            </a:r>
            <a:endParaRPr lang="en-US" sz="1200" dirty="0">
              <a:solidFill>
                <a:srgbClr val="D24726"/>
              </a:solidFill>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1601065" y="3583926"/>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11" name="Flowchart: Magnetic Disk 10"/>
          <p:cNvSpPr/>
          <p:nvPr/>
        </p:nvSpPr>
        <p:spPr>
          <a:xfrm>
            <a:off x="5359251" y="5944691"/>
            <a:ext cx="1007586" cy="595810"/>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SQL Server</a:t>
            </a:r>
          </a:p>
        </p:txBody>
      </p:sp>
      <p:sp>
        <p:nvSpPr>
          <p:cNvPr id="15" name="Down Arrow 14"/>
          <p:cNvSpPr/>
          <p:nvPr/>
        </p:nvSpPr>
        <p:spPr>
          <a:xfrm>
            <a:off x="5772499" y="5592133"/>
            <a:ext cx="200025" cy="300576"/>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 name="Group 2"/>
          <p:cNvGrpSpPr/>
          <p:nvPr/>
        </p:nvGrpSpPr>
        <p:grpSpPr>
          <a:xfrm>
            <a:off x="1601066" y="4622800"/>
            <a:ext cx="8556749" cy="761747"/>
            <a:chOff x="1601066" y="4293328"/>
            <a:chExt cx="8556749" cy="989619"/>
          </a:xfrm>
        </p:grpSpPr>
        <p:sp>
          <p:nvSpPr>
            <p:cNvPr id="6" name="Rectangle 5"/>
            <p:cNvSpPr/>
            <p:nvPr/>
          </p:nvSpPr>
          <p:spPr>
            <a:xfrm>
              <a:off x="1790700" y="448652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7" name="Rectangle 6"/>
            <p:cNvSpPr/>
            <p:nvPr/>
          </p:nvSpPr>
          <p:spPr>
            <a:xfrm>
              <a:off x="4064595" y="449338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9" name="Rectangle 8"/>
            <p:cNvSpPr/>
            <p:nvPr/>
          </p:nvSpPr>
          <p:spPr>
            <a:xfrm>
              <a:off x="6222223" y="4486520"/>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0" name="Rectangle 19"/>
            <p:cNvSpPr/>
            <p:nvPr/>
          </p:nvSpPr>
          <p:spPr>
            <a:xfrm>
              <a:off x="1701078" y="4394505"/>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21" name="Rectangle 20"/>
            <p:cNvSpPr/>
            <p:nvPr/>
          </p:nvSpPr>
          <p:spPr>
            <a:xfrm>
              <a:off x="1601066" y="4293328"/>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Inventory Microservice</a:t>
              </a:r>
            </a:p>
            <a:p>
              <a:pPr algn="ctr"/>
              <a:r>
                <a:rPr lang="en-US" sz="1200" b="1" dirty="0" smtClean="0">
                  <a:solidFill>
                    <a:schemeClr val="bg1"/>
                  </a:solidFill>
                </a:rPr>
                <a:t>[Stateless REST API]</a:t>
              </a:r>
              <a:endParaRPr lang="en-US" sz="1200" b="1" dirty="0">
                <a:solidFill>
                  <a:schemeClr val="bg1"/>
                </a:solidFill>
              </a:endParaRPr>
            </a:p>
          </p:txBody>
        </p:sp>
        <p:sp>
          <p:nvSpPr>
            <p:cNvPr id="22" name="Rectangle 21"/>
            <p:cNvSpPr/>
            <p:nvPr/>
          </p:nvSpPr>
          <p:spPr>
            <a:xfrm>
              <a:off x="3974973" y="439013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23" name="Rectangle 22"/>
            <p:cNvSpPr/>
            <p:nvPr/>
          </p:nvSpPr>
          <p:spPr>
            <a:xfrm>
              <a:off x="3897357" y="4298612"/>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solidFill>
                    <a:schemeClr val="bg1"/>
                  </a:solidFill>
                </a:rPr>
                <a:t>Component Microservice</a:t>
              </a:r>
              <a:endParaRPr lang="en-US" sz="1050" b="1" dirty="0" smtClean="0">
                <a:solidFill>
                  <a:schemeClr val="bg1"/>
                </a:solidFill>
              </a:endParaRPr>
            </a:p>
            <a:p>
              <a:pPr algn="ctr"/>
              <a:r>
                <a:rPr lang="en-US" sz="1100" b="1" dirty="0">
                  <a:solidFill>
                    <a:schemeClr val="bg1"/>
                  </a:solidFill>
                </a:rPr>
                <a:t>[Stateless REST API</a:t>
              </a:r>
              <a:r>
                <a:rPr lang="en-US" sz="1100" b="1" dirty="0" smtClean="0">
                  <a:solidFill>
                    <a:schemeClr val="bg1"/>
                  </a:solidFill>
                </a:rPr>
                <a:t>]</a:t>
              </a:r>
              <a:endParaRPr lang="en-US" sz="1100" b="1" dirty="0">
                <a:solidFill>
                  <a:schemeClr val="bg1"/>
                </a:solidFill>
              </a:endParaRPr>
            </a:p>
          </p:txBody>
        </p:sp>
        <p:sp>
          <p:nvSpPr>
            <p:cNvPr id="24" name="Rectangle 23"/>
            <p:cNvSpPr/>
            <p:nvPr/>
          </p:nvSpPr>
          <p:spPr>
            <a:xfrm>
              <a:off x="6147118" y="439579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5" name="Rectangle 24"/>
            <p:cNvSpPr/>
            <p:nvPr/>
          </p:nvSpPr>
          <p:spPr>
            <a:xfrm>
              <a:off x="6069502" y="430506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smtClean="0">
                  <a:solidFill>
                    <a:schemeClr val="bg1"/>
                  </a:solidFill>
                </a:rPr>
                <a:t>Maintenance Microservice</a:t>
              </a:r>
            </a:p>
            <a:p>
              <a:pPr algn="ctr"/>
              <a:r>
                <a:rPr lang="en-US" sz="1050" b="1" dirty="0">
                  <a:solidFill>
                    <a:schemeClr val="bg1"/>
                  </a:solidFill>
                </a:rPr>
                <a:t>[Stateless REST API</a:t>
              </a:r>
              <a:r>
                <a:rPr lang="en-US" sz="1050" b="1" dirty="0" smtClean="0">
                  <a:solidFill>
                    <a:schemeClr val="bg1"/>
                  </a:solidFill>
                </a:rPr>
                <a:t>]</a:t>
              </a:r>
              <a:endParaRPr lang="en-US" sz="1050" b="1" dirty="0">
                <a:solidFill>
                  <a:schemeClr val="bg1"/>
                </a:solidFill>
              </a:endParaRPr>
            </a:p>
          </p:txBody>
        </p:sp>
        <p:sp>
          <p:nvSpPr>
            <p:cNvPr id="26" name="Rectangle 25"/>
            <p:cNvSpPr/>
            <p:nvPr/>
          </p:nvSpPr>
          <p:spPr>
            <a:xfrm>
              <a:off x="8405215" y="4493384"/>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Java</a:t>
              </a:r>
            </a:p>
            <a:p>
              <a:pPr algn="ctr"/>
              <a:r>
                <a:rPr lang="en-US" sz="1200" dirty="0"/>
                <a:t>Microservice</a:t>
              </a:r>
            </a:p>
          </p:txBody>
        </p:sp>
        <p:sp>
          <p:nvSpPr>
            <p:cNvPr id="27" name="Rectangle 26"/>
            <p:cNvSpPr/>
            <p:nvPr/>
          </p:nvSpPr>
          <p:spPr>
            <a:xfrm>
              <a:off x="8330110" y="4402656"/>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8" name="Rectangle 27"/>
            <p:cNvSpPr/>
            <p:nvPr/>
          </p:nvSpPr>
          <p:spPr>
            <a:xfrm>
              <a:off x="8252494" y="4311928"/>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solidFill>
                    <a:schemeClr val="bg1"/>
                  </a:solidFill>
                </a:rPr>
                <a:t>Security </a:t>
              </a:r>
              <a:r>
                <a:rPr lang="en-US" sz="1200" b="1" dirty="0" smtClean="0">
                  <a:solidFill>
                    <a:schemeClr val="bg1"/>
                  </a:solidFill>
                </a:rPr>
                <a:t>Microservice</a:t>
              </a:r>
            </a:p>
            <a:p>
              <a:pPr algn="ctr"/>
              <a:r>
                <a:rPr lang="en-US" sz="1200" b="1" dirty="0">
                  <a:solidFill>
                    <a:schemeClr val="bg1"/>
                  </a:solidFill>
                </a:rPr>
                <a:t>[Stateless REST API</a:t>
              </a:r>
              <a:r>
                <a:rPr lang="en-US" sz="1200" b="1" dirty="0" smtClean="0">
                  <a:solidFill>
                    <a:schemeClr val="bg1"/>
                  </a:solidFill>
                </a:rPr>
                <a:t>]</a:t>
              </a:r>
              <a:endParaRPr lang="en-US" sz="1200" b="1" dirty="0">
                <a:solidFill>
                  <a:schemeClr val="bg1"/>
                </a:solidFill>
              </a:endParaRPr>
            </a:p>
          </p:txBody>
        </p:sp>
      </p:grpSp>
      <p:sp>
        <p:nvSpPr>
          <p:cNvPr id="30" name="Rectangle 29"/>
          <p:cNvSpPr/>
          <p:nvPr/>
        </p:nvSpPr>
        <p:spPr>
          <a:xfrm>
            <a:off x="4838700" y="2297692"/>
            <a:ext cx="2108200" cy="623744"/>
          </a:xfrm>
          <a:prstGeom prst="rect">
            <a:avLst/>
          </a:prstGeom>
          <a:ln>
            <a:solidFill>
              <a:srgbClr val="DD46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solidFill>
                  <a:srgbClr val="D24726"/>
                </a:solidFill>
                <a:hlinkClick r:id="rId3" action="ppaction://hlinksldjump"/>
              </a:rPr>
              <a:t>NGINX (Proxy)</a:t>
            </a:r>
            <a:endParaRPr lang="en-US" sz="1200" dirty="0">
              <a:solidFill>
                <a:srgbClr val="D24726"/>
              </a:solidFill>
            </a:endParaRPr>
          </a:p>
        </p:txBody>
      </p:sp>
      <p:pic>
        <p:nvPicPr>
          <p:cNvPr id="32"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6878" y="1215385"/>
            <a:ext cx="751844" cy="75184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538820" y="3535173"/>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35" name="Rectangle 34"/>
          <p:cNvSpPr/>
          <p:nvPr/>
        </p:nvSpPr>
        <p:spPr>
          <a:xfrm>
            <a:off x="1494124" y="3488380"/>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Easy Maintain UI (MVC .NET Core)</a:t>
            </a:r>
            <a:endParaRPr lang="en-US" sz="1200" b="1" dirty="0">
              <a:solidFill>
                <a:schemeClr val="bg1"/>
              </a:solidFill>
            </a:endParaRPr>
          </a:p>
        </p:txBody>
      </p:sp>
      <p:sp>
        <p:nvSpPr>
          <p:cNvPr id="36" name="Up-Down Arrow 35"/>
          <p:cNvSpPr/>
          <p:nvPr/>
        </p:nvSpPr>
        <p:spPr>
          <a:xfrm>
            <a:off x="5778500" y="1939493"/>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Up-Down Arrow 36"/>
          <p:cNvSpPr/>
          <p:nvPr/>
        </p:nvSpPr>
        <p:spPr>
          <a:xfrm>
            <a:off x="5748744" y="2960390"/>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Up-Down Arrow 37"/>
          <p:cNvSpPr/>
          <p:nvPr/>
        </p:nvSpPr>
        <p:spPr>
          <a:xfrm>
            <a:off x="2237508" y="4171907"/>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Up-Down Arrow 38"/>
          <p:cNvSpPr/>
          <p:nvPr/>
        </p:nvSpPr>
        <p:spPr>
          <a:xfrm>
            <a:off x="4724400" y="4157102"/>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Up-Down Arrow 39"/>
          <p:cNvSpPr/>
          <p:nvPr/>
        </p:nvSpPr>
        <p:spPr>
          <a:xfrm>
            <a:off x="6869923" y="4166375"/>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Up-Down Arrow 40"/>
          <p:cNvSpPr/>
          <p:nvPr/>
        </p:nvSpPr>
        <p:spPr>
          <a:xfrm>
            <a:off x="9092110" y="4166371"/>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p:cNvSpPr txBox="1"/>
          <p:nvPr/>
        </p:nvSpPr>
        <p:spPr>
          <a:xfrm>
            <a:off x="9356815" y="4196293"/>
            <a:ext cx="859531" cy="261610"/>
          </a:xfrm>
          <a:prstGeom prst="rect">
            <a:avLst/>
          </a:prstGeom>
          <a:noFill/>
        </p:spPr>
        <p:txBody>
          <a:bodyPr wrap="none" rtlCol="0">
            <a:spAutoFit/>
          </a:bodyPr>
          <a:lstStyle/>
          <a:p>
            <a:r>
              <a:rPr lang="en-US" sz="1100" dirty="0" smtClean="0">
                <a:solidFill>
                  <a:srgbClr val="D24726"/>
                </a:solidFill>
              </a:rPr>
              <a:t>JWT Token</a:t>
            </a:r>
            <a:endParaRPr lang="en-US" sz="1100" dirty="0">
              <a:solidFill>
                <a:srgbClr val="D24726"/>
              </a:solidFill>
            </a:endParaRPr>
          </a:p>
        </p:txBody>
      </p:sp>
    </p:spTree>
    <p:extLst>
      <p:ext uri="{BB962C8B-B14F-4D97-AF65-F5344CB8AC3E}">
        <p14:creationId xmlns:p14="http://schemas.microsoft.com/office/powerpoint/2010/main" val="2920867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Demo</a:t>
            </a:r>
            <a:endParaRPr lang="en-US" sz="4800" dirty="0">
              <a:solidFill>
                <a:schemeClr val="bg1"/>
              </a:solidFill>
            </a:endParaRPr>
          </a:p>
        </p:txBody>
      </p:sp>
    </p:spTree>
    <p:extLst>
      <p:ext uri="{BB962C8B-B14F-4D97-AF65-F5344CB8AC3E}">
        <p14:creationId xmlns:p14="http://schemas.microsoft.com/office/powerpoint/2010/main" val="3614663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659540" cy="194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600" dirty="0" smtClean="0">
                <a:solidFill>
                  <a:srgbClr val="D24726"/>
                </a:solidFill>
                <a:latin typeface="Segoe UI" panose="020B0502040204020203" pitchFamily="34" charset="0"/>
                <a:cs typeface="Segoe UI" panose="020B0502040204020203" pitchFamily="34" charset="0"/>
              </a:rPr>
              <a:t>Containers</a:t>
            </a:r>
          </a:p>
          <a:p>
            <a:pPr>
              <a:lnSpc>
                <a:spcPct val="150000"/>
              </a:lnSpc>
              <a:spcBef>
                <a:spcPts val="0"/>
              </a:spcBef>
              <a:spcAft>
                <a:spcPts val="0"/>
              </a:spcAft>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ontainers wrap a piece of software in a complete file system that contains everything needed to run: </a:t>
            </a:r>
            <a:r>
              <a:rPr lang="en-US" sz="18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 anything that can be installed on a server. </a:t>
            </a:r>
          </a:p>
          <a:p>
            <a:pPr>
              <a:lnSpc>
                <a:spcPct val="150000"/>
              </a:lnSpc>
              <a:spcBef>
                <a:spcPts val="0"/>
              </a:spcBef>
              <a:spcAft>
                <a:spcPts val="0"/>
              </a:spcAft>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Guarantees that the software will always run the same, regardless of its environment.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295" y="3429000"/>
            <a:ext cx="1952219" cy="17417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662" y="3901167"/>
            <a:ext cx="2994253" cy="665390"/>
          </a:xfrm>
          <a:prstGeom prst="rect">
            <a:avLst/>
          </a:prstGeom>
        </p:spPr>
      </p:pic>
      <p:pic>
        <p:nvPicPr>
          <p:cNvPr id="13" name="Picture 12"/>
          <p:cNvPicPr>
            <a:picLocks noChangeAspect="1"/>
          </p:cNvPicPr>
          <p:nvPr/>
        </p:nvPicPr>
        <p:blipFill>
          <a:blip r:embed="rId5"/>
          <a:stretch>
            <a:fillRect/>
          </a:stretch>
        </p:blipFill>
        <p:spPr>
          <a:xfrm>
            <a:off x="6976063" y="3600537"/>
            <a:ext cx="1626842" cy="1398642"/>
          </a:xfrm>
          <a:prstGeom prst="rect">
            <a:avLst/>
          </a:prstGeom>
        </p:spPr>
      </p:pic>
      <p:pic>
        <p:nvPicPr>
          <p:cNvPr id="1034" name="Picture 10" descr="Image result for windows server contain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0204" y="3684644"/>
            <a:ext cx="1640568" cy="1230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7"/>
          <a:stretch>
            <a:fillRect/>
          </a:stretch>
        </p:blipFill>
        <p:spPr>
          <a:xfrm>
            <a:off x="541609" y="5477554"/>
            <a:ext cx="3086100" cy="790575"/>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1149" y="1562424"/>
            <a:ext cx="2409825" cy="1676076"/>
          </a:xfrm>
          <a:prstGeom prst="rect">
            <a:avLst/>
          </a:prstGeom>
        </p:spPr>
      </p:pic>
      <p:sp>
        <p:nvSpPr>
          <p:cNvPr id="2" name="Action Button: Return 1">
            <a:hlinkClick r:id="rId9" action="ppaction://hlinksldjump" highlightClick="1"/>
          </p:cNvPr>
          <p:cNvSpPr/>
          <p:nvPr/>
        </p:nvSpPr>
        <p:spPr>
          <a:xfrm rot="16200000">
            <a:off x="1069116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ction Button: Return 10">
            <a:hlinkClick r:id="rId10" action="ppaction://hlinksldjump" highlightClick="1"/>
          </p:cNvPr>
          <p:cNvSpPr/>
          <p:nvPr/>
        </p:nvSpPr>
        <p:spPr>
          <a:xfrm rot="16200000">
            <a:off x="1134087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795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smtClean="0">
                <a:latin typeface="Segoe UI" panose="020B0502040204020203" pitchFamily="34" charset="0"/>
                <a:cs typeface="Segoe UI" panose="020B0502040204020203" pitchFamily="34" charset="0"/>
              </a:rPr>
              <a:t>modular </a:t>
            </a:r>
            <a:r>
              <a:rPr lang="en-US" sz="1800" dirty="0">
                <a:latin typeface="Segoe UI" panose="020B0502040204020203" pitchFamily="34" charset="0"/>
                <a:cs typeface="Segoe UI" panose="020B0502040204020203" pitchFamily="34" charset="0"/>
              </a:rPr>
              <a:t>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smtClean="0">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88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85215"/>
            <a:ext cx="10926490" cy="44907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smtClean="0">
                <a:solidFill>
                  <a:srgbClr val="D24726"/>
                </a:solidFill>
                <a:latin typeface="Segoe UI" panose="020B0502040204020203" pitchFamily="34" charset="0"/>
                <a:cs typeface="Segoe UI" panose="020B0502040204020203" pitchFamily="34" charset="0"/>
              </a:rPr>
              <a:t>independently 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a:t>
            </a:r>
            <a:r>
              <a:rPr lang="en-US" sz="1800" dirty="0" smtClean="0">
                <a:latin typeface="Segoe UI" panose="020B0502040204020203" pitchFamily="34" charset="0"/>
                <a:cs typeface="Segoe UI" panose="020B0502040204020203" pitchFamily="34" charset="0"/>
              </a:rPr>
              <a:t>process</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and has a bounded context.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isolation is achieved using </a:t>
            </a:r>
            <a:r>
              <a:rPr lang="en-US" sz="1800" b="1" dirty="0">
                <a:solidFill>
                  <a:srgbClr val="D24726"/>
                </a:solidFill>
                <a:latin typeface="Segoe UI" panose="020B0502040204020203" pitchFamily="34" charset="0"/>
                <a:cs typeface="Segoe UI" panose="020B0502040204020203" pitchFamily="34" charset="0"/>
                <a:hlinkClick r:id="rId3" action="ppaction://hlinksldjump"/>
              </a:rPr>
              <a:t>containers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Inter service 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pic>
        <p:nvPicPr>
          <p:cNvPr id="1026" name="Picture 2" descr="Image result for rabbitm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94" y="3916225"/>
            <a:ext cx="3149328" cy="1166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ecreativity.com/wp-content/uploads/2015/08/msmq-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8822" y="3928945"/>
            <a:ext cx="1254034" cy="125403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368871" y="3733447"/>
            <a:ext cx="2973823" cy="1343299"/>
            <a:chOff x="7998977" y="3500845"/>
            <a:chExt cx="2973823" cy="1343299"/>
          </a:xfrm>
        </p:grpSpPr>
        <p:sp>
          <p:nvSpPr>
            <p:cNvPr id="9" name="Title 7"/>
            <p:cNvSpPr txBox="1">
              <a:spLocks/>
            </p:cNvSpPr>
            <p:nvPr/>
          </p:nvSpPr>
          <p:spPr>
            <a:xfrm>
              <a:off x="8131629" y="4171672"/>
              <a:ext cx="2841171" cy="672472"/>
            </a:xfrm>
            <a:prstGeom prst="rect">
              <a:avLst/>
            </a:prstGeom>
          </p:spPr>
          <p:txBody>
            <a:bodyPr vert="horz" lIns="91440" tIns="45720" rIns="91440" bIns="45720" rtlCol="0" anchor="t" anchorCtr="0">
              <a:normAutofit lnSpcReduction="1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000" b="1" dirty="0" smtClean="0">
                  <a:solidFill>
                    <a:srgbClr val="0070C0"/>
                  </a:solidFill>
                  <a:latin typeface="Segoe UI Light" panose="020B0502040204020203" pitchFamily="34" charset="0"/>
                  <a:cs typeface="Segoe UI Light" panose="020B0502040204020203" pitchFamily="34" charset="0"/>
                </a:rPr>
                <a:t>Reliable/Concurrent</a:t>
              </a:r>
            </a:p>
            <a:p>
              <a:pPr algn="ctr"/>
              <a:r>
                <a:rPr lang="en-US" sz="2000" b="1" dirty="0" smtClean="0">
                  <a:solidFill>
                    <a:srgbClr val="0070C0"/>
                  </a:solidFill>
                  <a:latin typeface="Segoe UI Light" panose="020B0502040204020203" pitchFamily="34" charset="0"/>
                  <a:cs typeface="Segoe UI Light" panose="020B0502040204020203" pitchFamily="34" charset="0"/>
                </a:rPr>
                <a:t>Collections</a:t>
              </a:r>
              <a:endParaRPr lang="en-US" sz="2000" b="1" dirty="0">
                <a:solidFill>
                  <a:srgbClr val="0070C0"/>
                </a:solidFill>
                <a:latin typeface="Segoe UI Light" panose="020B0502040204020203" pitchFamily="34" charset="0"/>
                <a:cs typeface="Segoe UI Light" panose="020B0502040204020203" pitchFamily="34" charset="0"/>
              </a:endParaRPr>
            </a:p>
          </p:txBody>
        </p:sp>
        <p:pic>
          <p:nvPicPr>
            <p:cNvPr id="2" name="Picture 2" descr="Image result for az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8977" y="3500845"/>
              <a:ext cx="2973823" cy="856200"/>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2" descr="Image result for AMQ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4790" y="3733447"/>
            <a:ext cx="1265452" cy="134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768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473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66190" cy="20248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Open Web Interface for .NET</a:t>
            </a:r>
            <a:endParaRPr lang="en-US" sz="2400" dirty="0">
              <a:solidFill>
                <a:srgbClr val="D24726"/>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OWIN is a specification defines how we can separate the Host from the Application.</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Encourage </a:t>
            </a:r>
            <a:r>
              <a:rPr lang="en-US" sz="1800" dirty="0">
                <a:latin typeface="Segoe UI" panose="020B0502040204020203" pitchFamily="34" charset="0"/>
                <a:cs typeface="Segoe UI" panose="020B0502040204020203" pitchFamily="34" charset="0"/>
              </a:rPr>
              <a:t>the development of simple modules for .NET web </a:t>
            </a:r>
            <a:r>
              <a:rPr lang="en-US" sz="1800" dirty="0" smtClean="0">
                <a:latin typeface="Segoe UI" panose="020B0502040204020203" pitchFamily="34" charset="0"/>
                <a:cs typeface="Segoe UI" panose="020B0502040204020203" pitchFamily="34" charset="0"/>
              </a:rPr>
              <a:t>development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Stimulate </a:t>
            </a:r>
            <a:r>
              <a:rPr lang="en-US" sz="1800" dirty="0">
                <a:latin typeface="Segoe UI" panose="020B0502040204020203" pitchFamily="34" charset="0"/>
                <a:cs typeface="Segoe UI" panose="020B0502040204020203" pitchFamily="34" charset="0"/>
              </a:rPr>
              <a:t>the open source ecosystem of .NET web development tools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6" name="Rectangle 5"/>
          <p:cNvSpPr/>
          <p:nvPr/>
        </p:nvSpPr>
        <p:spPr>
          <a:xfrm>
            <a:off x="2584950" y="3487755"/>
            <a:ext cx="7309282" cy="2949331"/>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DD462F"/>
                </a:solidFill>
              </a:rPr>
              <a:t>Host</a:t>
            </a:r>
            <a:r>
              <a:rPr lang="en-US" dirty="0" smtClean="0">
                <a:solidFill>
                  <a:srgbClr val="DD462F"/>
                </a:solidFill>
              </a:rPr>
              <a:t> </a:t>
            </a:r>
            <a:r>
              <a:rPr lang="en-US" sz="1400" dirty="0" smtClean="0">
                <a:solidFill>
                  <a:srgbClr val="DD462F"/>
                </a:solidFill>
              </a:rPr>
              <a:t>(</a:t>
            </a:r>
            <a:r>
              <a:rPr lang="en-US" sz="1400" dirty="0">
                <a:solidFill>
                  <a:srgbClr val="DD462F"/>
                </a:solidFill>
                <a:latin typeface="Segoe UI" panose="020B0502040204020203" pitchFamily="34" charset="0"/>
                <a:cs typeface="Segoe UI" panose="020B0502040204020203" pitchFamily="34" charset="0"/>
              </a:rPr>
              <a:t>OWIN Host, IIS, Custom Console App</a:t>
            </a:r>
            <a:r>
              <a:rPr lang="en-US" sz="1400" dirty="0" smtClean="0">
                <a:solidFill>
                  <a:srgbClr val="DD462F"/>
                </a:solidFill>
              </a:rPr>
              <a:t>)</a:t>
            </a:r>
            <a:endParaRPr lang="en-US" sz="1400" dirty="0">
              <a:solidFill>
                <a:srgbClr val="DD462F"/>
              </a:solidFill>
            </a:endParaRPr>
          </a:p>
        </p:txBody>
      </p:sp>
      <p:sp>
        <p:nvSpPr>
          <p:cNvPr id="7" name="Rectangle 6"/>
          <p:cNvSpPr/>
          <p:nvPr/>
        </p:nvSpPr>
        <p:spPr>
          <a:xfrm>
            <a:off x="2904989" y="4445391"/>
            <a:ext cx="1707719" cy="1676401"/>
          </a:xfrm>
          <a:prstGeom prst="rect">
            <a:avLst/>
          </a:prstGeom>
          <a:solidFill>
            <a:srgbClr val="DD462F"/>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Server</a:t>
            </a:r>
          </a:p>
          <a:p>
            <a:pPr algn="ctr"/>
            <a:r>
              <a:rPr lang="en-US" sz="1400" dirty="0" smtClean="0">
                <a:solidFill>
                  <a:schemeClr val="bg1"/>
                </a:solidFill>
              </a:rPr>
              <a:t>(Http Listener)</a:t>
            </a:r>
            <a:endParaRPr lang="en-US" sz="1400" dirty="0">
              <a:solidFill>
                <a:schemeClr val="bg1"/>
              </a:solidFill>
            </a:endParaRPr>
          </a:p>
        </p:txBody>
      </p:sp>
      <p:sp>
        <p:nvSpPr>
          <p:cNvPr id="3" name="Right Arrow 2"/>
          <p:cNvSpPr/>
          <p:nvPr/>
        </p:nvSpPr>
        <p:spPr>
          <a:xfrm>
            <a:off x="2203950" y="4988952"/>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2196330" y="5411573"/>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rot="16200000">
            <a:off x="5994422" y="3777384"/>
            <a:ext cx="551543" cy="2877670"/>
          </a:xfrm>
          <a:prstGeom prst="upDown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irect Access Storage 3"/>
          <p:cNvSpPr/>
          <p:nvPr/>
        </p:nvSpPr>
        <p:spPr>
          <a:xfrm>
            <a:off x="5545431"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p:cNvSpPr/>
          <p:nvPr/>
        </p:nvSpPr>
        <p:spPr>
          <a:xfrm>
            <a:off x="6006523"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irect Access Storage 12"/>
          <p:cNvSpPr/>
          <p:nvPr/>
        </p:nvSpPr>
        <p:spPr>
          <a:xfrm>
            <a:off x="6460897"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10661" y="4445390"/>
            <a:ext cx="1707719" cy="10987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Application</a:t>
            </a:r>
            <a:endParaRPr lang="en-US" b="1" dirty="0">
              <a:solidFill>
                <a:schemeClr val="bg1"/>
              </a:solidFill>
            </a:endParaRPr>
          </a:p>
        </p:txBody>
      </p:sp>
      <p:sp>
        <p:nvSpPr>
          <p:cNvPr id="15" name="Rectangle 14"/>
          <p:cNvSpPr/>
          <p:nvPr/>
        </p:nvSpPr>
        <p:spPr>
          <a:xfrm>
            <a:off x="7910660" y="5544178"/>
            <a:ext cx="1707719" cy="5776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Framework</a:t>
            </a:r>
          </a:p>
          <a:p>
            <a:pPr algn="ctr"/>
            <a:r>
              <a:rPr lang="en-US" sz="1400" dirty="0">
                <a:solidFill>
                  <a:schemeClr val="bg1"/>
                </a:solidFill>
              </a:rPr>
              <a:t>(WebAPI)</a:t>
            </a:r>
          </a:p>
        </p:txBody>
      </p:sp>
      <p:sp>
        <p:nvSpPr>
          <p:cNvPr id="16" name="Title 7"/>
          <p:cNvSpPr txBox="1">
            <a:spLocks/>
          </p:cNvSpPr>
          <p:nvPr/>
        </p:nvSpPr>
        <p:spPr>
          <a:xfrm>
            <a:off x="4831358" y="3904949"/>
            <a:ext cx="2877671" cy="672641"/>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900" b="1" dirty="0" smtClean="0">
                <a:solidFill>
                  <a:srgbClr val="D24726"/>
                </a:solidFill>
                <a:latin typeface="Segoe UI Light" panose="020B0502040204020203" pitchFamily="34" charset="0"/>
                <a:cs typeface="Segoe UI Light" panose="020B0502040204020203" pitchFamily="34" charset="0"/>
              </a:rPr>
              <a:t>Middleware</a:t>
            </a:r>
          </a:p>
          <a:p>
            <a:pPr algn="ctr"/>
            <a:r>
              <a:rPr lang="en-US" sz="1500" dirty="0">
                <a:solidFill>
                  <a:srgbClr val="DD462F"/>
                </a:solidFill>
                <a:latin typeface="Segoe UI" panose="020B0502040204020203" pitchFamily="34" charset="0"/>
                <a:ea typeface="+mn-ea"/>
                <a:cs typeface="Segoe UI" panose="020B0502040204020203" pitchFamily="34" charset="0"/>
              </a:rPr>
              <a:t>(Authentication, WebAPI, </a:t>
            </a:r>
            <a:r>
              <a:rPr lang="en-US" sz="1500" dirty="0" smtClean="0">
                <a:solidFill>
                  <a:srgbClr val="DD462F"/>
                </a:solidFill>
                <a:latin typeface="Segoe UI" panose="020B0502040204020203" pitchFamily="34" charset="0"/>
                <a:ea typeface="+mn-ea"/>
                <a:cs typeface="Segoe UI" panose="020B0502040204020203" pitchFamily="34" charset="0"/>
              </a:rPr>
              <a:t>SignalR</a:t>
            </a:r>
            <a:r>
              <a:rPr lang="en-US" sz="1500" dirty="0" smtClean="0">
                <a:solidFill>
                  <a:srgbClr val="DD462F"/>
                </a:solidFill>
                <a:latin typeface="Segoe UI" panose="020B0502040204020203" pitchFamily="34" charset="0"/>
                <a:cs typeface="Segoe UI" panose="020B0502040204020203" pitchFamily="34" charset="0"/>
              </a:rPr>
              <a:t>)</a:t>
            </a:r>
            <a:endParaRPr lang="en-US" sz="1500" b="1" dirty="0" smtClean="0">
              <a:solidFill>
                <a:srgbClr val="DD462F"/>
              </a:solidFill>
              <a:latin typeface="Segoe UI Light" panose="020B0502040204020203" pitchFamily="34" charset="0"/>
              <a:cs typeface="Segoe UI Light" panose="020B0502040204020203" pitchFamily="34" charset="0"/>
            </a:endParaRPr>
          </a:p>
        </p:txBody>
      </p:sp>
      <p:sp>
        <p:nvSpPr>
          <p:cNvPr id="17" name="Action Button: Return 16">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126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339465"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Development, Testing and Deployment</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a:t>
            </a:r>
            <a:r>
              <a:rPr lang="en-US" sz="1800" dirty="0">
                <a:latin typeface="Segoe UI" panose="020B0502040204020203" pitchFamily="34" charset="0"/>
                <a:cs typeface="Segoe UI" panose="020B0502040204020203" pitchFamily="34" charset="0"/>
              </a:rPr>
              <a:t>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Creating </a:t>
            </a:r>
            <a:r>
              <a:rPr lang="en-US" sz="1800" dirty="0">
                <a:latin typeface="Segoe UI" panose="020B0502040204020203" pitchFamily="34" charset="0"/>
                <a:cs typeface="Segoe UI" panose="020B0502040204020203" pitchFamily="34" charset="0"/>
              </a:rPr>
              <a:t>a new application instance</a:t>
            </a: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339465"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Domain Driven Design</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a:t>Domain Driven Design is a methodology and process prescription for the development of complex systems whose focus is mapping activities, tasks, events, and data within a problem domain into the technology artifacts of a solution domain.</a:t>
            </a: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p:cNvGraphicFramePr/>
          <p:nvPr>
            <p:extLst>
              <p:ext uri="{D42A27DB-BD31-4B8C-83A1-F6EECF244321}">
                <p14:modId xmlns:p14="http://schemas.microsoft.com/office/powerpoint/2010/main" val="1411264311"/>
              </p:ext>
            </p:extLst>
          </p:nvPr>
        </p:nvGraphicFramePr>
        <p:xfrm>
          <a:off x="3466906" y="3348109"/>
          <a:ext cx="4396936" cy="2931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9192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8776051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9826970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1758124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165126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00700" y="3748831"/>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874595" y="3755695"/>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10006097" y="3748831"/>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11078" y="3656816"/>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5" name="Rectangle 24"/>
          <p:cNvSpPr/>
          <p:nvPr/>
        </p:nvSpPr>
        <p:spPr>
          <a:xfrm>
            <a:off x="5411066" y="3555639"/>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Shipping Service</a:t>
            </a:r>
          </a:p>
          <a:p>
            <a:pPr algn="ctr"/>
            <a:r>
              <a:rPr lang="en-US" sz="1600" dirty="0" smtClean="0"/>
              <a:t>(.NET)</a:t>
            </a:r>
          </a:p>
        </p:txBody>
      </p:sp>
      <p:sp>
        <p:nvSpPr>
          <p:cNvPr id="26" name="Rectangle 25"/>
          <p:cNvSpPr/>
          <p:nvPr/>
        </p:nvSpPr>
        <p:spPr>
          <a:xfrm>
            <a:off x="7784973" y="3652447"/>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7" name="Rectangle 26"/>
          <p:cNvSpPr/>
          <p:nvPr/>
        </p:nvSpPr>
        <p:spPr>
          <a:xfrm>
            <a:off x="7707357" y="3560923"/>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Inventory Reports</a:t>
            </a:r>
          </a:p>
          <a:p>
            <a:pPr algn="ctr"/>
            <a:r>
              <a:rPr lang="en-US" sz="1600" dirty="0" smtClean="0"/>
              <a:t>(Node.js)</a:t>
            </a:r>
          </a:p>
        </p:txBody>
      </p:sp>
      <p:sp>
        <p:nvSpPr>
          <p:cNvPr id="28" name="Rectangle 27"/>
          <p:cNvSpPr/>
          <p:nvPr/>
        </p:nvSpPr>
        <p:spPr>
          <a:xfrm>
            <a:off x="9930992" y="3658103"/>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9" name="Rectangle 28"/>
          <p:cNvSpPr/>
          <p:nvPr/>
        </p:nvSpPr>
        <p:spPr>
          <a:xfrm>
            <a:off x="9853376" y="3567375"/>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Product Catalog</a:t>
            </a:r>
          </a:p>
          <a:p>
            <a:pPr algn="ctr"/>
            <a:r>
              <a:rPr lang="en-US" sz="1600" dirty="0" smtClean="0"/>
              <a:t>(Java</a:t>
            </a:r>
            <a:r>
              <a:rPr lang="en-US" sz="1600" b="1" dirty="0"/>
              <a:t>)</a:t>
            </a:r>
            <a:endParaRPr lang="en-US" sz="1600" dirty="0" smtClean="0"/>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30984159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10419654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892993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11648235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12124874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37446156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8430007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6582213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885"/>
            <a:ext cx="12192000" cy="6498229"/>
          </a:xfrm>
          <a:prstGeom prst="rect">
            <a:avLst/>
          </a:prstGeom>
        </p:spPr>
      </p:pic>
    </p:spTree>
    <p:extLst>
      <p:ext uri="{BB962C8B-B14F-4D97-AF65-F5344CB8AC3E}">
        <p14:creationId xmlns:p14="http://schemas.microsoft.com/office/powerpoint/2010/main" val="5015725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534516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889560"/>
          </a:xfrm>
        </p:spPr>
        <p:txBody>
          <a:bodyPr anchor="t">
            <a:normAutofit/>
          </a:bodyPr>
          <a:lstStyle/>
          <a:p>
            <a:pPr algn="ctr"/>
            <a:r>
              <a:rPr lang="en-US" sz="4800" dirty="0" smtClean="0">
                <a:solidFill>
                  <a:schemeClr val="bg1"/>
                </a:solidFill>
              </a:rPr>
              <a:t>Isn't SOA the same?</a:t>
            </a:r>
            <a:endParaRPr lang="en-US" sz="4800" dirty="0">
              <a:solidFill>
                <a:schemeClr val="bg1"/>
              </a:solidFill>
            </a:endParaRPr>
          </a:p>
        </p:txBody>
      </p:sp>
      <p:grpSp>
        <p:nvGrpSpPr>
          <p:cNvPr id="5" name="Group 4"/>
          <p:cNvGrpSpPr/>
          <p:nvPr/>
        </p:nvGrpSpPr>
        <p:grpSpPr>
          <a:xfrm>
            <a:off x="1037199" y="2053883"/>
            <a:ext cx="4288301" cy="4051496"/>
            <a:chOff x="3951849" y="2321169"/>
            <a:chExt cx="4288301" cy="3784210"/>
          </a:xfrm>
        </p:grpSpPr>
        <p:sp>
          <p:nvSpPr>
            <p:cNvPr id="3" name="Oval 2"/>
            <p:cNvSpPr/>
            <p:nvPr/>
          </p:nvSpPr>
          <p:spPr>
            <a:xfrm>
              <a:off x="3951849" y="2321169"/>
              <a:ext cx="4288301" cy="3784210"/>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3600" dirty="0" smtClean="0">
                  <a:solidFill>
                    <a:srgbClr val="DD462F"/>
                  </a:solidFill>
                </a:rPr>
                <a:t>SOA</a:t>
              </a:r>
              <a:endParaRPr lang="en-US" sz="3600" dirty="0">
                <a:solidFill>
                  <a:srgbClr val="DD462F"/>
                </a:solidFill>
              </a:endParaRPr>
            </a:p>
          </p:txBody>
        </p:sp>
        <p:sp>
          <p:nvSpPr>
            <p:cNvPr id="4" name="Oval 3"/>
            <p:cNvSpPr/>
            <p:nvPr/>
          </p:nvSpPr>
          <p:spPr>
            <a:xfrm>
              <a:off x="4582550" y="4082370"/>
              <a:ext cx="1916723" cy="1691412"/>
            </a:xfrm>
            <a:prstGeom prst="ellipse">
              <a:avLst/>
            </a:prstGeom>
            <a:solidFill>
              <a:srgbClr val="D2472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solidFill>
                    <a:schemeClr val="bg1"/>
                  </a:solidFill>
                </a:rPr>
                <a:t>Microservices</a:t>
              </a:r>
              <a:endParaRPr lang="en-US" sz="1400" b="1" dirty="0">
                <a:solidFill>
                  <a:schemeClr val="bg1"/>
                </a:solidFill>
              </a:endParaRPr>
            </a:p>
          </p:txBody>
        </p:sp>
      </p:grpSp>
      <p:sp>
        <p:nvSpPr>
          <p:cNvPr id="6" name="Content Placeholder 17"/>
          <p:cNvSpPr txBox="1">
            <a:spLocks/>
          </p:cNvSpPr>
          <p:nvPr/>
        </p:nvSpPr>
        <p:spPr>
          <a:xfrm>
            <a:off x="5695949" y="2122733"/>
            <a:ext cx="5829301" cy="363349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800" dirty="0" smtClean="0">
                <a:solidFill>
                  <a:schemeClr val="bg1"/>
                </a:solidFill>
                <a:latin typeface="Segoe UI" panose="020B0502040204020203" pitchFamily="34" charset="0"/>
                <a:cs typeface="Segoe UI" panose="020B0502040204020203" pitchFamily="34" charset="0"/>
              </a:rPr>
              <a:t>Differentiators </a:t>
            </a:r>
          </a:p>
          <a:p>
            <a:pPr>
              <a:lnSpc>
                <a:spcPct val="150000"/>
              </a:lnSpc>
              <a:spcBef>
                <a:spcPts val="0"/>
              </a:spcBef>
              <a:spcAft>
                <a:spcPts val="0"/>
              </a:spcAft>
              <a:defRPr/>
            </a:pPr>
            <a:r>
              <a:rPr lang="en-US" sz="2000" dirty="0" smtClean="0">
                <a:solidFill>
                  <a:schemeClr val="bg1"/>
                </a:solidFill>
                <a:latin typeface="Segoe UI" panose="020B0502040204020203" pitchFamily="34" charset="0"/>
                <a:cs typeface="Segoe UI" panose="020B0502040204020203" pitchFamily="34" charset="0"/>
              </a:rPr>
              <a:t>Application Modeling happens around business capabilities</a:t>
            </a:r>
          </a:p>
          <a:p>
            <a:pPr>
              <a:lnSpc>
                <a:spcPct val="150000"/>
              </a:lnSpc>
              <a:spcBef>
                <a:spcPts val="0"/>
              </a:spcBef>
              <a:spcAft>
                <a:spcPts val="0"/>
              </a:spcAft>
              <a:defRPr/>
            </a:pPr>
            <a:r>
              <a:rPr lang="en-US" sz="2000" dirty="0" smtClean="0">
                <a:solidFill>
                  <a:schemeClr val="bg1"/>
                </a:solidFill>
                <a:latin typeface="Segoe UI" panose="020B0502040204020203" pitchFamily="34" charset="0"/>
                <a:cs typeface="Segoe UI" panose="020B0502040204020203" pitchFamily="34" charset="0"/>
              </a:rPr>
              <a:t>Scope and size defined using </a:t>
            </a:r>
            <a:r>
              <a:rPr lang="en-US" sz="2000" dirty="0">
                <a:solidFill>
                  <a:schemeClr val="bg1"/>
                </a:solidFill>
                <a:latin typeface="Segoe UI" panose="020B0502040204020203" pitchFamily="34" charset="0"/>
                <a:cs typeface="Segoe UI" panose="020B0502040204020203" pitchFamily="34" charset="0"/>
              </a:rPr>
              <a:t>Bounded </a:t>
            </a:r>
            <a:r>
              <a:rPr lang="en-US" sz="2000" dirty="0" smtClean="0">
                <a:solidFill>
                  <a:schemeClr val="bg1"/>
                </a:solidFill>
                <a:latin typeface="Segoe UI" panose="020B0502040204020203" pitchFamily="34" charset="0"/>
                <a:cs typeface="Segoe UI" panose="020B0502040204020203" pitchFamily="34" charset="0"/>
              </a:rPr>
              <a:t>context</a:t>
            </a:r>
          </a:p>
          <a:p>
            <a:pPr>
              <a:lnSpc>
                <a:spcPct val="150000"/>
              </a:lnSpc>
              <a:spcBef>
                <a:spcPts val="0"/>
              </a:spcBef>
              <a:spcAft>
                <a:spcPts val="0"/>
              </a:spcAft>
              <a:defRPr/>
            </a:pPr>
            <a:r>
              <a:rPr lang="en-US" sz="2000" dirty="0" smtClean="0">
                <a:solidFill>
                  <a:schemeClr val="bg1"/>
                </a:solidFill>
                <a:latin typeface="Segoe UI" panose="020B0502040204020203" pitchFamily="34" charset="0"/>
                <a:cs typeface="Segoe UI" panose="020B0502040204020203" pitchFamily="34" charset="0"/>
              </a:rPr>
              <a:t>Autonomous Services</a:t>
            </a:r>
          </a:p>
          <a:p>
            <a:pPr>
              <a:lnSpc>
                <a:spcPct val="150000"/>
              </a:lnSpc>
              <a:spcBef>
                <a:spcPts val="0"/>
              </a:spcBef>
              <a:spcAft>
                <a:spcPts val="0"/>
              </a:spcAft>
              <a:defRPr/>
            </a:pPr>
            <a:r>
              <a:rPr lang="en-US" sz="2000" dirty="0" smtClean="0">
                <a:solidFill>
                  <a:schemeClr val="bg1"/>
                </a:solidFill>
                <a:latin typeface="Segoe UI" panose="020B0502040204020203" pitchFamily="34" charset="0"/>
                <a:cs typeface="Segoe UI" panose="020B0502040204020203" pitchFamily="34" charset="0"/>
              </a:rPr>
              <a:t>Lightweight communication</a:t>
            </a:r>
          </a:p>
          <a:p>
            <a:pPr>
              <a:lnSpc>
                <a:spcPct val="150000"/>
              </a:lnSpc>
              <a:spcBef>
                <a:spcPts val="0"/>
              </a:spcBef>
              <a:spcAft>
                <a:spcPts val="0"/>
              </a:spcAft>
              <a:defRPr/>
            </a:pPr>
            <a:r>
              <a:rPr lang="en-US" sz="2000" dirty="0" smtClean="0">
                <a:solidFill>
                  <a:schemeClr val="bg1"/>
                </a:solidFill>
                <a:latin typeface="Segoe UI" panose="020B0502040204020203" pitchFamily="34" charset="0"/>
                <a:cs typeface="Segoe UI" panose="020B0502040204020203" pitchFamily="34" charset="0"/>
              </a:rPr>
              <a:t>Automated deployments</a:t>
            </a:r>
            <a:endParaRPr lang="en-US" sz="2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470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xit" presetSubtype="0" fill="hold" grpId="0" nodeType="with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4269355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1197628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20524684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32586080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761"/>
            <a:ext cx="12192000" cy="5612477"/>
          </a:xfrm>
          <a:prstGeom prst="rect">
            <a:avLst/>
          </a:prstGeom>
        </p:spPr>
      </p:pic>
    </p:spTree>
    <p:extLst>
      <p:ext uri="{BB962C8B-B14F-4D97-AF65-F5344CB8AC3E}">
        <p14:creationId xmlns:p14="http://schemas.microsoft.com/office/powerpoint/2010/main" val="3519799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Myth</a:t>
            </a:r>
            <a:endParaRPr lang="en-US" dirty="0">
              <a:latin typeface="Segoe UI Light" panose="020B0502040204020203" pitchFamily="34" charset="0"/>
              <a:cs typeface="Segoe UI Light" panose="020B0502040204020203" pitchFamily="34" charset="0"/>
            </a:endParaRPr>
          </a:p>
        </p:txBody>
      </p:sp>
      <p:grpSp>
        <p:nvGrpSpPr>
          <p:cNvPr id="26" name="Group 25"/>
          <p:cNvGrpSpPr/>
          <p:nvPr/>
        </p:nvGrpSpPr>
        <p:grpSpPr>
          <a:xfrm>
            <a:off x="2825077"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6281812"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6889500"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6281812"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6889500"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7489147"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8096835"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7489147"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8096835"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6274061"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6881749"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6281812"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6881749"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7481396"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8089084"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7481396"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8089084"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Title 7"/>
          <p:cNvSpPr txBox="1">
            <a:spLocks/>
          </p:cNvSpPr>
          <p:nvPr/>
        </p:nvSpPr>
        <p:spPr>
          <a:xfrm>
            <a:off x="2825077"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6299112"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Technology diversity </a:t>
            </a:r>
            <a:r>
              <a:rPr lang="en-US" sz="1800" dirty="0">
                <a:latin typeface="Segoe UI" panose="020B0502040204020203" pitchFamily="34" charset="0"/>
                <a:cs typeface="Segoe UI" panose="020B0502040204020203" pitchFamily="34" charset="0"/>
              </a:rPr>
              <a:t>(.NET, Java, Node etc</a:t>
            </a:r>
            <a:r>
              <a:rPr lang="en-US" sz="1800" dirty="0" smtClean="0">
                <a:latin typeface="Segoe UI" panose="020B0502040204020203" pitchFamily="34" charset="0"/>
                <a:cs typeface="Segoe UI" panose="020B0502040204020203" pitchFamily="34" charset="0"/>
              </a:rPr>
              <a: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Resilience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Autonomous services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High reliability and availability</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Individually scalable services</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Expecting ease </a:t>
            </a:r>
            <a:r>
              <a:rPr lang="en-US" sz="1800" dirty="0">
                <a:latin typeface="Segoe UI" panose="020B0502040204020203" pitchFamily="34" charset="0"/>
                <a:cs typeface="Segoe UI" panose="020B0502040204020203" pitchFamily="34" charset="0"/>
              </a:rPr>
              <a:t>of </a:t>
            </a:r>
            <a:r>
              <a:rPr lang="en-US" sz="1800" dirty="0" smtClean="0">
                <a:latin typeface="Segoe UI" panose="020B0502040204020203" pitchFamily="34" charset="0"/>
                <a:cs typeface="Segoe UI" panose="020B0502040204020203" pitchFamily="34" charset="0"/>
              </a:rPr>
              <a:t>deployment</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Partial deployment</a:t>
            </a:r>
          </a:p>
          <a:p>
            <a:pPr lvl="2">
              <a:lnSpc>
                <a:spcPct val="150000"/>
              </a:lnSpc>
              <a:spcBef>
                <a:spcPts val="0"/>
              </a:spcBef>
              <a:spcAft>
                <a:spcPts val="0"/>
              </a:spcAft>
              <a:buFont typeface="Courier New" panose="02070309020205020404" pitchFamily="49" charset="0"/>
              <a:buChar char="o"/>
              <a:defRPr/>
            </a:pPr>
            <a:r>
              <a:rPr lang="en-US" sz="1800" dirty="0">
                <a:latin typeface="Segoe UI" panose="020B0502040204020203" pitchFamily="34" charset="0"/>
                <a:cs typeface="Segoe UI" panose="020B0502040204020203" pitchFamily="34" charset="0"/>
              </a:rPr>
              <a:t>Service upgrade with ensure zero down time (Rolling </a:t>
            </a:r>
            <a:r>
              <a:rPr lang="en-US" sz="1800" dirty="0" smtClean="0">
                <a:latin typeface="Segoe UI" panose="020B0502040204020203" pitchFamily="34" charset="0"/>
                <a:cs typeface="Segoe UI" panose="020B0502040204020203" pitchFamily="34" charset="0"/>
              </a:rPr>
              <a:t>updates, Blue/Green deployment)</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you </a:t>
            </a:r>
            <a:r>
              <a:rPr lang="en-US" sz="1800" dirty="0">
                <a:latin typeface="Segoe UI" panose="020B0502040204020203" pitchFamily="34" charset="0"/>
                <a:cs typeface="Segoe UI" panose="020B0502040204020203" pitchFamily="34" charset="0"/>
              </a:rPr>
              <a:t>n</a:t>
            </a:r>
            <a:r>
              <a:rPr lang="en-US" sz="1800" dirty="0" smtClean="0">
                <a:latin typeface="Segoe UI" panose="020B0502040204020203" pitchFamily="34" charset="0"/>
                <a:cs typeface="Segoe UI" panose="020B0502040204020203" pitchFamily="34" charset="0"/>
              </a:rPr>
              <a:t>eed organizational alignment</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Full stack development team for each department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Increase developer productivity </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Faster trouble shooting using service monitoring</a:t>
            </a:r>
            <a:endParaRPr lang="en-US" sz="1800" dirty="0">
              <a:latin typeface="Segoe UI" panose="020B0502040204020203" pitchFamily="34" charset="0"/>
              <a:cs typeface="Segoe UI" panose="020B0502040204020203" pitchFamily="34" charset="0"/>
            </a:endParaRP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Reduce ramp up time, due to simplicity</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dirty="0">
                <a:latin typeface="Segoe UI Light" panose="020B0502040204020203" pitchFamily="34" charset="0"/>
                <a:cs typeface="Segoe UI Light" panose="020B0502040204020203" pitchFamily="34" charset="0"/>
              </a:rPr>
              <a:t>to</a:t>
            </a:r>
            <a:r>
              <a:rPr lang="en-US" dirty="0" smtClean="0">
                <a:latin typeface="Segoe UI Light" panose="020B0502040204020203" pitchFamily="34" charset="0"/>
                <a:cs typeface="Segoe UI Light" panose="020B0502040204020203" pitchFamily="34" charset="0"/>
              </a:rPr>
              <a:t>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03019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the solution is simple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 don’t have full stack developers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your team does not have </a:t>
            </a:r>
            <a:r>
              <a:rPr lang="en-US" sz="1800" dirty="0" smtClean="0">
                <a:latin typeface="Segoe UI" panose="020B0502040204020203" pitchFamily="34" charset="0"/>
                <a:cs typeface="Segoe UI" panose="020B0502040204020203" pitchFamily="34" charset="0"/>
                <a:hlinkClick r:id="rId3" action="ppaction://hlinksldjump"/>
              </a:rPr>
              <a:t>Domain Driven Design </a:t>
            </a:r>
            <a:r>
              <a:rPr lang="en-US" sz="1800" dirty="0" smtClean="0">
                <a:latin typeface="Segoe UI" panose="020B0502040204020203" pitchFamily="34" charset="0"/>
                <a:cs typeface="Segoe UI" panose="020B0502040204020203" pitchFamily="34" charset="0"/>
              </a:rPr>
              <a:t>expertise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performance is more important than reliability and availability</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 don’t have a matured Dev Ops team to manage services and deployments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you don’t believe in concepts like “Big Design Up Front”</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Testing services is a relatively cumbersome</a:t>
            </a: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Multiple services to be tested</a:t>
            </a: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integration testing is challenging</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b="1" u="sng" dirty="0" smtClean="0">
                <a:solidFill>
                  <a:srgbClr val="D24726"/>
                </a:solidFill>
                <a:latin typeface="Segoe UI Light" panose="020B0502040204020203" pitchFamily="34" charset="0"/>
                <a:cs typeface="Segoe UI Light" panose="020B0502040204020203" pitchFamily="34" charset="0"/>
              </a:rPr>
              <a:t>not</a:t>
            </a:r>
            <a:r>
              <a:rPr lang="en-US" dirty="0" smtClean="0">
                <a:latin typeface="Segoe UI Light" panose="020B0502040204020203" pitchFamily="34" charset="0"/>
                <a:cs typeface="Segoe UI Light" panose="020B0502040204020203" pitchFamily="34" charset="0"/>
              </a:rPr>
              <a:t> to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14487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Microservices Design Patterns</a:t>
            </a:r>
            <a:endParaRPr lang="en-US" sz="4800" dirty="0">
              <a:solidFill>
                <a:schemeClr val="bg1"/>
              </a:solidFill>
            </a:endParaRPr>
          </a:p>
        </p:txBody>
      </p:sp>
    </p:spTree>
    <p:extLst>
      <p:ext uri="{BB962C8B-B14F-4D97-AF65-F5344CB8AC3E}">
        <p14:creationId xmlns:p14="http://schemas.microsoft.com/office/powerpoint/2010/main" val="914259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6115</TotalTime>
  <Words>2760</Words>
  <Application>Microsoft Office PowerPoint</Application>
  <PresentationFormat>Widescreen</PresentationFormat>
  <Paragraphs>487</Paragraphs>
  <Slides>54</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Courier New</vt:lpstr>
      <vt:lpstr>Open Sans</vt:lpstr>
      <vt:lpstr>Segoe UI</vt:lpstr>
      <vt:lpstr>Segoe UI Light</vt:lpstr>
      <vt:lpstr>Segoe UI Semibold</vt:lpstr>
      <vt:lpstr>WelcomeDoc</vt:lpstr>
      <vt:lpstr>Microservices</vt:lpstr>
      <vt:lpstr>Agenda for the day</vt:lpstr>
      <vt:lpstr>Microservices Architecture</vt:lpstr>
      <vt:lpstr>Microservices Architecture</vt:lpstr>
      <vt:lpstr>Isn't SOA the same?</vt:lpstr>
      <vt:lpstr>Common Myth</vt:lpstr>
      <vt:lpstr>When to use Microservices?</vt:lpstr>
      <vt:lpstr>When not to use Microservices</vt:lpstr>
      <vt:lpstr>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More microservices patterns….</vt:lpstr>
      <vt:lpstr>Do we need to manually implement all the patterns?</vt:lpstr>
      <vt:lpstr>Microservices Frameworks</vt:lpstr>
      <vt:lpstr>Azure Service Fabric</vt:lpstr>
      <vt:lpstr>Azure Service Fabric</vt:lpstr>
      <vt:lpstr>What can you build/deploy with Service Fabric?</vt:lpstr>
      <vt:lpstr>Service Fabric Development Models</vt:lpstr>
      <vt:lpstr>Deployment - Clusters and Nodes</vt:lpstr>
      <vt:lpstr>Proof of Concept</vt:lpstr>
      <vt:lpstr>Proof of Concept</vt:lpstr>
      <vt:lpstr>Demo</vt:lpstr>
      <vt:lpstr>Questions?</vt:lpstr>
      <vt:lpstr>Appendix</vt:lpstr>
      <vt:lpstr>Appendix</vt:lpstr>
      <vt:lpstr>Appendix</vt:lpstr>
      <vt:lpstr>Appendix</vt:lpstr>
      <vt:lpstr>Appendix</vt:lpstr>
      <vt:lpstr>Appendix</vt:lpstr>
      <vt:lpstr>Appendix</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 Perera</cp:lastModifiedBy>
  <cp:revision>580</cp:revision>
  <dcterms:created xsi:type="dcterms:W3CDTF">2016-11-18T11:32:13Z</dcterms:created>
  <dcterms:modified xsi:type="dcterms:W3CDTF">2016-12-02T09:23:13Z</dcterms:modified>
  <cp:version/>
</cp:coreProperties>
</file>