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57" r:id="rId3"/>
    <p:sldId id="296" r:id="rId4"/>
    <p:sldId id="282" r:id="rId5"/>
    <p:sldId id="281" r:id="rId6"/>
    <p:sldId id="271" r:id="rId7"/>
    <p:sldId id="317" r:id="rId8"/>
    <p:sldId id="318" r:id="rId9"/>
    <p:sldId id="316" r:id="rId10"/>
    <p:sldId id="283" r:id="rId11"/>
    <p:sldId id="301" r:id="rId12"/>
    <p:sldId id="300" r:id="rId13"/>
    <p:sldId id="319" r:id="rId14"/>
    <p:sldId id="314" r:id="rId15"/>
    <p:sldId id="315" r:id="rId16"/>
    <p:sldId id="284" r:id="rId17"/>
    <p:sldId id="322" r:id="rId18"/>
    <p:sldId id="320" r:id="rId19"/>
    <p:sldId id="285" r:id="rId20"/>
    <p:sldId id="287" r:id="rId21"/>
    <p:sldId id="307" r:id="rId22"/>
    <p:sldId id="308" r:id="rId23"/>
    <p:sldId id="288" r:id="rId24"/>
    <p:sldId id="293" r:id="rId25"/>
    <p:sldId id="309" r:id="rId26"/>
    <p:sldId id="312" r:id="rId27"/>
    <p:sldId id="294" r:id="rId28"/>
    <p:sldId id="302" r:id="rId29"/>
    <p:sldId id="303" r:id="rId30"/>
    <p:sldId id="304" r:id="rId31"/>
    <p:sldId id="305" r:id="rId32"/>
    <p:sldId id="310" r:id="rId33"/>
    <p:sldId id="289" r:id="rId34"/>
    <p:sldId id="323"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96"/>
            <p14:sldId id="282"/>
            <p14:sldId id="281"/>
            <p14:sldId id="271"/>
            <p14:sldId id="317"/>
            <p14:sldId id="318"/>
            <p14:sldId id="316"/>
            <p14:sldId id="283"/>
            <p14:sldId id="301"/>
            <p14:sldId id="300"/>
            <p14:sldId id="319"/>
            <p14:sldId id="314"/>
            <p14:sldId id="315"/>
            <p14:sldId id="284"/>
            <p14:sldId id="322"/>
            <p14:sldId id="320"/>
            <p14:sldId id="285"/>
            <p14:sldId id="287"/>
            <p14:sldId id="307"/>
            <p14:sldId id="308"/>
            <p14:sldId id="288"/>
            <p14:sldId id="293"/>
            <p14:sldId id="309"/>
            <p14:sldId id="312"/>
            <p14:sldId id="294"/>
            <p14:sldId id="302"/>
            <p14:sldId id="303"/>
            <p14:sldId id="304"/>
            <p14:sldId id="305"/>
            <p14:sldId id="310"/>
            <p14:sldId id="289"/>
            <p14:sldId id="323"/>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DD462F"/>
    <a:srgbClr val="404040"/>
    <a:srgbClr val="FF9B45"/>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6" autoAdjust="0"/>
    <p:restoredTop sz="58727" autoAdjust="0"/>
  </p:normalViewPr>
  <p:slideViewPr>
    <p:cSldViewPr snapToGrid="0">
      <p:cViewPr varScale="1">
        <p:scale>
          <a:sx n="43" d="100"/>
          <a:sy n="43" d="100"/>
        </p:scale>
        <p:origin x="1824"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21145-D7D1-4988-95F4-885D3D8EEF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90127E8-955E-471A-A258-95701D50766C}">
      <dgm:prSet phldrT="[Text]"/>
      <dgm:spPr>
        <a:solidFill>
          <a:srgbClr val="D24726"/>
        </a:solidFill>
      </dgm:spPr>
      <dgm:t>
        <a:bodyPr/>
        <a:lstStyle/>
        <a:p>
          <a:r>
            <a:rPr lang="en-US" dirty="0" smtClean="0"/>
            <a:t>Domain</a:t>
          </a:r>
          <a:endParaRPr lang="en-US" dirty="0"/>
        </a:p>
      </dgm:t>
    </dgm:pt>
    <dgm:pt modelId="{6683A49F-425D-4FA5-A474-EDB3C2A950BB}" type="parTrans" cxnId="{441174F2-9B0D-4B3F-9B3C-F2B1AC99027F}">
      <dgm:prSet/>
      <dgm:spPr/>
      <dgm:t>
        <a:bodyPr/>
        <a:lstStyle/>
        <a:p>
          <a:endParaRPr lang="en-US"/>
        </a:p>
      </dgm:t>
    </dgm:pt>
    <dgm:pt modelId="{EC55A123-65DA-47AE-8555-EF29FF9F4AC9}" type="sibTrans" cxnId="{441174F2-9B0D-4B3F-9B3C-F2B1AC99027F}">
      <dgm:prSet/>
      <dgm:spPr/>
      <dgm:t>
        <a:bodyPr/>
        <a:lstStyle/>
        <a:p>
          <a:endParaRPr lang="en-US"/>
        </a:p>
      </dgm:t>
    </dgm:pt>
    <dgm:pt modelId="{A00E1A84-5431-4F7D-B333-3E608203CCEB}">
      <dgm:prSet phldrT="[Text]"/>
      <dgm:spPr>
        <a:solidFill>
          <a:srgbClr val="D24726"/>
        </a:solidFill>
      </dgm:spPr>
      <dgm:t>
        <a:bodyPr/>
        <a:lstStyle/>
        <a:p>
          <a:r>
            <a:rPr lang="en-US" dirty="0" smtClean="0"/>
            <a:t>Bounded Context</a:t>
          </a:r>
          <a:endParaRPr lang="en-US" dirty="0"/>
        </a:p>
      </dgm:t>
    </dgm:pt>
    <dgm:pt modelId="{27A00039-2F73-4EB5-B5A1-1AA4F5600187}" type="parTrans" cxnId="{819ACF2A-CAEA-4154-ABF9-C8628431C627}">
      <dgm:prSet/>
      <dgm:spPr>
        <a:solidFill>
          <a:srgbClr val="F8CFB6"/>
        </a:solidFill>
      </dgm:spPr>
      <dgm:t>
        <a:bodyPr/>
        <a:lstStyle/>
        <a:p>
          <a:endParaRPr lang="en-US"/>
        </a:p>
      </dgm:t>
    </dgm:pt>
    <dgm:pt modelId="{98AA3FB9-20EE-41ED-874A-EB217816A5BF}" type="sibTrans" cxnId="{819ACF2A-CAEA-4154-ABF9-C8628431C627}">
      <dgm:prSet/>
      <dgm:spPr/>
      <dgm:t>
        <a:bodyPr/>
        <a:lstStyle/>
        <a:p>
          <a:endParaRPr lang="en-US"/>
        </a:p>
      </dgm:t>
    </dgm:pt>
    <dgm:pt modelId="{DAA127AD-6334-4F9F-8C76-41BBE18FEE3E}">
      <dgm:prSet phldrT="[Text]"/>
      <dgm:spPr>
        <a:solidFill>
          <a:srgbClr val="D24726"/>
        </a:solidFill>
      </dgm:spPr>
      <dgm:t>
        <a:bodyPr/>
        <a:lstStyle/>
        <a:p>
          <a:r>
            <a:rPr lang="en-US" dirty="0" smtClean="0"/>
            <a:t>Single Responsibility Principal</a:t>
          </a:r>
          <a:endParaRPr lang="en-US" dirty="0"/>
        </a:p>
      </dgm:t>
    </dgm:pt>
    <dgm:pt modelId="{87127DD0-CA2D-4357-9EB7-DC97D540531A}" type="parTrans" cxnId="{5BFCA1AC-15FD-4BF7-AE9C-D4A8359E7A3E}">
      <dgm:prSet/>
      <dgm:spPr>
        <a:solidFill>
          <a:srgbClr val="F8CFB6"/>
        </a:solidFill>
      </dgm:spPr>
      <dgm:t>
        <a:bodyPr/>
        <a:lstStyle/>
        <a:p>
          <a:endParaRPr lang="en-US"/>
        </a:p>
      </dgm:t>
    </dgm:pt>
    <dgm:pt modelId="{B1D3B33E-ED99-449C-B8B3-4091022FAB28}" type="sibTrans" cxnId="{5BFCA1AC-15FD-4BF7-AE9C-D4A8359E7A3E}">
      <dgm:prSet/>
      <dgm:spPr/>
      <dgm:t>
        <a:bodyPr/>
        <a:lstStyle/>
        <a:p>
          <a:endParaRPr lang="en-US"/>
        </a:p>
      </dgm:t>
    </dgm:pt>
    <dgm:pt modelId="{C8742B49-6B0F-45DB-A39C-997EE34F08DF}">
      <dgm:prSet phldrT="[Text]"/>
      <dgm:spPr>
        <a:solidFill>
          <a:srgbClr val="D24726"/>
        </a:solidFill>
      </dgm:spPr>
      <dgm:t>
        <a:bodyPr/>
        <a:lstStyle/>
        <a:p>
          <a:r>
            <a:rPr lang="en-US" dirty="0" smtClean="0"/>
            <a:t>Ubiquitous Language</a:t>
          </a:r>
          <a:endParaRPr lang="en-US" dirty="0"/>
        </a:p>
      </dgm:t>
    </dgm:pt>
    <dgm:pt modelId="{A5B5769C-7EE9-4C21-B4FF-57F20CDD5297}" type="parTrans" cxnId="{A1D6E37F-846D-437D-B8D6-704EE1B929C3}">
      <dgm:prSet/>
      <dgm:spPr>
        <a:solidFill>
          <a:srgbClr val="F8CFB6"/>
        </a:solidFill>
      </dgm:spPr>
      <dgm:t>
        <a:bodyPr/>
        <a:lstStyle/>
        <a:p>
          <a:endParaRPr lang="en-US"/>
        </a:p>
      </dgm:t>
    </dgm:pt>
    <dgm:pt modelId="{BE1F3EC7-3D88-4992-9BC2-5C17DF761629}" type="sibTrans" cxnId="{A1D6E37F-846D-437D-B8D6-704EE1B929C3}">
      <dgm:prSet/>
      <dgm:spPr/>
      <dgm:t>
        <a:bodyPr/>
        <a:lstStyle/>
        <a:p>
          <a:endParaRPr lang="en-US"/>
        </a:p>
      </dgm:t>
    </dgm:pt>
    <dgm:pt modelId="{5945153C-DD77-4AD7-A043-9686F6657225}" type="pres">
      <dgm:prSet presAssocID="{56321145-D7D1-4988-95F4-885D3D8EEFD4}" presName="cycle" presStyleCnt="0">
        <dgm:presLayoutVars>
          <dgm:chMax val="1"/>
          <dgm:dir/>
          <dgm:animLvl val="ctr"/>
          <dgm:resizeHandles val="exact"/>
        </dgm:presLayoutVars>
      </dgm:prSet>
      <dgm:spPr/>
      <dgm:t>
        <a:bodyPr/>
        <a:lstStyle/>
        <a:p>
          <a:endParaRPr lang="en-US"/>
        </a:p>
      </dgm:t>
    </dgm:pt>
    <dgm:pt modelId="{DB5BCEB9-0713-465D-BAE4-41008A09F44D}" type="pres">
      <dgm:prSet presAssocID="{090127E8-955E-471A-A258-95701D50766C}" presName="centerShape" presStyleLbl="node0" presStyleIdx="0" presStyleCnt="1"/>
      <dgm:spPr/>
      <dgm:t>
        <a:bodyPr/>
        <a:lstStyle/>
        <a:p>
          <a:endParaRPr lang="en-US"/>
        </a:p>
      </dgm:t>
    </dgm:pt>
    <dgm:pt modelId="{74468A4D-70A3-4880-8935-DDF3701E1C20}" type="pres">
      <dgm:prSet presAssocID="{27A00039-2F73-4EB5-B5A1-1AA4F5600187}" presName="parTrans" presStyleLbl="bgSibTrans2D1" presStyleIdx="0" presStyleCnt="3"/>
      <dgm:spPr/>
      <dgm:t>
        <a:bodyPr/>
        <a:lstStyle/>
        <a:p>
          <a:endParaRPr lang="en-US"/>
        </a:p>
      </dgm:t>
    </dgm:pt>
    <dgm:pt modelId="{A91EC127-07CB-47FA-8B45-C656741EF170}" type="pres">
      <dgm:prSet presAssocID="{A00E1A84-5431-4F7D-B333-3E608203CCEB}" presName="node" presStyleLbl="node1" presStyleIdx="0" presStyleCnt="3">
        <dgm:presLayoutVars>
          <dgm:bulletEnabled val="1"/>
        </dgm:presLayoutVars>
      </dgm:prSet>
      <dgm:spPr/>
      <dgm:t>
        <a:bodyPr/>
        <a:lstStyle/>
        <a:p>
          <a:endParaRPr lang="en-US"/>
        </a:p>
      </dgm:t>
    </dgm:pt>
    <dgm:pt modelId="{96B9E08B-0BF3-4FBC-87CD-104C4419927A}" type="pres">
      <dgm:prSet presAssocID="{87127DD0-CA2D-4357-9EB7-DC97D540531A}" presName="parTrans" presStyleLbl="bgSibTrans2D1" presStyleIdx="1" presStyleCnt="3"/>
      <dgm:spPr/>
      <dgm:t>
        <a:bodyPr/>
        <a:lstStyle/>
        <a:p>
          <a:endParaRPr lang="en-US"/>
        </a:p>
      </dgm:t>
    </dgm:pt>
    <dgm:pt modelId="{BBDE044E-1FE9-413D-B3EF-4E1EF2039827}" type="pres">
      <dgm:prSet presAssocID="{DAA127AD-6334-4F9F-8C76-41BBE18FEE3E}" presName="node" presStyleLbl="node1" presStyleIdx="1" presStyleCnt="3">
        <dgm:presLayoutVars>
          <dgm:bulletEnabled val="1"/>
        </dgm:presLayoutVars>
      </dgm:prSet>
      <dgm:spPr/>
      <dgm:t>
        <a:bodyPr/>
        <a:lstStyle/>
        <a:p>
          <a:endParaRPr lang="en-US"/>
        </a:p>
      </dgm:t>
    </dgm:pt>
    <dgm:pt modelId="{295CEE7A-D8F7-4B65-9C84-E38052FE6573}" type="pres">
      <dgm:prSet presAssocID="{A5B5769C-7EE9-4C21-B4FF-57F20CDD5297}" presName="parTrans" presStyleLbl="bgSibTrans2D1" presStyleIdx="2" presStyleCnt="3"/>
      <dgm:spPr/>
      <dgm:t>
        <a:bodyPr/>
        <a:lstStyle/>
        <a:p>
          <a:endParaRPr lang="en-US"/>
        </a:p>
      </dgm:t>
    </dgm:pt>
    <dgm:pt modelId="{E2B774FB-C9C7-4233-A2B1-0D676A448C3A}" type="pres">
      <dgm:prSet presAssocID="{C8742B49-6B0F-45DB-A39C-997EE34F08DF}" presName="node" presStyleLbl="node1" presStyleIdx="2" presStyleCnt="3">
        <dgm:presLayoutVars>
          <dgm:bulletEnabled val="1"/>
        </dgm:presLayoutVars>
      </dgm:prSet>
      <dgm:spPr/>
      <dgm:t>
        <a:bodyPr/>
        <a:lstStyle/>
        <a:p>
          <a:endParaRPr lang="en-US"/>
        </a:p>
      </dgm:t>
    </dgm:pt>
  </dgm:ptLst>
  <dgm:cxnLst>
    <dgm:cxn modelId="{5BCD4FF1-51E8-4F9D-B6DD-E0E69C63320A}" type="presOf" srcId="{27A00039-2F73-4EB5-B5A1-1AA4F5600187}" destId="{74468A4D-70A3-4880-8935-DDF3701E1C20}" srcOrd="0" destOrd="0" presId="urn:microsoft.com/office/officeart/2005/8/layout/radial4"/>
    <dgm:cxn modelId="{5BFCA1AC-15FD-4BF7-AE9C-D4A8359E7A3E}" srcId="{090127E8-955E-471A-A258-95701D50766C}" destId="{DAA127AD-6334-4F9F-8C76-41BBE18FEE3E}" srcOrd="1" destOrd="0" parTransId="{87127DD0-CA2D-4357-9EB7-DC97D540531A}" sibTransId="{B1D3B33E-ED99-449C-B8B3-4091022FAB28}"/>
    <dgm:cxn modelId="{EBFEA0C3-4F48-40D0-B228-2E5ECA336BAE}" type="presOf" srcId="{87127DD0-CA2D-4357-9EB7-DC97D540531A}" destId="{96B9E08B-0BF3-4FBC-87CD-104C4419927A}" srcOrd="0" destOrd="0" presId="urn:microsoft.com/office/officeart/2005/8/layout/radial4"/>
    <dgm:cxn modelId="{6750853E-C6D2-44FC-AE9E-66186F938E46}" type="presOf" srcId="{A5B5769C-7EE9-4C21-B4FF-57F20CDD5297}" destId="{295CEE7A-D8F7-4B65-9C84-E38052FE6573}" srcOrd="0" destOrd="0" presId="urn:microsoft.com/office/officeart/2005/8/layout/radial4"/>
    <dgm:cxn modelId="{4E60D839-C879-478D-B15C-F2456146CADB}" type="presOf" srcId="{56321145-D7D1-4988-95F4-885D3D8EEFD4}" destId="{5945153C-DD77-4AD7-A043-9686F6657225}" srcOrd="0" destOrd="0" presId="urn:microsoft.com/office/officeart/2005/8/layout/radial4"/>
    <dgm:cxn modelId="{819ACF2A-CAEA-4154-ABF9-C8628431C627}" srcId="{090127E8-955E-471A-A258-95701D50766C}" destId="{A00E1A84-5431-4F7D-B333-3E608203CCEB}" srcOrd="0" destOrd="0" parTransId="{27A00039-2F73-4EB5-B5A1-1AA4F5600187}" sibTransId="{98AA3FB9-20EE-41ED-874A-EB217816A5BF}"/>
    <dgm:cxn modelId="{A1D6E37F-846D-437D-B8D6-704EE1B929C3}" srcId="{090127E8-955E-471A-A258-95701D50766C}" destId="{C8742B49-6B0F-45DB-A39C-997EE34F08DF}" srcOrd="2" destOrd="0" parTransId="{A5B5769C-7EE9-4C21-B4FF-57F20CDD5297}" sibTransId="{BE1F3EC7-3D88-4992-9BC2-5C17DF761629}"/>
    <dgm:cxn modelId="{BC02F83F-839A-4C75-BD1F-58A6903A2859}" type="presOf" srcId="{A00E1A84-5431-4F7D-B333-3E608203CCEB}" destId="{A91EC127-07CB-47FA-8B45-C656741EF170}" srcOrd="0" destOrd="0" presId="urn:microsoft.com/office/officeart/2005/8/layout/radial4"/>
    <dgm:cxn modelId="{8D99D7C3-AE1D-41DE-B455-AF3F38E3664E}" type="presOf" srcId="{090127E8-955E-471A-A258-95701D50766C}" destId="{DB5BCEB9-0713-465D-BAE4-41008A09F44D}" srcOrd="0" destOrd="0" presId="urn:microsoft.com/office/officeart/2005/8/layout/radial4"/>
    <dgm:cxn modelId="{441174F2-9B0D-4B3F-9B3C-F2B1AC99027F}" srcId="{56321145-D7D1-4988-95F4-885D3D8EEFD4}" destId="{090127E8-955E-471A-A258-95701D50766C}" srcOrd="0" destOrd="0" parTransId="{6683A49F-425D-4FA5-A474-EDB3C2A950BB}" sibTransId="{EC55A123-65DA-47AE-8555-EF29FF9F4AC9}"/>
    <dgm:cxn modelId="{A17AE6F2-035C-4B9B-85EF-FDD8EB321C81}" type="presOf" srcId="{DAA127AD-6334-4F9F-8C76-41BBE18FEE3E}" destId="{BBDE044E-1FE9-413D-B3EF-4E1EF2039827}" srcOrd="0" destOrd="0" presId="urn:microsoft.com/office/officeart/2005/8/layout/radial4"/>
    <dgm:cxn modelId="{D30D5C02-1325-4345-ABC2-385F3859E812}" type="presOf" srcId="{C8742B49-6B0F-45DB-A39C-997EE34F08DF}" destId="{E2B774FB-C9C7-4233-A2B1-0D676A448C3A}" srcOrd="0" destOrd="0" presId="urn:microsoft.com/office/officeart/2005/8/layout/radial4"/>
    <dgm:cxn modelId="{C1280553-E656-480E-BDDC-18DDE4D44EEC}" type="presParOf" srcId="{5945153C-DD77-4AD7-A043-9686F6657225}" destId="{DB5BCEB9-0713-465D-BAE4-41008A09F44D}" srcOrd="0" destOrd="0" presId="urn:microsoft.com/office/officeart/2005/8/layout/radial4"/>
    <dgm:cxn modelId="{653DEB5F-A4F9-4F2D-AABE-8BEE904D1B10}" type="presParOf" srcId="{5945153C-DD77-4AD7-A043-9686F6657225}" destId="{74468A4D-70A3-4880-8935-DDF3701E1C20}" srcOrd="1" destOrd="0" presId="urn:microsoft.com/office/officeart/2005/8/layout/radial4"/>
    <dgm:cxn modelId="{E78284E1-6FCC-4AF4-9E87-43F221F2F7CC}" type="presParOf" srcId="{5945153C-DD77-4AD7-A043-9686F6657225}" destId="{A91EC127-07CB-47FA-8B45-C656741EF170}" srcOrd="2" destOrd="0" presId="urn:microsoft.com/office/officeart/2005/8/layout/radial4"/>
    <dgm:cxn modelId="{49156305-2D85-4361-AE6F-D39208020791}" type="presParOf" srcId="{5945153C-DD77-4AD7-A043-9686F6657225}" destId="{96B9E08B-0BF3-4FBC-87CD-104C4419927A}" srcOrd="3" destOrd="0" presId="urn:microsoft.com/office/officeart/2005/8/layout/radial4"/>
    <dgm:cxn modelId="{47672377-7E8F-4556-8FB1-C7CCE0B3C147}" type="presParOf" srcId="{5945153C-DD77-4AD7-A043-9686F6657225}" destId="{BBDE044E-1FE9-413D-B3EF-4E1EF2039827}" srcOrd="4" destOrd="0" presId="urn:microsoft.com/office/officeart/2005/8/layout/radial4"/>
    <dgm:cxn modelId="{4C026DBD-5DDC-4A6B-BA3A-39E89AC821DF}" type="presParOf" srcId="{5945153C-DD77-4AD7-A043-9686F6657225}" destId="{295CEE7A-D8F7-4B65-9C84-E38052FE6573}" srcOrd="5" destOrd="0" presId="urn:microsoft.com/office/officeart/2005/8/layout/radial4"/>
    <dgm:cxn modelId="{DE0CB429-6D00-4726-9C5D-6DDD343D3301}" type="presParOf" srcId="{5945153C-DD77-4AD7-A043-9686F6657225}" destId="{E2B774FB-C9C7-4233-A2B1-0D676A448C3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BCEB9-0713-465D-BAE4-41008A09F44D}">
      <dsp:nvSpPr>
        <dsp:cNvPr id="0" name=""/>
        <dsp:cNvSpPr/>
      </dsp:nvSpPr>
      <dsp:spPr>
        <a:xfrm>
          <a:off x="1554729" y="1642795"/>
          <a:ext cx="1287477" cy="1287477"/>
        </a:xfrm>
        <a:prstGeom prst="ellipse">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Domain</a:t>
          </a:r>
          <a:endParaRPr lang="en-US" sz="2000" kern="1200" dirty="0"/>
        </a:p>
      </dsp:txBody>
      <dsp:txXfrm>
        <a:off x="1743276" y="1831342"/>
        <a:ext cx="910383" cy="910383"/>
      </dsp:txXfrm>
    </dsp:sp>
    <dsp:sp modelId="{74468A4D-70A3-4880-8935-DDF3701E1C20}">
      <dsp:nvSpPr>
        <dsp:cNvPr id="0" name=""/>
        <dsp:cNvSpPr/>
      </dsp:nvSpPr>
      <dsp:spPr>
        <a:xfrm rot="12900000">
          <a:off x="628561"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A91EC127-07CB-47FA-8B45-C656741EF170}">
      <dsp:nvSpPr>
        <dsp:cNvPr id="0" name=""/>
        <dsp:cNvSpPr/>
      </dsp:nvSpPr>
      <dsp:spPr>
        <a:xfrm>
          <a:off x="115494"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Bounded Context</a:t>
          </a:r>
          <a:endParaRPr lang="en-US" sz="1400" kern="1200" dirty="0"/>
        </a:p>
      </dsp:txBody>
      <dsp:txXfrm>
        <a:off x="144153" y="795650"/>
        <a:ext cx="1165785" cy="921165"/>
      </dsp:txXfrm>
    </dsp:sp>
    <dsp:sp modelId="{96B9E08B-0BF3-4FBC-87CD-104C4419927A}">
      <dsp:nvSpPr>
        <dsp:cNvPr id="0" name=""/>
        <dsp:cNvSpPr/>
      </dsp:nvSpPr>
      <dsp:spPr>
        <a:xfrm rot="16200000">
          <a:off x="1653894" y="851367"/>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BBDE044E-1FE9-413D-B3EF-4E1EF2039827}">
      <dsp:nvSpPr>
        <dsp:cNvPr id="0" name=""/>
        <dsp:cNvSpPr/>
      </dsp:nvSpPr>
      <dsp:spPr>
        <a:xfrm>
          <a:off x="1586916" y="1018"/>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Single Responsibility Principal</a:t>
          </a:r>
          <a:endParaRPr lang="en-US" sz="1400" kern="1200" dirty="0"/>
        </a:p>
      </dsp:txBody>
      <dsp:txXfrm>
        <a:off x="1615575" y="29677"/>
        <a:ext cx="1165785" cy="921165"/>
      </dsp:txXfrm>
    </dsp:sp>
    <dsp:sp modelId="{295CEE7A-D8F7-4B65-9C84-E38052FE6573}">
      <dsp:nvSpPr>
        <dsp:cNvPr id="0" name=""/>
        <dsp:cNvSpPr/>
      </dsp:nvSpPr>
      <dsp:spPr>
        <a:xfrm rot="19500000">
          <a:off x="2679228"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E2B774FB-C9C7-4233-A2B1-0D676A448C3A}">
      <dsp:nvSpPr>
        <dsp:cNvPr id="0" name=""/>
        <dsp:cNvSpPr/>
      </dsp:nvSpPr>
      <dsp:spPr>
        <a:xfrm>
          <a:off x="3058337"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Ubiquitous Language</a:t>
          </a:r>
          <a:endParaRPr lang="en-US" sz="1400" kern="1200" dirty="0"/>
        </a:p>
      </dsp:txBody>
      <dsp:txXfrm>
        <a:off x="3086996" y="795650"/>
        <a:ext cx="1165785" cy="92116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icroservices.io/patterns/deployment/multiple-services-per-host.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icroservices.io/patterns/deployment/single-service-per-host.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(30 seconds)</a:t>
            </a:r>
          </a:p>
          <a:p>
            <a:pPr marL="171450" indent="-171450">
              <a:buFont typeface="Arial" panose="020B0604020202020204" pitchFamily="34" charset="0"/>
              <a:buChar char="•"/>
            </a:pPr>
            <a:r>
              <a:rPr lang="en-US" dirty="0" smtClean="0"/>
              <a:t>Good</a:t>
            </a:r>
            <a:r>
              <a:rPr lang="en-US" baseline="0" dirty="0" smtClean="0"/>
              <a:t> afternoon everyone, thanks for coming</a:t>
            </a:r>
          </a:p>
          <a:p>
            <a:pPr marL="171450" indent="-171450">
              <a:buFont typeface="Arial" panose="020B0604020202020204" pitchFamily="34" charset="0"/>
              <a:buChar char="•"/>
            </a:pPr>
            <a:r>
              <a:rPr lang="en-US" baseline="0" dirty="0" smtClean="0"/>
              <a:t>In the micros account we have developed a practice to research about a technical topic and present it to the account by weekly. This time around </a:t>
            </a:r>
            <a:r>
              <a:rPr lang="en-US" baseline="0" dirty="0" err="1" smtClean="0"/>
              <a:t>Nishantha</a:t>
            </a:r>
            <a:r>
              <a:rPr lang="en-US" baseline="0" dirty="0" smtClean="0"/>
              <a:t> </a:t>
            </a:r>
            <a:r>
              <a:rPr lang="en-US" baseline="0" dirty="0" err="1" smtClean="0"/>
              <a:t>Hettiarachchi</a:t>
            </a:r>
            <a:r>
              <a:rPr lang="en-US" baseline="0" dirty="0" smtClean="0"/>
              <a:t> said, why just the Micros account, let share it with the rest of </a:t>
            </a:r>
            <a:r>
              <a:rPr lang="en-US" baseline="0" dirty="0" err="1" smtClean="0"/>
              <a:t>Virtusa</a:t>
            </a:r>
            <a:r>
              <a:rPr lang="en-US" baseline="0" dirty="0" smtClean="0"/>
              <a:t>. </a:t>
            </a:r>
            <a:r>
              <a:rPr lang="en-US" baseline="0" dirty="0" smtClean="0"/>
              <a:t>We are not experts in microservices but a set of techies who love to learn new technologies.</a:t>
            </a:r>
          </a:p>
          <a:p>
            <a:pPr marL="171450" indent="-171450">
              <a:buFont typeface="Arial" panose="020B0604020202020204" pitchFamily="34" charset="0"/>
              <a:buChar char="•"/>
            </a:pPr>
            <a:r>
              <a:rPr lang="en-US" baseline="0" dirty="0" smtClean="0"/>
              <a:t>This </a:t>
            </a:r>
            <a:r>
              <a:rPr lang="en-US" baseline="0" dirty="0" smtClean="0"/>
              <a:t>K-talk is about </a:t>
            </a:r>
            <a:r>
              <a:rPr lang="en-US" baseline="0" dirty="0" smtClean="0"/>
              <a:t>Microservice, </a:t>
            </a:r>
            <a:r>
              <a:rPr lang="en-US" baseline="0" dirty="0" smtClean="0"/>
              <a:t>we will be </a:t>
            </a:r>
            <a:r>
              <a:rPr lang="en-US" baseline="0" dirty="0" smtClean="0"/>
              <a:t>touching base with </a:t>
            </a:r>
            <a:r>
              <a:rPr lang="en-US" baseline="0" dirty="0" smtClean="0"/>
              <a:t>Azure Service </a:t>
            </a:r>
            <a:r>
              <a:rPr lang="en-US" baseline="0" dirty="0" smtClean="0"/>
              <a:t>Fabric.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is the problem</a:t>
            </a:r>
            <a:r>
              <a:rPr lang="en-US" baseline="0" dirty="0" smtClean="0"/>
              <a:t> that this pattern handles?</a:t>
            </a:r>
          </a:p>
          <a:p>
            <a:pPr marL="171450" indent="-171450">
              <a:buFont typeface="Arial" panose="020B0604020202020204" pitchFamily="34" charset="0"/>
              <a:buChar char="•"/>
            </a:pPr>
            <a:r>
              <a:rPr lang="en-US" baseline="0" dirty="0" smtClean="0"/>
              <a:t>This patterns ensures that, If a service fails, we should not be ideally keep hitting that service for a response. We should give it time to self heal. </a:t>
            </a:r>
          </a:p>
          <a:p>
            <a:pPr marL="171450" indent="-171450">
              <a:buFont typeface="Arial" panose="020B0604020202020204" pitchFamily="34" charset="0"/>
              <a:buChar char="•"/>
            </a:pPr>
            <a:r>
              <a:rPr lang="en-US" baseline="0" dirty="0" smtClean="0"/>
              <a:t>It’s </a:t>
            </a:r>
            <a:r>
              <a:rPr lang="en-US" baseline="0" dirty="0" smtClean="0"/>
              <a:t>a simple state machine.</a:t>
            </a:r>
          </a:p>
          <a:p>
            <a:pPr marL="171450" indent="-171450">
              <a:buFont typeface="Arial" panose="020B0604020202020204" pitchFamily="34" charset="0"/>
              <a:buChar char="•"/>
            </a:pPr>
            <a:r>
              <a:rPr lang="en-US" baseline="0" dirty="0" smtClean="0"/>
              <a:t>Close state -&gt; Open -&gt; Half Open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51975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 a </a:t>
            </a:r>
            <a:r>
              <a:rPr lang="en-US" baseline="0" dirty="0" err="1" smtClean="0"/>
              <a:t>microservice</a:t>
            </a:r>
            <a:r>
              <a:rPr lang="en-US" baseline="0" dirty="0" smtClean="0"/>
              <a:t> environment we are talking about a lot of services. We can’t let clients try to connect to all the services individually. We then use the change of implementing security and </a:t>
            </a:r>
            <a:r>
              <a:rPr lang="en-US" baseline="0" dirty="0" err="1" smtClean="0"/>
              <a:t>loadbalancing</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we define a single entry point to our services.</a:t>
            </a:r>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56331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we really see it, having one database would mean that it becomes a single point of failure. If the central DB goes down all the services goes down with it.</a:t>
            </a:r>
            <a:endParaRPr lang="en-US" dirty="0" smtClean="0"/>
          </a:p>
          <a:p>
            <a:pPr marL="171450" indent="-171450">
              <a:buFont typeface="Arial" panose="020B0604020202020204" pitchFamily="34" charset="0"/>
              <a:buChar char="•"/>
            </a:pPr>
            <a:r>
              <a:rPr lang="en-US" dirty="0" smtClean="0"/>
              <a:t>By having a </a:t>
            </a:r>
            <a:r>
              <a:rPr lang="en-US" dirty="0" err="1" smtClean="0"/>
              <a:t>a</a:t>
            </a:r>
            <a:r>
              <a:rPr lang="en-US" dirty="0" smtClean="0"/>
              <a:t> single DB per service we are ensuring that the whole application will not fail at</a:t>
            </a:r>
            <a:r>
              <a:rPr lang="en-US" baseline="0" dirty="0" smtClean="0"/>
              <a:t> the same time.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0571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D24726"/>
                </a:solidFill>
                <a:latin typeface="Segoe UI Light" panose="020B0502040204020203" pitchFamily="34" charset="0"/>
                <a:cs typeface="Segoe UI Light" panose="020B0502040204020203" pitchFamily="34" charset="0"/>
              </a:rPr>
              <a:t>Single Service Per Node</a:t>
            </a: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Services instances are isolated from one another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 is no possibility of conflicting resource requirements or dependency versions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service instance can only consume at most the resources of a single host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Its straightforward to monitor, manage, and redeploy each service instance</a:t>
            </a: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The drawbacks of this approach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Potentially less efficient resource utilization compared to </a:t>
            </a:r>
            <a:r>
              <a:rPr lang="en-US" sz="1200" b="0" i="0" u="none" strike="noStrike" kern="1200" dirty="0" smtClean="0">
                <a:solidFill>
                  <a:schemeClr val="tx1"/>
                </a:solidFill>
                <a:effectLst/>
                <a:latin typeface="+mn-lt"/>
                <a:ea typeface="+mn-ea"/>
                <a:cs typeface="+mn-cs"/>
                <a:hlinkClick r:id="rId3"/>
              </a:rPr>
              <a:t>Multiple Services per Host</a:t>
            </a:r>
            <a:r>
              <a:rPr lang="en-US" sz="1200" b="0" i="0" kern="1200" dirty="0" smtClean="0">
                <a:solidFill>
                  <a:schemeClr val="tx1"/>
                </a:solidFill>
                <a:effectLst/>
                <a:latin typeface="+mn-lt"/>
                <a:ea typeface="+mn-ea"/>
                <a:cs typeface="+mn-cs"/>
              </a:rPr>
              <a:t> because there are more hosts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rgbClr val="D24726"/>
                </a:solidFill>
                <a:latin typeface="Segoe UI Light" panose="020B0502040204020203" pitchFamily="34" charset="0"/>
                <a:cs typeface="Segoe UI Light" panose="020B0502040204020203" pitchFamily="34" charset="0"/>
              </a:rPr>
              <a:t>Multiple Service Per Node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benefits of this pattern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More efficient resource utilization than the </a:t>
            </a:r>
            <a:r>
              <a:rPr lang="en-US" sz="1200" b="0" i="0" u="none" strike="noStrike" kern="1200" dirty="0" smtClean="0">
                <a:solidFill>
                  <a:schemeClr val="tx1"/>
                </a:solidFill>
                <a:effectLst/>
                <a:latin typeface="+mn-lt"/>
                <a:ea typeface="+mn-ea"/>
                <a:cs typeface="+mn-cs"/>
                <a:hlinkClick r:id="rId4"/>
              </a:rPr>
              <a:t>Service Instance per host pattern</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The drawbacks of this approach include: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Risk of conflicting resource requirements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Risk of conflicting dependency versions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Difficult to limit the resources consumed by a service instance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multiple services instances are deployed in the same process then its difficult to monitor the resource consumption of each service instance. Its also impossible to isolate each instance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rgbClr val="D24726"/>
              </a:solidFill>
              <a:latin typeface="Segoe UI Light" panose="020B0502040204020203" pitchFamily="34" charset="0"/>
              <a:cs typeface="Segoe UI Light"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smtClean="0">
              <a:solidFill>
                <a:srgbClr val="D24726"/>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2764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is the problem</a:t>
            </a:r>
            <a:r>
              <a:rPr lang="en-US" baseline="0" dirty="0" smtClean="0"/>
              <a:t> that this pattern handles?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indent="-171450">
              <a:buFont typeface="Arial" panose="020B0604020202020204" pitchFamily="34" charset="0"/>
              <a:buChar char="•"/>
            </a:pPr>
            <a:r>
              <a:rPr lang="en-US" baseline="0" dirty="0" smtClean="0"/>
              <a:t>In a </a:t>
            </a:r>
            <a:r>
              <a:rPr lang="en-US" baseline="0" dirty="0" err="1" smtClean="0"/>
              <a:t>microservice</a:t>
            </a:r>
            <a:r>
              <a:rPr lang="en-US" baseline="0" dirty="0" smtClean="0"/>
              <a:t> environment we are talking about a lot of services. </a:t>
            </a:r>
          </a:p>
          <a:p>
            <a:pPr marL="171450" indent="-171450">
              <a:buFont typeface="Arial" panose="020B0604020202020204" pitchFamily="34" charset="0"/>
              <a:buChar char="•"/>
            </a:pPr>
            <a:r>
              <a:rPr lang="en-US" baseline="0" dirty="0" smtClean="0"/>
              <a:t>A service will not be located on a fixed location. If a service failure occur another instance will be spinning up on a new </a:t>
            </a:r>
            <a:r>
              <a:rPr lang="en-US" baseline="0" dirty="0" err="1" smtClean="0"/>
              <a:t>ip</a:t>
            </a:r>
            <a:r>
              <a:rPr lang="en-US" baseline="0" dirty="0" smtClean="0"/>
              <a:t> address.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dirty="0" smtClean="0"/>
              <a:t>service registry</a:t>
            </a:r>
            <a:r>
              <a:rPr lang="en-US" baseline="0" dirty="0" smtClean="0"/>
              <a:t> keeps track of the service locations.</a:t>
            </a:r>
            <a:endParaRPr lang="en-US" dirty="0" smtClean="0"/>
          </a:p>
          <a:p>
            <a:pPr marL="171450" indent="-171450">
              <a:buFont typeface="Arial" panose="020B0604020202020204" pitchFamily="34" charset="0"/>
              <a:buChar char="•"/>
            </a:pPr>
            <a:r>
              <a:rPr lang="en-US" dirty="0" smtClean="0"/>
              <a:t>The client side proxy talks to the service</a:t>
            </a:r>
            <a:r>
              <a:rPr lang="en-US" baseline="0" dirty="0" smtClean="0"/>
              <a:t> registry find out where the service is deploys and then talk to it.</a:t>
            </a:r>
          </a:p>
          <a:p>
            <a:pPr marL="171450" indent="-171450">
              <a:buFont typeface="Arial" panose="020B0604020202020204" pitchFamily="34" charset="0"/>
              <a:buChar char="•"/>
            </a:pPr>
            <a:r>
              <a:rPr lang="en-US" baseline="0" dirty="0" smtClean="0"/>
              <a:t>The client is now tightly coupled with the service register.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495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pattern addresses the same problem but removes the dependency between</a:t>
            </a:r>
            <a:r>
              <a:rPr lang="en-US" baseline="0" dirty="0" smtClean="0"/>
              <a:t> the client and the service registry.</a:t>
            </a:r>
            <a:endParaRPr lang="en-US" dirty="0" smtClean="0"/>
          </a:p>
          <a:p>
            <a:pPr marL="171450" indent="-171450">
              <a:buFont typeface="Arial" panose="020B0604020202020204" pitchFamily="34" charset="0"/>
              <a:buChar char="•"/>
            </a:pPr>
            <a:r>
              <a:rPr lang="en-US" dirty="0" smtClean="0"/>
              <a:t>The </a:t>
            </a:r>
            <a:r>
              <a:rPr lang="en-US" dirty="0" smtClean="0"/>
              <a:t>service</a:t>
            </a:r>
            <a:r>
              <a:rPr lang="en-US" baseline="0" dirty="0" smtClean="0"/>
              <a:t> register communication is handed over to a router or load balancer. This router talks to the service </a:t>
            </a:r>
            <a:r>
              <a:rPr lang="en-US" baseline="0" dirty="0" smtClean="0"/>
              <a:t>register </a:t>
            </a:r>
            <a:r>
              <a:rPr lang="en-US" baseline="0" dirty="0" smtClean="0"/>
              <a:t>to locate the service.</a:t>
            </a:r>
          </a:p>
          <a:p>
            <a:pPr marL="171450" indent="-171450">
              <a:buFont typeface="Arial" panose="020B0604020202020204" pitchFamily="34" charset="0"/>
              <a:buChar char="•"/>
            </a:pPr>
            <a:r>
              <a:rPr lang="en-US" b="1" baseline="0" dirty="0" smtClean="0"/>
              <a:t>AWS elastic </a:t>
            </a:r>
            <a:r>
              <a:rPr lang="en-US" b="1" baseline="0" dirty="0" err="1" smtClean="0"/>
              <a:t>loadbalancer</a:t>
            </a:r>
            <a:r>
              <a:rPr lang="en-US" b="1" baseline="0" dirty="0" smtClean="0"/>
              <a:t> </a:t>
            </a:r>
            <a:r>
              <a:rPr lang="en-US" baseline="0" dirty="0" smtClean="0"/>
              <a:t>or </a:t>
            </a:r>
            <a:r>
              <a:rPr lang="en-US" b="1" baseline="0" dirty="0" smtClean="0"/>
              <a:t>Azure load balancer </a:t>
            </a:r>
            <a:r>
              <a:rPr lang="en-US" baseline="0" dirty="0" smtClean="0"/>
              <a:t>can be used as a router.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42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 are some of the other patterns out there.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go to </a:t>
            </a:r>
            <a:r>
              <a:rPr lang="en-US" sz="1200" dirty="0" smtClean="0"/>
              <a:t>Chris Richardson</a:t>
            </a:r>
            <a:r>
              <a:rPr lang="en-US" sz="1200" baseline="0" dirty="0" smtClean="0"/>
              <a:t> site you will be able to find a lot more information related to microservices</a:t>
            </a:r>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8692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answer is no</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8656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already frameworks to build to handle these. We just need to use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are some of the frameworks out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4437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will now be talking a bit more about the Azure Service Fabric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(15 seconds)</a:t>
            </a:r>
            <a:endParaRPr lang="en-US" dirty="0" smtClean="0"/>
          </a:p>
          <a:p>
            <a:pPr marL="171450" indent="-171450">
              <a:buFont typeface="Arial" panose="020B0604020202020204" pitchFamily="34" charset="0"/>
              <a:buChar char="•"/>
            </a:pPr>
            <a:r>
              <a:rPr lang="en-US" dirty="0" smtClean="0"/>
              <a:t>This is a agenda</a:t>
            </a:r>
            <a:r>
              <a:rPr lang="en-US" baseline="0" dirty="0" smtClean="0"/>
              <a:t> for this session</a:t>
            </a:r>
          </a:p>
          <a:p>
            <a:pPr marL="171450" indent="-171450">
              <a:buFont typeface="Arial" panose="020B0604020202020204" pitchFamily="34" charset="0"/>
              <a:buChar char="•"/>
            </a:pPr>
            <a:r>
              <a:rPr lang="en-US" baseline="0" dirty="0" smtClean="0"/>
              <a:t>So lets get started…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75446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platform allows you to build,</a:t>
            </a:r>
            <a:r>
              <a:rPr lang="en-US" baseline="0" dirty="0" smtClean="0"/>
              <a:t> test and deploy microservices.</a:t>
            </a:r>
          </a:p>
          <a:p>
            <a:pPr marL="171450" indent="-171450">
              <a:buFont typeface="Arial" panose="020B0604020202020204" pitchFamily="34" charset="0"/>
              <a:buChar char="•"/>
            </a:pPr>
            <a:r>
              <a:rPr lang="en-US" baseline="0" dirty="0" smtClean="0"/>
              <a:t>You don’t need to worry about the cross cutting concerns. Service fabric will take care of them for you.</a:t>
            </a:r>
          </a:p>
          <a:p>
            <a:pPr marL="171450" indent="-171450">
              <a:buFont typeface="Arial" panose="020B0604020202020204" pitchFamily="34" charset="0"/>
              <a:buChar char="•"/>
            </a:pPr>
            <a:r>
              <a:rPr lang="en-US" dirty="0" smtClean="0"/>
              <a:t>Features</a:t>
            </a:r>
            <a:r>
              <a:rPr lang="en-US" baseline="0" dirty="0" smtClean="0"/>
              <a:t> like, </a:t>
            </a:r>
            <a:r>
              <a:rPr lang="en-US" baseline="0" dirty="0" err="1" smtClean="0"/>
              <a:t>loadbalancing</a:t>
            </a:r>
            <a:r>
              <a:rPr lang="en-US" baseline="0" dirty="0" smtClean="0"/>
              <a:t>, health monitoring, Replication &amp; failover, state management, messaging are handled by service fabric.</a:t>
            </a:r>
          </a:p>
          <a:p>
            <a:pPr marL="171450" indent="-171450">
              <a:buFont typeface="Arial" panose="020B0604020202020204" pitchFamily="34" charset="0"/>
              <a:buChar char="•"/>
            </a:pPr>
            <a:r>
              <a:rPr lang="en-US" baseline="0" dirty="0" smtClean="0"/>
              <a:t>When it comes to deployment strategies, you can give to deploy your services on the Windows or Linux box on Azure, Private Clouds or even hosted clouds like AWS. You have that flexibility.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is this new? The answer is no. Microsoft has been using this for their internal systems for the past 5 years. </a:t>
            </a:r>
          </a:p>
          <a:p>
            <a:pPr marL="171450" indent="-171450">
              <a:buFont typeface="Arial" panose="020B0604020202020204" pitchFamily="34" charset="0"/>
              <a:buChar char="•"/>
            </a:pPr>
            <a:r>
              <a:rPr lang="en-US" baseline="0" dirty="0" smtClean="0"/>
              <a:t>Microsoft has now given us the capability build resilient applications using this framework.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62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1440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can implement stateless and stateful services using the</a:t>
            </a:r>
            <a:r>
              <a:rPr lang="en-US" baseline="0" dirty="0" smtClean="0"/>
              <a:t> virtual actor programming model. Actor programming model might be a separate K-talk all together.</a:t>
            </a:r>
          </a:p>
          <a:p>
            <a:pPr marL="171450" indent="-171450">
              <a:buFont typeface="Arial" panose="020B0604020202020204" pitchFamily="34" charset="0"/>
              <a:buChar char="•"/>
            </a:pPr>
            <a:r>
              <a:rPr lang="en-US" baseline="0" dirty="0" smtClean="0"/>
              <a:t>Useful if you have multiple independent units</a:t>
            </a:r>
          </a:p>
          <a:p>
            <a:pPr marL="171450" indent="-171450">
              <a:buFont typeface="Arial" panose="020B0604020202020204" pitchFamily="34" charset="0"/>
              <a:buChar char="•"/>
            </a:pPr>
            <a:r>
              <a:rPr lang="en-US" baseline="0" dirty="0" smtClean="0"/>
              <a:t>Supports turn based concurrency or single threaded access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Build stateful ASP.NET MVC applications on top of .NET core, which are deployed on Kestrel</a:t>
            </a:r>
          </a:p>
          <a:p>
            <a:pPr marL="171450" indent="-171450">
              <a:buFont typeface="Arial" panose="020B0604020202020204" pitchFamily="34" charset="0"/>
              <a:buChar char="•"/>
            </a:pPr>
            <a:r>
              <a:rPr lang="en-US" baseline="0" dirty="0" smtClean="0"/>
              <a:t>Build stateful services using reliable collections</a:t>
            </a:r>
          </a:p>
          <a:p>
            <a:pPr marL="171450" indent="-171450">
              <a:buFont typeface="Arial" panose="020B0604020202020204" pitchFamily="34" charset="0"/>
              <a:buChar char="•"/>
            </a:pPr>
            <a:r>
              <a:rPr lang="en-US" baseline="0" dirty="0" smtClean="0"/>
              <a:t>Manage concurrency using transactions</a:t>
            </a:r>
          </a:p>
          <a:p>
            <a:pPr marL="171450" indent="-171450">
              <a:buFont typeface="Arial" panose="020B0604020202020204" pitchFamily="34" charset="0"/>
              <a:buChar char="•"/>
            </a:pPr>
            <a:r>
              <a:rPr lang="en-US" baseline="0" dirty="0" smtClean="0"/>
              <a:t>Pick your technology for communications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Mind you there already templates available in visual studio 2015.</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11778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lets</a:t>
            </a:r>
            <a:r>
              <a:rPr lang="en-US" baseline="0" dirty="0" smtClean="0"/>
              <a:t> get to the internal of the service fabric deployments.</a:t>
            </a:r>
          </a:p>
          <a:p>
            <a:pPr marL="171450" indent="-171450">
              <a:buFont typeface="Arial" panose="020B0604020202020204" pitchFamily="34" charset="0"/>
              <a:buChar char="•"/>
            </a:pPr>
            <a:r>
              <a:rPr lang="en-US" baseline="0" dirty="0" smtClean="0"/>
              <a:t>A cluster is a collection of nodes which are VM’s</a:t>
            </a:r>
          </a:p>
          <a:p>
            <a:pPr marL="171450" indent="-171450">
              <a:buFont typeface="Arial" panose="020B0604020202020204" pitchFamily="34" charset="0"/>
              <a:buChar char="•"/>
            </a:pPr>
            <a:r>
              <a:rPr lang="en-US" baseline="0" dirty="0" smtClean="0"/>
              <a:t>A cluster can scale up to 1000s of machines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VM on </a:t>
            </a:r>
            <a:r>
              <a:rPr lang="en-US" baseline="0" dirty="0" err="1" smtClean="0"/>
              <a:t>linux</a:t>
            </a:r>
            <a:r>
              <a:rPr lang="en-US" baseline="0" dirty="0" smtClean="0"/>
              <a:t> or windows</a:t>
            </a:r>
          </a:p>
          <a:p>
            <a:pPr marL="171450" indent="-171450">
              <a:buFont typeface="Arial" panose="020B0604020202020204" pitchFamily="34" charset="0"/>
              <a:buChar char="•"/>
            </a:pPr>
            <a:r>
              <a:rPr lang="en-US" baseline="0" dirty="0" smtClean="0"/>
              <a:t>Able to host containers. (Windows and </a:t>
            </a:r>
            <a:r>
              <a:rPr lang="en-US" baseline="0" dirty="0" err="1" smtClean="0"/>
              <a:t>docker</a:t>
            </a:r>
            <a:r>
              <a:rPr lang="en-US" baseline="0" dirty="0" smtClean="0"/>
              <a:t> containers)</a:t>
            </a:r>
          </a:p>
          <a:p>
            <a:pPr marL="171450" indent="-171450">
              <a:buFont typeface="Arial" panose="020B0604020202020204" pitchFamily="34" charset="0"/>
              <a:buChar char="•"/>
            </a:pPr>
            <a:r>
              <a:rPr lang="en-US" baseline="0" dirty="0" smtClean="0"/>
              <a:t>Scalable</a:t>
            </a:r>
          </a:p>
          <a:p>
            <a:pPr marL="171450" indent="-171450">
              <a:buFont typeface="Arial" panose="020B0604020202020204" pitchFamily="34" charset="0"/>
              <a:buChar char="•"/>
            </a:pPr>
            <a:r>
              <a:rPr lang="en-US" baseline="0" dirty="0" smtClean="0"/>
              <a:t>Multiple applications on a node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Couple</a:t>
            </a:r>
            <a:r>
              <a:rPr lang="en-US" baseline="0" dirty="0" smtClean="0"/>
              <a:t> of month back we got a </a:t>
            </a:r>
            <a:r>
              <a:rPr lang="en-US" baseline="0" dirty="0" err="1" smtClean="0"/>
              <a:t>oppertinity</a:t>
            </a:r>
            <a:r>
              <a:rPr lang="en-US" baseline="0" dirty="0" smtClean="0"/>
              <a:t> do a presale for a aircraft </a:t>
            </a:r>
            <a:r>
              <a:rPr lang="en-US" baseline="0" dirty="0" err="1" smtClean="0"/>
              <a:t>maintence</a:t>
            </a:r>
            <a:r>
              <a:rPr lang="en-US" baseline="0" dirty="0" smtClean="0"/>
              <a:t> provider. The POC that we are presenting is a small subset of what we tried to propose.</a:t>
            </a:r>
          </a:p>
          <a:p>
            <a:pPr marL="171450" indent="-171450">
              <a:buFontTx/>
              <a:buChar char="-"/>
            </a:pPr>
            <a:r>
              <a:rPr lang="en-US" baseline="0" dirty="0" smtClean="0"/>
              <a:t>The goals was to provide a SAS solution using azure service fabric.</a:t>
            </a:r>
          </a:p>
          <a:p>
            <a:pPr marL="171450" indent="-171450">
              <a:buFontTx/>
              <a:buChar char="-"/>
            </a:pPr>
            <a:endParaRPr lang="en-US" baseline="0" dirty="0" smtClean="0"/>
          </a:p>
          <a:p>
            <a:pPr marL="0" indent="0">
              <a:buFontTx/>
              <a:buNone/>
            </a:pPr>
            <a:r>
              <a:rPr lang="en-US" baseline="0" dirty="0" smtClean="0"/>
              <a:t>The POC application consists of 4 microservices and </a:t>
            </a:r>
            <a:r>
              <a:rPr lang="en-US" baseline="0" smtClean="0"/>
              <a:t>1 web application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we used NGINX for proxy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93913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a:t>
            </a:r>
            <a:r>
              <a:rPr lang="en-US" baseline="0" dirty="0" smtClean="0"/>
              <a:t> of a freight container. Normally we try to separate out the goods that we ship using containers. For example, you’re a business man who ships pianos. And you are good at it, but someone asks you to ship whisky with the pianos. And you put everything into the same place and ship it. Now there complaints for the clients saying that the whisky is split all over the pianos. So if you had containerized based on concern you would be shipping pianos in 1 container and the whisky in another 1. If your whisky is split your pianos are not impacted.</a:t>
            </a:r>
          </a:p>
          <a:p>
            <a:pPr marL="171450" indent="-171450">
              <a:buFont typeface="Arial" panose="020B0604020202020204" pitchFamily="34" charset="0"/>
              <a:buChar char="•"/>
            </a:pPr>
            <a:r>
              <a:rPr lang="en-US" dirty="0" smtClean="0"/>
              <a:t>This same concept</a:t>
            </a:r>
            <a:r>
              <a:rPr lang="en-US" baseline="0" dirty="0" smtClean="0"/>
              <a:t> applies to services. This is why </a:t>
            </a:r>
            <a:r>
              <a:rPr lang="en-US" baseline="0" dirty="0" err="1" smtClean="0"/>
              <a:t>containering</a:t>
            </a:r>
            <a:r>
              <a:rPr lang="en-US" baseline="0" dirty="0" smtClean="0"/>
              <a:t> or as some people say </a:t>
            </a:r>
            <a:r>
              <a:rPr lang="en-US" baseline="0" dirty="0" err="1" smtClean="0"/>
              <a:t>dockerizing</a:t>
            </a:r>
            <a:r>
              <a:rPr lang="en-US" baseline="0" dirty="0" smtClean="0"/>
              <a:t> is important.</a:t>
            </a:r>
          </a:p>
          <a:p>
            <a:pPr marL="171450" indent="-171450">
              <a:buFont typeface="Arial" panose="020B0604020202020204" pitchFamily="34" charset="0"/>
              <a:buChar char="•"/>
            </a:pPr>
            <a:r>
              <a:rPr lang="en-US" baseline="0" dirty="0" smtClean="0"/>
              <a:t>In software terms what does it mean. We can wrap up </a:t>
            </a:r>
            <a:r>
              <a:rPr lang="en-US" sz="12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into a container</a:t>
            </a:r>
          </a:p>
          <a:p>
            <a:pPr marL="171450" indent="-171450">
              <a:buFont typeface="Arial" panose="020B0604020202020204" pitchFamily="34" charset="0"/>
              <a:buChar char="•"/>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Production, dev </a:t>
            </a:r>
            <a:r>
              <a:rPr lang="en-US" sz="1200" dirty="0" err="1" smtClean="0">
                <a:solidFill>
                  <a:prstClr val="black">
                    <a:lumMod val="75000"/>
                    <a:lumOff val="25000"/>
                  </a:prstClr>
                </a:solidFill>
                <a:latin typeface="Segoe UI" panose="020B0502040204020203" pitchFamily="34" charset="0"/>
                <a:cs typeface="Segoe UI" panose="020B0502040204020203" pitchFamily="34" charset="0"/>
              </a:rPr>
              <a:t>env</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compatibility issue no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5678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01431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rgbClr val="D24726"/>
                </a:solidFill>
                <a:latin typeface="Segoe UI" panose="020B0502040204020203" pitchFamily="34" charset="0"/>
                <a:cs typeface="Segoe UI" panose="020B0502040204020203" pitchFamily="34" charset="0"/>
              </a:rPr>
              <a:t>independently</a:t>
            </a:r>
            <a:r>
              <a:rPr lang="en-US" sz="1200" b="1" dirty="0" smtClean="0">
                <a:solidFill>
                  <a:srgbClr val="D24726"/>
                </a:solidFill>
                <a:latin typeface="Segoe UI" panose="020B0502040204020203" pitchFamily="34" charset="0"/>
                <a:cs typeface="Segoe UI" panose="020B0502040204020203" pitchFamily="34" charset="0"/>
              </a:rPr>
              <a:t> </a:t>
            </a:r>
            <a:r>
              <a:rPr lang="en-US" baseline="0" dirty="0" smtClean="0"/>
              <a:t>deployable and manageable, Small or fine grained and autonomous (self managed).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Segoe UI" panose="020B0502040204020203" pitchFamily="34" charset="0"/>
                <a:cs typeface="Segoe UI" panose="020B0502040204020203" pitchFamily="34" charset="0"/>
              </a:rPr>
              <a:t>Each service runs a unique process. – This mean that</a:t>
            </a:r>
            <a:r>
              <a:rPr lang="en-US" sz="1200" baseline="0" dirty="0" smtClean="0">
                <a:latin typeface="Segoe UI" panose="020B0502040204020203" pitchFamily="34" charset="0"/>
                <a:cs typeface="Segoe UI" panose="020B0502040204020203" pitchFamily="34" charset="0"/>
              </a:rPr>
              <a:t> they run independently.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Segoe UI" panose="020B0502040204020203" pitchFamily="34" charset="0"/>
                <a:cs typeface="Segoe UI" panose="020B0502040204020203" pitchFamily="34" charset="0"/>
              </a:rPr>
              <a:t>Service separation is achieved using containers. So what are containers?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smtClean="0">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599904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Once again thank you very much for your</a:t>
            </a:r>
            <a:r>
              <a:rPr lang="en-US" baseline="0" dirty="0" smtClean="0"/>
              <a:t> participation. Hope to see you all during the next tech talk.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872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tradition</a:t>
            </a:r>
            <a:r>
              <a:rPr lang="en-US" baseline="0" dirty="0" smtClean="0"/>
              <a:t> tiered Monolithic application. Developed, tested and deployed as a one single strip.</a:t>
            </a:r>
          </a:p>
          <a:p>
            <a:pPr marL="171450" indent="-171450">
              <a:buFont typeface="Arial" panose="020B0604020202020204" pitchFamily="34" charset="0"/>
              <a:buChar char="•"/>
            </a:pPr>
            <a:r>
              <a:rPr lang="en-US" baseline="0" dirty="0" smtClean="0"/>
              <a:t>Let look at the microservices architecture. Your UI client application talks to different services, which talk to their own data bases.</a:t>
            </a:r>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840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a:t>
            </a:r>
            <a:r>
              <a:rPr lang="en-US" baseline="0" dirty="0" smtClean="0"/>
              <a:t> is a quite a debate between the SOA community and microservices community about </a:t>
            </a:r>
            <a:r>
              <a:rPr lang="en-US" baseline="0" dirty="0" smtClean="0"/>
              <a:t>this. SOA </a:t>
            </a:r>
            <a:r>
              <a:rPr lang="en-US" baseline="0" dirty="0" smtClean="0"/>
              <a:t>community claims that they have been following the </a:t>
            </a:r>
            <a:r>
              <a:rPr lang="en-US" baseline="0" dirty="0" err="1" smtClean="0"/>
              <a:t>microservice</a:t>
            </a:r>
            <a:r>
              <a:rPr lang="en-US" baseline="0" dirty="0" smtClean="0"/>
              <a:t> pattern for more than a decade, and that they don’t need a new name for it.</a:t>
            </a:r>
          </a:p>
          <a:p>
            <a:pPr marL="171450" indent="-171450">
              <a:buFont typeface="Arial" panose="020B0604020202020204" pitchFamily="34" charset="0"/>
              <a:buChar char="•"/>
            </a:pPr>
            <a:r>
              <a:rPr lang="en-US" baseline="0" dirty="0" smtClean="0"/>
              <a:t>Martin </a:t>
            </a:r>
            <a:r>
              <a:rPr lang="en-US" baseline="0" dirty="0" smtClean="0"/>
              <a:t>Flower a famous microservices solution architect states </a:t>
            </a:r>
            <a:r>
              <a:rPr lang="en-US" baseline="0" dirty="0" smtClean="0"/>
              <a:t>that Microservices are a subset of </a:t>
            </a:r>
            <a:r>
              <a:rPr lang="en-US" baseline="0" dirty="0" smtClean="0"/>
              <a:t>SOA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Some say microservices are a specialization of SOA</a:t>
            </a:r>
          </a:p>
          <a:p>
            <a:pPr marL="171450" indent="-171450">
              <a:buFont typeface="Arial" panose="020B0604020202020204" pitchFamily="34" charset="0"/>
              <a:buChar char="•"/>
            </a:pPr>
            <a:r>
              <a:rPr lang="en-US" baseline="0" dirty="0" smtClean="0"/>
              <a:t>Clear differentiates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Service </a:t>
            </a:r>
            <a:r>
              <a:rPr lang="en-US" baseline="0" dirty="0" smtClean="0"/>
              <a:t>modeling happens around business capabilities</a:t>
            </a:r>
          </a:p>
          <a:p>
            <a:pPr marL="628650" lvl="1" indent="-171450">
              <a:buFont typeface="Arial" panose="020B0604020202020204" pitchFamily="34" charset="0"/>
              <a:buChar char="•"/>
            </a:pPr>
            <a:r>
              <a:rPr lang="en-US" baseline="0" dirty="0" smtClean="0"/>
              <a:t>Bounded context</a:t>
            </a:r>
          </a:p>
          <a:p>
            <a:pPr marL="628650" lvl="1" indent="-171450">
              <a:buFont typeface="Arial" panose="020B0604020202020204" pitchFamily="34" charset="0"/>
              <a:buChar char="•"/>
            </a:pPr>
            <a:r>
              <a:rPr lang="en-US" dirty="0" smtClean="0"/>
              <a:t>Services are</a:t>
            </a:r>
            <a:r>
              <a:rPr lang="en-US" baseline="0" dirty="0" smtClean="0"/>
              <a:t> </a:t>
            </a:r>
            <a:r>
              <a:rPr lang="en-US" dirty="0" smtClean="0"/>
              <a:t>autonomous</a:t>
            </a:r>
          </a:p>
          <a:p>
            <a:pPr marL="628650" lvl="1" indent="-171450">
              <a:buFont typeface="Arial" panose="020B0604020202020204" pitchFamily="34" charset="0"/>
              <a:buChar char="•"/>
            </a:pPr>
            <a:r>
              <a:rPr lang="en-US" dirty="0" smtClean="0"/>
              <a:t>Communicate with lightweight mechanisms</a:t>
            </a:r>
          </a:p>
          <a:p>
            <a:pPr marL="628650" lvl="1" indent="-171450">
              <a:buFont typeface="Arial" panose="020B0604020202020204" pitchFamily="34" charset="0"/>
              <a:buChar char="•"/>
            </a:pPr>
            <a:r>
              <a:rPr lang="en-US" dirty="0" smtClean="0"/>
              <a:t>Automated</a:t>
            </a:r>
            <a:r>
              <a:rPr lang="en-US" baseline="0" dirty="0" smtClean="0"/>
              <a:t> deployment</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It’s a common myth that Microservices needs to be more granular than SOA services.</a:t>
            </a:r>
          </a:p>
          <a:p>
            <a:pPr marL="171450" indent="-171450">
              <a:buFont typeface="Arial" panose="020B0604020202020204" pitchFamily="34" charset="0"/>
              <a:buChar char="•"/>
            </a:pPr>
            <a:r>
              <a:rPr lang="en-US" baseline="0" dirty="0" smtClean="0"/>
              <a:t>Breaking up a services into smaller parts means that the </a:t>
            </a:r>
          </a:p>
          <a:p>
            <a:pPr marL="628650" lvl="1" indent="-171450">
              <a:buFont typeface="Arial" panose="020B0604020202020204" pitchFamily="34" charset="0"/>
              <a:buChar char="•"/>
            </a:pPr>
            <a:r>
              <a:rPr lang="en-US" baseline="0" dirty="0" smtClean="0"/>
              <a:t>overall complexity increases. It then becomes a overhead on maintaining the services.</a:t>
            </a:r>
          </a:p>
          <a:p>
            <a:pPr marL="628650" lvl="1" indent="-171450">
              <a:buFont typeface="Arial" panose="020B0604020202020204" pitchFamily="34" charset="0"/>
              <a:buChar char="•"/>
            </a:pPr>
            <a:r>
              <a:rPr lang="en-US" baseline="0" dirty="0" smtClean="0"/>
              <a:t>Its impossible to implement patterns like single Db per service patterns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With Domain driven design concepts we need to find the right balance, when defining the size and scope of the service.</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04419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a:t>
            </a:r>
            <a:r>
              <a:rPr lang="en-US" baseline="0" dirty="0" smtClean="0"/>
              <a:t> are working with diverse technology stacks</a:t>
            </a:r>
          </a:p>
          <a:p>
            <a:pPr marL="171450" indent="-171450">
              <a:buFont typeface="Arial" panose="020B0604020202020204" pitchFamily="34" charset="0"/>
              <a:buChar char="•"/>
            </a:pPr>
            <a:r>
              <a:rPr lang="en-US" baseline="0" dirty="0" smtClean="0"/>
              <a:t>Resilience – ability to self heal and spring back to life</a:t>
            </a:r>
          </a:p>
          <a:p>
            <a:pPr marL="171450" indent="-171450">
              <a:buFont typeface="Arial" panose="020B0604020202020204" pitchFamily="34" charset="0"/>
              <a:buChar char="•"/>
            </a:pPr>
            <a:r>
              <a:rPr lang="en-US" baseline="0" dirty="0" smtClean="0"/>
              <a:t>Go through the rest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49246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items</a:t>
            </a:r>
          </a:p>
          <a:p>
            <a:pPr marL="171450" indent="-171450">
              <a:buFont typeface="Arial" panose="020B0604020202020204" pitchFamily="34" charset="0"/>
              <a:buChar char="•"/>
            </a:pPr>
            <a:r>
              <a:rPr lang="en-US" dirty="0" smtClean="0"/>
              <a:t>Talk a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Big design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49573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Let talk about the common patterns used with Microservices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45974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12/1/2016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ervices.io/patter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8.xml"/><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slide" Target="slide3.xml"/><Relationship Id="rId4" Type="http://schemas.openxmlformats.org/officeDocument/2006/relationships/image" Target="../media/image19.png"/><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5027333"/>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852" y="4095748"/>
            <a:ext cx="1352550" cy="87573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58061"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57561" y="5765382"/>
              <a:ext cx="966669"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3"/>
              <a:ext cx="988059" cy="57669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53378"/>
            <a:ext cx="1192008"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54566"/>
              <a:ext cx="984498" cy="581399"/>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9"/>
              <a:ext cx="991065" cy="574237"/>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15070" y="5322275"/>
            <a:ext cx="4439100"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leveraged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3" action="ppaction://hlinksldjump"/>
              </a:rPr>
              <a:t>Containers</a:t>
            </a:r>
            <a:endParaRPr lang="en-US" sz="1600" dirty="0">
              <a:latin typeface="Segoe UI Light" panose="020B0502040204020203" pitchFamily="34" charset="0"/>
              <a:cs typeface="Segoe UI Light" panose="020B0502040204020203" pitchFamily="34" charset="0"/>
            </a:endParaRPr>
          </a:p>
        </p:txBody>
      </p:sp>
      <p:sp>
        <p:nvSpPr>
          <p:cNvPr id="22" name="Rectangle 21"/>
          <p:cNvSpPr/>
          <p:nvPr/>
        </p:nvSpPr>
        <p:spPr>
          <a:xfrm>
            <a:off x="2861565" y="4099526"/>
            <a:ext cx="1352550" cy="87195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683" y="4109056"/>
            <a:ext cx="1352550" cy="86242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8294" y="4095746"/>
            <a:ext cx="1284461"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35805" y="4095745"/>
            <a:ext cx="1277314"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754411" y="4095744"/>
            <a:ext cx="1280302"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87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800" dirty="0" err="1">
                <a:solidFill>
                  <a:schemeClr val="tx1"/>
                </a:solidFill>
                <a:latin typeface="Segoe UI Light" panose="020B0502040204020203" pitchFamily="34" charset="0"/>
                <a:cs typeface="Segoe UI Light" panose="020B0502040204020203" pitchFamily="34" charset="0"/>
              </a:rPr>
              <a:t>a.k.a</a:t>
            </a:r>
            <a:r>
              <a:rPr lang="en-US" sz="18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3"/>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Do we need to manually implement all the patterns?</a:t>
            </a:r>
            <a:endParaRPr lang="en-US" sz="4800" dirty="0">
              <a:solidFill>
                <a:schemeClr val="bg1"/>
              </a:solidFill>
            </a:endParaRPr>
          </a:p>
        </p:txBody>
      </p:sp>
    </p:spTree>
    <p:extLst>
      <p:ext uri="{BB962C8B-B14F-4D97-AF65-F5344CB8AC3E}">
        <p14:creationId xmlns:p14="http://schemas.microsoft.com/office/powerpoint/2010/main" val="255581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087" y="4251385"/>
            <a:ext cx="2124600" cy="1109644"/>
          </a:xfrm>
          <a:prstGeom prst="rect">
            <a:avLst/>
          </a:prstGeom>
        </p:spPr>
      </p:pic>
      <p:pic>
        <p:nvPicPr>
          <p:cNvPr id="1026" name="Picture 2" descr="Image result for spring bo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562" y="444533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22" y="4406786"/>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46186" y="23419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4822" y="2169415"/>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4" name="Picture 2" descr="Image result for AWS lamb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0005" y="2231720"/>
            <a:ext cx="3265892" cy="1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6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420593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Monoliths. SOA and  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Deployment internals - 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 POC</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393241" y="3021240"/>
            <a:ext cx="1257761" cy="992969"/>
          </a:xfrm>
          <a:prstGeom prst="rect">
            <a:avLst/>
          </a:prstGeom>
        </p:spPr>
      </p:pic>
      <p:pic>
        <p:nvPicPr>
          <p:cNvPr id="9" name="Picture 8"/>
          <p:cNvPicPr>
            <a:picLocks noChangeAspect="1"/>
          </p:cNvPicPr>
          <p:nvPr/>
        </p:nvPicPr>
        <p:blipFill>
          <a:blip r:embed="rId5"/>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Service Fabric Development Models</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t>
            </a:r>
            <a:r>
              <a:rPr lang="en-US" sz="1600" dirty="0" smtClean="0">
                <a:latin typeface="Segoe UI" panose="020B0502040204020203" pitchFamily="34" charset="0"/>
                <a:cs typeface="Segoe UI" panose="020B0502040204020203" pitchFamily="34" charset="0"/>
              </a:rPr>
              <a:t>ASP.NET. (.NET Core)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3"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a:t>
            </a:r>
            <a:r>
              <a:rPr lang="en-US" sz="1600" dirty="0" smtClean="0">
                <a:latin typeface="Segoe UI" panose="020B0502040204020203" pitchFamily="34" charset="0"/>
                <a:cs typeface="Segoe UI" panose="020B0502040204020203" pitchFamily="34" charset="0"/>
              </a:rPr>
              <a:t>1 to any number of </a:t>
            </a:r>
            <a:r>
              <a:rPr lang="en-US" sz="1600" dirty="0">
                <a:latin typeface="Segoe UI" panose="020B0502040204020203" pitchFamily="34" charset="0"/>
                <a:cs typeface="Segoe UI" panose="020B0502040204020203" pitchFamily="34" charset="0"/>
              </a:rPr>
              <a:t>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Deployment - Clusters </a:t>
            </a:r>
            <a:r>
              <a:rPr lang="en-US" dirty="0" smtClean="0">
                <a:latin typeface="Segoe UI Light" panose="020B0502040204020203" pitchFamily="34" charset="0"/>
                <a:cs typeface="Segoe UI Light" panose="020B0502040204020203" pitchFamily="34" charset="0"/>
              </a:rPr>
              <a:t>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4"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7"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3"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a:t>
            </a:r>
            <a:r>
              <a:rPr lang="en-US" sz="18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5"/>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541609" y="5477554"/>
            <a:ext cx="3086100" cy="790575"/>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9"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10"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a:t>
            </a:r>
            <a:r>
              <a:rPr lang="en-US" sz="1800" dirty="0" smtClean="0">
                <a:latin typeface="Segoe UI" panose="020B0502040204020203" pitchFamily="34" charset="0"/>
                <a:cs typeface="Segoe UI" panose="020B0502040204020203" pitchFamily="34" charset="0"/>
              </a:rPr>
              <a:t>process</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and has a bounded context.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3"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94" y="3916225"/>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8822" y="39289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68871" y="3733447"/>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2" descr="Image result for AMQ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790" y="3733447"/>
            <a:ext cx="1265452" cy="134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Domain Driven Design</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t>Domain Driven Design is a methodology and process prescription for the development of complex systems whose focus is mapping activities, tasks, events, and data within a problem domain into the technology artifacts of a solution domain.</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1411264311"/>
              </p:ext>
            </p:extLst>
          </p:nvPr>
        </p:nvGraphicFramePr>
        <p:xfrm>
          <a:off x="3466906" y="3348109"/>
          <a:ext cx="4396936" cy="2931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192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Shipping Service</a:t>
            </a:r>
          </a:p>
          <a:p>
            <a:pPr algn="ctr"/>
            <a:r>
              <a:rPr lang="en-US" sz="1600" dirty="0" smtClean="0"/>
              <a:t>(.NET)</a:t>
            </a:r>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Inventory Reports</a:t>
            </a:r>
          </a:p>
          <a:p>
            <a:pPr algn="ctr"/>
            <a:r>
              <a:rPr lang="en-US" sz="1600" dirty="0" smtClean="0"/>
              <a:t>(Node.js)</a:t>
            </a:r>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Product Catalog</a:t>
            </a:r>
          </a:p>
          <a:p>
            <a:pPr algn="ctr"/>
            <a:r>
              <a:rPr lang="en-US" sz="1600" dirty="0" smtClean="0"/>
              <a:t>(Java</a:t>
            </a:r>
            <a:r>
              <a:rPr lang="en-US" sz="1600" b="1" dirty="0"/>
              <a:t>)</a:t>
            </a:r>
            <a:endParaRPr lang="en-US" sz="1600" dirty="0" smtClean="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chor="t">
            <a:normAutofit/>
          </a:bodyPr>
          <a:lstStyle/>
          <a:p>
            <a:pPr algn="ctr"/>
            <a:r>
              <a:rPr lang="en-US" sz="4800" dirty="0" smtClean="0">
                <a:solidFill>
                  <a:schemeClr val="bg1"/>
                </a:solidFill>
              </a:rPr>
              <a:t>Isn't SOA the same?</a:t>
            </a:r>
            <a:endParaRPr lang="en-US" sz="4800" dirty="0">
              <a:solidFill>
                <a:schemeClr val="bg1"/>
              </a:solidFill>
            </a:endParaRPr>
          </a:p>
        </p:txBody>
      </p:sp>
      <p:grpSp>
        <p:nvGrpSpPr>
          <p:cNvPr id="5" name="Group 4"/>
          <p:cNvGrpSpPr/>
          <p:nvPr/>
        </p:nvGrpSpPr>
        <p:grpSpPr>
          <a:xfrm>
            <a:off x="3951849" y="2053883"/>
            <a:ext cx="4288301" cy="4051496"/>
            <a:chOff x="3951849" y="2321169"/>
            <a:chExt cx="4288301" cy="3784210"/>
          </a:xfrm>
        </p:grpSpPr>
        <p:sp>
          <p:nvSpPr>
            <p:cNvPr id="3" name="Oval 2"/>
            <p:cNvSpPr/>
            <p:nvPr/>
          </p:nvSpPr>
          <p:spPr>
            <a:xfrm>
              <a:off x="3951849" y="2321169"/>
              <a:ext cx="4288301" cy="3784210"/>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3600" dirty="0" smtClean="0">
                  <a:solidFill>
                    <a:srgbClr val="DD462F"/>
                  </a:solidFill>
                </a:rPr>
                <a:t>SOA</a:t>
              </a:r>
              <a:endParaRPr lang="en-US" sz="3600" dirty="0">
                <a:solidFill>
                  <a:srgbClr val="DD462F"/>
                </a:solidFill>
              </a:endParaRPr>
            </a:p>
          </p:txBody>
        </p:sp>
        <p:sp>
          <p:nvSpPr>
            <p:cNvPr id="4" name="Oval 3"/>
            <p:cNvSpPr/>
            <p:nvPr/>
          </p:nvSpPr>
          <p:spPr>
            <a:xfrm>
              <a:off x="4582550" y="4082370"/>
              <a:ext cx="1916723" cy="1691412"/>
            </a:xfrm>
            <a:prstGeom prst="ellipse">
              <a:avLst/>
            </a:prstGeom>
            <a:solidFill>
              <a:srgbClr val="D2472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bg1"/>
                  </a:solidFill>
                </a:rPr>
                <a:t>Microservices</a:t>
              </a:r>
              <a:endParaRPr lang="en-US" sz="1400" b="1" dirty="0">
                <a:solidFill>
                  <a:schemeClr val="bg1"/>
                </a:solidFill>
              </a:endParaRPr>
            </a:p>
          </p:txBody>
        </p:sp>
      </p:grpSp>
    </p:spTree>
    <p:extLst>
      <p:ext uri="{BB962C8B-B14F-4D97-AF65-F5344CB8AC3E}">
        <p14:creationId xmlns:p14="http://schemas.microsoft.com/office/powerpoint/2010/main" val="31047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Myth</a:t>
            </a:r>
            <a:endParaRPr lang="en-US" dirty="0">
              <a:latin typeface="Segoe UI Light" panose="020B0502040204020203" pitchFamily="34" charset="0"/>
              <a:cs typeface="Segoe UI Light" panose="020B0502040204020203" pitchFamily="34" charset="0"/>
            </a:endParaRPr>
          </a:p>
        </p:txBody>
      </p:sp>
      <p:grpSp>
        <p:nvGrpSpPr>
          <p:cNvPr id="26" name="Group 25"/>
          <p:cNvGrpSpPr/>
          <p:nvPr/>
        </p:nvGrpSpPr>
        <p:grpSpPr>
          <a:xfrm>
            <a:off x="2825077"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6281812"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6889500"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6281812"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6889500"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7489147"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8096835"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7489147"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8096835"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6274061"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6881749"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6281812"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6881749"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7481396"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8089084"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7481396"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8089084"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Title 7"/>
          <p:cNvSpPr txBox="1">
            <a:spLocks/>
          </p:cNvSpPr>
          <p:nvPr/>
        </p:nvSpPr>
        <p:spPr>
          <a:xfrm>
            <a:off x="2825077"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6299112"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diversity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Individually scalable 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Expecting ease </a:t>
            </a:r>
            <a:r>
              <a:rPr lang="en-US" sz="1800" dirty="0">
                <a:latin typeface="Segoe UI" panose="020B0502040204020203" pitchFamily="34" charset="0"/>
                <a:cs typeface="Segoe UI" panose="020B0502040204020203" pitchFamily="34" charset="0"/>
              </a:rPr>
              <a:t>of </a:t>
            </a:r>
            <a:r>
              <a:rPr lang="en-US" sz="1800" dirty="0" smtClean="0">
                <a:latin typeface="Segoe UI" panose="020B0502040204020203" pitchFamily="34" charset="0"/>
                <a:cs typeface="Segoe UI" panose="020B0502040204020203" pitchFamily="34" charset="0"/>
              </a:rPr>
              <a:t>deployment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Partial deployment</a:t>
            </a:r>
          </a:p>
          <a:p>
            <a:pPr lvl="2">
              <a:lnSpc>
                <a:spcPct val="150000"/>
              </a:lnSpc>
              <a:spcBef>
                <a:spcPts val="0"/>
              </a:spcBef>
              <a:spcAft>
                <a:spcPts val="0"/>
              </a:spcAft>
              <a:buFont typeface="Courier New" panose="02070309020205020404" pitchFamily="49" charset="0"/>
              <a:buChar char="o"/>
              <a:defRPr/>
            </a:pPr>
            <a:r>
              <a:rPr lang="en-US" sz="1800" dirty="0">
                <a:latin typeface="Segoe UI" panose="020B0502040204020203" pitchFamily="34" charset="0"/>
                <a:cs typeface="Segoe UI" panose="020B0502040204020203" pitchFamily="34" charset="0"/>
              </a:rPr>
              <a:t>Service upgrade with ensure zero down time (Rolling </a:t>
            </a:r>
            <a:r>
              <a:rPr lang="en-US" sz="1800" dirty="0" smtClean="0">
                <a:latin typeface="Segoe UI" panose="020B0502040204020203" pitchFamily="34" charset="0"/>
                <a:cs typeface="Segoe UI" panose="020B0502040204020203" pitchFamily="34" charset="0"/>
              </a:rPr>
              <a:t>updates, Blue/Green 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a:t>
            </a:r>
            <a:r>
              <a:rPr lang="en-US" sz="1800" dirty="0">
                <a:latin typeface="Segoe UI" panose="020B0502040204020203" pitchFamily="34" charset="0"/>
                <a:cs typeface="Segoe UI" panose="020B0502040204020203" pitchFamily="34" charset="0"/>
              </a:rPr>
              <a:t>n</a:t>
            </a:r>
            <a:r>
              <a:rPr lang="en-US" sz="1800" dirty="0" smtClean="0">
                <a:latin typeface="Segoe UI" panose="020B0502040204020203" pitchFamily="34" charset="0"/>
                <a:cs typeface="Segoe UI" panose="020B0502040204020203" pitchFamily="34" charset="0"/>
              </a:rPr>
              <a:t>eed organizational alignment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Full stack development team for each department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Increase developer productivity </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Faster trouble shooting using service monitoring</a:t>
            </a:r>
            <a:endParaRPr lang="en-US" sz="1800" dirty="0">
              <a:latin typeface="Segoe UI" panose="020B0502040204020203" pitchFamily="34" charset="0"/>
              <a:cs typeface="Segoe UI" panose="020B0502040204020203" pitchFamily="34" charset="0"/>
            </a:endParaRP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Reduce ramp up time, due to simplicity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dirty="0">
                <a:latin typeface="Segoe UI Light" panose="020B0502040204020203" pitchFamily="34" charset="0"/>
                <a:cs typeface="Segoe UI Light" panose="020B0502040204020203" pitchFamily="34" charset="0"/>
              </a:rPr>
              <a:t>to</a:t>
            </a:r>
            <a:r>
              <a:rPr lang="en-US" dirty="0" smtClean="0">
                <a:latin typeface="Segoe UI Light" panose="020B0502040204020203" pitchFamily="34" charset="0"/>
                <a:cs typeface="Segoe UI Light" panose="020B0502040204020203" pitchFamily="34" charset="0"/>
              </a:rPr>
              <a:t>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301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the solution is simple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full stack developers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your team does not have </a:t>
            </a:r>
            <a:r>
              <a:rPr lang="en-US" sz="1800" dirty="0" smtClean="0">
                <a:latin typeface="Segoe UI" panose="020B0502040204020203" pitchFamily="34" charset="0"/>
                <a:cs typeface="Segoe UI" panose="020B0502040204020203" pitchFamily="34" charset="0"/>
                <a:hlinkClick r:id="rId3" action="ppaction://hlinksldjump"/>
              </a:rPr>
              <a:t>Domain Driven Design </a:t>
            </a:r>
            <a:r>
              <a:rPr lang="en-US" sz="1800" dirty="0" smtClean="0">
                <a:latin typeface="Segoe UI" panose="020B0502040204020203" pitchFamily="34" charset="0"/>
                <a:cs typeface="Segoe UI" panose="020B0502040204020203" pitchFamily="34" charset="0"/>
              </a:rPr>
              <a:t>expertise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performance is more important than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a matured Dev Ops team to manage services and deployments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a:t>
            </a:r>
            <a:r>
              <a:rPr lang="en-US" sz="1800" dirty="0" smtClean="0">
                <a:latin typeface="Segoe UI" panose="020B0502040204020203" pitchFamily="34" charset="0"/>
                <a:cs typeface="Segoe UI" panose="020B0502040204020203" pitchFamily="34" charset="0"/>
              </a:rPr>
              <a:t>you don’t believe in concepts like “Big Design Up Front”</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Testing services is a relatively cumbersome</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Multiple services to be tested</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integration testing is </a:t>
            </a:r>
            <a:r>
              <a:rPr lang="en-US" sz="1800" dirty="0" smtClean="0">
                <a:latin typeface="Segoe UI" panose="020B0502040204020203" pitchFamily="34" charset="0"/>
                <a:cs typeface="Segoe UI" panose="020B0502040204020203" pitchFamily="34" charset="0"/>
              </a:rPr>
              <a:t>challenging</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b="1" u="sng" dirty="0" smtClean="0">
                <a:solidFill>
                  <a:srgbClr val="D24726"/>
                </a:solidFill>
                <a:latin typeface="Segoe UI Light" panose="020B0502040204020203" pitchFamily="34" charset="0"/>
                <a:cs typeface="Segoe UI Light" panose="020B0502040204020203" pitchFamily="34" charset="0"/>
              </a:rPr>
              <a:t>not</a:t>
            </a:r>
            <a:r>
              <a:rPr lang="en-US" dirty="0" smtClean="0">
                <a:latin typeface="Segoe UI Light" panose="020B0502040204020203" pitchFamily="34" charset="0"/>
                <a:cs typeface="Segoe UI Light" panose="020B0502040204020203" pitchFamily="34" charset="0"/>
              </a:rPr>
              <a:t> to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8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5940</TotalTime>
  <Words>2733</Words>
  <Application>Microsoft Office PowerPoint</Application>
  <PresentationFormat>Widescreen</PresentationFormat>
  <Paragraphs>480</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 New</vt:lpstr>
      <vt:lpstr>Open Sans</vt:lpstr>
      <vt:lpstr>Segoe UI</vt:lpstr>
      <vt:lpstr>Segoe UI Light</vt:lpstr>
      <vt:lpstr>Segoe UI Semibold</vt:lpstr>
      <vt:lpstr>WelcomeDoc</vt:lpstr>
      <vt:lpstr>Microservices</vt:lpstr>
      <vt:lpstr>Agenda for the day</vt:lpstr>
      <vt:lpstr>Microservices Architecture</vt:lpstr>
      <vt:lpstr>Microservices Architecture</vt:lpstr>
      <vt:lpstr>Isn't SOA the same?</vt:lpstr>
      <vt:lpstr>Common Myth</vt:lpstr>
      <vt:lpstr>When to use Microservices?</vt:lpstr>
      <vt:lpstr>When not to use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Do we need to manually implement all the patterns?</vt:lpstr>
      <vt:lpstr>Microservices Frameworks</vt:lpstr>
      <vt:lpstr>Azure Service Fabric</vt:lpstr>
      <vt:lpstr>Azure Service Fabric</vt:lpstr>
      <vt:lpstr>What can you build/deploy with Service Fabric?</vt:lpstr>
      <vt:lpstr>Service Fabric Development Models</vt:lpstr>
      <vt:lpstr>Deployment - Clusters and Nodes</vt:lpstr>
      <vt:lpstr>Proof of Concept</vt:lpstr>
      <vt:lpstr>Proof of Concept</vt:lpstr>
      <vt:lpstr>Demo</vt:lpstr>
      <vt:lpstr>Questions?</vt:lpstr>
      <vt:lpstr>Appendix</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cp:lastModifiedBy>
  <cp:revision>557</cp:revision>
  <dcterms:created xsi:type="dcterms:W3CDTF">2016-11-18T11:32:13Z</dcterms:created>
  <dcterms:modified xsi:type="dcterms:W3CDTF">2016-12-01T17:11:38Z</dcterms:modified>
  <cp:version/>
</cp:coreProperties>
</file>