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57" r:id="rId3"/>
    <p:sldId id="281" r:id="rId4"/>
    <p:sldId id="271" r:id="rId5"/>
    <p:sldId id="296" r:id="rId6"/>
    <p:sldId id="282" r:id="rId7"/>
    <p:sldId id="283" r:id="rId8"/>
    <p:sldId id="301" r:id="rId9"/>
    <p:sldId id="300" r:id="rId10"/>
    <p:sldId id="284" r:id="rId11"/>
    <p:sldId id="286" r:id="rId12"/>
    <p:sldId id="285" r:id="rId13"/>
    <p:sldId id="287" r:id="rId14"/>
    <p:sldId id="298" r:id="rId15"/>
    <p:sldId id="288" r:id="rId16"/>
    <p:sldId id="289" r:id="rId17"/>
    <p:sldId id="293" r:id="rId18"/>
    <p:sldId id="294" r:id="rId19"/>
    <p:sldId id="302" r:id="rId20"/>
    <p:sldId id="303" r:id="rId21"/>
    <p:sldId id="304" r:id="rId22"/>
    <p:sldId id="305"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283"/>
            <p14:sldId id="301"/>
            <p14:sldId id="300"/>
            <p14:sldId id="284"/>
            <p14:sldId id="286"/>
            <p14:sldId id="285"/>
            <p14:sldId id="287"/>
            <p14:sldId id="298"/>
            <p14:sldId id="288"/>
            <p14:sldId id="289"/>
            <p14:sldId id="293"/>
            <p14:sldId id="294"/>
            <p14:sldId id="302"/>
            <p14:sldId id="303"/>
            <p14:sldId id="304"/>
            <p14:sldId id="305"/>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FF9B45"/>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2" autoAdjust="0"/>
    <p:restoredTop sz="94280" autoAdjust="0"/>
  </p:normalViewPr>
  <p:slideViewPr>
    <p:cSldViewPr snapToGrid="0">
      <p:cViewPr varScale="1">
        <p:scale>
          <a:sx n="88" d="100"/>
          <a:sy n="88" d="100"/>
        </p:scale>
        <p:origin x="69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11/25/2016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Client-side Discovery and Server-side Discovery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Used to route requests for a client to an available service </a:t>
            </a:r>
            <a:r>
              <a:rPr lang="en-US" sz="1600" dirty="0" smtClean="0">
                <a:latin typeface="Segoe UI" panose="020B0502040204020203" pitchFamily="34" charset="0"/>
                <a:cs typeface="Segoe UI" panose="020B0502040204020203" pitchFamily="34" charset="0"/>
              </a:rPr>
              <a:t>instance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The Messaging and Remote Procedure Invocation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Different ways that services can communicate</a:t>
            </a:r>
            <a:r>
              <a:rPr lang="en-US" sz="1600" dirty="0" smtClean="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Microservice chassis pattern</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Build micro services using a framework that handles cross-cutting concerns.</a:t>
            </a: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Honorable mentions….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Chassis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4083704"/>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62990" cy="5155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massively scalable applications that are </a:t>
            </a:r>
            <a:r>
              <a:rPr lang="en-US" sz="1800" dirty="0" smtClean="0">
                <a:latin typeface="Segoe UI" panose="020B0502040204020203" pitchFamily="34" charset="0"/>
                <a:cs typeface="Segoe UI" panose="020B0502040204020203" pitchFamily="34" charset="0"/>
              </a:rPr>
              <a:t>self-healing</a:t>
            </a: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highly reliable </a:t>
            </a:r>
            <a:r>
              <a:rPr lang="en-US" sz="1800" b="1" dirty="0">
                <a:solidFill>
                  <a:srgbClr val="D24726"/>
                </a:solidFill>
                <a:latin typeface="Segoe UI" panose="020B0502040204020203" pitchFamily="34" charset="0"/>
                <a:cs typeface="Segoe UI" panose="020B0502040204020203" pitchFamily="34" charset="0"/>
              </a:rPr>
              <a:t>stateless</a:t>
            </a:r>
            <a:r>
              <a:rPr lang="en-US" sz="1800" dirty="0">
                <a:latin typeface="Segoe UI" panose="020B0502040204020203" pitchFamily="34" charset="0"/>
                <a:cs typeface="Segoe UI" panose="020B0502040204020203" pitchFamily="34" charset="0"/>
              </a:rPr>
              <a:t> and </a:t>
            </a:r>
            <a:r>
              <a:rPr lang="en-US" sz="1800" b="1" dirty="0">
                <a:solidFill>
                  <a:srgbClr val="D24726"/>
                </a:solidFill>
                <a:latin typeface="Segoe UI" panose="020B0502040204020203" pitchFamily="34" charset="0"/>
                <a:cs typeface="Segoe UI" panose="020B0502040204020203" pitchFamily="34" charset="0"/>
              </a:rPr>
              <a:t>stateful</a:t>
            </a:r>
            <a:r>
              <a:rPr lang="en-US" sz="1800" dirty="0">
                <a:latin typeface="Segoe UI" panose="020B0502040204020203" pitchFamily="34" charset="0"/>
                <a:cs typeface="Segoe UI" panose="020B0502040204020203" pitchFamily="34" charset="0"/>
              </a:rPr>
              <a:t> microservices</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to Azure or to on-premises datacenters that run </a:t>
            </a:r>
            <a:r>
              <a:rPr lang="en-US" sz="1800" b="1" dirty="0">
                <a:solidFill>
                  <a:srgbClr val="D24726"/>
                </a:solidFill>
                <a:latin typeface="Segoe UI" panose="020B0502040204020203" pitchFamily="34" charset="0"/>
                <a:cs typeface="Segoe UI" panose="020B0502040204020203" pitchFamily="34" charset="0"/>
              </a:rPr>
              <a:t>Windows</a:t>
            </a:r>
            <a:r>
              <a:rPr lang="en-US" sz="1800" dirty="0">
                <a:latin typeface="Segoe UI" panose="020B0502040204020203" pitchFamily="34" charset="0"/>
                <a:cs typeface="Segoe UI" panose="020B0502040204020203" pitchFamily="34" charset="0"/>
              </a:rPr>
              <a:t> or </a:t>
            </a:r>
            <a:r>
              <a:rPr lang="en-US" sz="1800" b="1" dirty="0">
                <a:solidFill>
                  <a:srgbClr val="D24726"/>
                </a:solidFill>
                <a:latin typeface="Segoe UI" panose="020B0502040204020203" pitchFamily="34" charset="0"/>
                <a:cs typeface="Segoe UI" panose="020B0502040204020203" pitchFamily="34" charset="0"/>
              </a:rPr>
              <a:t>Linux</a:t>
            </a:r>
            <a:r>
              <a:rPr lang="en-US" sz="1800" dirty="0">
                <a:latin typeface="Segoe UI" panose="020B0502040204020203" pitchFamily="34" charset="0"/>
                <a:cs typeface="Segoe UI" panose="020B0502040204020203" pitchFamily="34" charset="0"/>
              </a:rPr>
              <a:t> with zero code changes. Write once, and then deploy anywhere to any Service Fabric cluster.</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self hosted applications and service (Kestrel, OWIN </a:t>
            </a:r>
            <a:r>
              <a:rPr lang="en-US" sz="1800" dirty="0" smtClean="0">
                <a:latin typeface="Segoe UI" panose="020B0502040204020203" pitchFamily="34" charset="0"/>
                <a:cs typeface="Segoe UI" panose="020B0502040204020203" pitchFamily="34" charset="0"/>
              </a:rPr>
              <a:t>host, NodeJs)</a:t>
            </a: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Develop </a:t>
            </a:r>
            <a:r>
              <a:rPr lang="en-US" sz="1800" dirty="0">
                <a:latin typeface="Segoe UI" panose="020B0502040204020203" pitchFamily="34" charset="0"/>
                <a:cs typeface="Segoe UI" panose="020B0502040204020203" pitchFamily="34" charset="0"/>
              </a:rPr>
              <a:t>applications that are composed of microservices by using the Service Fabric programming models (Reliable Actor, Reliable Services model</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Advantages </a:t>
            </a:r>
            <a:r>
              <a:rPr lang="en-US" dirty="0">
                <a:latin typeface="Segoe UI Light" panose="020B0502040204020203" pitchFamily="34" charset="0"/>
                <a:cs typeface="Segoe UI Light" panose="020B0502040204020203" pitchFamily="34" charset="0"/>
              </a:rPr>
              <a:t>of using Service </a:t>
            </a:r>
            <a:r>
              <a:rPr lang="en-US" dirty="0" smtClean="0">
                <a:latin typeface="Segoe UI Light" panose="020B0502040204020203" pitchFamily="34" charset="0"/>
                <a:cs typeface="Segoe UI Light" panose="020B0502040204020203" pitchFamily="34" charset="0"/>
              </a:rPr>
              <a:t>Fabric</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3391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71037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machines which are referred to as nodes.</a:t>
            </a: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can be a Linux or Windows.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Service 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 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Removing any running application instances</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a new application instance</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Development, Testing and Deployment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71921"/>
            <a:ext cx="8140700" cy="521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code, runtime, system tools, system libraries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4"/>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541609" y="5477554"/>
            <a:ext cx="3086100" cy="7905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Tree>
    <p:extLst>
      <p:ext uri="{BB962C8B-B14F-4D97-AF65-F5344CB8AC3E}">
        <p14:creationId xmlns:p14="http://schemas.microsoft.com/office/powerpoint/2010/main" val="12147959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Development, Testing and Deployment</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.NET Core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Kestrel</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NGINX</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5985229"/>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Tree>
    <p:extLst>
      <p:ext uri="{BB962C8B-B14F-4D97-AF65-F5344CB8AC3E}">
        <p14:creationId xmlns:p14="http://schemas.microsoft.com/office/powerpoint/2010/main" val="13687680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4737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a:solidFill>
                  <a:srgbClr val="D24726"/>
                </a:solidFill>
                <a:latin typeface="Segoe UI" panose="020B0502040204020203" pitchFamily="34" charset="0"/>
                <a:cs typeface="Segoe UI" panose="020B0502040204020203" pitchFamily="34" charset="0"/>
              </a:rPr>
              <a:t>independently </a:t>
            </a:r>
            <a:r>
              <a:rPr lang="en-US" sz="1800" b="1" dirty="0" smtClean="0">
                <a:solidFill>
                  <a:srgbClr val="D24726"/>
                </a:solidFill>
                <a:latin typeface="Segoe UI" panose="020B0502040204020203" pitchFamily="34" charset="0"/>
                <a:cs typeface="Segoe UI" panose="020B0502040204020203" pitchFamily="34" charset="0"/>
              </a:rPr>
              <a:t>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containers.</a:t>
            </a: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Why go for </a:t>
            </a:r>
            <a:r>
              <a:rPr lang="en-US" sz="1800" dirty="0" smtClean="0">
                <a:latin typeface="Segoe UI" panose="020B0502040204020203" pitchFamily="34" charset="0"/>
                <a:cs typeface="Segoe UI" panose="020B0502040204020203" pitchFamily="34" charset="0"/>
              </a:rPr>
              <a:t>Microservices?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Technology Heterogeneity (.NET, Java, Node etc…) </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Deployment</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single service will do one single task well</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3233094"/>
            <a:ext cx="945400" cy="945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16" y="4800270"/>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369036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4490400" y="5272750"/>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
        <p:nvSpPr>
          <p:cNvPr id="20" name="Title 7"/>
          <p:cNvSpPr txBox="1">
            <a:spLocks/>
          </p:cNvSpPr>
          <p:nvPr/>
        </p:nvSpPr>
        <p:spPr>
          <a:xfrm>
            <a:off x="3444241" y="5669471"/>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36" name="Content Placeholder 17"/>
          <p:cNvSpPr txBox="1">
            <a:spLocks/>
          </p:cNvSpPr>
          <p:nvPr/>
        </p:nvSpPr>
        <p:spPr>
          <a:xfrm>
            <a:off x="521208" y="426761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grpSp>
        <p:nvGrpSpPr>
          <p:cNvPr id="2" name="Group 1"/>
          <p:cNvGrpSpPr/>
          <p:nvPr/>
        </p:nvGrpSpPr>
        <p:grpSpPr>
          <a:xfrm>
            <a:off x="6354444" y="5519739"/>
            <a:ext cx="3362434" cy="886861"/>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1</a:t>
              </a:r>
              <a:endParaRPr lang="en-US" sz="11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.NET</a:t>
              </a:r>
            </a:p>
            <a:p>
              <a:pPr algn="ctr"/>
              <a:r>
                <a:rPr lang="en-US" sz="1100" dirty="0" smtClean="0"/>
                <a:t>Microservice</a:t>
              </a:r>
              <a:endParaRPr lang="en-US" sz="11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NodeJs</a:t>
              </a:r>
            </a:p>
            <a:p>
              <a:pPr algn="ctr"/>
              <a:r>
                <a:rPr lang="en-US" sz="1100" dirty="0" smtClean="0"/>
                <a:t>Microservice</a:t>
              </a:r>
              <a:endParaRPr lang="en-US" sz="1100" b="1" dirty="0"/>
            </a:p>
          </p:txBody>
        </p:sp>
      </p:grpSp>
      <p:grpSp>
        <p:nvGrpSpPr>
          <p:cNvPr id="42" name="Group 41"/>
          <p:cNvGrpSpPr/>
          <p:nvPr/>
        </p:nvGrpSpPr>
        <p:grpSpPr>
          <a:xfrm>
            <a:off x="761754" y="5519739"/>
            <a:ext cx="1268355" cy="886861"/>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1</a:t>
              </a:r>
              <a:endParaRPr lang="en-US" sz="11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.NET</a:t>
              </a:r>
            </a:p>
            <a:p>
              <a:pPr algn="ctr"/>
              <a:r>
                <a:rPr lang="en-US" sz="1100" dirty="0" smtClean="0"/>
                <a:t>Microservice</a:t>
              </a:r>
              <a:endParaRPr lang="en-US" sz="1100" b="1" dirty="0"/>
            </a:p>
          </p:txBody>
        </p:sp>
      </p:grpSp>
      <p:sp>
        <p:nvSpPr>
          <p:cNvPr id="46" name="Rectangle 45"/>
          <p:cNvSpPr/>
          <p:nvPr/>
        </p:nvSpPr>
        <p:spPr>
          <a:xfrm>
            <a:off x="8626662" y="5765382"/>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Java</a:t>
            </a:r>
          </a:p>
          <a:p>
            <a:pPr algn="ctr"/>
            <a:r>
              <a:rPr lang="en-US" sz="1100" dirty="0" smtClean="0"/>
              <a:t>Microservice</a:t>
            </a:r>
            <a:endParaRPr lang="en-US" sz="1100" b="1" dirty="0"/>
          </a:p>
        </p:txBody>
      </p:sp>
      <p:grpSp>
        <p:nvGrpSpPr>
          <p:cNvPr id="3" name="Group 2"/>
          <p:cNvGrpSpPr/>
          <p:nvPr/>
        </p:nvGrpSpPr>
        <p:grpSpPr>
          <a:xfrm>
            <a:off x="2204996" y="5519739"/>
            <a:ext cx="1268355" cy="886861"/>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2</a:t>
              </a:r>
              <a:endParaRPr lang="en-US" sz="11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NodeJs</a:t>
              </a:r>
            </a:p>
            <a:p>
              <a:pPr algn="ctr"/>
              <a:r>
                <a:rPr lang="en-US" sz="1100" dirty="0" smtClean="0"/>
                <a:t>Microservice</a:t>
              </a:r>
              <a:endParaRPr lang="en-US" sz="1100" b="1" dirty="0"/>
            </a:p>
          </p:txBody>
        </p:sp>
      </p:grpSp>
      <p:grpSp>
        <p:nvGrpSpPr>
          <p:cNvPr id="53" name="Group 52"/>
          <p:cNvGrpSpPr/>
          <p:nvPr/>
        </p:nvGrpSpPr>
        <p:grpSpPr>
          <a:xfrm>
            <a:off x="3660836" y="5519739"/>
            <a:ext cx="1268355" cy="886861"/>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3</a:t>
              </a:r>
              <a:endParaRPr lang="en-US" sz="11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Java</a:t>
              </a:r>
            </a:p>
            <a:p>
              <a:pPr algn="ctr"/>
              <a:r>
                <a:rPr lang="en-US" sz="1100" dirty="0" smtClean="0"/>
                <a:t>Microservice</a:t>
              </a:r>
              <a:endParaRPr lang="en-US" sz="1100" b="1" dirty="0"/>
            </a:p>
          </p:txBody>
        </p:sp>
      </p:grpSp>
      <p:sp>
        <p:nvSpPr>
          <p:cNvPr id="54" name="Content Placeholder 17"/>
          <p:cNvSpPr txBox="1">
            <a:spLocks/>
          </p:cNvSpPr>
          <p:nvPr/>
        </p:nvSpPr>
        <p:spPr>
          <a:xfrm>
            <a:off x="5446735" y="5639294"/>
            <a:ext cx="659433" cy="6477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Vs</a:t>
            </a:r>
            <a:endParaRPr lang="en-US" sz="1800" dirty="0">
              <a:latin typeface="Segoe UI" panose="020B0502040204020203" pitchFamily="34" charset="0"/>
              <a:cs typeface="Segoe UI" panose="020B0502040204020203" pitchFamily="34" charset="0"/>
            </a:endParaRPr>
          </a:p>
        </p:txBody>
      </p:sp>
      <p:grpSp>
        <p:nvGrpSpPr>
          <p:cNvPr id="4" name="Group 3"/>
          <p:cNvGrpSpPr/>
          <p:nvPr/>
        </p:nvGrpSpPr>
        <p:grpSpPr>
          <a:xfrm>
            <a:off x="2839173" y="2425603"/>
            <a:ext cx="5016439" cy="1905446"/>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.NET</a:t>
              </a:r>
            </a:p>
            <a:p>
              <a:pPr algn="ctr"/>
              <a:r>
                <a:rPr lang="en-US" sz="1000" dirty="0" smtClean="0"/>
                <a:t>Microservice</a:t>
              </a:r>
              <a:endParaRPr lang="en-US" sz="10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NodeJs</a:t>
              </a:r>
            </a:p>
            <a:p>
              <a:pPr algn="ctr"/>
              <a:r>
                <a:rPr lang="en-US" sz="1000" dirty="0" smtClean="0"/>
                <a:t>Microservice</a:t>
              </a:r>
              <a:endParaRPr lang="en-US" sz="10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Java</a:t>
              </a:r>
            </a:p>
            <a:p>
              <a:pPr algn="ctr"/>
              <a:r>
                <a:rPr lang="en-US" sz="1000" dirty="0" smtClean="0"/>
                <a:t>Microservice</a:t>
              </a:r>
              <a:endParaRPr lang="en-US" sz="10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MongoDB</a:t>
              </a:r>
              <a:endParaRPr lang="en-US" sz="10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Oracle</a:t>
              </a:r>
              <a:endParaRPr lang="en-US" sz="10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.NET</a:t>
              </a:r>
            </a:p>
            <a:p>
              <a:pPr algn="ctr"/>
              <a:r>
                <a:rPr lang="en-US" sz="1000" dirty="0" smtClean="0"/>
                <a:t>Microservice</a:t>
              </a:r>
              <a:endParaRPr lang="en-US" sz="10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.NET</a:t>
              </a:r>
            </a:p>
            <a:p>
              <a:pPr algn="ctr"/>
              <a:r>
                <a:rPr lang="en-US" sz="1000" dirty="0" smtClean="0"/>
                <a:t>Microservice</a:t>
              </a:r>
              <a:endParaRPr lang="en-US" sz="10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NodeJs</a:t>
              </a:r>
            </a:p>
            <a:p>
              <a:pPr algn="ctr"/>
              <a:r>
                <a:rPr lang="en-US" sz="1000" dirty="0" smtClean="0"/>
                <a:t>Microservice</a:t>
              </a:r>
              <a:endParaRPr lang="en-US" sz="10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NodeJs</a:t>
              </a:r>
            </a:p>
            <a:p>
              <a:pPr algn="ctr"/>
              <a:r>
                <a:rPr lang="en-US" sz="1000" dirty="0" smtClean="0"/>
                <a:t>Microservice</a:t>
              </a:r>
              <a:endParaRPr lang="en-US" sz="10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Java</a:t>
              </a:r>
            </a:p>
            <a:p>
              <a:pPr algn="ctr"/>
              <a:r>
                <a:rPr lang="en-US" sz="1000" dirty="0" smtClean="0"/>
                <a:t>Microservice</a:t>
              </a:r>
              <a:endParaRPr lang="en-US" sz="10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Java</a:t>
              </a:r>
            </a:p>
            <a:p>
              <a:pPr algn="ctr"/>
              <a:r>
                <a:rPr lang="en-US" sz="1000" dirty="0" smtClean="0"/>
                <a:t>Microservice</a:t>
              </a:r>
              <a:endParaRPr lang="en-US" sz="10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4309</TotalTime>
  <Words>726</Words>
  <Application>Microsoft Office PowerPoint</Application>
  <PresentationFormat>Widescreen</PresentationFormat>
  <Paragraphs>219</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Common Microservices Design Patterns</vt:lpstr>
      <vt:lpstr>Common Microservices Design Patterns</vt:lpstr>
      <vt:lpstr>Common Microservices Design Patterns</vt:lpstr>
      <vt:lpstr>Honorable mentions….</vt:lpstr>
      <vt:lpstr>Microservices Chassis Frameworks</vt:lpstr>
      <vt:lpstr>Azure Service Fabric</vt:lpstr>
      <vt:lpstr>Azure Service Fabric</vt:lpstr>
      <vt:lpstr>Advantages of using Service Fabric</vt:lpstr>
      <vt:lpstr>Clusters and Nodes</vt:lpstr>
      <vt:lpstr>Development, Testing and Deployment</vt:lpstr>
      <vt:lpstr>Proof of Concept</vt:lpstr>
      <vt:lpstr>Questions?</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258</cp:revision>
  <dcterms:created xsi:type="dcterms:W3CDTF">2016-11-18T11:32:13Z</dcterms:created>
  <dcterms:modified xsi:type="dcterms:W3CDTF">2016-11-25T13:38:18Z</dcterms:modified>
  <cp:version/>
</cp:coreProperties>
</file>