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0574000" cy="13716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Gill Sans" panose="020B0604020202020204" charset="0"/>
      <p:regular r:id="rId8"/>
      <p:bold r:id="rId9"/>
    </p:embeddedFont>
    <p:embeddedFont>
      <p:font typeface="Helvetica Neue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MfFIY/ThHAjaxG8CmmWHOkmMm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7" d="100"/>
          <a:sy n="47" d="100"/>
        </p:scale>
        <p:origin x="802" y="-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6598996" y="4184453"/>
            <a:ext cx="7377710" cy="3445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57850" rIns="57850" bIns="57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7249970" y="7629525"/>
            <a:ext cx="6075761" cy="5014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57850" rIns="57850" bIns="5785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46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marL="914400" lvl="1" indent="-52070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4600"/>
              <a:buFont typeface="Calibri"/>
              <a:buChar char="–"/>
              <a:defRPr>
                <a:solidFill>
                  <a:srgbClr val="888888"/>
                </a:solidFill>
              </a:defRPr>
            </a:lvl2pPr>
            <a:lvl3pPr marL="1371600" lvl="2" indent="-52070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4600"/>
              <a:buFont typeface="Calibri"/>
              <a:buChar char="•"/>
              <a:defRPr>
                <a:solidFill>
                  <a:srgbClr val="888888"/>
                </a:solidFill>
              </a:defRPr>
            </a:lvl3pPr>
            <a:lvl4pPr marL="1828800" lvl="3" indent="-52070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4600"/>
              <a:buFont typeface="Calibri"/>
              <a:buChar char="–"/>
              <a:defRPr>
                <a:solidFill>
                  <a:srgbClr val="888888"/>
                </a:solidFill>
              </a:defRPr>
            </a:lvl4pPr>
            <a:lvl5pPr marL="2286000" lvl="4" indent="-52070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4600"/>
              <a:buFont typeface="Calibri"/>
              <a:buChar char="»"/>
              <a:defRPr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13825505" y="11914763"/>
            <a:ext cx="368192" cy="38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57850" rIns="57850" bIns="5785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>
  <p:cSld name="Título y texto vertical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title"/>
          </p:nvPr>
        </p:nvSpPr>
        <p:spPr>
          <a:xfrm>
            <a:off x="6382005" y="1226939"/>
            <a:ext cx="7811692" cy="254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57850" rIns="57850" bIns="57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1"/>
          </p:nvPr>
        </p:nvSpPr>
        <p:spPr>
          <a:xfrm>
            <a:off x="6382005" y="3771900"/>
            <a:ext cx="7811692" cy="8872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57850" rIns="57850" bIns="5785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13825505" y="11914763"/>
            <a:ext cx="368192" cy="38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57850" rIns="57850" bIns="5785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>
  <p:cSld name="Título vertical y text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13825505" y="11914763"/>
            <a:ext cx="368192" cy="38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57850" rIns="57850" bIns="5785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6382005" y="1226939"/>
            <a:ext cx="7811692" cy="254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57850" rIns="57850" bIns="57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6382005" y="3771900"/>
            <a:ext cx="7811692" cy="8872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57850" rIns="57850" bIns="5785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13825505" y="11914763"/>
            <a:ext cx="368192" cy="38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57850" rIns="57850" bIns="5785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6633654" y="8508207"/>
            <a:ext cx="7377710" cy="413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57850" rIns="57850" bIns="578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6633654" y="3083422"/>
            <a:ext cx="7377710" cy="5424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57850" rIns="57850" bIns="578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Calibri"/>
              <a:buNone/>
              <a:defRPr sz="3000">
                <a:solidFill>
                  <a:srgbClr val="888888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Calibri"/>
              <a:buChar char="–"/>
              <a:defRPr sz="3000">
                <a:solidFill>
                  <a:srgbClr val="888888"/>
                </a:solidFill>
              </a:defRPr>
            </a:lvl2pPr>
            <a:lvl3pPr marL="1371600" lvl="2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Calibri"/>
              <a:buChar char="•"/>
              <a:defRPr sz="3000">
                <a:solidFill>
                  <a:srgbClr val="888888"/>
                </a:solidFill>
              </a:defRPr>
            </a:lvl3pPr>
            <a:lvl4pPr marL="1828800" lvl="3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Calibri"/>
              <a:buChar char="–"/>
              <a:defRPr sz="3000">
                <a:solidFill>
                  <a:srgbClr val="888888"/>
                </a:solidFill>
              </a:defRPr>
            </a:lvl4pPr>
            <a:lvl5pPr marL="2286000" lvl="4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Calibri"/>
              <a:buChar char="»"/>
              <a:defRPr sz="30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13825505" y="11914763"/>
            <a:ext cx="368192" cy="38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57850" rIns="57850" bIns="5785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6382005" y="1226940"/>
            <a:ext cx="7811692" cy="254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57850" rIns="57850" bIns="57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13825505" y="11914763"/>
            <a:ext cx="368192" cy="38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57850" rIns="57850" bIns="5785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6382005" y="1504930"/>
            <a:ext cx="7811692" cy="198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57850" rIns="57850" bIns="57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6382005" y="3493909"/>
            <a:ext cx="3835023" cy="1247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57850" rIns="57850" bIns="578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  <a:defRPr sz="3400" b="1"/>
            </a:lvl1pPr>
            <a:lvl2pPr marL="914400" lvl="1" indent="-444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Char char="–"/>
              <a:defRPr sz="3400" b="1"/>
            </a:lvl2pPr>
            <a:lvl3pPr marL="1371600" lvl="2" indent="-444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Char char="•"/>
              <a:defRPr sz="3400" b="1"/>
            </a:lvl3pPr>
            <a:lvl4pPr marL="1828800" lvl="3" indent="-444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Char char="–"/>
              <a:defRPr sz="3400" b="1"/>
            </a:lvl4pPr>
            <a:lvl5pPr marL="2286000" lvl="4" indent="-444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Char char="»"/>
              <a:defRPr sz="3400" b="1"/>
            </a:lvl5pPr>
            <a:lvl6pPr marL="2743200" lvl="5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13825505" y="11914763"/>
            <a:ext cx="368192" cy="38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57850" rIns="57850" bIns="5785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6382005" y="1226940"/>
            <a:ext cx="7811692" cy="254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57850" rIns="57850" bIns="57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13825505" y="11914763"/>
            <a:ext cx="368192" cy="38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57850" rIns="57850" bIns="5785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13825505" y="11914763"/>
            <a:ext cx="368192" cy="38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57850" rIns="57850" bIns="5785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>
  <p:cSld name="Contenido con títul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6382005" y="1071562"/>
            <a:ext cx="2855548" cy="2421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57850" rIns="57850" bIns="578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  <a:defRPr sz="3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9341526" y="1532335"/>
            <a:ext cx="4852171" cy="11112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57850" rIns="57850" bIns="5785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3825505" y="11914763"/>
            <a:ext cx="368192" cy="38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57850" rIns="57850" bIns="5785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>
  <p:cSld name="Imagen con títul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7649295" y="9172575"/>
            <a:ext cx="5207795" cy="956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57850" rIns="57850" bIns="578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  <a:defRPr sz="3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7649295" y="10128945"/>
            <a:ext cx="5207795" cy="135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57850" rIns="57850" bIns="578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13825505" y="11914763"/>
            <a:ext cx="368192" cy="38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57850" rIns="57850" bIns="5785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6382005" y="1226939"/>
            <a:ext cx="7811692" cy="254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57850" rIns="57850" bIns="5785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Calibri"/>
              <a:buNone/>
              <a:defRPr sz="6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Calibri"/>
              <a:buNone/>
              <a:defRPr sz="6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Calibri"/>
              <a:buNone/>
              <a:defRPr sz="6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Calibri"/>
              <a:buNone/>
              <a:defRPr sz="6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Calibri"/>
              <a:buNone/>
              <a:defRPr sz="6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Calibri"/>
              <a:buNone/>
              <a:defRPr sz="6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Calibri"/>
              <a:buNone/>
              <a:defRPr sz="6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Calibri"/>
              <a:buNone/>
              <a:defRPr sz="6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Calibri"/>
              <a:buNone/>
              <a:defRPr sz="6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6382005" y="3771900"/>
            <a:ext cx="7811692" cy="8872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57850" rIns="57850" bIns="57850" anchor="t" anchorCtr="0">
            <a:normAutofit/>
          </a:bodyPr>
          <a:lstStyle>
            <a:lvl1pPr marL="457200" marR="0" lvl="0" indent="-5207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Char char="•"/>
              <a:defRPr sz="4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207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Char char="–"/>
              <a:defRPr sz="4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207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Char char="•"/>
              <a:defRPr sz="4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207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Char char="–"/>
              <a:defRPr sz="4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207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Char char="»"/>
              <a:defRPr sz="4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207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Char char="•"/>
              <a:defRPr sz="4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207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Char char="•"/>
              <a:defRPr sz="4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207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Char char="•"/>
              <a:defRPr sz="4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207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Char char="•"/>
              <a:defRPr sz="4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13825505" y="11914763"/>
            <a:ext cx="368192" cy="38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57850" rIns="57850" bIns="5785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"/>
          <p:cNvGrpSpPr/>
          <p:nvPr/>
        </p:nvGrpSpPr>
        <p:grpSpPr>
          <a:xfrm>
            <a:off x="2535" y="-59316"/>
            <a:ext cx="20571465" cy="2650118"/>
            <a:chOff x="2535" y="-59316"/>
            <a:chExt cx="20571465" cy="2650118"/>
          </a:xfrm>
        </p:grpSpPr>
        <p:sp>
          <p:nvSpPr>
            <p:cNvPr id="52" name="Google Shape;52;p1"/>
            <p:cNvSpPr/>
            <p:nvPr/>
          </p:nvSpPr>
          <p:spPr>
            <a:xfrm rot="5400000">
              <a:off x="8963209" y="-9019989"/>
              <a:ext cx="2650118" cy="20571465"/>
            </a:xfrm>
            <a:prstGeom prst="triangle">
              <a:avLst>
                <a:gd name="adj" fmla="val 69404"/>
              </a:avLst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 rot="-5400000">
              <a:off x="8986582" y="-8996616"/>
              <a:ext cx="2603371" cy="20571465"/>
            </a:xfrm>
            <a:prstGeom prst="triangle">
              <a:avLst>
                <a:gd name="adj" fmla="val 100000"/>
              </a:avLst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"/>
          <p:cNvSpPr txBox="1"/>
          <p:nvPr/>
        </p:nvSpPr>
        <p:spPr>
          <a:xfrm>
            <a:off x="0" y="231226"/>
            <a:ext cx="20573999" cy="640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" tIns="12225" rIns="12225" bIns="122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</a:pPr>
            <a:r>
              <a:rPr lang="en-US" sz="4000" b="1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Espacios</a:t>
            </a:r>
            <a:r>
              <a:rPr lang="en-US" sz="40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Verdes – Ciudad de Buenos Aires</a:t>
            </a:r>
            <a:endParaRPr sz="1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0" y="994932"/>
            <a:ext cx="20573999" cy="45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" tIns="12225" rIns="12225" bIns="122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Brian Reinke , Tomas De Stefano, Pedro kopyto</a:t>
            </a:r>
            <a:endParaRPr sz="2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699558" y="1593482"/>
            <a:ext cx="7140300" cy="30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" tIns="12225" rIns="12225" bIns="122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Universidad </a:t>
            </a:r>
            <a:r>
              <a:rPr lang="en-US" sz="1800">
                <a:solidFill>
                  <a:srgbClr val="414141"/>
                </a:solidFill>
              </a:rPr>
              <a:t>Tecnológica</a:t>
            </a:r>
            <a:r>
              <a:rPr lang="en-US" sz="1800" b="0" i="0" u="none" strike="noStrike" cap="non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 Nacional, Facultad Regional Buenos Aires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22291" y="2808476"/>
            <a:ext cx="4482900" cy="486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" tIns="12225" rIns="12225" bIns="122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None/>
            </a:pPr>
            <a:r>
              <a:rPr lang="en-US" sz="3000" b="1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3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1265434" y="7116612"/>
            <a:ext cx="2260374" cy="486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" tIns="12225" rIns="12225" bIns="122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Datasets</a:t>
            </a:r>
            <a:endParaRPr sz="3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6405408" y="2806598"/>
            <a:ext cx="7728600" cy="486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" tIns="12225" rIns="12225" bIns="122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None/>
            </a:pPr>
            <a:r>
              <a:rPr lang="en-US" sz="3000" b="1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Métodos</a:t>
            </a:r>
            <a:endParaRPr sz="3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15966786" y="2806625"/>
            <a:ext cx="27441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" tIns="12225" rIns="12225" bIns="122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Resultados</a:t>
            </a:r>
            <a:endParaRPr sz="3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490774" y="9110554"/>
            <a:ext cx="5677587" cy="3348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" tIns="12225" rIns="12225" bIns="12225" anchor="b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en-US" sz="180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Espacios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verdes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la </a:t>
            </a: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Ci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udad de Buenos </a:t>
            </a: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ires</a:t>
            </a:r>
            <a:endParaRPr sz="1800" dirty="0"/>
          </a:p>
          <a:p>
            <a:pPr marL="28575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575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575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575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Población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la </a:t>
            </a: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Ci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udad de Buenos </a:t>
            </a: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ires.</a:t>
            </a:r>
            <a:endParaRPr sz="1800" dirty="0"/>
          </a:p>
          <a:p>
            <a:pPr marL="28575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575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s-AR" sz="1800" b="1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en-US" sz="180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Presupuestos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la </a:t>
            </a:r>
            <a:r>
              <a:rPr lang="es-AR" sz="1800" dirty="0"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s-AR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iudad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de Buenos </a:t>
            </a: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ires</a:t>
            </a: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2" name="Google Shape;62;p1" descr="Google Shape;167;p1"/>
          <p:cNvPicPr preferRelativeResize="0"/>
          <p:nvPr/>
        </p:nvPicPr>
        <p:blipFill rotWithShape="1">
          <a:blip r:embed="rId3">
            <a:alphaModFix/>
          </a:blip>
          <a:srcRect l="1989" r="3621"/>
          <a:stretch/>
        </p:blipFill>
        <p:spPr>
          <a:xfrm>
            <a:off x="16337467" y="57555"/>
            <a:ext cx="3404771" cy="13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 txBox="1"/>
          <p:nvPr/>
        </p:nvSpPr>
        <p:spPr>
          <a:xfrm>
            <a:off x="15756786" y="6023743"/>
            <a:ext cx="3164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" tIns="12225" rIns="12225" bIns="122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None/>
            </a:pPr>
            <a:r>
              <a:rPr lang="en-US" sz="3000" b="1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3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6168361" y="3681432"/>
            <a:ext cx="818352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>
              <a:buSzPts val="1500"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- REGRESION</a:t>
            </a:r>
            <a:r>
              <a:rPr lang="en-US" sz="1500" b="1" dirty="0">
                <a:latin typeface="Gill Sans"/>
                <a:ea typeface="Gill Sans"/>
                <a:cs typeface="Gill Sans"/>
                <a:sym typeface="Gill Sans"/>
              </a:rPr>
              <a:t> LINEAL: </a:t>
            </a:r>
            <a:r>
              <a:rPr lang="es-AR" sz="1800" dirty="0">
                <a:effectLst/>
                <a:highlight>
                  <a:srgbClr val="FFFFFF"/>
                </a:highlight>
                <a:latin typeface="Gill Sans" panose="020B0604020202020204" charset="0"/>
                <a:ea typeface="Gill Sans" panose="020B0604020202020204" charset="0"/>
                <a:cs typeface="Gill Sans" panose="020B0604020202020204" charset="0"/>
              </a:rPr>
              <a:t>Se trata de una técnica estadística que analiza la relación entre dos variables cuantitativas, tratando de verificar si dicha relación es lineal.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459304" y="8371008"/>
            <a:ext cx="5655392" cy="486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5" tIns="12225" rIns="12225" bIns="122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None/>
            </a:pPr>
            <a:r>
              <a:rPr lang="en-US" sz="3000" b="1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Análisis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3000" b="1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exploratorio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3000" b="1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datos</a:t>
            </a:r>
            <a:endParaRPr sz="3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6" name="Google Shape;66;p1" descr="Image"/>
          <p:cNvPicPr preferRelativeResize="0"/>
          <p:nvPr/>
        </p:nvPicPr>
        <p:blipFill rotWithShape="1">
          <a:blip r:embed="rId4">
            <a:alphaModFix/>
          </a:blip>
          <a:srcRect t="31480" b="31480"/>
          <a:stretch/>
        </p:blipFill>
        <p:spPr>
          <a:xfrm>
            <a:off x="490774" y="347903"/>
            <a:ext cx="2092975" cy="77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3309" y="1198448"/>
            <a:ext cx="234210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68343" y="4383582"/>
            <a:ext cx="4931228" cy="1577612"/>
          </a:xfrm>
          <a:prstGeom prst="rect">
            <a:avLst/>
          </a:prstGeom>
          <a:noFill/>
          <a:ln w="9525" cap="flat" cmpd="sng">
            <a:solidFill>
              <a:srgbClr val="4F612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0774" y="9643639"/>
            <a:ext cx="4932592" cy="1056705"/>
          </a:xfrm>
          <a:prstGeom prst="rect">
            <a:avLst/>
          </a:prstGeom>
          <a:noFill/>
          <a:ln w="9525" cap="flat" cmpd="sng">
            <a:solidFill>
              <a:srgbClr val="4F612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0" name="Google Shape;70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0774" y="11183877"/>
            <a:ext cx="4827254" cy="927101"/>
          </a:xfrm>
          <a:prstGeom prst="rect">
            <a:avLst/>
          </a:prstGeom>
          <a:noFill/>
          <a:ln w="9525" cap="flat" cmpd="sng">
            <a:solidFill>
              <a:srgbClr val="4F612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1" name="Google Shape;71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114" y="12626849"/>
            <a:ext cx="4827254" cy="638812"/>
          </a:xfrm>
          <a:prstGeom prst="rect">
            <a:avLst/>
          </a:prstGeom>
          <a:noFill/>
          <a:ln w="9525" cap="flat" cmpd="sng">
            <a:solidFill>
              <a:srgbClr val="4F612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2" name="Google Shape;72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997005" y="10393354"/>
            <a:ext cx="4320000" cy="3015060"/>
          </a:xfrm>
          <a:prstGeom prst="rect">
            <a:avLst/>
          </a:prstGeom>
          <a:noFill/>
          <a:ln w="9525" cap="flat" cmpd="sng">
            <a:solidFill>
              <a:srgbClr val="4F612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"/>
          <p:cNvSpPr/>
          <p:nvPr/>
        </p:nvSpPr>
        <p:spPr>
          <a:xfrm>
            <a:off x="289268" y="3643055"/>
            <a:ext cx="5706826" cy="335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trabajo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surge del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cuestionamiento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inquietud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cómo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es la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distribución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espacios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verdes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la Ciudad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Autónoma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de Buenos Aires. La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cantidad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de metros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cuadrados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por persona de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espacios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verdes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es una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problemática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que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atraviesan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gran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parte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de las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grandes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ciudades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del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mundo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. La OMS 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Organización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Mundial de la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Salud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 (1)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recomienda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un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mínimo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de 9 metros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cuadrados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por persona de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áreas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verdes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.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Estos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espacios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provocan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beneficios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la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salud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de las personas.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Debido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 la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importancia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de lo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mencionado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buscaremos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analizar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los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y la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situación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de la Ciudad. 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510029" y="10238014"/>
            <a:ext cx="3960000" cy="3170400"/>
          </a:xfrm>
          <a:prstGeom prst="rect">
            <a:avLst/>
          </a:prstGeom>
          <a:noFill/>
          <a:ln w="9525" cap="flat" cmpd="sng">
            <a:solidFill>
              <a:srgbClr val="4F612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5" name="Google Shape;75;p1"/>
          <p:cNvSpPr/>
          <p:nvPr/>
        </p:nvSpPr>
        <p:spPr>
          <a:xfrm>
            <a:off x="350114" y="7728612"/>
            <a:ext cx="5706826" cy="127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lo largo del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informe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analizaremos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los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obtenidos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de los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espacios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verdes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la Ciudad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Autónoma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de Buenos Aires (CABA),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así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también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población y el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presupuesto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que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destinó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espacios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verdes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5996094" y="8961559"/>
            <a:ext cx="8373107" cy="1574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Notamos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que la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información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obtenida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dirty="0" err="1">
                <a:latin typeface="Gill Sans"/>
                <a:ea typeface="Gill Sans"/>
                <a:cs typeface="Gill Sans"/>
                <a:sym typeface="Gill Sans"/>
              </a:rPr>
              <a:t>permite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entender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la </a:t>
            </a:r>
            <a:r>
              <a:rPr lang="en-US" sz="1800" dirty="0" err="1">
                <a:latin typeface="Gill Sans"/>
                <a:ea typeface="Gill Sans"/>
                <a:cs typeface="Gill Sans"/>
                <a:sym typeface="Gill Sans"/>
              </a:rPr>
              <a:t>distribución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de M2 de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espacios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verdes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tanto por </a:t>
            </a:r>
            <a:r>
              <a:rPr lang="en-US" sz="1800" dirty="0" err="1">
                <a:latin typeface="Gill Sans"/>
                <a:ea typeface="Gill Sans"/>
                <a:cs typeface="Gill Sans"/>
                <a:sym typeface="Gill Sans"/>
              </a:rPr>
              <a:t>clasificación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por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comuna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. Por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otro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lado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encontramos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que </a:t>
            </a:r>
            <a:r>
              <a:rPr lang="en-US" sz="1800" dirty="0" err="1">
                <a:latin typeface="Gill Sans"/>
                <a:ea typeface="Gill Sans"/>
                <a:cs typeface="Gill Sans"/>
                <a:sym typeface="Gill Sans"/>
              </a:rPr>
              <a:t>teníamos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pocas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Features </a:t>
            </a:r>
            <a:r>
              <a:rPr lang="en-US" sz="1800" dirty="0" err="1">
                <a:latin typeface="Gill Sans"/>
                <a:ea typeface="Gill Sans"/>
                <a:cs typeface="Gill Sans"/>
                <a:sym typeface="Gill Sans"/>
              </a:rPr>
              <a:t>cuantificables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por lo que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decidimos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medir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la </a:t>
            </a:r>
            <a:r>
              <a:rPr lang="en-US" sz="1800" dirty="0" err="1">
                <a:latin typeface="Gill Sans"/>
                <a:ea typeface="Gill Sans"/>
                <a:cs typeface="Gill Sans"/>
                <a:sym typeface="Gill Sans"/>
              </a:rPr>
              <a:t>valoración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estos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espacios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por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parte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de la </a:t>
            </a: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población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de la ciudad a </a:t>
            </a:r>
            <a:r>
              <a:rPr lang="en-US" sz="1800" dirty="0" err="1">
                <a:latin typeface="Gill Sans"/>
                <a:ea typeface="Gill Sans"/>
                <a:cs typeface="Gill Sans"/>
                <a:sym typeface="Gill Sans"/>
              </a:rPr>
              <a:t>través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de un Scrap de la </a:t>
            </a:r>
            <a:r>
              <a:rPr lang="en-US" sz="1800" dirty="0" err="1">
                <a:latin typeface="Gill Sans"/>
                <a:ea typeface="Gill Sans"/>
                <a:cs typeface="Gill Sans"/>
                <a:sym typeface="Gill Sans"/>
              </a:rPr>
              <a:t>información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s-AR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existente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Google Maps.</a:t>
            </a:r>
            <a:endParaRPr sz="1800" dirty="0"/>
          </a:p>
        </p:txBody>
      </p:sp>
      <p:sp>
        <p:nvSpPr>
          <p:cNvPr id="2" name="Google Shape;64;p1">
            <a:extLst>
              <a:ext uri="{FF2B5EF4-FFF2-40B4-BE49-F238E27FC236}">
                <a16:creationId xmlns:a16="http://schemas.microsoft.com/office/drawing/2014/main" id="{30665661-070F-41C1-BA07-9549A2CDE44B}"/>
              </a:ext>
            </a:extLst>
          </p:cNvPr>
          <p:cNvSpPr txBox="1"/>
          <p:nvPr/>
        </p:nvSpPr>
        <p:spPr>
          <a:xfrm>
            <a:off x="6286500" y="6164346"/>
            <a:ext cx="818352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>
              <a:buSzPts val="1500"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- REGRESION</a:t>
            </a:r>
            <a:r>
              <a:rPr lang="en-US" sz="1500" b="1" dirty="0">
                <a:latin typeface="Gill Sans"/>
                <a:ea typeface="Gill Sans"/>
                <a:cs typeface="Gill Sans"/>
                <a:sym typeface="Gill Sans"/>
              </a:rPr>
              <a:t> RIDGE: </a:t>
            </a:r>
            <a:r>
              <a:rPr lang="es-AR" sz="1800" dirty="0">
                <a:effectLst/>
                <a:highlight>
                  <a:srgbClr val="FFFFFF"/>
                </a:highlight>
                <a:latin typeface="Gill Sans" panose="020B0604020202020204" charset="0"/>
                <a:ea typeface="Gill Sans" panose="020B0604020202020204" charset="0"/>
                <a:cs typeface="Gill Sans" panose="020B0604020202020204" charset="0"/>
              </a:rPr>
              <a:t>La Regresión </a:t>
            </a:r>
            <a:r>
              <a:rPr lang="es-AR" sz="1800" dirty="0" err="1">
                <a:effectLst/>
                <a:highlight>
                  <a:srgbClr val="FFFFFF"/>
                </a:highlight>
                <a:latin typeface="Gill Sans" panose="020B0604020202020204" charset="0"/>
                <a:ea typeface="Gill Sans" panose="020B0604020202020204" charset="0"/>
                <a:cs typeface="Gill Sans" panose="020B0604020202020204" charset="0"/>
              </a:rPr>
              <a:t>Rigde</a:t>
            </a:r>
            <a:r>
              <a:rPr lang="es-AR" sz="1800" dirty="0">
                <a:effectLst/>
                <a:highlight>
                  <a:srgbClr val="FFFFFF"/>
                </a:highlight>
                <a:latin typeface="Gill Sans" panose="020B0604020202020204" charset="0"/>
                <a:ea typeface="Gill Sans" panose="020B0604020202020204" charset="0"/>
                <a:cs typeface="Gill Sans" panose="020B0604020202020204" charset="0"/>
              </a:rPr>
              <a:t> regulariza el modelo resultante imponiendo una penalización al tamaño de los coeficientes de las características predictivas y la variable objetivo. </a:t>
            </a:r>
            <a:endParaRPr sz="14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" name="Google Shape;64;p1">
            <a:extLst>
              <a:ext uri="{FF2B5EF4-FFF2-40B4-BE49-F238E27FC236}">
                <a16:creationId xmlns:a16="http://schemas.microsoft.com/office/drawing/2014/main" id="{43791153-C859-4C74-9C13-B7FC8A8CA3F9}"/>
              </a:ext>
            </a:extLst>
          </p:cNvPr>
          <p:cNvSpPr txBox="1"/>
          <p:nvPr/>
        </p:nvSpPr>
        <p:spPr>
          <a:xfrm>
            <a:off x="6286500" y="7105614"/>
            <a:ext cx="818352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>
              <a:buSzPts val="1500"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- SUPPORT VECTOR REGRESSION</a:t>
            </a:r>
            <a:r>
              <a:rPr lang="en-US" sz="1500" b="1" dirty="0"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lang="es-AR" sz="1800" dirty="0">
                <a:effectLst/>
                <a:highlight>
                  <a:srgbClr val="FFFFFF"/>
                </a:highlight>
                <a:latin typeface="Gill Sans" panose="020B0604020202020204" charset="0"/>
                <a:ea typeface="Gill Sans" panose="020B0604020202020204" charset="0"/>
                <a:cs typeface="Gill Sans" panose="020B0604020202020204" charset="0"/>
              </a:rPr>
              <a:t>Este algoritmo se basa en buscar la curva o hiperplano que modele la tendencia de los datos de entrenamiento y según ella predecir cualquier dato en el futuro</a:t>
            </a:r>
            <a:endParaRPr sz="14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Google Shape;64;p1">
            <a:extLst>
              <a:ext uri="{FF2B5EF4-FFF2-40B4-BE49-F238E27FC236}">
                <a16:creationId xmlns:a16="http://schemas.microsoft.com/office/drawing/2014/main" id="{87B99483-FF97-4320-9326-717030117285}"/>
              </a:ext>
            </a:extLst>
          </p:cNvPr>
          <p:cNvSpPr txBox="1"/>
          <p:nvPr/>
        </p:nvSpPr>
        <p:spPr>
          <a:xfrm>
            <a:off x="15414171" y="3643055"/>
            <a:ext cx="487056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es-AR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Luego de realizar las distintas regresiones obtuvimos los siguientes resultados:</a:t>
            </a: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5879515-34C0-4B9D-90CA-4012959E08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075762" y="4450873"/>
            <a:ext cx="3164100" cy="1371109"/>
          </a:xfrm>
          <a:prstGeom prst="rect">
            <a:avLst/>
          </a:prstGeom>
        </p:spPr>
      </p:pic>
      <p:sp>
        <p:nvSpPr>
          <p:cNvPr id="8" name="Google Shape;64;p1">
            <a:extLst>
              <a:ext uri="{FF2B5EF4-FFF2-40B4-BE49-F238E27FC236}">
                <a16:creationId xmlns:a16="http://schemas.microsoft.com/office/drawing/2014/main" id="{18D8B03B-6928-46F2-A532-446DCE0A5018}"/>
              </a:ext>
            </a:extLst>
          </p:cNvPr>
          <p:cNvSpPr txBox="1"/>
          <p:nvPr/>
        </p:nvSpPr>
        <p:spPr>
          <a:xfrm>
            <a:off x="15412335" y="6881584"/>
            <a:ext cx="487056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es-AR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Debido al bajo rendimiento de los métodos, buscamos relaciones entre la población y presupuesto con las valoraciones propias de Google </a:t>
            </a:r>
            <a:r>
              <a:rPr lang="es-AR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Maps</a:t>
            </a:r>
            <a:r>
              <a:rPr lang="es-AR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FD801976-282F-407E-ADE8-BA06FD4D9111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9499" y="7997883"/>
            <a:ext cx="3416626" cy="2336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D6D6AC9A-BC79-4273-8B0A-68DD5BEC0B0E}"/>
              </a:ext>
            </a:extLst>
          </p:cNvPr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8944" y="10495639"/>
            <a:ext cx="4117735" cy="2709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381</Words>
  <Application>Microsoft Office PowerPoint</Application>
  <PresentationFormat>Personalizado</PresentationFormat>
  <Paragraphs>29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Helvetica Neue</vt:lpstr>
      <vt:lpstr>Gill Sans</vt:lpstr>
      <vt:lpstr>Arial</vt:lpstr>
      <vt:lpstr>Calibri</vt:lpstr>
      <vt:lpstr>Default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Tomas De Stefano</cp:lastModifiedBy>
  <cp:revision>4</cp:revision>
  <dcterms:modified xsi:type="dcterms:W3CDTF">2020-11-18T19:09:52Z</dcterms:modified>
</cp:coreProperties>
</file>