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8" r:id="rId6"/>
    <p:sldId id="259" r:id="rId7"/>
    <p:sldId id="272" r:id="rId8"/>
    <p:sldId id="266" r:id="rId9"/>
    <p:sldId id="273" r:id="rId10"/>
    <p:sldId id="257" r:id="rId11"/>
    <p:sldId id="270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52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06355-CF55-42A5-B727-3C765F335350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EFD2E-98DB-4CF1-847F-4F3C0189A3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495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FD2E-98DB-4CF1-847F-4F3C0189A3C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681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EFCD-B03B-582C-40C9-F32DBCFC4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A29DC-DD88-8132-4104-9935C5E27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71EA-9760-6443-4577-2967C0E1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9A4F-1D92-46C3-8B9E-0FB61828BF8F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BF28-8033-DCA0-2CD7-31E9994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B9547-2AA0-826A-D4B0-8A8F93AD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F279-C7A7-4D76-9B9A-957E94230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595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7F39-1346-9931-7D86-6E48971D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E9884-6A81-EABC-F792-18A7C5431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F22B-631E-C48B-F915-0A136844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9A4F-1D92-46C3-8B9E-0FB61828BF8F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F6277-B96D-6F7E-21A7-0A34A284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EC55-00EB-116D-1F7E-9AE533A8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F279-C7A7-4D76-9B9A-957E94230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054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67F5C-F68A-3B28-1DD2-6AE5F84BB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36147-2719-4032-C288-30D38957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B11AD-5AB6-C70A-3365-E49113BD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9A4F-1D92-46C3-8B9E-0FB61828BF8F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B511-F3C1-000F-0244-2B8EB426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E92C-BA65-0582-CE78-6092DB3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F279-C7A7-4D76-9B9A-957E94230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00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E7BE-CAB8-0E3C-B8D9-54F670C8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F569-8AE3-51A8-B4AA-78DB758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BB9A-3DC3-0D00-C001-0212D64B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9A4F-1D92-46C3-8B9E-0FB61828BF8F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2D005-2C45-D7D0-50E5-2D51D307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657D-12F9-81FE-BF76-8FD2A0BE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F279-C7A7-4D76-9B9A-957E94230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359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203B-7077-3EF4-8A36-48BA77C7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F1103-D5F1-676D-6B07-F2040FC6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8F98-C4B6-71F7-01B4-BF29279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9A4F-1D92-46C3-8B9E-0FB61828BF8F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9E64-0F77-9FB5-FA77-8517E96E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C37A-CD0E-4E89-05EF-07A0866A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F279-C7A7-4D76-9B9A-957E94230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853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E881-B3CC-4542-06A8-D8BABECC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A1AD-B37D-ADC9-E078-CB8AC2107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8B15D-9A46-93B0-A4CC-011B3A00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7301E-DFED-61C1-D9CB-E289CF86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9A4F-1D92-46C3-8B9E-0FB61828BF8F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1538B-08A7-5B2E-87C2-2C775114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1E175-B9E7-046C-2747-76D54F7B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F279-C7A7-4D76-9B9A-957E94230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514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B30E-5315-54A5-8DE9-F15A8D35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C9CA8-0905-3B4B-253D-903DFA8CE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357CF-4B11-39C9-C1DA-F9A8AC585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4D38B-C72B-4260-E2B1-E96CEBD38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61F33-FCD2-1A5B-44B0-8F3233DF7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47435-760B-C11F-6D71-8FEB181A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9A4F-1D92-46C3-8B9E-0FB61828BF8F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63269-0A2F-8C1A-D7CF-5BD98E33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973E9-1DAE-AF5C-E064-F4EA5488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F279-C7A7-4D76-9B9A-957E94230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585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8B65-C255-052B-AA1B-CD905C3D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3C8B5-BD02-56A9-BA79-ED7F7161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9A4F-1D92-46C3-8B9E-0FB61828BF8F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82639-B46D-6B74-8D7C-EA19DC4C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0A8FB-33E6-F6E1-CA66-8C618817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F279-C7A7-4D76-9B9A-957E94230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509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E7E35-BDB0-6CDC-C93B-02915BD7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9A4F-1D92-46C3-8B9E-0FB61828BF8F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87284-73AC-C568-C502-B33B7D7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E6A00-F1A0-8428-44FB-6A4496E6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F279-C7A7-4D76-9B9A-957E94230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10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7F21-D040-DEC8-D9F1-E81DAD08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64FC-7286-C383-D5EC-B126DDD7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EA1F7-67B7-C156-A391-D7221674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6FD45-5FFB-0C1C-1FA2-3B7CE35C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9A4F-1D92-46C3-8B9E-0FB61828BF8F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E54CA-D4CC-8FD7-C3D3-031574C9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B96B2-6C35-1603-8C3C-E040C204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F279-C7A7-4D76-9B9A-957E94230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71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F109-7B0E-C4BA-C61C-5E1934C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B3188-71A2-7FD2-D566-E72736C33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61891-F702-45F5-E213-C6F4C792C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CCAF1-F63F-CB64-E1DB-0E117310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9A4F-1D92-46C3-8B9E-0FB61828BF8F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73D67-239E-FF69-2088-497E763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E8DE0-93EC-D400-F87D-D755A7C8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F279-C7A7-4D76-9B9A-957E94230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887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E84CB-8AC8-D499-F54E-BA5F1367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BD57F-D410-0CA1-BEDA-DBA5A777D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71E3-293F-3048-4885-CCE27F485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9A4F-1D92-46C3-8B9E-0FB61828BF8F}" type="datetimeFigureOut">
              <a:rPr lang="en-IE" smtClean="0"/>
              <a:t>19/05/2024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1AC8-1B57-53C7-4A11-93B6B18EB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B6118-A3B3-74E5-6EA2-21A64551D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F279-C7A7-4D76-9B9A-957E94230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307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anronayne/PepsiCo-Case-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5903-ED66-A0CD-ABDD-60142BAAE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Brian Ronayne Case Study PepsiCo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572E-CCD5-7EB0-13B2-32B2A04DD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 May 2024</a:t>
            </a:r>
          </a:p>
          <a:p>
            <a:r>
              <a:rPr lang="en-GB" dirty="0"/>
              <a:t>All code/files can be found in following GitHub repository</a:t>
            </a:r>
          </a:p>
          <a:p>
            <a:r>
              <a:rPr lang="en-IE" dirty="0">
                <a:hlinkClick r:id="rId2" tooltip="https://github.com/brianronayne/PepsiCo-Case-Study"/>
              </a:rPr>
              <a:t>https://github.com/brianronayne/PepsiCo-Case-Study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364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506F-5AB7-EA64-E3A1-1E197637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 1: Sales increasing over time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40608-FDFD-37B6-FF59-4C461386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668" y="1901266"/>
            <a:ext cx="4417611" cy="3513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2D252-2882-5F54-3326-33F95531C522}"/>
              </a:ext>
            </a:extLst>
          </p:cNvPr>
          <p:cNvSpPr txBox="1"/>
          <p:nvPr/>
        </p:nvSpPr>
        <p:spPr>
          <a:xfrm>
            <a:off x="838200" y="1782733"/>
            <a:ext cx="56195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Null hypothesis: </a:t>
            </a:r>
            <a:r>
              <a:rPr lang="el-GR" sz="3200" dirty="0"/>
              <a:t>β</a:t>
            </a:r>
            <a:r>
              <a:rPr lang="en-GB" sz="3200" dirty="0"/>
              <a:t> = 0. Alternative Hypothesis: </a:t>
            </a:r>
            <a:r>
              <a:rPr lang="el-GR" sz="3200" dirty="0"/>
              <a:t>β</a:t>
            </a:r>
            <a:r>
              <a:rPr lang="en-GB" sz="3200" dirty="0"/>
              <a:t> ≠ 0. </a:t>
            </a:r>
          </a:p>
          <a:p>
            <a:endParaRPr lang="en-GB" sz="3200" dirty="0"/>
          </a:p>
          <a:p>
            <a:r>
              <a:rPr lang="en-GB" sz="3200" dirty="0"/>
              <a:t>First term is </a:t>
            </a:r>
            <a:r>
              <a:rPr lang="el-GR" sz="3200" dirty="0"/>
              <a:t>β</a:t>
            </a:r>
            <a:r>
              <a:rPr lang="en-GB" sz="3200" baseline="-25000" dirty="0"/>
              <a:t>0</a:t>
            </a:r>
            <a:r>
              <a:rPr lang="en-GB" sz="3200" dirty="0"/>
              <a:t>, second term is </a:t>
            </a:r>
            <a:r>
              <a:rPr lang="el-GR" sz="3200" dirty="0"/>
              <a:t>β</a:t>
            </a:r>
            <a:r>
              <a:rPr lang="en-GB" sz="3200" baseline="-25000" dirty="0"/>
              <a:t>1</a:t>
            </a:r>
          </a:p>
          <a:p>
            <a:endParaRPr lang="en-GB" sz="3200" dirty="0"/>
          </a:p>
          <a:p>
            <a:r>
              <a:rPr lang="en-GB" sz="3200" dirty="0"/>
              <a:t>All p-values &lt; 0.05 implies can reject null hypothesis.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413101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506F-5AB7-EA64-E3A1-1E197637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 2: Significance Tests for Categorical Variables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2D252-2882-5F54-3326-33F95531C522}"/>
              </a:ext>
            </a:extLst>
          </p:cNvPr>
          <p:cNvSpPr txBox="1"/>
          <p:nvPr/>
        </p:nvSpPr>
        <p:spPr>
          <a:xfrm>
            <a:off x="838200" y="1782733"/>
            <a:ext cx="561956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Perform ANOVA to test whether the mean sales value across each level of categorical variables differs</a:t>
            </a:r>
          </a:p>
          <a:p>
            <a:endParaRPr lang="en-GB" sz="2400" dirty="0"/>
          </a:p>
          <a:p>
            <a:r>
              <a:rPr lang="en-GB" sz="2400" dirty="0"/>
              <a:t>H</a:t>
            </a:r>
            <a:r>
              <a:rPr lang="en-GB" sz="2400" baseline="-25000" dirty="0"/>
              <a:t>0</a:t>
            </a:r>
            <a:r>
              <a:rPr lang="en-GB" sz="2400" dirty="0"/>
              <a:t>: µ</a:t>
            </a:r>
            <a:r>
              <a:rPr lang="en-GB" sz="2400" baseline="-25000" dirty="0"/>
              <a:t>0</a:t>
            </a:r>
            <a:r>
              <a:rPr lang="en-GB" sz="2400" dirty="0"/>
              <a:t> = µ</a:t>
            </a:r>
            <a:r>
              <a:rPr lang="en-GB" sz="2400" baseline="-25000" dirty="0"/>
              <a:t>1</a:t>
            </a:r>
            <a:r>
              <a:rPr lang="en-GB" sz="2400" dirty="0"/>
              <a:t> = … = µ</a:t>
            </a:r>
            <a:r>
              <a:rPr lang="en-GB" sz="2400" baseline="-25000" dirty="0"/>
              <a:t>k</a:t>
            </a:r>
            <a:r>
              <a:rPr lang="en-GB" sz="2400" dirty="0"/>
              <a:t> </a:t>
            </a:r>
          </a:p>
          <a:p>
            <a:r>
              <a:rPr lang="en-GB" sz="2400" dirty="0"/>
              <a:t>H</a:t>
            </a:r>
            <a:r>
              <a:rPr lang="en-GB" sz="2400" baseline="-25000" dirty="0"/>
              <a:t>1</a:t>
            </a:r>
            <a:r>
              <a:rPr lang="en-GB" sz="2400" dirty="0"/>
              <a:t>: </a:t>
            </a:r>
            <a:r>
              <a:rPr lang="en-GB" sz="2400" dirty="0" err="1"/>
              <a:t>Atleast</a:t>
            </a:r>
            <a:r>
              <a:rPr lang="en-GB" sz="2400" dirty="0"/>
              <a:t> one µ</a:t>
            </a:r>
            <a:r>
              <a:rPr lang="en-GB" sz="2400" baseline="-25000" dirty="0" err="1"/>
              <a:t>i</a:t>
            </a:r>
            <a:r>
              <a:rPr lang="en-GB" sz="2400" dirty="0"/>
              <a:t> ≠ µ</a:t>
            </a:r>
            <a:r>
              <a:rPr lang="en-GB" sz="2400" baseline="-25000" dirty="0" err="1"/>
              <a:t>j#</a:t>
            </a:r>
            <a:endParaRPr lang="en-GB" sz="2400" baseline="-25000" dirty="0"/>
          </a:p>
          <a:p>
            <a:endParaRPr lang="en-GB" sz="2400" dirty="0"/>
          </a:p>
          <a:p>
            <a:r>
              <a:rPr lang="en-GB" sz="2400" dirty="0"/>
              <a:t>Profit </a:t>
            </a:r>
            <a:r>
              <a:rPr lang="en-GB" sz="2400" dirty="0" err="1"/>
              <a:t>Center</a:t>
            </a:r>
            <a:r>
              <a:rPr lang="en-GB" sz="2400" dirty="0"/>
              <a:t> only variable with p-value &gt; 0.05. Implies no statistically significant difference between mean sales in PC1 and PC2. </a:t>
            </a:r>
            <a:endParaRPr lang="en-GB" sz="3200" dirty="0"/>
          </a:p>
          <a:p>
            <a:endParaRPr lang="en-IE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D5BB6-E650-DEC5-119A-8B42345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83" y="1853755"/>
            <a:ext cx="5343062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3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506F-5AB7-EA64-E3A1-1E197637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01" y="98795"/>
            <a:ext cx="10515600" cy="1325563"/>
          </a:xfrm>
        </p:spPr>
        <p:txBody>
          <a:bodyPr/>
          <a:lstStyle/>
          <a:p>
            <a:r>
              <a:rPr lang="en-GB" dirty="0"/>
              <a:t>Appendix 3: SARIMA Models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10384-5397-5B9E-1BE1-A2F9A725A5E9}"/>
              </a:ext>
            </a:extLst>
          </p:cNvPr>
          <p:cNvSpPr txBox="1"/>
          <p:nvPr/>
        </p:nvSpPr>
        <p:spPr>
          <a:xfrm>
            <a:off x="532660" y="1313895"/>
            <a:ext cx="108662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Ensure models stationary be differences to remove trend and seasonality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Confirmed with Augmented dickey fuller test</a:t>
            </a:r>
          </a:p>
          <a:p>
            <a:pPr lvl="1"/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Fit basic SARIMA (1,1,1)x(1,1,1) models with appropriate seasonal differencing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Future work – Tune model parameters more to improve predictions</a:t>
            </a:r>
          </a:p>
        </p:txBody>
      </p:sp>
    </p:spTree>
    <p:extLst>
      <p:ext uri="{BB962C8B-B14F-4D97-AF65-F5344CB8AC3E}">
        <p14:creationId xmlns:p14="http://schemas.microsoft.com/office/powerpoint/2010/main" val="309303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8C18F-293F-6630-3C67-8C7276C0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7" y="1243012"/>
            <a:ext cx="5314718" cy="437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C5C65-12E5-EB0A-34A5-5E46C84A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47" y="1224239"/>
            <a:ext cx="5239720" cy="441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917687-2062-7704-A6D1-35D42F509C41}"/>
              </a:ext>
            </a:extLst>
          </p:cNvPr>
          <p:cNvSpPr txBox="1"/>
          <p:nvPr/>
        </p:nvSpPr>
        <p:spPr>
          <a:xfrm>
            <a:off x="6607947" y="5763074"/>
            <a:ext cx="519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Weekly Model</a:t>
            </a:r>
            <a:endParaRPr lang="en-IE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7A91B-2555-D15C-770B-952B30BCA114}"/>
              </a:ext>
            </a:extLst>
          </p:cNvPr>
          <p:cNvSpPr txBox="1"/>
          <p:nvPr/>
        </p:nvSpPr>
        <p:spPr>
          <a:xfrm>
            <a:off x="329977" y="5763074"/>
            <a:ext cx="519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Monthly Model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55105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3BF9-6C33-B4A9-E2F2-2E512971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4" y="81169"/>
            <a:ext cx="10515600" cy="1325563"/>
          </a:xfrm>
        </p:spPr>
        <p:txBody>
          <a:bodyPr/>
          <a:lstStyle/>
          <a:p>
            <a:r>
              <a:rPr lang="en-GB" sz="4400" dirty="0"/>
              <a:t>Exploratory Data Analysis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E3B79-570A-49E7-71AB-66C21A3BB913}"/>
              </a:ext>
            </a:extLst>
          </p:cNvPr>
          <p:cNvSpPr txBox="1"/>
          <p:nvPr/>
        </p:nvSpPr>
        <p:spPr>
          <a:xfrm>
            <a:off x="634014" y="1406732"/>
            <a:ext cx="50060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Sales variable contains negatives (approx. 0.4% of values). Assume these are due to recalls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 missing values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b="1" dirty="0"/>
              <a:t>Categorical variables: </a:t>
            </a:r>
            <a:r>
              <a:rPr lang="en-IE" sz="2400" dirty="0" err="1"/>
              <a:t>Profit_Center_masked</a:t>
            </a:r>
            <a:r>
              <a:rPr lang="en-IE" sz="2400" dirty="0"/>
              <a:t>, Ship-</a:t>
            </a:r>
            <a:r>
              <a:rPr lang="en-IE" sz="2400" dirty="0" err="1"/>
              <a:t>To_Company</a:t>
            </a:r>
            <a:r>
              <a:rPr lang="en-IE" sz="2400" dirty="0"/>
              <a:t>, Ship from </a:t>
            </a:r>
            <a:r>
              <a:rPr lang="en-IE" sz="2400" dirty="0" err="1"/>
              <a:t>Location_masked</a:t>
            </a:r>
            <a:r>
              <a:rPr lang="en-IE" sz="2400" dirty="0"/>
              <a:t>, SKU and Brand (PH)_masked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b="1" dirty="0"/>
              <a:t>Numerical variables: </a:t>
            </a:r>
            <a:r>
              <a:rPr lang="en-IE" sz="2400" dirty="0"/>
              <a:t>Sales and date/time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05E8F-6A76-F99A-4AED-0AF5B32D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4386"/>
            <a:ext cx="5873083" cy="45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B65541-6ADC-7A78-AE48-4FE87D3A7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94" y="417364"/>
            <a:ext cx="3506566" cy="3506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650D5-4A46-2720-A02C-15425FED9E21}"/>
              </a:ext>
            </a:extLst>
          </p:cNvPr>
          <p:cNvSpPr txBox="1"/>
          <p:nvPr/>
        </p:nvSpPr>
        <p:spPr>
          <a:xfrm>
            <a:off x="607752" y="1569439"/>
            <a:ext cx="44886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Over 93% of sales were sent from LOC2, LOC3 or LOC4, while over 88% of sales were sent to locations STP1, STP2 or STP3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LOC3 ships solely to STP1, LOC4 ships solely to STP4 and LOC5 ships solely to STP4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Shipping to STP4 and shipping to LOC5 abruptly stops around start of 2018.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Statistically significant difference in mean sales between Locations shipped to and Locations shipped from (appendix 2)</a:t>
            </a:r>
            <a:endParaRPr lang="en-I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7F8D4-A8FB-FCAB-E68E-E1FA8C3F6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78" y="417364"/>
            <a:ext cx="3506566" cy="3506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01FCF4-2EAE-79EA-7D6D-823F92A37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94" y="3747912"/>
            <a:ext cx="6112416" cy="305620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62C3F23-3C47-384D-582D-DF1374D4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52" y="116024"/>
            <a:ext cx="4890666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Shipping Locations &amp; Companies Shipped to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848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E6148E-179C-CBEB-8CD1-C5905838C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14" y="3555508"/>
            <a:ext cx="6077134" cy="3166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7D22C0-04AD-01EE-692D-C5A6C5597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791" y="126507"/>
            <a:ext cx="3302493" cy="33024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90A4ED-1E07-6E2A-0374-133F9BBC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15" y="136002"/>
            <a:ext cx="4890666" cy="1325563"/>
          </a:xfrm>
        </p:spPr>
        <p:txBody>
          <a:bodyPr>
            <a:normAutofit/>
          </a:bodyPr>
          <a:lstStyle/>
          <a:p>
            <a:r>
              <a:rPr lang="en-GB" dirty="0"/>
              <a:t>Brands &amp; SKU’s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30433-C629-7CBC-7007-93DF0D3053FC}"/>
              </a:ext>
            </a:extLst>
          </p:cNvPr>
          <p:cNvSpPr txBox="1"/>
          <p:nvPr/>
        </p:nvSpPr>
        <p:spPr>
          <a:xfrm>
            <a:off x="607752" y="1569439"/>
            <a:ext cx="44886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Brand B15, B6, B19 and B22 made up over 80% of all sales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Top 5 best selling SKU’s were KIT93, KIT193, KIT187, KIT 188 and KIT192. Two of these belonged to B6, while three belonged to B9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B15 notably grew overtime, which contributed to overall sales growth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Statistically significant difference in mean sales across brands and SKU’s (appendix 2)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CBA945-6D96-607F-4FFD-A7424F30C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84" y="11285"/>
            <a:ext cx="3417716" cy="32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9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9FE1-5287-9EEE-7ED5-14B35796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38491" cy="1325563"/>
          </a:xfrm>
        </p:spPr>
        <p:txBody>
          <a:bodyPr/>
          <a:lstStyle/>
          <a:p>
            <a:r>
              <a:rPr lang="en-GB" dirty="0"/>
              <a:t>Profit Centres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A4D98-72DB-8983-D77A-8D27FBA5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55" y="829553"/>
            <a:ext cx="3616171" cy="3616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85E5DD-5C3D-E4F0-BB96-54856E1BD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830" y="829377"/>
            <a:ext cx="3616170" cy="3616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B6362-91DB-3C95-6497-CF88A45D6D8E}"/>
              </a:ext>
            </a:extLst>
          </p:cNvPr>
          <p:cNvSpPr txBox="1"/>
          <p:nvPr/>
        </p:nvSpPr>
        <p:spPr>
          <a:xfrm>
            <a:off x="607752" y="1569439"/>
            <a:ext cx="4488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Vast majority of sales come from PC1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See growth in both profit </a:t>
            </a:r>
            <a:r>
              <a:rPr lang="en-GB" sz="2400" dirty="0" err="1"/>
              <a:t>centers</a:t>
            </a:r>
            <a:r>
              <a:rPr lang="en-GB" sz="2400" dirty="0"/>
              <a:t> in 2018-2020 period. Both contribute to observed overall rise in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 statistically significant difference in mean sales across PC1 and PC2 (appendix 2)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14034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D980-23D1-BA46-62A7-2553EFCD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94" y="153833"/>
            <a:ext cx="5257800" cy="1325563"/>
          </a:xfrm>
        </p:spPr>
        <p:txBody>
          <a:bodyPr/>
          <a:lstStyle/>
          <a:p>
            <a:r>
              <a:rPr lang="en-GB" dirty="0"/>
              <a:t>Sales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4084-BC7C-BCC3-DE1C-E4472064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94" y="1493976"/>
            <a:ext cx="5332518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Exhibiting strong growth, particularly from 2018 onwards. Highlighted by regression lines added to plots.</a:t>
            </a:r>
          </a:p>
          <a:p>
            <a:pPr lvl="1"/>
            <a:r>
              <a:rPr lang="en-GB" dirty="0"/>
              <a:t>Significant p-values, indicates that growth is statistically significant (See appendix 1)</a:t>
            </a:r>
          </a:p>
          <a:p>
            <a:r>
              <a:rPr lang="en-GB" sz="2400" dirty="0"/>
              <a:t>Appears to be seasonality in data. There seems to be no sales made in the days leading up to the new year. Can be seen in weekly plot.</a:t>
            </a:r>
            <a:endParaRPr lang="en-IE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2691B-1DC8-CF37-E08B-683A42C6E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24" y="365125"/>
            <a:ext cx="5332518" cy="61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7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C9FC2E-D8F2-30FC-C6E2-AC6B17E2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98795"/>
            <a:ext cx="7036293" cy="1325563"/>
          </a:xfrm>
        </p:spPr>
        <p:txBody>
          <a:bodyPr/>
          <a:lstStyle/>
          <a:p>
            <a:r>
              <a:rPr lang="en-GB" dirty="0"/>
              <a:t>What Time Granularity to use for a Predictive Model?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2814D-9273-B6A9-E356-8C635E445A2B}"/>
              </a:ext>
            </a:extLst>
          </p:cNvPr>
          <p:cNvSpPr txBox="1"/>
          <p:nvPr/>
        </p:nvSpPr>
        <p:spPr>
          <a:xfrm>
            <a:off x="429827" y="1424358"/>
            <a:ext cx="6476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Must take business considerations into account, e.g., if monthly plans used, use monthly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More volatile products may benefit from lower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Could develop several models for each granularity and compare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Weekly or monthly may be useful granularities –daily is too noisy, quarterly may smooth out features too much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F5CCE-D3CD-22A9-F5C5-ECB7EB370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22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7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F27A15-6750-26EC-773E-95F0A522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184" y="146205"/>
            <a:ext cx="5236839" cy="3154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7624FA-CC18-FFE9-9B4E-163510EA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84" y="3429000"/>
            <a:ext cx="5236839" cy="3282795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C62F21E8-2AF6-3221-47B6-33597923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21686"/>
            <a:ext cx="7036293" cy="1325563"/>
          </a:xfrm>
        </p:spPr>
        <p:txBody>
          <a:bodyPr/>
          <a:lstStyle/>
          <a:p>
            <a:r>
              <a:rPr lang="en-GB" dirty="0"/>
              <a:t>SARIMA Models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E4F46-2BC1-2F0F-260E-E7C4F3B1A2BD}"/>
              </a:ext>
            </a:extLst>
          </p:cNvPr>
          <p:cNvSpPr txBox="1"/>
          <p:nvPr/>
        </p:nvSpPr>
        <p:spPr>
          <a:xfrm>
            <a:off x="429827" y="1171852"/>
            <a:ext cx="57756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Perform trend and seasonal differencing to reduce datasets to stationarity and fit SARIMA models (see appendix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Will allow us to make predictions for the following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Weekly forecast may be more appropriate in scenarios where we wish to account for large drop in sales that occurs at year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Monthly forecast may be more useful for capturing overall trend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44242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>
            <a:extLst>
              <a:ext uri="{FF2B5EF4-FFF2-40B4-BE49-F238E27FC236}">
                <a16:creationId xmlns:a16="http://schemas.microsoft.com/office/drawing/2014/main" id="{C62F21E8-2AF6-3221-47B6-33597923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21686"/>
            <a:ext cx="7036293" cy="1325563"/>
          </a:xfrm>
        </p:spPr>
        <p:txBody>
          <a:bodyPr/>
          <a:lstStyle/>
          <a:p>
            <a:r>
              <a:rPr lang="en-GB" dirty="0"/>
              <a:t>Machine Learning Models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E4F46-2BC1-2F0F-260E-E7C4F3B1A2BD}"/>
              </a:ext>
            </a:extLst>
          </p:cNvPr>
          <p:cNvSpPr txBox="1"/>
          <p:nvPr/>
        </p:nvSpPr>
        <p:spPr>
          <a:xfrm>
            <a:off x="429827" y="1072041"/>
            <a:ext cx="1072052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ML models could incorporate information on other variables to improve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Relatively small dataset and feature space may indicate that straightforward time series models may be more appropriate in this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Could examine models such as Random Forest and make comparisons with time series models using RMSE, MAE or other metrics used for sales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Time series will be more straightforward and easily explainable, ML will require more work to understand data and generate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93747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726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Brian Ronayne Case Study PepsiCo</vt:lpstr>
      <vt:lpstr>Exploratory Data Analysis</vt:lpstr>
      <vt:lpstr>Shipping Locations &amp; Companies Shipped to</vt:lpstr>
      <vt:lpstr>Brands &amp; SKU’s</vt:lpstr>
      <vt:lpstr>Profit Centres</vt:lpstr>
      <vt:lpstr>Sales</vt:lpstr>
      <vt:lpstr>What Time Granularity to use for a Predictive Model?</vt:lpstr>
      <vt:lpstr>SARIMA Models</vt:lpstr>
      <vt:lpstr>Machine Learning Models</vt:lpstr>
      <vt:lpstr>Appendix 1: Sales increasing over time</vt:lpstr>
      <vt:lpstr>Appendix 2: Significance Tests for Categorical Variables</vt:lpstr>
      <vt:lpstr>Appendix 3: SARIMA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Brian Ronayne Case Study PepsiCo</dc:title>
  <dc:creator>Brian Ronayne</dc:creator>
  <cp:lastModifiedBy>Brian Ronayne</cp:lastModifiedBy>
  <cp:revision>9</cp:revision>
  <dcterms:created xsi:type="dcterms:W3CDTF">2024-05-15T16:15:36Z</dcterms:created>
  <dcterms:modified xsi:type="dcterms:W3CDTF">2024-05-19T18:35:28Z</dcterms:modified>
</cp:coreProperties>
</file>