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</p:sldIdLst>
  <p:sldSz cx="12192000" cy="6858000"/>
  <p:notesSz cx="6858000" cy="9144000"/>
  <p:embeddedFontLst>
    <p:embeddedFont>
      <p:font typeface="Calibri" panose="020F0502020204030204" pitchFamily="34" charset="0"/>
      <p:regular r:id="rId142"/>
      <p:bold r:id="rId143"/>
      <p:italic r:id="rId144"/>
      <p:boldItalic r:id="rId145"/>
    </p:embeddedFont>
    <p:embeddedFont>
      <p:font typeface="Garamond" panose="02020404030301010803" pitchFamily="18" charset="0"/>
      <p:regular r:id="rId146"/>
      <p:bold r:id="rId147"/>
      <p:italic r:id="rId148"/>
      <p:boldItalic r:id="rId1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3.fntdata"/><Relationship Id="rId14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font" Target="fonts/font4.fntdata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2.fntdata"/><Relationship Id="rId148" Type="http://schemas.openxmlformats.org/officeDocument/2006/relationships/font" Target="fonts/font7.fntdata"/><Relationship Id="rId15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898a587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dc898a5871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dc898a5871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d3ff0a617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d3ff0a61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d3ff0a617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d87b3a2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d87b3a21c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d87b3a21c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d3ff0a61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d3ff0a617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d3ff0a617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d88d76a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d88d76aa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d88d76aa7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d8e944f4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2d483659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22d4836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d3ff0a61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d3ff0a617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d3ff0a617b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d3ff0a61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d3ff0a61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d3ff0a617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d3ff0a617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d3ff0a61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d3ff0a61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d3ff0a61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d3ff0a617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d3ff0a61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898a5871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dc898a587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da8db42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da8db424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da8db424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d939338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d9393388f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d9393388f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124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d9393388f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d9393388f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125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gd9393388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d939338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d96dcf46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gd96dcf46d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d96dcf46d7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898a5871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dc898a58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dc48c913c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dc48c913c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130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dc48c913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dc48c913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dc48c913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d9706c6b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d9706c6b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d9706c6b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d9706c6b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d9706c6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gd9706c6b7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d9706c6b7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898a5871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dc898a58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898a5871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c898a58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898a5871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c898a587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898a5871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c898a587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898a5871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c898a587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898a5871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898a587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dc898a58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898a5871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dc898a587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dc898a5871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c898a5871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c898a587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d22d4836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22d48365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d2f895a08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2f895a08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f895a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d22d48365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22d483659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22d4836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d22d48365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22d483659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2d483659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d22d48365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c898a5871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dc898a58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2d483659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22d48365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2d483659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d22d48365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d22d483659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22d483659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2d483659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22d48365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2eab3d6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d42eab3d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d2f895a087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d2f895a08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04e041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d04e041d5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4e041d5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04e041d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cd674981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d674981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42eab3d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42eab3d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04e041d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d04e041d5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04e041d5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04e041d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d42eab3d6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42eab3d6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d42eab3d6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d42eab3d6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d4517cd1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d4517cd1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cd76b96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98a5871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c898a58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cd76b9628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cd76b9628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cd76b962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d4517cd1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4517cd17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d4517cd17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4517cd17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d4349427f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d4349427f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d2f895a0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d486c54d3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d486c54d3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d486c54d3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d486c54d3c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d486c54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d486c54d3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898a587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dc898a5871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dc898a5871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d486c54d3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486c54d3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486c54d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cd76b962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d5fcd6e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d5fcd6e39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d5fcd6e39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5fcd6e3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5fcd6e3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d5fcd6e39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5fcd6e39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d16d1336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d5fcd6e39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5fcd6e39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98a587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dc898a5871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dc898a5871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5fcd6e39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d5fcd6e39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d5fcd6e39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d5fcd6e3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d5fcd6e3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5fcd6e3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6bba5a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6bba5a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d6bba5a6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d6bba5a6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6bba5a6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898a58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dc898a5871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dc898a5871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d823e71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d823e7132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d823e7132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d823e713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d823e71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d823e713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d823e7132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823e71324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d823e713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d823e713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d823e713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d823e71324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823e71324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dc898a5871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dc898a5871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d823e713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d88b445b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d88b445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d88b445b0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88b445b0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d88b445b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d3ff0a61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3ff0a617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d3ff0a617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d3ff0a61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d3ff0a6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d3ff0a61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sz="60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sldNum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 txBox="1">
            <a:spLocks noGrp="1"/>
          </p:cNvSpPr>
          <p:nvPr>
            <p:ph type="sldNum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sz="54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sz="4000" b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898a5871_0_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96" name="Google Shape;96;gdc898a5871_0_127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Full load and Replication on going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increment and provide the increment to the employees on the following criteria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increment would be 10% of salary plus 5% of bonus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CACHE()</a:t>
            </a:r>
            <a:endParaRPr sz="1100" b="1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d87b3a21c3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Persist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OfficeDataProject.csv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2d483659_0_2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What’s Inside?</a:t>
            </a:r>
            <a:endParaRPr sz="5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Train and Test Data</a:t>
            </a:r>
            <a:endParaRPr sz="5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898a5871_0_13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Methodology</a:t>
            </a:r>
            <a:endParaRPr sz="5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l="21458" t="25511" r="19148" b="31234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rot="10800000" flipH="1">
            <a:off x="1710875" y="2934800"/>
            <a:ext cx="2826600" cy="13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rot="10800000" flipH="1">
            <a:off x="1710875" y="2934800"/>
            <a:ext cx="2826600" cy="28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rot="10800000" flipH="1">
            <a:off x="7931725" y="1395050"/>
            <a:ext cx="2490300" cy="15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rot="10800000" flipH="1">
            <a:off x="7931725" y="2842850"/>
            <a:ext cx="2490300" cy="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ETL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898a5871_0_1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Projects</a:t>
            </a:r>
            <a:endParaRPr sz="5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CSV in DBFS</a:t>
            </a:r>
            <a:endParaRPr sz="2500" b="1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PySpark on 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DataBricks NoteBook</a:t>
            </a:r>
            <a:endParaRPr sz="2400" b="1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Postgres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Database in AWS RDS</a:t>
            </a:r>
            <a:endParaRPr sz="2500" b="1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>
            <a:spLocks noGrp="1"/>
          </p:cNvSpPr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Temp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FINAL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>
            <a:spLocks noGrp="1"/>
          </p:cNvSpPr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898a5871_0_14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Student Data Analysis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98a5871_0_1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Employee Data Analysis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898a5871_0_1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898a5871_0_1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898a5871_0_16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898a5871_0_166"/>
          <p:cNvSpPr txBox="1">
            <a:spLocks noGrp="1"/>
          </p:cNvSpPr>
          <p:nvPr>
            <p:ph type="title"/>
          </p:nvPr>
        </p:nvSpPr>
        <p:spPr>
          <a:xfrm>
            <a:off x="947749" y="1516550"/>
            <a:ext cx="11244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Full Load and Replication on Going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BIG DATA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898a5871_0_18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HDFS</a:t>
            </a:r>
            <a:endParaRPr sz="3100" b="1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YARN</a:t>
            </a:r>
            <a:endParaRPr sz="3100" b="1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Map Reduce</a:t>
            </a:r>
            <a:endParaRPr sz="3100" b="1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SPARK</a:t>
            </a:r>
            <a:endParaRPr sz="3100" b="1"/>
          </a:p>
        </p:txBody>
      </p:sp>
      <p:sp>
        <p:nvSpPr>
          <p:cNvPr id="176" name="Google Shape;176;gd22d483659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r>
              <a:rPr lang="en-US" sz="2800">
                <a:solidFill>
                  <a:schemeClr val="accent1"/>
                </a:solidFill>
              </a:rPr>
              <a:t/>
            </a: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d2f895a0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0"/>
            <a:ext cx="12191999" cy="5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rot="10800000" flipH="1">
            <a:off x="3481950" y="2967650"/>
            <a:ext cx="969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rot="10800000" flipH="1">
            <a:off x="6904300" y="18928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sz="16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SQL</a:t>
            </a:r>
            <a:endParaRPr sz="1800" b="1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GRAPHX</a:t>
            </a:r>
            <a:endParaRPr sz="1800" b="1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MLlib</a:t>
            </a:r>
            <a:endParaRPr sz="1800" b="1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STREAMING</a:t>
            </a:r>
            <a:endParaRPr sz="1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2d483659_0_7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DataBricks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898a5871_0_9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Prerequisites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2d483659_0_7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Local Setup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RDDs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2d483659_0_19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Transformations and Actions</a:t>
            </a:r>
            <a:endParaRPr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2d483659_0_20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Spark RDD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2eab3d67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Running Code Locally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2640279" y="2174509"/>
            <a:ext cx="4062418" cy="32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Noto Sans Symbols"/>
              <a:buNone/>
            </a:pPr>
            <a:r>
              <a:rPr lang="en-US" sz="4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Website: </a:t>
            </a:r>
            <a:r>
              <a:rPr lang="en-US" sz="40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sz="4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flatMap()</a:t>
            </a:r>
            <a:endParaRPr/>
          </a:p>
        </p:txBody>
      </p:sp>
      <p:sp>
        <p:nvSpPr>
          <p:cNvPr id="297" name="Google Shape;297;gcd674981ec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Map is used as a maper of data and explodes data before final output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filter()</a:t>
            </a:r>
            <a:endParaRPr/>
          </a:p>
        </p:txBody>
      </p:sp>
      <p:sp>
        <p:nvSpPr>
          <p:cNvPr id="304" name="Google Shape;304;gd42eab3d67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remove the elements from the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distinct()</a:t>
            </a:r>
            <a:endParaRPr/>
          </a:p>
        </p:txBody>
      </p:sp>
      <p:sp>
        <p:nvSpPr>
          <p:cNvPr id="328" name="Google Shape;328;gd42eab3d67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is used to get the distinct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groupByKey()</a:t>
            </a:r>
            <a:endParaRPr/>
          </a:p>
        </p:txBody>
      </p:sp>
      <p:sp>
        <p:nvSpPr>
          <p:cNvPr id="335" name="Google Shape;335;gd42eab3d67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GroupByKey is used to create groups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rdd.groupByKey()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reduceByKey()</a:t>
            </a:r>
            <a:endParaRPr/>
          </a:p>
        </p:txBody>
      </p:sp>
      <p:sp>
        <p:nvSpPr>
          <p:cNvPr id="342" name="Google Shape;342;gd4517cd17a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ReduceByKey is used to combined data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reduceByKey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rdd.reduceByKey(lambda x, y: x + y)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898a5871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Applications of Spark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countByValue()</a:t>
            </a:r>
            <a:endParaRPr/>
          </a:p>
        </p:txBody>
      </p:sp>
      <p:sp>
        <p:nvSpPr>
          <p:cNvPr id="373" name="Google Shape;373;gd4517cd17a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provide how many times each value occur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rdd.countByValue()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saveAsTextFile()</a:t>
            </a:r>
            <a:endParaRPr/>
          </a:p>
        </p:txBody>
      </p:sp>
      <p:sp>
        <p:nvSpPr>
          <p:cNvPr id="380" name="Google Shape;380;gd4349427f3_0_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rdd.saveAsTextFile(‘path/to/file/</a:t>
            </a:r>
            <a:r>
              <a:rPr lang="en-US" b="1"/>
              <a:t>filename.txt</a:t>
            </a:r>
            <a:r>
              <a:rPr lang="en-US"/>
              <a:t>’)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repartition()</a:t>
            </a:r>
            <a:endParaRPr/>
          </a:p>
        </p:txBody>
      </p:sp>
      <p:sp>
        <p:nvSpPr>
          <p:cNvPr id="392" name="Google Shape;392;gd486c54d3c_0_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Repartition is used to change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rdd.repartition(number_of_partitions)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used to decrease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rdd.coalesce(number_of_partitions)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Average</a:t>
            </a:r>
            <a:endParaRPr sz="5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898a5871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68" name="Google Shape;68;gdc898a5871_0_93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average score in each month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achieved by Female and Male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898a5871_0_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75" name="Google Shape;75;gdc898a5871_0_108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</a:t>
            </a:r>
            <a:endParaRPr sz="5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Schema of Dataframe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DataFrame Columns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DataFrame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>
            <a:spLocks noGrp="1"/>
          </p:cNvSpPr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in DataFrame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in DataFrame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898a5871_0_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2" name="Google Shape;82;gdc898a5871_0_115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80% marks in OOP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>
            <a:spLocks noGrp="1"/>
          </p:cNvSpPr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Distinct, DropDuplicates</a:t>
            </a:r>
            <a:endParaRPr sz="5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groupBy in DataFrame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achieved by each gender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achieved in each course by each age group.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Microsoft Office PowerPoint</Application>
  <PresentationFormat>Widescreen</PresentationFormat>
  <Paragraphs>463</Paragraphs>
  <Slides>139</Slides>
  <Notes>139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4" baseType="lpstr">
      <vt:lpstr>Calibri</vt:lpstr>
      <vt:lpstr>Noto Sans Symbols</vt:lpstr>
      <vt:lpstr>Arial</vt:lpstr>
      <vt:lpstr>Garamond</vt:lpstr>
      <vt:lpstr>Thème Office</vt:lpstr>
      <vt:lpstr>PowerPoint Presentation</vt:lpstr>
      <vt:lpstr>BIG DATA</vt:lpstr>
      <vt:lpstr>Prerequisites</vt:lpstr>
      <vt:lpstr>PowerPoint Presentation</vt:lpstr>
      <vt:lpstr>Applications of Spark</vt:lpstr>
      <vt:lpstr>Applications of Spark</vt:lpstr>
      <vt:lpstr>Applications of Spark</vt:lpstr>
      <vt:lpstr>Applications of Spark</vt:lpstr>
      <vt:lpstr>Applications of Spark</vt:lpstr>
      <vt:lpstr>Applications of Spark</vt:lpstr>
      <vt:lpstr>What’s Inside?</vt:lpstr>
      <vt:lpstr>Methodology</vt:lpstr>
      <vt:lpstr>Projects</vt:lpstr>
      <vt:lpstr>Student Data Analysis</vt:lpstr>
      <vt:lpstr>Employee Data Analysis</vt:lpstr>
      <vt:lpstr>Collaborative Filtering</vt:lpstr>
      <vt:lpstr>Spark Streaming</vt:lpstr>
      <vt:lpstr>ETL Pipeline</vt:lpstr>
      <vt:lpstr>Full Load and Replication on Going</vt:lpstr>
      <vt:lpstr>Spark</vt:lpstr>
      <vt:lpstr>Why Spark?</vt:lpstr>
      <vt:lpstr>HADOOP</vt:lpstr>
      <vt:lpstr>HADOOP  </vt:lpstr>
      <vt:lpstr>PowerPoint Presentation</vt:lpstr>
      <vt:lpstr>Spark Architecture</vt:lpstr>
      <vt:lpstr>Spark Architecture</vt:lpstr>
      <vt:lpstr>Spark Ecosystem</vt:lpstr>
      <vt:lpstr>Spark Ecosystem</vt:lpstr>
      <vt:lpstr>DataBricks</vt:lpstr>
      <vt:lpstr>Spark Local Setup</vt:lpstr>
      <vt:lpstr>Spark RDDs</vt:lpstr>
      <vt:lpstr>Spark RDDs</vt:lpstr>
      <vt:lpstr>Transformations and Actions</vt:lpstr>
      <vt:lpstr>Transformations and Actions</vt:lpstr>
      <vt:lpstr>Creating Spark RDD</vt:lpstr>
      <vt:lpstr>Running Code Locally</vt:lpstr>
      <vt:lpstr>map()</vt:lpstr>
      <vt:lpstr>QUIZ</vt:lpstr>
      <vt:lpstr>QUIZ</vt:lpstr>
      <vt:lpstr>QUIZ SOLUTION</vt:lpstr>
      <vt:lpstr>flatMap()</vt:lpstr>
      <vt:lpstr>filter()</vt:lpstr>
      <vt:lpstr>QUIZ</vt:lpstr>
      <vt:lpstr>QUIZ</vt:lpstr>
      <vt:lpstr>QUIZ SOLUTION</vt:lpstr>
      <vt:lpstr>distinct()</vt:lpstr>
      <vt:lpstr>groupByKey()</vt:lpstr>
      <vt:lpstr>reduceByKey()</vt:lpstr>
      <vt:lpstr>QUIZ</vt:lpstr>
      <vt:lpstr>QUIZ</vt:lpstr>
      <vt:lpstr>QUIZ SOLUTION</vt:lpstr>
      <vt:lpstr>count()</vt:lpstr>
      <vt:lpstr>countByValue()</vt:lpstr>
      <vt:lpstr>saveAsTextFile()</vt:lpstr>
      <vt:lpstr>RDDs Functions</vt:lpstr>
      <vt:lpstr>repartition()</vt:lpstr>
      <vt:lpstr>coalesce()</vt:lpstr>
      <vt:lpstr>Finding Average</vt:lpstr>
      <vt:lpstr>QUIZ</vt:lpstr>
      <vt:lpstr>QUIZ</vt:lpstr>
      <vt:lpstr>QUIZ SOLUTION</vt:lpstr>
      <vt:lpstr>Finding Min and Max</vt:lpstr>
      <vt:lpstr>QUIZ</vt:lpstr>
      <vt:lpstr>QUIZ</vt:lpstr>
      <vt:lpstr>QUIZ SOLUTION</vt:lpstr>
      <vt:lpstr>Mini Project</vt:lpstr>
      <vt:lpstr>Mini Project</vt:lpstr>
      <vt:lpstr>Mini Project</vt:lpstr>
      <vt:lpstr>Mini Project</vt:lpstr>
      <vt:lpstr>Spark DataFrames</vt:lpstr>
      <vt:lpstr>DataFrame</vt:lpstr>
      <vt:lpstr>Creating Dataframe</vt:lpstr>
      <vt:lpstr>Schema of Dataframe</vt:lpstr>
      <vt:lpstr>Providing Schema of Dataframe</vt:lpstr>
      <vt:lpstr>Creating DataFrame from RDD</vt:lpstr>
      <vt:lpstr>Select DataFrame Columns</vt:lpstr>
      <vt:lpstr>withColumn in DataFrame</vt:lpstr>
      <vt:lpstr>withColumnRenamed in DataFrame</vt:lpstr>
      <vt:lpstr>filter/where in DataFrame</vt:lpstr>
      <vt:lpstr>QUIZ</vt:lpstr>
      <vt:lpstr>QUIZ</vt:lpstr>
      <vt:lpstr>QUIZ SOLUTION</vt:lpstr>
      <vt:lpstr>Count, Distinct, DropDuplicates in DataFrame</vt:lpstr>
      <vt:lpstr>QUIZ</vt:lpstr>
      <vt:lpstr>QUIZ</vt:lpstr>
      <vt:lpstr>QUIZ SOLUTION</vt:lpstr>
      <vt:lpstr>sort/orderBy in DataFrame</vt:lpstr>
      <vt:lpstr>QUIZ</vt:lpstr>
      <vt:lpstr>QUIZ</vt:lpstr>
      <vt:lpstr>QUIZ SOLUTION</vt:lpstr>
      <vt:lpstr>groupBy in DataFrame</vt:lpstr>
      <vt:lpstr>QUIZ</vt:lpstr>
      <vt:lpstr>QUIZ</vt:lpstr>
      <vt:lpstr>QUIZ SOLUTION</vt:lpstr>
      <vt:lpstr>QUIZ</vt:lpstr>
      <vt:lpstr>QUIZ</vt:lpstr>
      <vt:lpstr>QUIZ SOLUTION</vt:lpstr>
      <vt:lpstr>UDFs in DataFrame</vt:lpstr>
      <vt:lpstr>QUIZ</vt:lpstr>
      <vt:lpstr>QUIZ</vt:lpstr>
      <vt:lpstr>QUIZ SOLUTION</vt:lpstr>
      <vt:lpstr>Cache and Persist</vt:lpstr>
      <vt:lpstr>Cache and Persist</vt:lpstr>
      <vt:lpstr>DF to RDD</vt:lpstr>
      <vt:lpstr>Spark SQL</vt:lpstr>
      <vt:lpstr>Writing DataFrame</vt:lpstr>
      <vt:lpstr>Mini Project</vt:lpstr>
      <vt:lpstr>Mini Project</vt:lpstr>
      <vt:lpstr>Collaborative filtering</vt:lpstr>
      <vt:lpstr>Utility Matrix </vt:lpstr>
      <vt:lpstr>Utility Matrix</vt:lpstr>
      <vt:lpstr>Explicit and Implicit Ratings</vt:lpstr>
      <vt:lpstr>Expected Results</vt:lpstr>
      <vt:lpstr>Expected Results</vt:lpstr>
      <vt:lpstr>Hands On</vt:lpstr>
      <vt:lpstr>Dataset Overview</vt:lpstr>
      <vt:lpstr>Joining DFs</vt:lpstr>
      <vt:lpstr>Create Train and Test Data</vt:lpstr>
      <vt:lpstr>ALS model</vt:lpstr>
      <vt:lpstr>Hyperparameter tuning and cross validation</vt:lpstr>
      <vt:lpstr>Best model and evaluate predictions</vt:lpstr>
      <vt:lpstr>Recommendations</vt:lpstr>
      <vt:lpstr>Spark Streaming</vt:lpstr>
      <vt:lpstr>PowerPoint Presentation</vt:lpstr>
      <vt:lpstr>PowerPoint Presentation</vt:lpstr>
      <vt:lpstr>Spark Streaming With RDD</vt:lpstr>
      <vt:lpstr>Spark Streaming With DF</vt:lpstr>
      <vt:lpstr>ETL Pipeline</vt:lpstr>
      <vt:lpstr>PowerPoint Presentation</vt:lpstr>
      <vt:lpstr>PowerPoint Presentation</vt:lpstr>
      <vt:lpstr>Data Set</vt:lpstr>
      <vt:lpstr>Extract</vt:lpstr>
      <vt:lpstr>Transform</vt:lpstr>
      <vt:lpstr>Installing Postgresql</vt:lpstr>
      <vt:lpstr>Load</vt:lpstr>
      <vt:lpstr>Project</vt:lpstr>
      <vt:lpstr>CDC - Change Data Capture / Replication On Going</vt:lpstr>
      <vt:lpstr>Project Architecture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Brian Su</cp:lastModifiedBy>
  <cp:revision>1</cp:revision>
  <dcterms:created xsi:type="dcterms:W3CDTF">2019-01-15T19:27:36Z</dcterms:created>
  <dcterms:modified xsi:type="dcterms:W3CDTF">2022-12-23T13:56:58Z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