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charset="0"/>
      <p:regular r:id="rId12"/>
      <p:bold r:id="rId13"/>
      <p:italic r:id="rId14"/>
      <p:boldItalic r:id="rId15"/>
    </p:embeddedFont>
    <p:embeddedFont>
      <p:font typeface="Calibri" pitchFamily="34" charset="0"/>
      <p:regular r:id="rId16"/>
      <p:bold r:id="rId17"/>
      <p:italic r:id="rId18"/>
      <p:boldItalic r:id="rId19"/>
    </p:embeddedFont>
    <p:embeddedFont>
      <p:font typeface="La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3" d="100"/>
          <a:sy n="93" d="100"/>
        </p:scale>
        <p:origin x="-102" y="-18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10c21729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a10c21729f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658c157f48e8a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658c157f48e8a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10c21729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10c21729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10c21729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10c21729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a10c21729f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a10c21729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10c21729f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10c21729f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10c21729f_6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10c21729f_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a10c21729f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10c21729f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a10c21729f_6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10c21729f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133" name="Google Shape;13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5" name="Google Shape;13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blipFill dpi="0" rotWithShape="1">
          <a:blip r:embed="rId14">
            <a:alphaModFix amt="53000"/>
            <a:lum/>
          </a:blip>
          <a:srcRect/>
          <a:stretch>
            <a:fillRect t="-23000" b="-100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901567" y="233244"/>
            <a:ext cx="7325100" cy="2509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GB" sz="1800" b="1" dirty="0">
                <a:solidFill>
                  <a:schemeClr val="tx1"/>
                </a:solidFill>
              </a:rPr>
              <a:t>MAKERERE UNIVERSITY</a:t>
            </a:r>
            <a:br>
              <a:rPr lang="en-GB" sz="1800" b="1" dirty="0">
                <a:solidFill>
                  <a:schemeClr val="tx1"/>
                </a:solidFill>
              </a:rPr>
            </a:br>
            <a:r>
              <a:rPr lang="en-GB" sz="1800" b="1" dirty="0">
                <a:solidFill>
                  <a:schemeClr val="tx1"/>
                </a:solidFill>
              </a:rPr>
              <a:t>COLLEGE OF COMPUTING AND INFORMATION SCIENCE</a:t>
            </a:r>
            <a:br>
              <a:rPr lang="en-GB" sz="1800" b="1" dirty="0">
                <a:solidFill>
                  <a:schemeClr val="tx1"/>
                </a:solidFill>
              </a:rPr>
            </a:br>
            <a:r>
              <a:rPr lang="en-GB" sz="1800" b="1" dirty="0">
                <a:solidFill>
                  <a:schemeClr val="tx1"/>
                </a:solidFill>
              </a:rPr>
              <a:t>EASTAFRICAN SCHOOL OF LIBRARY AND INFORMATION SCIENCE</a:t>
            </a:r>
            <a:br>
              <a:rPr lang="en-GB" sz="1800" b="1" dirty="0">
                <a:solidFill>
                  <a:schemeClr val="tx1"/>
                </a:solidFill>
              </a:rPr>
            </a:br>
            <a:r>
              <a:rPr lang="en-GB" sz="1800" b="1" dirty="0">
                <a:solidFill>
                  <a:schemeClr val="tx1"/>
                </a:solidFill>
              </a:rPr>
              <a:t/>
            </a:r>
            <a:br>
              <a:rPr lang="en-GB" sz="1800" b="1" dirty="0">
                <a:solidFill>
                  <a:schemeClr val="tx1"/>
                </a:solidFill>
              </a:rPr>
            </a:br>
            <a:r>
              <a:rPr lang="en-GB" sz="1800" b="1" dirty="0">
                <a:solidFill>
                  <a:schemeClr val="tx1"/>
                </a:solidFill>
              </a:rPr>
              <a:t>BLS3220: Community and specialised information systems</a:t>
            </a:r>
            <a:br>
              <a:rPr lang="en-GB" sz="1800" b="1" dirty="0">
                <a:solidFill>
                  <a:schemeClr val="tx1"/>
                </a:solidFill>
              </a:rPr>
            </a:br>
            <a:r>
              <a:rPr lang="en-GB" sz="1800" b="1" dirty="0">
                <a:solidFill>
                  <a:schemeClr val="tx1"/>
                </a:solidFill>
              </a:rPr>
              <a:t/>
            </a:r>
            <a:br>
              <a:rPr lang="en-GB" sz="1800" b="1" dirty="0">
                <a:solidFill>
                  <a:schemeClr val="tx1"/>
                </a:solidFill>
              </a:rPr>
            </a:br>
            <a:endParaRPr sz="1800" b="1">
              <a:solidFill>
                <a:schemeClr val="tx1"/>
              </a:solidFill>
            </a:endParaRPr>
          </a:p>
        </p:txBody>
      </p:sp>
      <p:sp>
        <p:nvSpPr>
          <p:cNvPr id="141" name="Google Shape;141;p14"/>
          <p:cNvSpPr txBox="1">
            <a:spLocks noGrp="1"/>
          </p:cNvSpPr>
          <p:nvPr>
            <p:ph type="subTitle" idx="1"/>
          </p:nvPr>
        </p:nvSpPr>
        <p:spPr>
          <a:xfrm>
            <a:off x="967250" y="3063750"/>
            <a:ext cx="8078400" cy="17637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GB" sz="2700" dirty="0">
                <a:solidFill>
                  <a:schemeClr val="tx1"/>
                </a:solidFill>
                <a:latin typeface="Montserrat"/>
                <a:ea typeface="Montserrat"/>
                <a:cs typeface="Montserrat"/>
                <a:sym typeface="Montserrat"/>
              </a:rPr>
              <a:t>Covid-19 Experiences: Capture the voices of market vendors in Makerere Kikoni Trade </a:t>
            </a:r>
            <a:r>
              <a:rPr lang="en-GB" sz="2700" dirty="0" smtClean="0">
                <a:solidFill>
                  <a:schemeClr val="tx1"/>
                </a:solidFill>
                <a:latin typeface="Montserrat"/>
                <a:ea typeface="Montserrat"/>
                <a:cs typeface="Montserrat"/>
                <a:sym typeface="Montserrat"/>
              </a:rPr>
              <a:t>centre</a:t>
            </a:r>
            <a:endParaRPr sz="2700">
              <a:solidFill>
                <a:schemeClr val="tx1"/>
              </a:solidFill>
              <a:latin typeface="Montserrat"/>
              <a:ea typeface="Montserrat"/>
              <a:cs typeface="Montserrat"/>
              <a:sym typeface="Montserrat"/>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rPr>
              <a:t>Member</a:t>
            </a:r>
            <a:endParaRPr b="1">
              <a:solidFill>
                <a:schemeClr val="tx1"/>
              </a:solidFill>
            </a:endParaRPr>
          </a:p>
        </p:txBody>
      </p:sp>
      <p:sp>
        <p:nvSpPr>
          <p:cNvPr id="147" name="Google Shape;147;p15"/>
          <p:cNvSpPr txBox="1">
            <a:spLocks noGrp="1"/>
          </p:cNvSpPr>
          <p:nvPr>
            <p:ph type="body" idx="1"/>
          </p:nvPr>
        </p:nvSpPr>
        <p:spPr>
          <a:xfrm>
            <a:off x="851733" y="1651062"/>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solidFill>
                  <a:schemeClr val="tx1"/>
                </a:solidFill>
              </a:rPr>
              <a:t>NAKATO MARIA 17/U/7511/PS.                217008326</a:t>
            </a:r>
            <a:endParaRPr sz="2000">
              <a:solidFill>
                <a:schemeClr val="tx1"/>
              </a:solidFill>
            </a:endParaRPr>
          </a:p>
          <a:p>
            <a:pPr marL="0" lvl="0" indent="0" algn="l" rtl="0">
              <a:spcBef>
                <a:spcPts val="1600"/>
              </a:spcBef>
              <a:spcAft>
                <a:spcPts val="0"/>
              </a:spcAft>
              <a:buNone/>
            </a:pPr>
            <a:r>
              <a:rPr lang="en-GB" sz="2000" dirty="0">
                <a:solidFill>
                  <a:schemeClr val="tx1"/>
                </a:solidFill>
              </a:rPr>
              <a:t>KISAYE HANNAH HOPE 16/U/6138.PS     2106008736</a:t>
            </a:r>
            <a:endParaRPr sz="2000">
              <a:solidFill>
                <a:schemeClr val="tx1"/>
              </a:solidFill>
            </a:endParaRPr>
          </a:p>
          <a:p>
            <a:pPr marL="0" lvl="0" indent="0" algn="l" rtl="0">
              <a:spcBef>
                <a:spcPts val="1600"/>
              </a:spcBef>
              <a:spcAft>
                <a:spcPts val="0"/>
              </a:spcAft>
              <a:buNone/>
            </a:pPr>
            <a:r>
              <a:rPr lang="en-GB" sz="2000" dirty="0">
                <a:solidFill>
                  <a:schemeClr val="tx1"/>
                </a:solidFill>
              </a:rPr>
              <a:t>EGIP PUIS 16/U/4704/EVE                      216018452</a:t>
            </a:r>
            <a:endParaRPr sz="2000">
              <a:solidFill>
                <a:schemeClr val="tx1"/>
              </a:solidFill>
            </a:endParaRPr>
          </a:p>
          <a:p>
            <a:pPr marL="0" lvl="0" indent="0" algn="l" rtl="0">
              <a:spcBef>
                <a:spcPts val="1600"/>
              </a:spcBef>
              <a:spcAft>
                <a:spcPts val="1600"/>
              </a:spcAft>
              <a:buNone/>
            </a:pPr>
            <a:r>
              <a:rPr lang="en-GB" sz="2000" dirty="0">
                <a:solidFill>
                  <a:schemeClr val="tx1"/>
                </a:solidFill>
              </a:rPr>
              <a:t>KANTONO BASHIURAH. 17/U/18092/EVE   217019314</a:t>
            </a:r>
            <a:endParaRPr sz="20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tx1"/>
                </a:solidFill>
              </a:rPr>
              <a:t>Introduction</a:t>
            </a:r>
            <a:endParaRPr b="1">
              <a:solidFill>
                <a:schemeClr val="tx1"/>
              </a:solidFill>
            </a:endParaRPr>
          </a:p>
        </p:txBody>
      </p:sp>
      <p:sp>
        <p:nvSpPr>
          <p:cNvPr id="154" name="Google Shape;154;p16"/>
          <p:cNvSpPr txBox="1">
            <a:spLocks noGrp="1"/>
          </p:cNvSpPr>
          <p:nvPr>
            <p:ph type="body" idx="1"/>
          </p:nvPr>
        </p:nvSpPr>
        <p:spPr>
          <a:xfrm>
            <a:off x="457200" y="1200150"/>
            <a:ext cx="8229600" cy="3753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1600" dirty="0">
                <a:solidFill>
                  <a:schemeClr val="tx1"/>
                </a:solidFill>
              </a:rPr>
              <a:t>With the spread of Covid-19, the government of Uganda had to implement strict restrictions as a preventative measure against the pandemic. As with most countries, a lockdown was imposed in the country for a period of close to 7 months. Tighter restrictions were imposed on public places especially bars, religious places and markets.</a:t>
            </a:r>
            <a:endParaRPr sz="1600">
              <a:solidFill>
                <a:schemeClr val="tx1"/>
              </a:solidFill>
            </a:endParaRPr>
          </a:p>
          <a:p>
            <a:pPr marL="0" lvl="0" indent="0" algn="l" rtl="0">
              <a:spcBef>
                <a:spcPts val="1600"/>
              </a:spcBef>
              <a:spcAft>
                <a:spcPts val="0"/>
              </a:spcAft>
              <a:buNone/>
            </a:pPr>
            <a:r>
              <a:rPr lang="en-GB" sz="1600" dirty="0">
                <a:solidFill>
                  <a:schemeClr val="tx1"/>
                </a:solidFill>
              </a:rPr>
              <a:t>In regards to the markets, the vendors were required to remain at their places of work and barred from travelling back to their homes. Markets were required to practise social distancing for both vendors and customer. This was in addition to the Standard Operating Procedures laid out by the Ministry of Health.</a:t>
            </a:r>
            <a:endParaRPr sz="1600">
              <a:solidFill>
                <a:schemeClr val="tx1"/>
              </a:solidFill>
            </a:endParaRPr>
          </a:p>
          <a:p>
            <a:pPr marL="0" lvl="0" indent="0" algn="l" rtl="0">
              <a:spcBef>
                <a:spcPts val="1600"/>
              </a:spcBef>
              <a:spcAft>
                <a:spcPts val="1600"/>
              </a:spcAft>
              <a:buNone/>
            </a:pPr>
            <a:r>
              <a:rPr lang="en-GB" sz="1600" dirty="0">
                <a:solidFill>
                  <a:schemeClr val="tx1"/>
                </a:solidFill>
              </a:rPr>
              <a:t>The current world situation affected these vendors  differently in these markets. We interviewed a total of 6 market vendors in Makerere Kikoni Trade </a:t>
            </a:r>
            <a:r>
              <a:rPr lang="en-GB" sz="1600" dirty="0" err="1">
                <a:solidFill>
                  <a:schemeClr val="tx1"/>
                </a:solidFill>
              </a:rPr>
              <a:t>Center</a:t>
            </a:r>
            <a:r>
              <a:rPr lang="en-GB" sz="1600" dirty="0">
                <a:solidFill>
                  <a:schemeClr val="tx1"/>
                </a:solidFill>
              </a:rPr>
              <a:t> to get their experiences in the world with a pandemic.</a:t>
            </a:r>
            <a:endParaRPr sz="16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457200" y="0"/>
            <a:ext cx="8080625" cy="503434"/>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tx1"/>
                </a:solidFill>
              </a:rPr>
              <a:t>Methodology</a:t>
            </a:r>
            <a:endParaRPr b="1">
              <a:solidFill>
                <a:schemeClr val="tx1"/>
              </a:solidFill>
            </a:endParaRPr>
          </a:p>
        </p:txBody>
      </p:sp>
      <p:sp>
        <p:nvSpPr>
          <p:cNvPr id="160" name="Google Shape;160;p17"/>
          <p:cNvSpPr txBox="1">
            <a:spLocks noGrp="1"/>
          </p:cNvSpPr>
          <p:nvPr>
            <p:ph type="body" idx="1"/>
          </p:nvPr>
        </p:nvSpPr>
        <p:spPr>
          <a:xfrm>
            <a:off x="441789" y="410966"/>
            <a:ext cx="8245011" cy="4732409"/>
          </a:xfrm>
          <a:prstGeom prst="rect">
            <a:avLst/>
          </a:prstGeom>
        </p:spPr>
        <p:txBody>
          <a:bodyPr spcFirstLastPara="1" wrap="square" lIns="91425" tIns="45700" rIns="91425" bIns="45700" anchor="t" anchorCtr="0">
            <a:noAutofit/>
          </a:bodyPr>
          <a:lstStyle/>
          <a:p>
            <a:pPr marL="0" lvl="0" indent="0" algn="l" rtl="0">
              <a:lnSpc>
                <a:spcPct val="100000"/>
              </a:lnSpc>
              <a:spcBef>
                <a:spcPts val="360"/>
              </a:spcBef>
              <a:spcAft>
                <a:spcPts val="0"/>
              </a:spcAft>
              <a:buNone/>
            </a:pPr>
            <a:r>
              <a:rPr lang="en-GB" sz="1400" dirty="0">
                <a:solidFill>
                  <a:schemeClr val="tx1"/>
                </a:solidFill>
              </a:rPr>
              <a:t>This highlights the methodologies used when collecting the information:</a:t>
            </a:r>
            <a:endParaRPr sz="1400">
              <a:solidFill>
                <a:schemeClr val="tx1"/>
              </a:solidFill>
            </a:endParaRPr>
          </a:p>
          <a:p>
            <a:pPr marL="0" lvl="0" indent="0" algn="l" rtl="0">
              <a:lnSpc>
                <a:spcPct val="100000"/>
              </a:lnSpc>
              <a:spcBef>
                <a:spcPts val="1600"/>
              </a:spcBef>
              <a:spcAft>
                <a:spcPts val="0"/>
              </a:spcAft>
              <a:buNone/>
            </a:pPr>
            <a:r>
              <a:rPr lang="en-GB" sz="1400" dirty="0">
                <a:solidFill>
                  <a:schemeClr val="tx1"/>
                </a:solidFill>
              </a:rPr>
              <a:t>Interviews:</a:t>
            </a:r>
            <a:endParaRPr sz="1400">
              <a:solidFill>
                <a:schemeClr val="tx1"/>
              </a:solidFill>
            </a:endParaRPr>
          </a:p>
          <a:p>
            <a:pPr marL="0" lvl="0" indent="0" algn="l" rtl="0">
              <a:lnSpc>
                <a:spcPct val="100000"/>
              </a:lnSpc>
              <a:spcBef>
                <a:spcPts val="1600"/>
              </a:spcBef>
              <a:spcAft>
                <a:spcPts val="0"/>
              </a:spcAft>
              <a:buNone/>
            </a:pPr>
            <a:r>
              <a:rPr lang="en-GB" sz="1400" dirty="0">
                <a:solidFill>
                  <a:schemeClr val="tx1"/>
                </a:solidFill>
              </a:rPr>
              <a:t>We interviewed numerous vendors.  With emphasis on the oral interviews , we engaged with many vendors that shared their experiences with us.  The main hindrance was language barrier as many of the vendors spoke the local languages that were different from what we were acquainted with. </a:t>
            </a:r>
            <a:endParaRPr sz="1400">
              <a:solidFill>
                <a:schemeClr val="tx1"/>
              </a:solidFill>
            </a:endParaRPr>
          </a:p>
          <a:p>
            <a:pPr marL="0" lvl="0" indent="0" algn="l" rtl="0">
              <a:lnSpc>
                <a:spcPct val="100000"/>
              </a:lnSpc>
              <a:spcBef>
                <a:spcPts val="1600"/>
              </a:spcBef>
              <a:spcAft>
                <a:spcPts val="0"/>
              </a:spcAft>
              <a:buNone/>
            </a:pPr>
            <a:r>
              <a:rPr lang="en-GB" sz="1400" dirty="0">
                <a:solidFill>
                  <a:schemeClr val="tx1"/>
                </a:solidFill>
              </a:rPr>
              <a:t>Using this method  we was able to determine that transport restrictions affected </a:t>
            </a:r>
            <a:r>
              <a:rPr lang="en-GB" sz="1400" dirty="0" err="1">
                <a:solidFill>
                  <a:schemeClr val="tx1"/>
                </a:solidFill>
              </a:rPr>
              <a:t>venders</a:t>
            </a:r>
            <a:r>
              <a:rPr lang="en-GB" sz="1400" dirty="0">
                <a:solidFill>
                  <a:schemeClr val="tx1"/>
                </a:solidFill>
              </a:rPr>
              <a:t> </a:t>
            </a:r>
            <a:r>
              <a:rPr lang="en-GB" sz="1400" dirty="0" err="1">
                <a:solidFill>
                  <a:schemeClr val="tx1"/>
                </a:solidFill>
              </a:rPr>
              <a:t>negativly</a:t>
            </a:r>
            <a:r>
              <a:rPr lang="en-GB" sz="1400" dirty="0">
                <a:solidFill>
                  <a:schemeClr val="tx1"/>
                </a:solidFill>
              </a:rPr>
              <a:t>.</a:t>
            </a:r>
            <a:endParaRPr sz="1400">
              <a:solidFill>
                <a:schemeClr val="tx1"/>
              </a:solidFill>
            </a:endParaRPr>
          </a:p>
          <a:p>
            <a:pPr marL="0" lvl="0" indent="0" algn="l" rtl="0">
              <a:lnSpc>
                <a:spcPct val="100000"/>
              </a:lnSpc>
              <a:spcBef>
                <a:spcPts val="1600"/>
              </a:spcBef>
              <a:spcAft>
                <a:spcPts val="0"/>
              </a:spcAft>
              <a:buNone/>
            </a:pPr>
            <a:r>
              <a:rPr lang="en-GB" sz="1400" dirty="0">
                <a:solidFill>
                  <a:schemeClr val="tx1"/>
                </a:solidFill>
              </a:rPr>
              <a:t>Closing schools lead to a decrease in demand for food in </a:t>
            </a:r>
            <a:r>
              <a:rPr lang="en-GB" sz="1400" dirty="0" err="1">
                <a:solidFill>
                  <a:schemeClr val="tx1"/>
                </a:solidFill>
              </a:rPr>
              <a:t>kikoni</a:t>
            </a:r>
            <a:r>
              <a:rPr lang="en-GB" sz="1400" dirty="0">
                <a:solidFill>
                  <a:schemeClr val="tx1"/>
                </a:solidFill>
              </a:rPr>
              <a:t> leading to slow pace of the businesses in that area.</a:t>
            </a:r>
            <a:endParaRPr sz="1400">
              <a:solidFill>
                <a:schemeClr val="tx1"/>
              </a:solidFill>
            </a:endParaRPr>
          </a:p>
          <a:p>
            <a:pPr marL="0" lvl="0" indent="0" algn="l" rtl="0">
              <a:lnSpc>
                <a:spcPct val="100000"/>
              </a:lnSpc>
              <a:spcBef>
                <a:spcPts val="1600"/>
              </a:spcBef>
              <a:spcAft>
                <a:spcPts val="0"/>
              </a:spcAft>
              <a:buNone/>
            </a:pPr>
            <a:r>
              <a:rPr lang="en-GB" sz="1400" dirty="0">
                <a:solidFill>
                  <a:schemeClr val="tx1"/>
                </a:solidFill>
              </a:rPr>
              <a:t>Video Recording:</a:t>
            </a:r>
            <a:endParaRPr sz="1400">
              <a:solidFill>
                <a:schemeClr val="tx1"/>
              </a:solidFill>
            </a:endParaRPr>
          </a:p>
          <a:p>
            <a:pPr marL="0" lvl="0" indent="0" algn="l" rtl="0">
              <a:lnSpc>
                <a:spcPct val="100000"/>
              </a:lnSpc>
              <a:spcBef>
                <a:spcPts val="1600"/>
              </a:spcBef>
              <a:spcAft>
                <a:spcPts val="0"/>
              </a:spcAft>
              <a:buNone/>
            </a:pPr>
            <a:r>
              <a:rPr lang="en-GB" sz="1400" dirty="0">
                <a:solidFill>
                  <a:schemeClr val="tx1"/>
                </a:solidFill>
              </a:rPr>
              <a:t>We used our phone cameras to record the responses from interviewees in real time . These were backups and refreshers for the interviews in case we had missed a key detail during the interview. They were also  evidence that we carried out the research.</a:t>
            </a:r>
            <a:endParaRPr sz="1400">
              <a:solidFill>
                <a:schemeClr val="tx1"/>
              </a:solidFill>
            </a:endParaRPr>
          </a:p>
          <a:p>
            <a:pPr marL="0" lvl="0" indent="0" algn="l" rtl="0">
              <a:lnSpc>
                <a:spcPct val="100000"/>
              </a:lnSpc>
              <a:spcBef>
                <a:spcPts val="1600"/>
              </a:spcBef>
              <a:spcAft>
                <a:spcPts val="0"/>
              </a:spcAft>
              <a:buNone/>
            </a:pPr>
            <a:r>
              <a:rPr lang="en-GB" sz="1400" dirty="0">
                <a:solidFill>
                  <a:schemeClr val="tx1"/>
                </a:solidFill>
              </a:rPr>
              <a:t> The challenge we face while using this method was, Some people are camera shy refused to be recorded while other people </a:t>
            </a:r>
            <a:r>
              <a:rPr lang="en-GB" sz="1400" dirty="0" smtClean="0">
                <a:solidFill>
                  <a:schemeClr val="tx1"/>
                </a:solidFill>
              </a:rPr>
              <a:t>agreed </a:t>
            </a:r>
            <a:r>
              <a:rPr lang="en-GB" sz="1400" dirty="0">
                <a:solidFill>
                  <a:schemeClr val="tx1"/>
                </a:solidFill>
              </a:rPr>
              <a:t>to be interviewed but not record  limiting the evidence collected while video recording</a:t>
            </a:r>
            <a:endParaRPr sz="1400">
              <a:solidFill>
                <a:schemeClr val="tx1"/>
              </a:solidFill>
            </a:endParaRPr>
          </a:p>
          <a:p>
            <a:pPr marL="0" lvl="0" indent="0" algn="l" rtl="0">
              <a:lnSpc>
                <a:spcPct val="100000"/>
              </a:lnSpc>
              <a:spcBef>
                <a:spcPts val="1600"/>
              </a:spcBef>
              <a:spcAft>
                <a:spcPts val="0"/>
              </a:spcAft>
              <a:buNone/>
            </a:pPr>
            <a:endParaRPr sz="1400">
              <a:solidFill>
                <a:schemeClr val="tx1"/>
              </a:solidFill>
            </a:endParaRPr>
          </a:p>
          <a:p>
            <a:pPr marL="0" lvl="0" indent="0" algn="l" rtl="0">
              <a:lnSpc>
                <a:spcPct val="100000"/>
              </a:lnSpc>
              <a:spcBef>
                <a:spcPts val="1600"/>
              </a:spcBef>
              <a:spcAft>
                <a:spcPts val="0"/>
              </a:spcAft>
              <a:buNone/>
            </a:pPr>
            <a:endParaRPr sz="1400">
              <a:solidFill>
                <a:schemeClr val="tx1"/>
              </a:solidFill>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tx1"/>
                </a:solidFill>
              </a:rPr>
              <a:t>Common experiences among the vendors</a:t>
            </a:r>
            <a:endParaRPr b="1">
              <a:solidFill>
                <a:schemeClr val="tx1"/>
              </a:solidFill>
            </a:endParaRPr>
          </a:p>
        </p:txBody>
      </p:sp>
      <p:sp>
        <p:nvSpPr>
          <p:cNvPr id="166" name="Google Shape;166;p18"/>
          <p:cNvSpPr txBox="1">
            <a:spLocks noGrp="1"/>
          </p:cNvSpPr>
          <p:nvPr>
            <p:ph type="body" idx="1"/>
          </p:nvPr>
        </p:nvSpPr>
        <p:spPr>
          <a:xfrm>
            <a:off x="297951" y="1200150"/>
            <a:ext cx="8388849" cy="39433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GB" sz="1500" b="1" dirty="0">
                <a:solidFill>
                  <a:schemeClr val="tx1"/>
                </a:solidFill>
              </a:rPr>
              <a:t>Transport:</a:t>
            </a:r>
            <a:r>
              <a:rPr lang="en-GB" sz="1500" dirty="0">
                <a:solidFill>
                  <a:schemeClr val="tx1"/>
                </a:solidFill>
              </a:rPr>
              <a:t> Restrictions on the use of public transport posed a challenge to the majority of the vendors. Most of them lived in the suburban areas of the city far away from their working areas. There were limited options for transport and despite the loosening on the restriction, the transport fares skyrocketed. This was still not viable in regards to their income.</a:t>
            </a:r>
            <a:endParaRPr sz="1500">
              <a:solidFill>
                <a:schemeClr val="tx1"/>
              </a:solidFill>
            </a:endParaRPr>
          </a:p>
          <a:p>
            <a:pPr marL="0" lvl="0" indent="0" algn="l" rtl="0">
              <a:spcBef>
                <a:spcPts val="1600"/>
              </a:spcBef>
              <a:spcAft>
                <a:spcPts val="0"/>
              </a:spcAft>
              <a:buNone/>
            </a:pPr>
            <a:r>
              <a:rPr lang="en-GB" sz="1500" b="1" dirty="0">
                <a:solidFill>
                  <a:schemeClr val="tx1"/>
                </a:solidFill>
              </a:rPr>
              <a:t>Trade:</a:t>
            </a:r>
            <a:r>
              <a:rPr lang="en-GB" sz="1500" dirty="0">
                <a:solidFill>
                  <a:schemeClr val="tx1"/>
                </a:solidFill>
              </a:rPr>
              <a:t>  There was a drop in the daily customers as the university, which provided their largest customer base, had been closed in accordance with presidential guidelines. With virtually no customers to serve, most of the vendors closed shop. There has been some recovery as the university has resumed though the numbers are still low.</a:t>
            </a:r>
            <a:endParaRPr sz="1500">
              <a:solidFill>
                <a:schemeClr val="tx1"/>
              </a:solidFill>
            </a:endParaRPr>
          </a:p>
          <a:p>
            <a:pPr marL="0" lvl="0" indent="0" algn="l" rtl="0">
              <a:spcBef>
                <a:spcPts val="1600"/>
              </a:spcBef>
              <a:spcAft>
                <a:spcPts val="0"/>
              </a:spcAft>
              <a:buNone/>
            </a:pPr>
            <a:r>
              <a:rPr lang="en-GB" sz="1500" b="1" dirty="0">
                <a:solidFill>
                  <a:schemeClr val="tx1"/>
                </a:solidFill>
              </a:rPr>
              <a:t>Health:</a:t>
            </a:r>
            <a:r>
              <a:rPr lang="en-GB" sz="1500" dirty="0">
                <a:solidFill>
                  <a:schemeClr val="tx1"/>
                </a:solidFill>
              </a:rPr>
              <a:t> The pandemic and the restrictions imposed have affected the health of most of the videos. The transport restrictions limited access to health care facilities. The curfew imposed in the country limited the time and delivery of emergency services to most of the vendors.</a:t>
            </a:r>
            <a:endParaRPr sz="1500">
              <a:solidFill>
                <a:schemeClr val="tx1"/>
              </a:solidFill>
            </a:endParaRPr>
          </a:p>
          <a:p>
            <a:pPr marL="0" lvl="0" indent="0" algn="l" rtl="0">
              <a:spcBef>
                <a:spcPts val="1600"/>
              </a:spcBef>
              <a:spcAft>
                <a:spcPts val="1600"/>
              </a:spcAft>
              <a:buNone/>
            </a:pP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724328" y="215757"/>
            <a:ext cx="8229600" cy="106337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GB" sz="3200" b="1" dirty="0">
                <a:solidFill>
                  <a:schemeClr val="tx1"/>
                </a:solidFill>
              </a:rPr>
              <a:t>Demographic correlation to the responses</a:t>
            </a:r>
            <a:endParaRPr sz="3200" b="1">
              <a:solidFill>
                <a:schemeClr val="tx1"/>
              </a:solidFill>
            </a:endParaRPr>
          </a:p>
          <a:p>
            <a:pPr marL="0" lvl="0" indent="0" algn="ctr" rtl="0">
              <a:spcBef>
                <a:spcPts val="0"/>
              </a:spcBef>
              <a:spcAft>
                <a:spcPts val="0"/>
              </a:spcAft>
              <a:buNone/>
            </a:pPr>
            <a:endParaRPr/>
          </a:p>
        </p:txBody>
      </p:sp>
      <p:sp>
        <p:nvSpPr>
          <p:cNvPr id="172" name="Google Shape;172;p19"/>
          <p:cNvSpPr txBox="1">
            <a:spLocks noGrp="1"/>
          </p:cNvSpPr>
          <p:nvPr>
            <p:ph type="body" idx="1"/>
          </p:nvPr>
        </p:nvSpPr>
        <p:spPr>
          <a:xfrm>
            <a:off x="426378" y="1333714"/>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1600"/>
              </a:spcAft>
              <a:buNone/>
            </a:pPr>
            <a:r>
              <a:rPr lang="en-GB" sz="1800" dirty="0">
                <a:solidFill>
                  <a:schemeClr val="tx1"/>
                </a:solidFill>
              </a:rPr>
              <a:t>Makerere is the hub of the largest academic institution in Uganda. Most of the local economy is directly or indirectly supported by the students living in the surrounding area. The abrupt closure of the University in response to Covid-19 led to a steep decline in the sales of most market vendors. Major losses were incurred as the businesses came to a standstill for almost 7 months. Most of them didn’t recover once the restrictions were loosened.</a:t>
            </a:r>
            <a:endParaRPr sz="18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tx1"/>
                </a:solidFill>
              </a:rPr>
              <a:t>Possible Solutions by COCIS</a:t>
            </a:r>
            <a:endParaRPr b="1">
              <a:solidFill>
                <a:schemeClr val="tx1"/>
              </a:solidFill>
            </a:endParaRPr>
          </a:p>
        </p:txBody>
      </p:sp>
      <p:sp>
        <p:nvSpPr>
          <p:cNvPr id="179" name="Google Shape;179;p20"/>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1600"/>
              </a:spcAft>
              <a:buNone/>
            </a:pPr>
            <a:r>
              <a:rPr lang="en-GB" sz="1800" dirty="0">
                <a:solidFill>
                  <a:schemeClr val="tx1"/>
                </a:solidFill>
              </a:rPr>
              <a:t>The College of Computing and Informatics Science (COCIS) could build a platform that will support the market vendors by providing them a service to market and sell the goods, promote the businesses and enhance their visibility.</a:t>
            </a:r>
            <a:endParaRPr sz="18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tx1"/>
                </a:solidFill>
              </a:rPr>
              <a:t>Recommendations</a:t>
            </a:r>
            <a:endParaRPr b="1">
              <a:solidFill>
                <a:schemeClr val="tx1"/>
              </a:solidFill>
            </a:endParaRPr>
          </a:p>
        </p:txBody>
      </p:sp>
      <p:sp>
        <p:nvSpPr>
          <p:cNvPr id="185" name="Google Shape;185;p21"/>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1600"/>
              </a:spcAft>
              <a:buNone/>
            </a:pPr>
            <a:r>
              <a:rPr lang="en-GB" sz="1600" dirty="0">
                <a:solidFill>
                  <a:schemeClr val="tx1"/>
                </a:solidFill>
              </a:rPr>
              <a:t>Vendors should diversify and innovate for their businesses in regard to the changing market environment. They should utilise online platforms like social media to increase their visibility and target market.</a:t>
            </a:r>
            <a:endParaRPr sz="16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457200" y="205978"/>
            <a:ext cx="8229600" cy="8574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tx1"/>
                </a:solidFill>
              </a:rPr>
              <a:t>Conclusion</a:t>
            </a:r>
            <a:endParaRPr b="1">
              <a:solidFill>
                <a:schemeClr val="tx1"/>
              </a:solidFill>
            </a:endParaRPr>
          </a:p>
        </p:txBody>
      </p:sp>
      <p:sp>
        <p:nvSpPr>
          <p:cNvPr id="191" name="Google Shape;191;p22"/>
          <p:cNvSpPr txBox="1">
            <a:spLocks noGrp="1"/>
          </p:cNvSpPr>
          <p:nvPr>
            <p:ph type="body" idx="1"/>
          </p:nvPr>
        </p:nvSpPr>
        <p:spPr>
          <a:xfrm>
            <a:off x="457200" y="1200150"/>
            <a:ext cx="8229600" cy="3394500"/>
          </a:xfrm>
          <a:prstGeom prst="rect">
            <a:avLst/>
          </a:prstGeom>
        </p:spPr>
        <p:txBody>
          <a:bodyPr spcFirstLastPara="1" wrap="square" lIns="91425" tIns="45700" rIns="91425" bIns="45700" anchor="t" anchorCtr="0">
            <a:noAutofit/>
          </a:bodyPr>
          <a:lstStyle/>
          <a:p>
            <a:pPr marL="0" lvl="0" indent="0" algn="l" rtl="0">
              <a:spcBef>
                <a:spcPts val="360"/>
              </a:spcBef>
              <a:spcAft>
                <a:spcPts val="1600"/>
              </a:spcAft>
              <a:buNone/>
            </a:pPr>
            <a:r>
              <a:rPr lang="en-GB" sz="1600" dirty="0">
                <a:solidFill>
                  <a:schemeClr val="tx1"/>
                </a:solidFill>
              </a:rPr>
              <a:t>Most of the vendors in Kikoni Trade </a:t>
            </a:r>
            <a:r>
              <a:rPr lang="en-GB" sz="1600" dirty="0" err="1">
                <a:solidFill>
                  <a:schemeClr val="tx1"/>
                </a:solidFill>
              </a:rPr>
              <a:t>Center</a:t>
            </a:r>
            <a:r>
              <a:rPr lang="en-GB" sz="1600" dirty="0">
                <a:solidFill>
                  <a:schemeClr val="tx1"/>
                </a:solidFill>
              </a:rPr>
              <a:t> have been negatively affected by the pandemic. This has exposed the level of resilience of these businesses in the face of a pandemic. There was clear evidence for the need of diversification within their businesses. Exploring numerous options on how to serve the customers and increasing the customer categories.</a:t>
            </a:r>
            <a:endParaRPr sz="1600">
              <a:solidFill>
                <a:schemeClr val="tx1"/>
              </a:solidFill>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780</Words>
  <PresentationFormat>On-screen Show (16:9)</PresentationFormat>
  <Paragraphs>33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Montserrat</vt:lpstr>
      <vt:lpstr>Calibri</vt:lpstr>
      <vt:lpstr>Lato</vt:lpstr>
      <vt:lpstr>Focus</vt:lpstr>
      <vt:lpstr>MAKERERE UNIVERSITY COLLEGE OF COMPUTING AND INFORMATION SCIENCE EASTAFRICAN SCHOOL OF LIBRARY AND INFORMATION SCIENCE  BLS3220: Community and specialised information systems  </vt:lpstr>
      <vt:lpstr>Member</vt:lpstr>
      <vt:lpstr>Introduction</vt:lpstr>
      <vt:lpstr>Methodology</vt:lpstr>
      <vt:lpstr>Common experiences among the vendors</vt:lpstr>
      <vt:lpstr>Demographic correlation to the responses </vt:lpstr>
      <vt:lpstr>Possible Solutions by COCIS</vt:lpstr>
      <vt:lpstr>Recommendations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MAKERERE UNIVERSITY COLLEGE OF COMPUTING AND INFORMATION SCIENCE EASTAFRICAN SCHOOL OF LIBRARY AND INFORMATION SCIENCE  BLS3220: Community and specialised information systems  </dc:title>
  <cp:lastModifiedBy>Windows User</cp:lastModifiedBy>
  <cp:revision>2</cp:revision>
  <dcterms:modified xsi:type="dcterms:W3CDTF">2020-11-10T04:40:06Z</dcterms:modified>
</cp:coreProperties>
</file>