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63" r:id="rId3"/>
    <p:sldId id="257" r:id="rId4"/>
    <p:sldId id="264" r:id="rId5"/>
    <p:sldId id="261" r:id="rId6"/>
    <p:sldId id="258" r:id="rId7"/>
    <p:sldId id="259" r:id="rId8"/>
    <p:sldId id="262"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15BCF-088C-4CDE-813A-78A1C8912B24}" v="639" dt="2022-11-15T19:54:02.607"/>
    <p1510:client id="{699E7BAD-A0BC-CC9F-0215-AE10425DFF69}" v="107" dt="2022-11-16T03:30:01.182"/>
    <p1510:client id="{AB9CFA10-0A3F-2BBA-3BBD-48FB194A7A48}" v="200" dt="2022-11-17T21:29:59.281"/>
    <p1510:client id="{EF23347E-6279-59F7-D645-900EDE6431A4}" v="5" dt="2022-11-16T04:56:08.8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8BA86D-88CD-4B75-B7A5-574B090B984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4EFA3E0-5860-40EB-907A-ED0B6EA6BFEF}">
      <dgm:prSet/>
      <dgm:spPr/>
      <dgm:t>
        <a:bodyPr/>
        <a:lstStyle/>
        <a:p>
          <a:pPr>
            <a:lnSpc>
              <a:spcPct val="100000"/>
            </a:lnSpc>
          </a:pPr>
          <a:r>
            <a:rPr lang="en-US"/>
            <a:t>The use of random is done to generate random values to be used.</a:t>
          </a:r>
        </a:p>
      </dgm:t>
    </dgm:pt>
    <dgm:pt modelId="{1F6BF863-D5C5-42AF-948E-F34EF3235736}" type="parTrans" cxnId="{85EDC4E4-0126-432F-A6BB-FB45D2E4AA4C}">
      <dgm:prSet/>
      <dgm:spPr/>
      <dgm:t>
        <a:bodyPr/>
        <a:lstStyle/>
        <a:p>
          <a:endParaRPr lang="en-US"/>
        </a:p>
      </dgm:t>
    </dgm:pt>
    <dgm:pt modelId="{D99FC671-1E71-49BE-9DBF-5BC91B065100}" type="sibTrans" cxnId="{85EDC4E4-0126-432F-A6BB-FB45D2E4AA4C}">
      <dgm:prSet/>
      <dgm:spPr/>
      <dgm:t>
        <a:bodyPr/>
        <a:lstStyle/>
        <a:p>
          <a:endParaRPr lang="en-US"/>
        </a:p>
      </dgm:t>
    </dgm:pt>
    <dgm:pt modelId="{CD4AD816-0198-484C-919A-180A4C9C1962}">
      <dgm:prSet/>
      <dgm:spPr/>
      <dgm:t>
        <a:bodyPr/>
        <a:lstStyle/>
        <a:p>
          <a:pPr>
            <a:lnSpc>
              <a:spcPct val="100000"/>
            </a:lnSpc>
          </a:pPr>
          <a:r>
            <a:rPr lang="en-US"/>
            <a:t>The use of requests is done to connect the program to the internet to allow the program to get the definition of the word online.</a:t>
          </a:r>
        </a:p>
      </dgm:t>
    </dgm:pt>
    <dgm:pt modelId="{16B7A910-3578-4D72-A3F0-54FC525AD3F2}" type="parTrans" cxnId="{73B43291-E512-450A-B35F-EF0491D5EC86}">
      <dgm:prSet/>
      <dgm:spPr/>
      <dgm:t>
        <a:bodyPr/>
        <a:lstStyle/>
        <a:p>
          <a:endParaRPr lang="en-US"/>
        </a:p>
      </dgm:t>
    </dgm:pt>
    <dgm:pt modelId="{5DC102FE-59F9-49B2-8820-A868A76E89A3}" type="sibTrans" cxnId="{73B43291-E512-450A-B35F-EF0491D5EC86}">
      <dgm:prSet/>
      <dgm:spPr/>
      <dgm:t>
        <a:bodyPr/>
        <a:lstStyle/>
        <a:p>
          <a:endParaRPr lang="en-US"/>
        </a:p>
      </dgm:t>
    </dgm:pt>
    <dgm:pt modelId="{D84DEC54-5CFF-4C5D-9E0C-0796AFF35585}" type="pres">
      <dgm:prSet presAssocID="{DA8BA86D-88CD-4B75-B7A5-574B090B984D}" presName="root" presStyleCnt="0">
        <dgm:presLayoutVars>
          <dgm:dir/>
          <dgm:resizeHandles val="exact"/>
        </dgm:presLayoutVars>
      </dgm:prSet>
      <dgm:spPr/>
    </dgm:pt>
    <dgm:pt modelId="{A191BCDA-DA4A-40CE-946B-92EBCE04B5A7}" type="pres">
      <dgm:prSet presAssocID="{24EFA3E0-5860-40EB-907A-ED0B6EA6BFEF}" presName="compNode" presStyleCnt="0"/>
      <dgm:spPr/>
    </dgm:pt>
    <dgm:pt modelId="{7FC84690-B9E3-4058-83BA-870BDB8A2F18}" type="pres">
      <dgm:prSet presAssocID="{24EFA3E0-5860-40EB-907A-ED0B6EA6BFE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ation with Pie Chart"/>
        </a:ext>
      </dgm:extLst>
    </dgm:pt>
    <dgm:pt modelId="{887160E1-77E0-4CB0-9B6B-C7143913F6B9}" type="pres">
      <dgm:prSet presAssocID="{24EFA3E0-5860-40EB-907A-ED0B6EA6BFEF}" presName="spaceRect" presStyleCnt="0"/>
      <dgm:spPr/>
    </dgm:pt>
    <dgm:pt modelId="{4052214D-B220-470D-B49F-BC5E5DA51E38}" type="pres">
      <dgm:prSet presAssocID="{24EFA3E0-5860-40EB-907A-ED0B6EA6BFEF}" presName="textRect" presStyleLbl="revTx" presStyleIdx="0" presStyleCnt="2">
        <dgm:presLayoutVars>
          <dgm:chMax val="1"/>
          <dgm:chPref val="1"/>
        </dgm:presLayoutVars>
      </dgm:prSet>
      <dgm:spPr/>
    </dgm:pt>
    <dgm:pt modelId="{481DB873-0F02-435F-A37D-8488A34E32A6}" type="pres">
      <dgm:prSet presAssocID="{D99FC671-1E71-49BE-9DBF-5BC91B065100}" presName="sibTrans" presStyleCnt="0"/>
      <dgm:spPr/>
    </dgm:pt>
    <dgm:pt modelId="{F0817B19-0996-46AC-A093-59E6E4CFA2E5}" type="pres">
      <dgm:prSet presAssocID="{CD4AD816-0198-484C-919A-180A4C9C1962}" presName="compNode" presStyleCnt="0"/>
      <dgm:spPr/>
    </dgm:pt>
    <dgm:pt modelId="{37234769-1D85-4EEB-AF7B-64EA68732EF9}" type="pres">
      <dgm:prSet presAssocID="{CD4AD816-0198-484C-919A-180A4C9C196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a:ext>
      </dgm:extLst>
    </dgm:pt>
    <dgm:pt modelId="{A45AE7F9-FBCA-4EF8-B980-DBEC5958D1C5}" type="pres">
      <dgm:prSet presAssocID="{CD4AD816-0198-484C-919A-180A4C9C1962}" presName="spaceRect" presStyleCnt="0"/>
      <dgm:spPr/>
    </dgm:pt>
    <dgm:pt modelId="{3748D4AA-F7CA-446D-825D-36AD22EC3E71}" type="pres">
      <dgm:prSet presAssocID="{CD4AD816-0198-484C-919A-180A4C9C1962}" presName="textRect" presStyleLbl="revTx" presStyleIdx="1" presStyleCnt="2">
        <dgm:presLayoutVars>
          <dgm:chMax val="1"/>
          <dgm:chPref val="1"/>
        </dgm:presLayoutVars>
      </dgm:prSet>
      <dgm:spPr/>
    </dgm:pt>
  </dgm:ptLst>
  <dgm:cxnLst>
    <dgm:cxn modelId="{7C496579-46DD-479E-B08D-91F69B24D77F}" type="presOf" srcId="{DA8BA86D-88CD-4B75-B7A5-574B090B984D}" destId="{D84DEC54-5CFF-4C5D-9E0C-0796AFF35585}" srcOrd="0" destOrd="0" presId="urn:microsoft.com/office/officeart/2018/2/layout/IconLabelList"/>
    <dgm:cxn modelId="{A275917D-57C0-4276-A9E1-517A3A1814F1}" type="presOf" srcId="{24EFA3E0-5860-40EB-907A-ED0B6EA6BFEF}" destId="{4052214D-B220-470D-B49F-BC5E5DA51E38}" srcOrd="0" destOrd="0" presId="urn:microsoft.com/office/officeart/2018/2/layout/IconLabelList"/>
    <dgm:cxn modelId="{73B43291-E512-450A-B35F-EF0491D5EC86}" srcId="{DA8BA86D-88CD-4B75-B7A5-574B090B984D}" destId="{CD4AD816-0198-484C-919A-180A4C9C1962}" srcOrd="1" destOrd="0" parTransId="{16B7A910-3578-4D72-A3F0-54FC525AD3F2}" sibTransId="{5DC102FE-59F9-49B2-8820-A868A76E89A3}"/>
    <dgm:cxn modelId="{FBB2B7D4-84C0-46D7-8353-C25904B709ED}" type="presOf" srcId="{CD4AD816-0198-484C-919A-180A4C9C1962}" destId="{3748D4AA-F7CA-446D-825D-36AD22EC3E71}" srcOrd="0" destOrd="0" presId="urn:microsoft.com/office/officeart/2018/2/layout/IconLabelList"/>
    <dgm:cxn modelId="{85EDC4E4-0126-432F-A6BB-FB45D2E4AA4C}" srcId="{DA8BA86D-88CD-4B75-B7A5-574B090B984D}" destId="{24EFA3E0-5860-40EB-907A-ED0B6EA6BFEF}" srcOrd="0" destOrd="0" parTransId="{1F6BF863-D5C5-42AF-948E-F34EF3235736}" sibTransId="{D99FC671-1E71-49BE-9DBF-5BC91B065100}"/>
    <dgm:cxn modelId="{126EC4EE-FFE3-4BDA-BDAE-3ECA79CFB377}" type="presParOf" srcId="{D84DEC54-5CFF-4C5D-9E0C-0796AFF35585}" destId="{A191BCDA-DA4A-40CE-946B-92EBCE04B5A7}" srcOrd="0" destOrd="0" presId="urn:microsoft.com/office/officeart/2018/2/layout/IconLabelList"/>
    <dgm:cxn modelId="{844FB9C5-C609-4124-A00B-D4A1B0C91ADE}" type="presParOf" srcId="{A191BCDA-DA4A-40CE-946B-92EBCE04B5A7}" destId="{7FC84690-B9E3-4058-83BA-870BDB8A2F18}" srcOrd="0" destOrd="0" presId="urn:microsoft.com/office/officeart/2018/2/layout/IconLabelList"/>
    <dgm:cxn modelId="{9DDB2CF3-875E-4060-96E5-0F7607669023}" type="presParOf" srcId="{A191BCDA-DA4A-40CE-946B-92EBCE04B5A7}" destId="{887160E1-77E0-4CB0-9B6B-C7143913F6B9}" srcOrd="1" destOrd="0" presId="urn:microsoft.com/office/officeart/2018/2/layout/IconLabelList"/>
    <dgm:cxn modelId="{F9002C2F-4CF9-4478-BE42-A2477EA329EE}" type="presParOf" srcId="{A191BCDA-DA4A-40CE-946B-92EBCE04B5A7}" destId="{4052214D-B220-470D-B49F-BC5E5DA51E38}" srcOrd="2" destOrd="0" presId="urn:microsoft.com/office/officeart/2018/2/layout/IconLabelList"/>
    <dgm:cxn modelId="{DEB191C0-672D-41F6-AC34-25DC4D4F35E9}" type="presParOf" srcId="{D84DEC54-5CFF-4C5D-9E0C-0796AFF35585}" destId="{481DB873-0F02-435F-A37D-8488A34E32A6}" srcOrd="1" destOrd="0" presId="urn:microsoft.com/office/officeart/2018/2/layout/IconLabelList"/>
    <dgm:cxn modelId="{6195E9D7-7646-435A-9B7B-7994746A40A9}" type="presParOf" srcId="{D84DEC54-5CFF-4C5D-9E0C-0796AFF35585}" destId="{F0817B19-0996-46AC-A093-59E6E4CFA2E5}" srcOrd="2" destOrd="0" presId="urn:microsoft.com/office/officeart/2018/2/layout/IconLabelList"/>
    <dgm:cxn modelId="{446FC0B5-E806-43BE-A68C-EB234184653A}" type="presParOf" srcId="{F0817B19-0996-46AC-A093-59E6E4CFA2E5}" destId="{37234769-1D85-4EEB-AF7B-64EA68732EF9}" srcOrd="0" destOrd="0" presId="urn:microsoft.com/office/officeart/2018/2/layout/IconLabelList"/>
    <dgm:cxn modelId="{4E70AB05-7D94-44C0-BE3F-DCAD252280C0}" type="presParOf" srcId="{F0817B19-0996-46AC-A093-59E6E4CFA2E5}" destId="{A45AE7F9-FBCA-4EF8-B980-DBEC5958D1C5}" srcOrd="1" destOrd="0" presId="urn:microsoft.com/office/officeart/2018/2/layout/IconLabelList"/>
    <dgm:cxn modelId="{EF04E21C-E87A-4864-808F-006B5361DE73}" type="presParOf" srcId="{F0817B19-0996-46AC-A093-59E6E4CFA2E5}" destId="{3748D4AA-F7CA-446D-825D-36AD22EC3E7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84690-B9E3-4058-83BA-870BDB8A2F18}">
      <dsp:nvSpPr>
        <dsp:cNvPr id="0" name=""/>
        <dsp:cNvSpPr/>
      </dsp:nvSpPr>
      <dsp:spPr>
        <a:xfrm>
          <a:off x="1519199" y="31331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52214D-B220-470D-B49F-BC5E5DA51E38}">
      <dsp:nvSpPr>
        <dsp:cNvPr id="0" name=""/>
        <dsp:cNvSpPr/>
      </dsp:nvSpPr>
      <dsp:spPr>
        <a:xfrm>
          <a:off x="331199" y="272757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The use of random is done to generate random values to be used.</a:t>
          </a:r>
        </a:p>
      </dsp:txBody>
      <dsp:txXfrm>
        <a:off x="331199" y="2727574"/>
        <a:ext cx="4320000" cy="720000"/>
      </dsp:txXfrm>
    </dsp:sp>
    <dsp:sp modelId="{37234769-1D85-4EEB-AF7B-64EA68732EF9}">
      <dsp:nvSpPr>
        <dsp:cNvPr id="0" name=""/>
        <dsp:cNvSpPr/>
      </dsp:nvSpPr>
      <dsp:spPr>
        <a:xfrm>
          <a:off x="6595199" y="31331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48D4AA-F7CA-446D-825D-36AD22EC3E71}">
      <dsp:nvSpPr>
        <dsp:cNvPr id="0" name=""/>
        <dsp:cNvSpPr/>
      </dsp:nvSpPr>
      <dsp:spPr>
        <a:xfrm>
          <a:off x="5407199" y="272757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The use of requests is done to connect the program to the internet to allow the program to get the definition of the word online.</a:t>
          </a:r>
        </a:p>
      </dsp:txBody>
      <dsp:txXfrm>
        <a:off x="5407199" y="2727574"/>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11/17/2022</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3368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11/17/2022</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21722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11/17/2022</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1318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11/17/2022</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51368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11/17/2022</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09521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11/17/2022</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8542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11/17/2022</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43104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11/17/2022</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01746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11/17/2022</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62490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11/17/2022</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3378486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11/17/2022</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55100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11/17/2022</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344139"/>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281474" y="5576520"/>
            <a:ext cx="9622971" cy="691312"/>
          </a:xfrm>
        </p:spPr>
        <p:txBody>
          <a:bodyPr vert="horz" lIns="91440" tIns="45720" rIns="91440" bIns="45720" rtlCol="0">
            <a:normAutofit/>
          </a:bodyPr>
          <a:lstStyle/>
          <a:p>
            <a:pPr algn="ctr"/>
            <a:r>
              <a:rPr lang="en-US" sz="2000">
                <a:solidFill>
                  <a:schemeClr val="tx1">
                    <a:lumMod val="85000"/>
                    <a:lumOff val="15000"/>
                  </a:schemeClr>
                </a:solidFill>
                <a:cs typeface="Calibri"/>
              </a:rPr>
              <a:t>By Toan Lee and Ali Vafaeian</a:t>
            </a:r>
            <a:endParaRPr lang="en-US" sz="2000">
              <a:solidFill>
                <a:schemeClr val="tx1">
                  <a:lumMod val="85000"/>
                  <a:lumOff val="15000"/>
                </a:schemeClr>
              </a:solidFill>
            </a:endParaRPr>
          </a:p>
        </p:txBody>
      </p:sp>
      <p:pic>
        <p:nvPicPr>
          <p:cNvPr id="4" name="Picture 4" descr="Diagram, schematic&#10;&#10;Description automatically generated">
            <a:extLst>
              <a:ext uri="{FF2B5EF4-FFF2-40B4-BE49-F238E27FC236}">
                <a16:creationId xmlns:a16="http://schemas.microsoft.com/office/drawing/2014/main" id="{39E4A85C-D5CE-4338-C3C8-C1B7E9D91649}"/>
              </a:ext>
            </a:extLst>
          </p:cNvPr>
          <p:cNvPicPr>
            <a:picLocks noChangeAspect="1"/>
          </p:cNvPicPr>
          <p:nvPr/>
        </p:nvPicPr>
        <p:blipFill>
          <a:blip r:embed="rId2"/>
          <a:stretch>
            <a:fillRect/>
          </a:stretch>
        </p:blipFill>
        <p:spPr>
          <a:xfrm>
            <a:off x="3493196" y="771100"/>
            <a:ext cx="5599344" cy="4869107"/>
          </a:xfrm>
          <a:prstGeom prst="rect">
            <a:avLst/>
          </a:prstGeom>
        </p:spPr>
      </p:pic>
      <p:cxnSp>
        <p:nvCxnSpPr>
          <p:cNvPr id="16" name="Straight Connector 1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2">
            <a:extLst>
              <a:ext uri="{FF2B5EF4-FFF2-40B4-BE49-F238E27FC236}">
                <a16:creationId xmlns:a16="http://schemas.microsoft.com/office/drawing/2014/main" id="{064CBAAB-7956-4763-9F69-A3FDBF1AC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1BA29B-CA78-96C1-DC47-8D011AF1C4B6}"/>
              </a:ext>
            </a:extLst>
          </p:cNvPr>
          <p:cNvSpPr>
            <a:spLocks noGrp="1"/>
          </p:cNvSpPr>
          <p:nvPr>
            <p:ph type="title"/>
          </p:nvPr>
        </p:nvSpPr>
        <p:spPr>
          <a:xfrm>
            <a:off x="1097280" y="286603"/>
            <a:ext cx="10058400" cy="1450757"/>
          </a:xfrm>
        </p:spPr>
        <p:txBody>
          <a:bodyPr anchor="ctr">
            <a:normAutofit/>
          </a:bodyPr>
          <a:lstStyle/>
          <a:p>
            <a:r>
              <a:rPr lang="en-US">
                <a:solidFill>
                  <a:srgbClr val="FFFFFF"/>
                </a:solidFill>
              </a:rPr>
              <a:t>Why we chose this:</a:t>
            </a:r>
          </a:p>
        </p:txBody>
      </p:sp>
      <p:sp>
        <p:nvSpPr>
          <p:cNvPr id="3" name="Content Placeholder 2">
            <a:extLst>
              <a:ext uri="{FF2B5EF4-FFF2-40B4-BE49-F238E27FC236}">
                <a16:creationId xmlns:a16="http://schemas.microsoft.com/office/drawing/2014/main" id="{A5EE0EB3-0D4C-AC1C-880F-A4827E01F304}"/>
              </a:ext>
            </a:extLst>
          </p:cNvPr>
          <p:cNvSpPr>
            <a:spLocks noGrp="1"/>
          </p:cNvSpPr>
          <p:nvPr>
            <p:ph idx="1"/>
          </p:nvPr>
        </p:nvSpPr>
        <p:spPr>
          <a:xfrm>
            <a:off x="1096963" y="2675694"/>
            <a:ext cx="10058400" cy="3193294"/>
          </a:xfrm>
        </p:spPr>
        <p:txBody>
          <a:bodyPr vert="horz" lIns="0" tIns="45720" rIns="0" bIns="45720" rtlCol="0">
            <a:normAutofit/>
          </a:bodyPr>
          <a:lstStyle/>
          <a:p>
            <a:r>
              <a:rPr lang="en-US"/>
              <a:t>We chose to do a hangman game because it seemed like the game that could have the most add on(s) to it. It was also something that could have very easily been done with many functions and that’s what we ended up doing anyways. The other options seemed not as thought provoking to us.</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494348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9B37B-442C-D07E-339C-06F9AE9FC75D}"/>
              </a:ext>
            </a:extLst>
          </p:cNvPr>
          <p:cNvSpPr>
            <a:spLocks noGrp="1"/>
          </p:cNvSpPr>
          <p:nvPr>
            <p:ph type="title"/>
          </p:nvPr>
        </p:nvSpPr>
        <p:spPr>
          <a:xfrm>
            <a:off x="643468" y="643467"/>
            <a:ext cx="3073550" cy="5126203"/>
          </a:xfrm>
        </p:spPr>
        <p:txBody>
          <a:bodyPr anchor="ctr">
            <a:normAutofit/>
          </a:bodyPr>
          <a:lstStyle/>
          <a:p>
            <a:pPr algn="r"/>
            <a:r>
              <a:rPr lang="en-US"/>
              <a:t>Demo</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674ABE-6518-5FCA-F4E5-4B204DA977C4}"/>
              </a:ext>
            </a:extLst>
          </p:cNvPr>
          <p:cNvSpPr>
            <a:spLocks noGrp="1"/>
          </p:cNvSpPr>
          <p:nvPr>
            <p:ph idx="1"/>
          </p:nvPr>
        </p:nvSpPr>
        <p:spPr>
          <a:xfrm>
            <a:off x="4363786" y="621697"/>
            <a:ext cx="6791894" cy="5147973"/>
          </a:xfrm>
        </p:spPr>
        <p:txBody>
          <a:bodyPr vert="horz" lIns="0" tIns="45720" rIns="0" bIns="45720" rtlCol="0" anchor="ctr">
            <a:normAutofit/>
          </a:bodyPr>
          <a:lstStyle/>
          <a:p>
            <a:r>
              <a:rPr lang="en-US">
                <a:ea typeface="+mn-lt"/>
                <a:cs typeface="+mn-lt"/>
              </a:rPr>
              <a:t>We will now show a demo of the Hangman game we created as well as break down the program a little...</a:t>
            </a:r>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398056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6487B-51D4-BC7E-7A8D-E74AEE7CB11B}"/>
              </a:ext>
            </a:extLst>
          </p:cNvPr>
          <p:cNvSpPr>
            <a:spLocks noGrp="1"/>
          </p:cNvSpPr>
          <p:nvPr>
            <p:ph type="title"/>
          </p:nvPr>
        </p:nvSpPr>
        <p:spPr/>
        <p:txBody>
          <a:bodyPr/>
          <a:lstStyle/>
          <a:p>
            <a:r>
              <a:rPr lang="en-US"/>
              <a:t>Important Libraries used</a:t>
            </a:r>
          </a:p>
        </p:txBody>
      </p:sp>
      <p:graphicFrame>
        <p:nvGraphicFramePr>
          <p:cNvPr id="8" name="Content Placeholder 2">
            <a:extLst>
              <a:ext uri="{FF2B5EF4-FFF2-40B4-BE49-F238E27FC236}">
                <a16:creationId xmlns:a16="http://schemas.microsoft.com/office/drawing/2014/main" id="{A8FDFE1B-52E3-C51E-246A-EE1DA567640B}"/>
              </a:ext>
            </a:extLst>
          </p:cNvPr>
          <p:cNvGraphicFramePr>
            <a:graphicFrameLocks noGrp="1"/>
          </p:cNvGraphicFramePr>
          <p:nvPr>
            <p:ph idx="1"/>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6" descr="Graphical user interface, application&#10;&#10;Description automatically generated">
            <a:extLst>
              <a:ext uri="{FF2B5EF4-FFF2-40B4-BE49-F238E27FC236}">
                <a16:creationId xmlns:a16="http://schemas.microsoft.com/office/drawing/2014/main" id="{3B4ECEC6-CDAE-FFC2-8286-FC92D492C1AC}"/>
              </a:ext>
            </a:extLst>
          </p:cNvPr>
          <p:cNvPicPr>
            <a:picLocks noChangeAspect="1"/>
          </p:cNvPicPr>
          <p:nvPr/>
        </p:nvPicPr>
        <p:blipFill>
          <a:blip r:embed="rId7"/>
          <a:stretch>
            <a:fillRect/>
          </a:stretch>
        </p:blipFill>
        <p:spPr>
          <a:xfrm>
            <a:off x="4724400" y="3130114"/>
            <a:ext cx="2743200" cy="597772"/>
          </a:xfrm>
          <a:prstGeom prst="rect">
            <a:avLst/>
          </a:prstGeom>
        </p:spPr>
      </p:pic>
    </p:spTree>
    <p:extLst>
      <p:ext uri="{BB962C8B-B14F-4D97-AF65-F5344CB8AC3E}">
        <p14:creationId xmlns:p14="http://schemas.microsoft.com/office/powerpoint/2010/main" val="428580689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1B4E201-164F-4793-895E-C149B2F2F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65F4110-C0FC-4D61-ACD2-A7C950EAE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60711" y="3506289"/>
            <a:ext cx="7210670" cy="2967839"/>
          </a:xfrm>
          <a:prstGeom prst="rect">
            <a:avLst/>
          </a:prstGeom>
          <a:solidFill>
            <a:srgbClr val="493F5A"/>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50A89-2195-A38F-4F69-2C35DFA8BFAE}"/>
              </a:ext>
            </a:extLst>
          </p:cNvPr>
          <p:cNvSpPr>
            <a:spLocks noGrp="1"/>
          </p:cNvSpPr>
          <p:nvPr>
            <p:ph type="title"/>
          </p:nvPr>
        </p:nvSpPr>
        <p:spPr>
          <a:xfrm>
            <a:off x="5021821" y="3812955"/>
            <a:ext cx="6465287" cy="1486192"/>
          </a:xfrm>
        </p:spPr>
        <p:txBody>
          <a:bodyPr vert="horz" lIns="91440" tIns="45720" rIns="91440" bIns="45720" rtlCol="0" anchor="b">
            <a:normAutofit/>
          </a:bodyPr>
          <a:lstStyle/>
          <a:p>
            <a:pPr>
              <a:lnSpc>
                <a:spcPct val="90000"/>
              </a:lnSpc>
            </a:pPr>
            <a:r>
              <a:rPr lang="en-US" sz="5000">
                <a:solidFill>
                  <a:schemeClr val="bg1"/>
                </a:solidFill>
              </a:rPr>
              <a:t>Important segments of code</a:t>
            </a:r>
          </a:p>
        </p:txBody>
      </p:sp>
      <p:sp>
        <p:nvSpPr>
          <p:cNvPr id="3" name="Content Placeholder 2">
            <a:extLst>
              <a:ext uri="{FF2B5EF4-FFF2-40B4-BE49-F238E27FC236}">
                <a16:creationId xmlns:a16="http://schemas.microsoft.com/office/drawing/2014/main" id="{3AC121AA-48BB-9B61-18A9-0363D6E30DD6}"/>
              </a:ext>
            </a:extLst>
          </p:cNvPr>
          <p:cNvSpPr>
            <a:spLocks noGrp="1"/>
          </p:cNvSpPr>
          <p:nvPr>
            <p:ph idx="1"/>
          </p:nvPr>
        </p:nvSpPr>
        <p:spPr>
          <a:xfrm>
            <a:off x="5021821" y="5497884"/>
            <a:ext cx="6465286" cy="750216"/>
          </a:xfrm>
        </p:spPr>
        <p:txBody>
          <a:bodyPr vert="horz" lIns="91440" tIns="45720" rIns="91440" bIns="45720" rtlCol="0">
            <a:normAutofit/>
          </a:bodyPr>
          <a:lstStyle/>
          <a:p>
            <a:pPr marL="0" indent="0">
              <a:lnSpc>
                <a:spcPct val="90000"/>
              </a:lnSpc>
              <a:buNone/>
            </a:pPr>
            <a:r>
              <a:rPr lang="en-US" sz="1500" cap="all" spc="200">
                <a:solidFill>
                  <a:schemeClr val="bg1"/>
                </a:solidFill>
              </a:rPr>
              <a:t>These are some of the most import parts of the game that we made into functions to run very easily.</a:t>
            </a:r>
          </a:p>
        </p:txBody>
      </p:sp>
      <p:pic>
        <p:nvPicPr>
          <p:cNvPr id="6" name="Picture 6" descr="Text&#10;&#10;Description automatically generated">
            <a:extLst>
              <a:ext uri="{FF2B5EF4-FFF2-40B4-BE49-F238E27FC236}">
                <a16:creationId xmlns:a16="http://schemas.microsoft.com/office/drawing/2014/main" id="{F7FC1ECF-75BD-D150-5FE9-71A9E8F3B904}"/>
              </a:ext>
            </a:extLst>
          </p:cNvPr>
          <p:cNvPicPr>
            <a:picLocks noChangeAspect="1"/>
          </p:cNvPicPr>
          <p:nvPr/>
        </p:nvPicPr>
        <p:blipFill rotWithShape="1">
          <a:blip r:embed="rId2"/>
          <a:srcRect t="7843" r="2" b="10430"/>
          <a:stretch/>
        </p:blipFill>
        <p:spPr>
          <a:xfrm>
            <a:off x="4654296" y="299363"/>
            <a:ext cx="7217085" cy="3008188"/>
          </a:xfrm>
          <a:prstGeom prst="rect">
            <a:avLst/>
          </a:prstGeom>
        </p:spPr>
      </p:pic>
      <p:cxnSp>
        <p:nvCxnSpPr>
          <p:cNvPr id="32" name="Straight Connector 31">
            <a:extLst>
              <a:ext uri="{FF2B5EF4-FFF2-40B4-BE49-F238E27FC236}">
                <a16:creationId xmlns:a16="http://schemas.microsoft.com/office/drawing/2014/main" id="{FACE2D80-77E9-4433-B62B-693C5B7B2A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5393160"/>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pic>
        <p:nvPicPr>
          <p:cNvPr id="8" name="Picture 8" descr="Text&#10;&#10;Description automatically generated">
            <a:extLst>
              <a:ext uri="{FF2B5EF4-FFF2-40B4-BE49-F238E27FC236}">
                <a16:creationId xmlns:a16="http://schemas.microsoft.com/office/drawing/2014/main" id="{6FF35BD8-D4EB-7E69-C1AF-3CD4B4FA1257}"/>
              </a:ext>
            </a:extLst>
          </p:cNvPr>
          <p:cNvPicPr>
            <a:picLocks noChangeAspect="1"/>
          </p:cNvPicPr>
          <p:nvPr/>
        </p:nvPicPr>
        <p:blipFill>
          <a:blip r:embed="rId3"/>
          <a:stretch>
            <a:fillRect/>
          </a:stretch>
        </p:blipFill>
        <p:spPr>
          <a:xfrm>
            <a:off x="204952" y="269447"/>
            <a:ext cx="4346027" cy="4295865"/>
          </a:xfrm>
          <a:prstGeom prst="rect">
            <a:avLst/>
          </a:prstGeom>
        </p:spPr>
      </p:pic>
      <p:pic>
        <p:nvPicPr>
          <p:cNvPr id="10" name="Picture 11" descr="Text&#10;&#10;Description automatically generated">
            <a:extLst>
              <a:ext uri="{FF2B5EF4-FFF2-40B4-BE49-F238E27FC236}">
                <a16:creationId xmlns:a16="http://schemas.microsoft.com/office/drawing/2014/main" id="{9F0A96BE-C15F-7F58-FF48-AA0E7BDABDEC}"/>
              </a:ext>
            </a:extLst>
          </p:cNvPr>
          <p:cNvPicPr>
            <a:picLocks noChangeAspect="1"/>
          </p:cNvPicPr>
          <p:nvPr/>
        </p:nvPicPr>
        <p:blipFill>
          <a:blip r:embed="rId4"/>
          <a:stretch>
            <a:fillRect/>
          </a:stretch>
        </p:blipFill>
        <p:spPr>
          <a:xfrm>
            <a:off x="204952" y="4696090"/>
            <a:ext cx="4346027" cy="1573613"/>
          </a:xfrm>
          <a:prstGeom prst="rect">
            <a:avLst/>
          </a:prstGeom>
        </p:spPr>
      </p:pic>
    </p:spTree>
    <p:extLst>
      <p:ext uri="{BB962C8B-B14F-4D97-AF65-F5344CB8AC3E}">
        <p14:creationId xmlns:p14="http://schemas.microsoft.com/office/powerpoint/2010/main" val="19554741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F92044-F4A5-2403-B232-4FFA2DA22EEF}"/>
              </a:ext>
            </a:extLst>
          </p:cNvPr>
          <p:cNvSpPr>
            <a:spLocks noGrp="1"/>
          </p:cNvSpPr>
          <p:nvPr>
            <p:ph type="title"/>
          </p:nvPr>
        </p:nvSpPr>
        <p:spPr>
          <a:xfrm>
            <a:off x="858749" y="963997"/>
            <a:ext cx="3787457" cy="4938361"/>
          </a:xfrm>
        </p:spPr>
        <p:txBody>
          <a:bodyPr anchor="ctr">
            <a:normAutofit/>
          </a:bodyPr>
          <a:lstStyle/>
          <a:p>
            <a:pPr algn="r"/>
            <a:r>
              <a:rPr lang="en-US"/>
              <a:t>Add-on(s)</a:t>
            </a:r>
          </a:p>
        </p:txBody>
      </p:sp>
      <p:cxnSp>
        <p:nvCxnSpPr>
          <p:cNvPr id="21" name="Straight Connector 20">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99ACF32-E135-C3BA-3958-BFEC7935E926}"/>
              </a:ext>
            </a:extLst>
          </p:cNvPr>
          <p:cNvSpPr>
            <a:spLocks noGrp="1"/>
          </p:cNvSpPr>
          <p:nvPr>
            <p:ph idx="1"/>
          </p:nvPr>
        </p:nvSpPr>
        <p:spPr>
          <a:xfrm>
            <a:off x="5301798" y="963507"/>
            <a:ext cx="5968181" cy="4938851"/>
          </a:xfrm>
        </p:spPr>
        <p:txBody>
          <a:bodyPr vert="horz" lIns="0" tIns="45720" rIns="0" bIns="45720" rtlCol="0" anchor="ctr">
            <a:normAutofit/>
          </a:bodyPr>
          <a:lstStyle/>
          <a:p>
            <a:r>
              <a:rPr lang="en-US"/>
              <a:t>For this project we added a few things to make this different from a traditional python hangman game.</a:t>
            </a:r>
          </a:p>
        </p:txBody>
      </p:sp>
    </p:spTree>
    <p:extLst>
      <p:ext uri="{BB962C8B-B14F-4D97-AF65-F5344CB8AC3E}">
        <p14:creationId xmlns:p14="http://schemas.microsoft.com/office/powerpoint/2010/main" val="149701667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582F604E-9D98-817B-CB5A-87C6DAF952DF}"/>
              </a:ext>
            </a:extLst>
          </p:cNvPr>
          <p:cNvPicPr>
            <a:picLocks noChangeAspect="1"/>
          </p:cNvPicPr>
          <p:nvPr/>
        </p:nvPicPr>
        <p:blipFill>
          <a:blip r:embed="rId2"/>
          <a:stretch>
            <a:fillRect/>
          </a:stretch>
        </p:blipFill>
        <p:spPr>
          <a:xfrm>
            <a:off x="1121663" y="643538"/>
            <a:ext cx="9949774" cy="3557043"/>
          </a:xfrm>
          <a:prstGeom prst="rect">
            <a:avLst/>
          </a:prstGeom>
        </p:spPr>
      </p:pic>
      <p:sp>
        <p:nvSpPr>
          <p:cNvPr id="11" name="Rectangle 10">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4A724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1391548-208B-0874-6105-BEB2AC7C3907}"/>
              </a:ext>
            </a:extLst>
          </p:cNvPr>
          <p:cNvSpPr>
            <a:spLocks noGrp="1"/>
          </p:cNvSpPr>
          <p:nvPr>
            <p:ph type="title"/>
          </p:nvPr>
        </p:nvSpPr>
        <p:spPr>
          <a:xfrm>
            <a:off x="633998" y="4905301"/>
            <a:ext cx="4988879" cy="1554485"/>
          </a:xfrm>
        </p:spPr>
        <p:txBody>
          <a:bodyPr anchor="ctr">
            <a:normAutofit/>
          </a:bodyPr>
          <a:lstStyle/>
          <a:p>
            <a:pPr algn="r"/>
            <a:r>
              <a:rPr lang="en-US" sz="4000">
                <a:solidFill>
                  <a:srgbClr val="FFFFFF"/>
                </a:solidFill>
              </a:rPr>
              <a:t> First Add on: Hint system</a:t>
            </a:r>
          </a:p>
        </p:txBody>
      </p:sp>
      <p:cxnSp>
        <p:nvCxnSpPr>
          <p:cNvPr id="13" name="Straight Connector 12">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57C6D8"/>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524808-7994-F8C6-5F9D-82338C6FBB6F}"/>
              </a:ext>
            </a:extLst>
          </p:cNvPr>
          <p:cNvSpPr>
            <a:spLocks noGrp="1"/>
          </p:cNvSpPr>
          <p:nvPr>
            <p:ph idx="1"/>
          </p:nvPr>
        </p:nvSpPr>
        <p:spPr>
          <a:xfrm>
            <a:off x="6064301" y="4905300"/>
            <a:ext cx="5493699" cy="1554485"/>
          </a:xfrm>
        </p:spPr>
        <p:txBody>
          <a:bodyPr vert="horz" lIns="0" tIns="45720" rIns="0" bIns="45720" rtlCol="0" anchor="ctr">
            <a:normAutofit/>
          </a:bodyPr>
          <a:lstStyle/>
          <a:p>
            <a:r>
              <a:rPr lang="en-US">
                <a:solidFill>
                  <a:srgbClr val="FFFFFF"/>
                </a:solidFill>
              </a:rPr>
              <a:t>The first types of hints we did was tell the user what the first letter of the word is after getting two wrong guesses.</a:t>
            </a:r>
          </a:p>
        </p:txBody>
      </p:sp>
    </p:spTree>
    <p:extLst>
      <p:ext uri="{BB962C8B-B14F-4D97-AF65-F5344CB8AC3E}">
        <p14:creationId xmlns:p14="http://schemas.microsoft.com/office/powerpoint/2010/main" val="114166184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1096BA0F-325C-E322-047D-148769DD3F2B}"/>
              </a:ext>
            </a:extLst>
          </p:cNvPr>
          <p:cNvPicPr>
            <a:picLocks noChangeAspect="1"/>
          </p:cNvPicPr>
          <p:nvPr/>
        </p:nvPicPr>
        <p:blipFill>
          <a:blip r:embed="rId2"/>
          <a:stretch>
            <a:fillRect/>
          </a:stretch>
        </p:blipFill>
        <p:spPr>
          <a:xfrm>
            <a:off x="1190285" y="643538"/>
            <a:ext cx="9812529" cy="3557043"/>
          </a:xfrm>
          <a:prstGeom prst="rect">
            <a:avLst/>
          </a:prstGeom>
        </p:spPr>
      </p:pic>
      <p:sp>
        <p:nvSpPr>
          <p:cNvPr id="11" name="Rectangle 10">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62505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5B1C197-017A-F2DE-9966-15896FFA8A1E}"/>
              </a:ext>
            </a:extLst>
          </p:cNvPr>
          <p:cNvSpPr>
            <a:spLocks noGrp="1"/>
          </p:cNvSpPr>
          <p:nvPr>
            <p:ph type="title"/>
          </p:nvPr>
        </p:nvSpPr>
        <p:spPr>
          <a:xfrm>
            <a:off x="633998" y="4905301"/>
            <a:ext cx="4988879" cy="1554485"/>
          </a:xfrm>
        </p:spPr>
        <p:txBody>
          <a:bodyPr anchor="ctr">
            <a:normAutofit/>
          </a:bodyPr>
          <a:lstStyle/>
          <a:p>
            <a:pPr algn="r"/>
            <a:r>
              <a:rPr lang="en-US" sz="4000">
                <a:solidFill>
                  <a:srgbClr val="FFFFFF"/>
                </a:solidFill>
              </a:rPr>
              <a:t>First Add on: Hint system (cont.)</a:t>
            </a:r>
          </a:p>
        </p:txBody>
      </p:sp>
      <p:cxnSp>
        <p:nvCxnSpPr>
          <p:cNvPr id="13" name="Straight Connector 12">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5BCFD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0BF62B-B31A-60FB-D8B2-CED244F479B5}"/>
              </a:ext>
            </a:extLst>
          </p:cNvPr>
          <p:cNvSpPr>
            <a:spLocks noGrp="1"/>
          </p:cNvSpPr>
          <p:nvPr>
            <p:ph idx="1"/>
          </p:nvPr>
        </p:nvSpPr>
        <p:spPr>
          <a:xfrm>
            <a:off x="6064301" y="4905300"/>
            <a:ext cx="5493699" cy="1554485"/>
          </a:xfrm>
        </p:spPr>
        <p:txBody>
          <a:bodyPr vert="horz" lIns="0" tIns="45720" rIns="0" bIns="45720" rtlCol="0" anchor="ctr">
            <a:normAutofit/>
          </a:bodyPr>
          <a:lstStyle/>
          <a:p>
            <a:r>
              <a:rPr lang="en-US">
                <a:solidFill>
                  <a:srgbClr val="FFFFFF"/>
                </a:solidFill>
              </a:rPr>
              <a:t>The second type of hint is after the user gets four wrong guesses the definition of the word is given to the user.</a:t>
            </a:r>
          </a:p>
        </p:txBody>
      </p:sp>
    </p:spTree>
    <p:extLst>
      <p:ext uri="{BB962C8B-B14F-4D97-AF65-F5344CB8AC3E}">
        <p14:creationId xmlns:p14="http://schemas.microsoft.com/office/powerpoint/2010/main" val="255596865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solidFill>
            <a:schemeClr val="tx1"/>
          </a:solidFill>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1238442"/>
            <a:ext cx="3635926" cy="435575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B8F9A9-DB49-2140-E435-D3D94463C4E4}"/>
              </a:ext>
            </a:extLst>
          </p:cNvPr>
          <p:cNvSpPr>
            <a:spLocks noGrp="1"/>
          </p:cNvSpPr>
          <p:nvPr>
            <p:ph type="title"/>
          </p:nvPr>
        </p:nvSpPr>
        <p:spPr>
          <a:xfrm>
            <a:off x="948648" y="1419273"/>
            <a:ext cx="3153580" cy="1358188"/>
          </a:xfrm>
        </p:spPr>
        <p:txBody>
          <a:bodyPr>
            <a:normAutofit/>
          </a:bodyPr>
          <a:lstStyle/>
          <a:p>
            <a:r>
              <a:rPr lang="en-US" sz="3600" dirty="0">
                <a:solidFill>
                  <a:schemeClr val="tx1"/>
                </a:solidFill>
              </a:rPr>
              <a:t>Second Add On: Difficulty System</a:t>
            </a:r>
          </a:p>
          <a:p>
            <a:endParaRPr lang="en-US" sz="3600">
              <a:solidFill>
                <a:schemeClr val="tx1"/>
              </a:solidFill>
            </a:endParaRPr>
          </a:p>
        </p:txBody>
      </p:sp>
      <p:cxnSp>
        <p:nvCxnSpPr>
          <p:cNvPr id="31" name="Straight Connector 30">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2128"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778DD2-47E7-EC60-A127-1523C77EBA03}"/>
              </a:ext>
            </a:extLst>
          </p:cNvPr>
          <p:cNvSpPr>
            <a:spLocks noGrp="1"/>
          </p:cNvSpPr>
          <p:nvPr>
            <p:ph idx="1"/>
          </p:nvPr>
        </p:nvSpPr>
        <p:spPr>
          <a:xfrm>
            <a:off x="948648" y="2978254"/>
            <a:ext cx="3153580" cy="2444238"/>
          </a:xfrm>
        </p:spPr>
        <p:txBody>
          <a:bodyPr vert="horz" lIns="0" tIns="45720" rIns="0" bIns="45720" rtlCol="0">
            <a:normAutofit/>
          </a:bodyPr>
          <a:lstStyle/>
          <a:p>
            <a:r>
              <a:rPr lang="en-US" sz="1600" dirty="0">
                <a:solidFill>
                  <a:schemeClr val="tx1"/>
                </a:solidFill>
                <a:ea typeface="+mn-lt"/>
                <a:cs typeface="+mn-lt"/>
              </a:rPr>
              <a:t>There are 4 difficulty modes we added. They are easy, medium, hard, and extreme. Depending on the difficulty the length and complexity of the word changes.</a:t>
            </a:r>
          </a:p>
          <a:p>
            <a:endParaRPr lang="en-US" sz="1600">
              <a:solidFill>
                <a:schemeClr val="tx1"/>
              </a:solidFill>
            </a:endParaRPr>
          </a:p>
        </p:txBody>
      </p:sp>
      <p:pic>
        <p:nvPicPr>
          <p:cNvPr id="4" name="Picture 4" descr="Text&#10;&#10;Description automatically generated">
            <a:extLst>
              <a:ext uri="{FF2B5EF4-FFF2-40B4-BE49-F238E27FC236}">
                <a16:creationId xmlns:a16="http://schemas.microsoft.com/office/drawing/2014/main" id="{B914FF26-B811-C6A6-2675-1929C0AB8623}"/>
              </a:ext>
            </a:extLst>
          </p:cNvPr>
          <p:cNvPicPr>
            <a:picLocks noChangeAspect="1"/>
          </p:cNvPicPr>
          <p:nvPr/>
        </p:nvPicPr>
        <p:blipFill>
          <a:blip r:embed="rId2"/>
          <a:stretch>
            <a:fillRect/>
          </a:stretch>
        </p:blipFill>
        <p:spPr>
          <a:xfrm>
            <a:off x="5939247" y="1985800"/>
            <a:ext cx="4834160" cy="4348749"/>
          </a:xfrm>
          <a:prstGeom prst="rect">
            <a:avLst/>
          </a:prstGeom>
        </p:spPr>
      </p:pic>
      <p:pic>
        <p:nvPicPr>
          <p:cNvPr id="5" name="Picture 5" descr="Text&#10;&#10;Description automatically generated">
            <a:extLst>
              <a:ext uri="{FF2B5EF4-FFF2-40B4-BE49-F238E27FC236}">
                <a16:creationId xmlns:a16="http://schemas.microsoft.com/office/drawing/2014/main" id="{5C065093-AFFC-1D7D-3BA8-41EF94B8610A}"/>
              </a:ext>
            </a:extLst>
          </p:cNvPr>
          <p:cNvPicPr>
            <a:picLocks noChangeAspect="1"/>
          </p:cNvPicPr>
          <p:nvPr/>
        </p:nvPicPr>
        <p:blipFill>
          <a:blip r:embed="rId3"/>
          <a:stretch>
            <a:fillRect/>
          </a:stretch>
        </p:blipFill>
        <p:spPr>
          <a:xfrm>
            <a:off x="6418401" y="535923"/>
            <a:ext cx="3874646" cy="1406504"/>
          </a:xfrm>
          <a:prstGeom prst="rect">
            <a:avLst/>
          </a:prstGeom>
        </p:spPr>
      </p:pic>
      <p:sp>
        <p:nvSpPr>
          <p:cNvPr id="33" name="Rectangle 32">
            <a:extLst>
              <a:ext uri="{FF2B5EF4-FFF2-40B4-BE49-F238E27FC236}">
                <a16:creationId xmlns:a16="http://schemas.microsoft.com/office/drawing/2014/main" id="{7363FFA6-C551-4935-A474-8B2482E55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7">
            <a:extLst>
              <a:ext uri="{FF2B5EF4-FFF2-40B4-BE49-F238E27FC236}">
                <a16:creationId xmlns:a16="http://schemas.microsoft.com/office/drawing/2014/main" id="{52F95E75-24E9-1670-03E4-F265013F9562}"/>
              </a:ext>
            </a:extLst>
          </p:cNvPr>
          <p:cNvPicPr>
            <a:picLocks noChangeAspect="1"/>
          </p:cNvPicPr>
          <p:nvPr/>
        </p:nvPicPr>
        <p:blipFill>
          <a:blip r:embed="rId4"/>
          <a:stretch>
            <a:fillRect/>
          </a:stretch>
        </p:blipFill>
        <p:spPr>
          <a:xfrm>
            <a:off x="7050540" y="144009"/>
            <a:ext cx="2619375" cy="314325"/>
          </a:xfrm>
          <a:prstGeom prst="rect">
            <a:avLst/>
          </a:prstGeom>
        </p:spPr>
      </p:pic>
    </p:spTree>
    <p:extLst>
      <p:ext uri="{BB962C8B-B14F-4D97-AF65-F5344CB8AC3E}">
        <p14:creationId xmlns:p14="http://schemas.microsoft.com/office/powerpoint/2010/main" val="3397438156"/>
      </p:ext>
    </p:extLst>
  </p:cSld>
  <p:clrMapOvr>
    <a:overrideClrMapping bg1="dk1" tx1="lt1" bg2="dk2" tx2="lt2" accent1="accent1" accent2="accent2" accent3="accent3" accent4="accent4" accent5="accent5" accent6="accent6" hlink="hlink" folHlink="folHlink"/>
  </p:clrMapOvr>
  <p:transition spd="slow">
    <p:push dir="u"/>
  </p:transition>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RetrospectVTI</vt:lpstr>
      <vt:lpstr>PowerPoint Presentation</vt:lpstr>
      <vt:lpstr>Why we chose this:</vt:lpstr>
      <vt:lpstr>Demo</vt:lpstr>
      <vt:lpstr>Important Libraries used</vt:lpstr>
      <vt:lpstr>Important segments of code</vt:lpstr>
      <vt:lpstr>Add-on(s)</vt:lpstr>
      <vt:lpstr> First Add on: Hint system</vt:lpstr>
      <vt:lpstr>First Add on: Hint system (cont.)</vt:lpstr>
      <vt:lpstr>Second Add On: Difficulty System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70</cp:revision>
  <dcterms:created xsi:type="dcterms:W3CDTF">2022-11-15T19:11:40Z</dcterms:created>
  <dcterms:modified xsi:type="dcterms:W3CDTF">2022-11-17T21:30:08Z</dcterms:modified>
</cp:coreProperties>
</file>