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
  </p:notesMasterIdLst>
  <p:sldIdLst>
    <p:sldId id="273" r:id="rId2"/>
    <p:sldId id="276"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117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7E48AD-3BAE-BE47-BEAC-B0973A2754C5}" type="datetimeFigureOut">
              <a:rPr lang="en-US" smtClean="0"/>
              <a:t>10/9/12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35881-2416-0642-BBD6-3E35F7F3D7A4}" type="slidenum">
              <a:rPr lang="en-US" smtClean="0"/>
              <a:t>‹#›</a:t>
            </a:fld>
            <a:endParaRPr lang="en-US"/>
          </a:p>
        </p:txBody>
      </p:sp>
    </p:spTree>
    <p:extLst>
      <p:ext uri="{BB962C8B-B14F-4D97-AF65-F5344CB8AC3E}">
        <p14:creationId xmlns:p14="http://schemas.microsoft.com/office/powerpoint/2010/main" val="27156617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1</a:t>
            </a:fld>
            <a:endParaRPr lang="en-US"/>
          </a:p>
        </p:txBody>
      </p:sp>
    </p:spTree>
    <p:extLst>
      <p:ext uri="{BB962C8B-B14F-4D97-AF65-F5344CB8AC3E}">
        <p14:creationId xmlns:p14="http://schemas.microsoft.com/office/powerpoint/2010/main" val="92435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graphical representation of one of our databases holding the Data Source information. This representation is also similar to the one for data means. Displaying the choices from data fusion results is this process in reverse with similar UI and database structure. </a:t>
            </a:r>
            <a:endParaRPr lang="en-US" dirty="0"/>
          </a:p>
        </p:txBody>
      </p:sp>
      <p:sp>
        <p:nvSpPr>
          <p:cNvPr id="4" name="Slide Number Placeholder 3"/>
          <p:cNvSpPr>
            <a:spLocks noGrp="1"/>
          </p:cNvSpPr>
          <p:nvPr>
            <p:ph type="sldNum" sz="quarter" idx="10"/>
          </p:nvPr>
        </p:nvSpPr>
        <p:spPr/>
        <p:txBody>
          <a:bodyPr/>
          <a:lstStyle/>
          <a:p>
            <a:fld id="{23135881-2416-0642-BBD6-3E35F7F3D7A4}" type="slidenum">
              <a:rPr lang="en-US" smtClean="0"/>
              <a:t>2</a:t>
            </a:fld>
            <a:endParaRPr lang="en-US"/>
          </a:p>
        </p:txBody>
      </p:sp>
    </p:spTree>
    <p:extLst>
      <p:ext uri="{BB962C8B-B14F-4D97-AF65-F5344CB8AC3E}">
        <p14:creationId xmlns:p14="http://schemas.microsoft.com/office/powerpoint/2010/main" val="50156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2FB352-3FF1-4E47-B432-380F887EB6CA}" type="datetimeFigureOut">
              <a:rPr lang="en-US" smtClean="0"/>
              <a:t>10/9/12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18758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FB352-3FF1-4E47-B432-380F887EB6CA}" type="datetimeFigureOut">
              <a:rPr lang="en-US" smtClean="0"/>
              <a:t>10/9/12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257036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2FB352-3FF1-4E47-B432-380F887EB6CA}" type="datetimeFigureOut">
              <a:rPr lang="en-US" smtClean="0"/>
              <a:t>10/9/12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4137627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905475"/>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C2FB352-3FF1-4E47-B432-380F887EB6CA}" type="datetimeFigureOut">
              <a:rPr lang="en-US" smtClean="0"/>
              <a:t>10/9/12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
        <p:nvSpPr>
          <p:cNvPr id="7" name="Rectangle 6"/>
          <p:cNvSpPr/>
          <p:nvPr userDrawn="1"/>
        </p:nvSpPr>
        <p:spPr>
          <a:xfrm>
            <a:off x="0" y="1417638"/>
            <a:ext cx="9144000" cy="18256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85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2FB352-3FF1-4E47-B432-380F887EB6CA}" type="datetimeFigureOut">
              <a:rPr lang="en-US" smtClean="0"/>
              <a:t>10/9/12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427207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2FB352-3FF1-4E47-B432-380F887EB6CA}" type="datetimeFigureOut">
              <a:rPr lang="en-US" smtClean="0"/>
              <a:t>10/9/12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11486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2FB352-3FF1-4E47-B432-380F887EB6CA}" type="datetimeFigureOut">
              <a:rPr lang="en-US" smtClean="0"/>
              <a:t>10/9/12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3185905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2FB352-3FF1-4E47-B432-380F887EB6CA}" type="datetimeFigureOut">
              <a:rPr lang="en-US" smtClean="0"/>
              <a:t>10/9/12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85401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FB352-3FF1-4E47-B432-380F887EB6CA}" type="datetimeFigureOut">
              <a:rPr lang="en-US" smtClean="0"/>
              <a:t>10/9/12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268596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2FB352-3FF1-4E47-B432-380F887EB6CA}" type="datetimeFigureOut">
              <a:rPr lang="en-US" smtClean="0"/>
              <a:t>10/9/12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101431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2FB352-3FF1-4E47-B432-380F887EB6CA}" type="datetimeFigureOut">
              <a:rPr lang="en-US" smtClean="0"/>
              <a:t>10/9/12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854718-36E7-B84F-83DC-8B335ACC6F4A}" type="slidenum">
              <a:rPr lang="en-US" smtClean="0"/>
              <a:t>‹#›</a:t>
            </a:fld>
            <a:endParaRPr lang="en-US"/>
          </a:p>
        </p:txBody>
      </p:sp>
    </p:spTree>
    <p:extLst>
      <p:ext uri="{BB962C8B-B14F-4D97-AF65-F5344CB8AC3E}">
        <p14:creationId xmlns:p14="http://schemas.microsoft.com/office/powerpoint/2010/main" val="3633466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FB352-3FF1-4E47-B432-380F887EB6CA}" type="datetimeFigureOut">
              <a:rPr lang="en-US" smtClean="0"/>
              <a:t>10/9/12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854718-36E7-B84F-83DC-8B335ACC6F4A}" type="slidenum">
              <a:rPr lang="en-US" smtClean="0"/>
              <a:t>‹#›</a:t>
            </a:fld>
            <a:endParaRPr lang="en-US"/>
          </a:p>
        </p:txBody>
      </p:sp>
    </p:spTree>
    <p:extLst>
      <p:ext uri="{BB962C8B-B14F-4D97-AF65-F5344CB8AC3E}">
        <p14:creationId xmlns:p14="http://schemas.microsoft.com/office/powerpoint/2010/main" val="41944896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Drupal Extensions</a:t>
            </a:r>
            <a:endParaRPr lang="en-US" dirty="0"/>
          </a:p>
        </p:txBody>
      </p:sp>
      <p:sp>
        <p:nvSpPr>
          <p:cNvPr id="3" name="Content Placeholder 2"/>
          <p:cNvSpPr>
            <a:spLocks noGrp="1"/>
          </p:cNvSpPr>
          <p:nvPr>
            <p:ph idx="1"/>
          </p:nvPr>
        </p:nvSpPr>
        <p:spPr/>
        <p:txBody>
          <a:bodyPr/>
          <a:lstStyle/>
          <a:p>
            <a:r>
              <a:rPr lang="en-US" dirty="0" smtClean="0"/>
              <a:t>Create module with easy to use UI</a:t>
            </a:r>
          </a:p>
          <a:p>
            <a:r>
              <a:rPr lang="en-US" dirty="0" smtClean="0"/>
              <a:t>Written within PHP </a:t>
            </a:r>
          </a:p>
          <a:p>
            <a:r>
              <a:rPr lang="en-US" dirty="0" smtClean="0"/>
              <a:t>Access nodes on website to extrapolate data</a:t>
            </a:r>
          </a:p>
          <a:p>
            <a:r>
              <a:rPr lang="en-US" dirty="0" smtClean="0"/>
              <a:t>Allow editors to input/update and reject data sources </a:t>
            </a:r>
          </a:p>
          <a:p>
            <a:r>
              <a:rPr lang="en-US" dirty="0"/>
              <a:t>U</a:t>
            </a:r>
            <a:r>
              <a:rPr lang="en-US" dirty="0" smtClean="0"/>
              <a:t>se data fusion to populate suggestions for editor to select</a:t>
            </a:r>
            <a:endParaRPr lang="en-US" dirty="0"/>
          </a:p>
        </p:txBody>
      </p:sp>
    </p:spTree>
    <p:extLst>
      <p:ext uri="{BB962C8B-B14F-4D97-AF65-F5344CB8AC3E}">
        <p14:creationId xmlns:p14="http://schemas.microsoft.com/office/powerpoint/2010/main" val="335389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Editor UI</a:t>
            </a:r>
            <a:endParaRPr lang="en-US" dirty="0"/>
          </a:p>
        </p:txBody>
      </p:sp>
      <p:grpSp>
        <p:nvGrpSpPr>
          <p:cNvPr id="6" name="Group 5"/>
          <p:cNvGrpSpPr/>
          <p:nvPr/>
        </p:nvGrpSpPr>
        <p:grpSpPr>
          <a:xfrm>
            <a:off x="1171666" y="3033407"/>
            <a:ext cx="6048562" cy="1315178"/>
            <a:chOff x="1817932" y="2287562"/>
            <a:chExt cx="6183068" cy="1087025"/>
          </a:xfrm>
        </p:grpSpPr>
        <p:sp>
          <p:nvSpPr>
            <p:cNvPr id="7" name="Rectangle 6"/>
            <p:cNvSpPr/>
            <p:nvPr/>
          </p:nvSpPr>
          <p:spPr>
            <a:xfrm>
              <a:off x="2710556" y="3004472"/>
              <a:ext cx="2286000" cy="3592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kern="1200" dirty="0" smtClean="0"/>
                <a:t>The New York Times</a:t>
              </a:r>
              <a:endParaRPr lang="zh-CN" altLang="en-US" kern="1200" dirty="0"/>
            </a:p>
          </p:txBody>
        </p:sp>
        <p:sp>
          <p:nvSpPr>
            <p:cNvPr id="8" name="Rectangle 7"/>
            <p:cNvSpPr/>
            <p:nvPr/>
          </p:nvSpPr>
          <p:spPr>
            <a:xfrm>
              <a:off x="5285094" y="3004468"/>
              <a:ext cx="2715906" cy="3592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kern="1200" dirty="0" err="1" smtClean="0">
                  <a:solidFill>
                    <a:schemeClr val="bg1"/>
                  </a:solidFill>
                </a:rPr>
                <a:t>www.nytimes.com</a:t>
              </a:r>
              <a:r>
                <a:rPr lang="en-US" altLang="zh-CN" kern="1200" dirty="0">
                  <a:solidFill>
                    <a:schemeClr val="bg1"/>
                  </a:solidFill>
                </a:rPr>
                <a:t>/</a:t>
              </a:r>
              <a:endParaRPr lang="zh-CN" altLang="en-US" kern="1200" dirty="0">
                <a:solidFill>
                  <a:schemeClr val="bg1"/>
                </a:solidFill>
              </a:endParaRPr>
            </a:p>
          </p:txBody>
        </p:sp>
        <p:sp>
          <p:nvSpPr>
            <p:cNvPr id="9" name="Oval 8"/>
            <p:cNvSpPr/>
            <p:nvPr/>
          </p:nvSpPr>
          <p:spPr>
            <a:xfrm>
              <a:off x="1817932" y="2971816"/>
              <a:ext cx="402771" cy="402771"/>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altLang="zh-CN" sz="3600" kern="1200" dirty="0" smtClean="0"/>
                <a:t>+</a:t>
              </a:r>
              <a:endParaRPr lang="zh-CN" altLang="en-US" sz="3600" kern="1200" dirty="0"/>
            </a:p>
          </p:txBody>
        </p:sp>
        <p:sp>
          <p:nvSpPr>
            <p:cNvPr id="10" name="TextBox 9"/>
            <p:cNvSpPr txBox="1"/>
            <p:nvPr/>
          </p:nvSpPr>
          <p:spPr>
            <a:xfrm>
              <a:off x="5208892" y="2601684"/>
              <a:ext cx="2325572" cy="305261"/>
            </a:xfrm>
            <a:prstGeom prst="rect">
              <a:avLst/>
            </a:prstGeom>
            <a:noFill/>
          </p:spPr>
          <p:txBody>
            <a:bodyPr wrap="none" rtlCol="0">
              <a:spAutoFit/>
            </a:bodyPr>
            <a:lstStyle/>
            <a:p>
              <a:r>
                <a:rPr lang="en-US" altLang="zh-CN" kern="1200" dirty="0" err="1" smtClean="0"/>
                <a:t>www.economist.com</a:t>
              </a:r>
              <a:r>
                <a:rPr lang="en-US" altLang="zh-CN" kern="1200" dirty="0"/>
                <a:t>/</a:t>
              </a:r>
              <a:endParaRPr lang="zh-CN" altLang="en-US" kern="1200" dirty="0"/>
            </a:p>
          </p:txBody>
        </p:sp>
        <p:sp>
          <p:nvSpPr>
            <p:cNvPr id="11" name="TextBox 10"/>
            <p:cNvSpPr txBox="1"/>
            <p:nvPr/>
          </p:nvSpPr>
          <p:spPr>
            <a:xfrm>
              <a:off x="2955486" y="2601680"/>
              <a:ext cx="1558825" cy="369332"/>
            </a:xfrm>
            <a:prstGeom prst="rect">
              <a:avLst/>
            </a:prstGeom>
            <a:noFill/>
          </p:spPr>
          <p:txBody>
            <a:bodyPr wrap="none" rtlCol="0">
              <a:spAutoFit/>
            </a:bodyPr>
            <a:lstStyle/>
            <a:p>
              <a:r>
                <a:rPr lang="en-US" altLang="zh-CN" kern="1200" dirty="0" smtClean="0"/>
                <a:t>The Economist</a:t>
              </a:r>
              <a:endParaRPr lang="zh-CN" altLang="en-US" kern="1200" dirty="0"/>
            </a:p>
          </p:txBody>
        </p:sp>
        <p:sp>
          <p:nvSpPr>
            <p:cNvPr id="12" name="Rectangle 11"/>
            <p:cNvSpPr/>
            <p:nvPr/>
          </p:nvSpPr>
          <p:spPr>
            <a:xfrm>
              <a:off x="5208892" y="2287562"/>
              <a:ext cx="2201738" cy="305261"/>
            </a:xfrm>
            <a:prstGeom prst="rect">
              <a:avLst/>
            </a:prstGeom>
          </p:spPr>
          <p:txBody>
            <a:bodyPr wrap="none">
              <a:spAutoFit/>
            </a:bodyPr>
            <a:lstStyle/>
            <a:p>
              <a:r>
                <a:rPr lang="en-US" altLang="zh-CN" dirty="0" err="1" smtClean="0"/>
                <a:t>www.</a:t>
              </a:r>
              <a:r>
                <a:rPr lang="en-US" altLang="zh-CN" kern="1200" dirty="0" err="1" smtClean="0"/>
                <a:t>online.wsj.com</a:t>
              </a:r>
              <a:endParaRPr lang="zh-CN" altLang="en-US" kern="1200" dirty="0"/>
            </a:p>
          </p:txBody>
        </p:sp>
        <p:sp>
          <p:nvSpPr>
            <p:cNvPr id="13" name="Rectangle 12"/>
            <p:cNvSpPr/>
            <p:nvPr/>
          </p:nvSpPr>
          <p:spPr>
            <a:xfrm>
              <a:off x="2710556" y="2287562"/>
              <a:ext cx="2355709" cy="369332"/>
            </a:xfrm>
            <a:prstGeom prst="rect">
              <a:avLst/>
            </a:prstGeom>
          </p:spPr>
          <p:txBody>
            <a:bodyPr wrap="none">
              <a:spAutoFit/>
            </a:bodyPr>
            <a:lstStyle/>
            <a:p>
              <a:r>
                <a:rPr lang="en-US" altLang="zh-CN" kern="1200" dirty="0" smtClean="0"/>
                <a:t>The Wall Street Journal</a:t>
              </a:r>
              <a:endParaRPr lang="zh-CN" altLang="en-US" kern="1200" dirty="0"/>
            </a:p>
          </p:txBody>
        </p:sp>
      </p:grpSp>
      <p:sp>
        <p:nvSpPr>
          <p:cNvPr id="15" name="Rectangle 14"/>
          <p:cNvSpPr/>
          <p:nvPr/>
        </p:nvSpPr>
        <p:spPr>
          <a:xfrm>
            <a:off x="2502677" y="2352007"/>
            <a:ext cx="1477626" cy="369332"/>
          </a:xfrm>
          <a:prstGeom prst="rect">
            <a:avLst/>
          </a:prstGeom>
        </p:spPr>
        <p:txBody>
          <a:bodyPr wrap="none">
            <a:spAutoFit/>
          </a:bodyPr>
          <a:lstStyle/>
          <a:p>
            <a:r>
              <a:rPr lang="en-US" altLang="zh-CN" i="1" kern="1200" dirty="0" smtClean="0"/>
              <a:t>Data Sources</a:t>
            </a:r>
            <a:endParaRPr lang="zh-CN" altLang="en-US" i="1" kern="1200" dirty="0"/>
          </a:p>
        </p:txBody>
      </p:sp>
      <p:sp>
        <p:nvSpPr>
          <p:cNvPr id="16" name="Rectangle 15"/>
          <p:cNvSpPr/>
          <p:nvPr/>
        </p:nvSpPr>
        <p:spPr>
          <a:xfrm>
            <a:off x="4563404" y="2352007"/>
            <a:ext cx="1371640" cy="369332"/>
          </a:xfrm>
          <a:prstGeom prst="rect">
            <a:avLst/>
          </a:prstGeom>
        </p:spPr>
        <p:txBody>
          <a:bodyPr wrap="none">
            <a:spAutoFit/>
          </a:bodyPr>
          <a:lstStyle/>
          <a:p>
            <a:r>
              <a:rPr lang="en-US" altLang="zh-CN" i="1" kern="1200" dirty="0" smtClean="0"/>
              <a:t>Link to Data</a:t>
            </a:r>
          </a:p>
        </p:txBody>
      </p:sp>
      <p:graphicFrame>
        <p:nvGraphicFramePr>
          <p:cNvPr id="29" name="Table 28"/>
          <p:cNvGraphicFramePr>
            <a:graphicFrameLocks noGrp="1"/>
          </p:cNvGraphicFramePr>
          <p:nvPr>
            <p:extLst>
              <p:ext uri="{D42A27DB-BD31-4B8C-83A1-F6EECF244321}">
                <p14:modId xmlns:p14="http://schemas.microsoft.com/office/powerpoint/2010/main" val="2040428831"/>
              </p:ext>
            </p:extLst>
          </p:nvPr>
        </p:nvGraphicFramePr>
        <p:xfrm>
          <a:off x="1565675" y="5091372"/>
          <a:ext cx="6096000" cy="1483360"/>
        </p:xfrm>
        <a:graphic>
          <a:graphicData uri="http://schemas.openxmlformats.org/drawingml/2006/table">
            <a:tbl>
              <a:tblPr firstRow="1" bandRow="1">
                <a:tableStyleId>{3C2FFA5D-87B4-456A-9821-1D502468CF0F}</a:tableStyleId>
              </a:tblPr>
              <a:tblGrid>
                <a:gridCol w="1397866"/>
                <a:gridCol w="2411887"/>
                <a:gridCol w="2286247"/>
              </a:tblGrid>
              <a:tr h="370840">
                <a:tc>
                  <a:txBody>
                    <a:bodyPr/>
                    <a:lstStyle/>
                    <a:p>
                      <a:r>
                        <a:rPr lang="en-US" dirty="0" smtClean="0"/>
                        <a:t>Node ID</a:t>
                      </a:r>
                      <a:endParaRPr lang="en-US" dirty="0"/>
                    </a:p>
                  </a:txBody>
                  <a:tcPr/>
                </a:tc>
                <a:tc>
                  <a:txBody>
                    <a:bodyPr/>
                    <a:lstStyle/>
                    <a:p>
                      <a:r>
                        <a:rPr lang="en-US" dirty="0" smtClean="0"/>
                        <a:t>Data Source</a:t>
                      </a:r>
                      <a:endParaRPr lang="en-US" dirty="0"/>
                    </a:p>
                  </a:txBody>
                  <a:tcPr/>
                </a:tc>
                <a:tc>
                  <a:txBody>
                    <a:bodyPr/>
                    <a:lstStyle/>
                    <a:p>
                      <a:r>
                        <a:rPr lang="en-US" dirty="0" smtClean="0"/>
                        <a:t>Link to Source</a:t>
                      </a:r>
                      <a:endParaRPr lang="en-US" dirty="0"/>
                    </a:p>
                  </a:txBody>
                  <a:tcPr/>
                </a:tc>
              </a:tr>
              <a:tr h="370840">
                <a:tc>
                  <a:txBody>
                    <a:bodyPr/>
                    <a:lstStyle/>
                    <a:p>
                      <a:r>
                        <a:rPr lang="en-US" dirty="0" smtClean="0"/>
                        <a:t>1938148</a:t>
                      </a:r>
                      <a:endParaRPr lang="en-US" dirty="0"/>
                    </a:p>
                  </a:txBody>
                  <a:tcPr/>
                </a:tc>
                <a:tc>
                  <a:txBody>
                    <a:bodyPr/>
                    <a:lstStyle/>
                    <a:p>
                      <a:r>
                        <a:rPr lang="en-US" dirty="0" smtClean="0"/>
                        <a:t>The Wall Street Journal</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err="1" smtClean="0"/>
                        <a:t>www.online.wsj.com</a:t>
                      </a:r>
                      <a:endParaRPr lang="zh-CN" altLang="en-US" kern="1200" dirty="0" smtClean="0"/>
                    </a:p>
                  </a:txBody>
                  <a:tcPr/>
                </a:tc>
              </a:tr>
              <a:tr h="370840">
                <a:tc>
                  <a:txBody>
                    <a:bodyPr/>
                    <a:lstStyle/>
                    <a:p>
                      <a:r>
                        <a:rPr lang="en-US" dirty="0" smtClean="0"/>
                        <a:t>1938149</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smtClean="0"/>
                        <a:t>The Economist</a:t>
                      </a:r>
                      <a:endParaRPr lang="zh-CN" altLang="en-US" kern="1200" dirty="0" smtClean="0"/>
                    </a:p>
                  </a:txBody>
                  <a:tcPr/>
                </a:tc>
                <a:tc>
                  <a:txBody>
                    <a:bodyPr/>
                    <a:lstStyle/>
                    <a:p>
                      <a:r>
                        <a:rPr lang="en-US" dirty="0" err="1" smtClean="0"/>
                        <a:t>www.economist.com</a:t>
                      </a:r>
                      <a:endParaRPr lang="en-US" dirty="0"/>
                    </a:p>
                  </a:txBody>
                  <a:tcPr/>
                </a:tc>
              </a:tr>
              <a:tr h="370840">
                <a:tc>
                  <a:txBody>
                    <a:bodyPr/>
                    <a:lstStyle/>
                    <a:p>
                      <a:r>
                        <a:rPr lang="en-US" dirty="0" smtClean="0"/>
                        <a:t>1938150</a:t>
                      </a:r>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smtClean="0">
                          <a:effectLst>
                            <a:outerShdw blurRad="50800" dist="38100" dir="2700000" algn="tl" rotWithShape="0">
                              <a:schemeClr val="tx2">
                                <a:alpha val="43000"/>
                              </a:schemeClr>
                            </a:outerShdw>
                          </a:effectLst>
                        </a:rPr>
                        <a:t>The New York Times</a:t>
                      </a:r>
                      <a:endParaRPr lang="zh-CN" altLang="en-US" kern="1200" dirty="0" smtClean="0">
                        <a:effectLst>
                          <a:outerShdw blurRad="50800" dist="38100" dir="2700000" algn="tl" rotWithShape="0">
                            <a:schemeClr val="tx2">
                              <a:alpha val="43000"/>
                            </a:schemeClr>
                          </a:outerShdw>
                        </a:effectLs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kern="1200" dirty="0" err="1" smtClean="0">
                          <a:solidFill>
                            <a:schemeClr val="bg1"/>
                          </a:solidFill>
                        </a:rPr>
                        <a:t>www.nytimes.com</a:t>
                      </a:r>
                      <a:endParaRPr lang="zh-CN" altLang="en-US" kern="1200" dirty="0" smtClean="0">
                        <a:solidFill>
                          <a:schemeClr val="bg1"/>
                        </a:solidFill>
                      </a:endParaRPr>
                    </a:p>
                  </a:txBody>
                  <a:tcPr/>
                </a:tc>
              </a:tr>
            </a:tbl>
          </a:graphicData>
        </a:graphic>
      </p:graphicFrame>
      <p:sp>
        <p:nvSpPr>
          <p:cNvPr id="30" name="TextBox 29"/>
          <p:cNvSpPr txBox="1"/>
          <p:nvPr/>
        </p:nvSpPr>
        <p:spPr>
          <a:xfrm>
            <a:off x="247965" y="4910829"/>
            <a:ext cx="1232116" cy="923330"/>
          </a:xfrm>
          <a:prstGeom prst="rect">
            <a:avLst/>
          </a:prstGeom>
          <a:noFill/>
        </p:spPr>
        <p:txBody>
          <a:bodyPr wrap="square" rtlCol="0">
            <a:spAutoFit/>
          </a:bodyPr>
          <a:lstStyle/>
          <a:p>
            <a:r>
              <a:rPr lang="en-US" dirty="0" smtClean="0"/>
              <a:t>MySQL Database:</a:t>
            </a:r>
          </a:p>
          <a:p>
            <a:endParaRPr lang="en-US" dirty="0"/>
          </a:p>
        </p:txBody>
      </p:sp>
      <p:sp>
        <p:nvSpPr>
          <p:cNvPr id="32" name="Curved Left Arrow 31"/>
          <p:cNvSpPr/>
          <p:nvPr/>
        </p:nvSpPr>
        <p:spPr>
          <a:xfrm>
            <a:off x="7312688" y="4335410"/>
            <a:ext cx="1374112" cy="1498749"/>
          </a:xfrm>
          <a:prstGeom prst="curved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35" name="TextBox 34"/>
          <p:cNvSpPr txBox="1"/>
          <p:nvPr/>
        </p:nvSpPr>
        <p:spPr>
          <a:xfrm>
            <a:off x="118123" y="2294743"/>
            <a:ext cx="1232116" cy="1477328"/>
          </a:xfrm>
          <a:prstGeom prst="rect">
            <a:avLst/>
          </a:prstGeom>
          <a:noFill/>
        </p:spPr>
        <p:txBody>
          <a:bodyPr wrap="square" rtlCol="0">
            <a:spAutoFit/>
          </a:bodyPr>
          <a:lstStyle/>
          <a:p>
            <a:r>
              <a:rPr lang="en-US" dirty="0" smtClean="0"/>
              <a:t>Graphical User </a:t>
            </a:r>
          </a:p>
          <a:p>
            <a:r>
              <a:rPr lang="en-US" dirty="0" smtClean="0"/>
              <a:t>Interface</a:t>
            </a:r>
          </a:p>
          <a:p>
            <a:endParaRPr lang="en-US" dirty="0" smtClean="0"/>
          </a:p>
          <a:p>
            <a:endParaRPr lang="en-US" dirty="0"/>
          </a:p>
        </p:txBody>
      </p:sp>
    </p:spTree>
    <p:extLst>
      <p:ext uri="{BB962C8B-B14F-4D97-AF65-F5344CB8AC3E}">
        <p14:creationId xmlns:p14="http://schemas.microsoft.com/office/powerpoint/2010/main" val="2262977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141</Words>
  <Application>Microsoft Macintosh PowerPoint</Application>
  <PresentationFormat>On-screen Show (4:3)</PresentationFormat>
  <Paragraphs>34</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Drupal Extensions</vt:lpstr>
      <vt:lpstr>Example Editor UI</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 Tischler</dc:creator>
  <cp:lastModifiedBy>Sean Salmon</cp:lastModifiedBy>
  <cp:revision>16</cp:revision>
  <dcterms:created xsi:type="dcterms:W3CDTF">2012-10-10T00:19:48Z</dcterms:created>
  <dcterms:modified xsi:type="dcterms:W3CDTF">2012-10-10T02:24:37Z</dcterms:modified>
</cp:coreProperties>
</file>