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sldIdLst>
    <p:sldId id="256" r:id="rId2"/>
    <p:sldId id="257" r:id="rId3"/>
    <p:sldId id="258" r:id="rId4"/>
    <p:sldId id="261" r:id="rId5"/>
    <p:sldId id="262" r:id="rId6"/>
    <p:sldId id="264" r:id="rId7"/>
    <p:sldId id="259" r:id="rId8"/>
    <p:sldId id="269" r:id="rId9"/>
    <p:sldId id="271" r:id="rId10"/>
    <p:sldId id="270" r:id="rId11"/>
    <p:sldId id="267" r:id="rId12"/>
    <p:sldId id="268" r:id="rId13"/>
    <p:sldId id="274" r:id="rId14"/>
    <p:sldId id="272" r:id="rId15"/>
    <p:sldId id="273" r:id="rId16"/>
    <p:sldId id="276" r:id="rId17"/>
    <p:sldId id="265" r:id="rId18"/>
    <p:sldId id="266"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1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48AD-3BAE-BE47-BEAC-B0973A2754C5}" type="datetimeFigureOut">
              <a:rPr lang="en-US" smtClean="0"/>
              <a:t>10/9/12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35881-2416-0642-BBD6-3E35F7F3D7A4}" type="slidenum">
              <a:rPr lang="en-US" smtClean="0"/>
              <a:t>‹#›</a:t>
            </a:fld>
            <a:endParaRPr lang="en-US"/>
          </a:p>
        </p:txBody>
      </p:sp>
    </p:spTree>
    <p:extLst>
      <p:ext uri="{BB962C8B-B14F-4D97-AF65-F5344CB8AC3E}">
        <p14:creationId xmlns:p14="http://schemas.microsoft.com/office/powerpoint/2010/main" val="2715661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13</a:t>
            </a:fld>
            <a:endParaRPr lang="en-US"/>
          </a:p>
        </p:txBody>
      </p:sp>
    </p:spTree>
    <p:extLst>
      <p:ext uri="{BB962C8B-B14F-4D97-AF65-F5344CB8AC3E}">
        <p14:creationId xmlns:p14="http://schemas.microsoft.com/office/powerpoint/2010/main" val="320047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15</a:t>
            </a:fld>
            <a:endParaRPr lang="en-US"/>
          </a:p>
        </p:txBody>
      </p:sp>
    </p:spTree>
    <p:extLst>
      <p:ext uri="{BB962C8B-B14F-4D97-AF65-F5344CB8AC3E}">
        <p14:creationId xmlns:p14="http://schemas.microsoft.com/office/powerpoint/2010/main" val="9243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graphical representation of one of our databases holding the Data Source information. This representation is also similar to the one for data means. Displaying the choices from data fusion results is this process in reverse with similar UI and database structure. </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16</a:t>
            </a:fld>
            <a:endParaRPr lang="en-US"/>
          </a:p>
        </p:txBody>
      </p:sp>
    </p:spTree>
    <p:extLst>
      <p:ext uri="{BB962C8B-B14F-4D97-AF65-F5344CB8AC3E}">
        <p14:creationId xmlns:p14="http://schemas.microsoft.com/office/powerpoint/2010/main" val="50156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8758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57036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1376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05475"/>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
        <p:nvSpPr>
          <p:cNvPr id="7" name="Rectangle 6"/>
          <p:cNvSpPr/>
          <p:nvPr userDrawn="1"/>
        </p:nvSpPr>
        <p:spPr>
          <a:xfrm>
            <a:off x="0" y="1417638"/>
            <a:ext cx="9144000" cy="1825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5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2720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1486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FB352-3FF1-4E47-B432-380F887EB6CA}" type="datetimeFigureOut">
              <a:rPr lang="en-US" smtClean="0"/>
              <a:t>10/9/12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18590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FB352-3FF1-4E47-B432-380F887EB6CA}" type="datetimeFigureOut">
              <a:rPr lang="en-US" smtClean="0"/>
              <a:t>10/9/12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8540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352-3FF1-4E47-B432-380F887EB6CA}" type="datetimeFigureOut">
              <a:rPr lang="en-US" smtClean="0"/>
              <a:t>10/9/12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68596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0143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63346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B352-3FF1-4E47-B432-380F887EB6CA}" type="datetimeFigureOut">
              <a:rPr lang="en-US" smtClean="0"/>
              <a:t>10/9/12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54718-36E7-B84F-83DC-8B335ACC6F4A}" type="slidenum">
              <a:rPr lang="en-US" smtClean="0"/>
              <a:t>‹#›</a:t>
            </a:fld>
            <a:endParaRPr lang="en-US"/>
          </a:p>
        </p:txBody>
      </p:sp>
    </p:spTree>
    <p:extLst>
      <p:ext uri="{BB962C8B-B14F-4D97-AF65-F5344CB8AC3E}">
        <p14:creationId xmlns:p14="http://schemas.microsoft.com/office/powerpoint/2010/main" val="4194489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CS5150: Sun in the City</a:t>
            </a:r>
            <a:br>
              <a:rPr lang="en-US" dirty="0" smtClean="0"/>
            </a:br>
            <a:r>
              <a:rPr lang="en-US" dirty="0" smtClean="0"/>
              <a:t>Milestone 1</a:t>
            </a:r>
            <a:endParaRPr lang="en-US" dirty="0"/>
          </a:p>
        </p:txBody>
      </p:sp>
      <p:sp>
        <p:nvSpPr>
          <p:cNvPr id="3" name="Subtitle 2"/>
          <p:cNvSpPr>
            <a:spLocks noGrp="1"/>
          </p:cNvSpPr>
          <p:nvPr>
            <p:ph type="subTitle" idx="1"/>
          </p:nvPr>
        </p:nvSpPr>
        <p:spPr/>
        <p:txBody>
          <a:bodyPr/>
          <a:lstStyle/>
          <a:p>
            <a:r>
              <a:rPr lang="en-US" dirty="0" smtClean="0"/>
              <a:t>Phillip Tischler, Vera </a:t>
            </a:r>
            <a:r>
              <a:rPr lang="en-US" dirty="0" err="1" smtClean="0"/>
              <a:t>Khovanskaya</a:t>
            </a:r>
            <a:r>
              <a:rPr lang="en-US" dirty="0" smtClean="0"/>
              <a:t>, Sean Salmon, James </a:t>
            </a:r>
            <a:r>
              <a:rPr lang="en-US" dirty="0" err="1" smtClean="0"/>
              <a:t>McGuinness</a:t>
            </a:r>
            <a:r>
              <a:rPr lang="en-US" dirty="0" smtClean="0"/>
              <a:t>, Zach </a:t>
            </a:r>
            <a:r>
              <a:rPr lang="en-US" dirty="0" err="1" smtClean="0"/>
              <a:t>Porges</a:t>
            </a:r>
            <a:r>
              <a:rPr lang="en-US" dirty="0" smtClean="0"/>
              <a:t>, Brian </a:t>
            </a:r>
            <a:r>
              <a:rPr lang="en-US" dirty="0" err="1" smtClean="0"/>
              <a:t>Toth</a:t>
            </a:r>
            <a:r>
              <a:rPr lang="en-US" dirty="0" smtClean="0"/>
              <a:t>, Lin </a:t>
            </a:r>
            <a:r>
              <a:rPr lang="en-US" dirty="0" err="1" smtClean="0"/>
              <a:t>Xue</a:t>
            </a:r>
            <a:endParaRPr lang="en-US" dirty="0"/>
          </a:p>
        </p:txBody>
      </p:sp>
    </p:spTree>
    <p:extLst>
      <p:ext uri="{BB962C8B-B14F-4D97-AF65-F5344CB8AC3E}">
        <p14:creationId xmlns:p14="http://schemas.microsoft.com/office/powerpoint/2010/main" val="15167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&amp; Use Cases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751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644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52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146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 Algorithm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011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Extensions</a:t>
            </a:r>
            <a:endParaRPr lang="en-US" dirty="0"/>
          </a:p>
        </p:txBody>
      </p:sp>
      <p:sp>
        <p:nvSpPr>
          <p:cNvPr id="3" name="Content Placeholder 2"/>
          <p:cNvSpPr>
            <a:spLocks noGrp="1"/>
          </p:cNvSpPr>
          <p:nvPr>
            <p:ph idx="1"/>
          </p:nvPr>
        </p:nvSpPr>
        <p:spPr/>
        <p:txBody>
          <a:bodyPr/>
          <a:lstStyle/>
          <a:p>
            <a:r>
              <a:rPr lang="en-US" dirty="0" smtClean="0"/>
              <a:t>Create module with easy to use UI</a:t>
            </a:r>
          </a:p>
          <a:p>
            <a:r>
              <a:rPr lang="en-US" dirty="0" smtClean="0"/>
              <a:t>Written within PHP </a:t>
            </a:r>
          </a:p>
          <a:p>
            <a:r>
              <a:rPr lang="en-US" dirty="0" smtClean="0"/>
              <a:t>Access nodes on website to extrapolate data</a:t>
            </a:r>
          </a:p>
          <a:p>
            <a:r>
              <a:rPr lang="en-US" dirty="0" smtClean="0"/>
              <a:t>Allow editors to input/update and reject data sources </a:t>
            </a:r>
          </a:p>
          <a:p>
            <a:r>
              <a:rPr lang="en-US" dirty="0"/>
              <a:t>U</a:t>
            </a:r>
            <a:r>
              <a:rPr lang="en-US" dirty="0" smtClean="0"/>
              <a:t>se data fusion to populate suggestions for editor to select</a:t>
            </a:r>
            <a:endParaRPr lang="en-US" dirty="0"/>
          </a:p>
        </p:txBody>
      </p:sp>
    </p:spTree>
    <p:extLst>
      <p:ext uri="{BB962C8B-B14F-4D97-AF65-F5344CB8AC3E}">
        <p14:creationId xmlns:p14="http://schemas.microsoft.com/office/powerpoint/2010/main" val="335389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Editor UI</a:t>
            </a:r>
            <a:endParaRPr lang="en-US" dirty="0"/>
          </a:p>
        </p:txBody>
      </p:sp>
      <p:grpSp>
        <p:nvGrpSpPr>
          <p:cNvPr id="6" name="Group 5"/>
          <p:cNvGrpSpPr/>
          <p:nvPr/>
        </p:nvGrpSpPr>
        <p:grpSpPr>
          <a:xfrm>
            <a:off x="1171666" y="3033407"/>
            <a:ext cx="6048562" cy="1315178"/>
            <a:chOff x="1817932" y="2287562"/>
            <a:chExt cx="6183068" cy="1087025"/>
          </a:xfrm>
        </p:grpSpPr>
        <p:sp>
          <p:nvSpPr>
            <p:cNvPr id="7" name="Rectangle 6"/>
            <p:cNvSpPr/>
            <p:nvPr/>
          </p:nvSpPr>
          <p:spPr>
            <a:xfrm>
              <a:off x="2710556" y="3004472"/>
              <a:ext cx="2286000"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smtClean="0"/>
                <a:t>The New York Times</a:t>
              </a:r>
              <a:endParaRPr lang="zh-CN" altLang="en-US" kern="1200" dirty="0"/>
            </a:p>
          </p:txBody>
        </p:sp>
        <p:sp>
          <p:nvSpPr>
            <p:cNvPr id="8" name="Rectangle 7"/>
            <p:cNvSpPr/>
            <p:nvPr/>
          </p:nvSpPr>
          <p:spPr>
            <a:xfrm>
              <a:off x="5285094" y="3004468"/>
              <a:ext cx="2715906"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err="1" smtClean="0">
                  <a:solidFill>
                    <a:schemeClr val="bg1"/>
                  </a:solidFill>
                </a:rPr>
                <a:t>www.nytimes.com</a:t>
              </a:r>
              <a:r>
                <a:rPr lang="en-US" altLang="zh-CN" kern="1200" dirty="0">
                  <a:solidFill>
                    <a:schemeClr val="bg1"/>
                  </a:solidFill>
                </a:rPr>
                <a:t>/</a:t>
              </a:r>
              <a:endParaRPr lang="zh-CN" altLang="en-US" kern="1200" dirty="0">
                <a:solidFill>
                  <a:schemeClr val="bg1"/>
                </a:solidFill>
              </a:endParaRPr>
            </a:p>
          </p:txBody>
        </p:sp>
        <p:sp>
          <p:nvSpPr>
            <p:cNvPr id="9" name="Oval 8"/>
            <p:cNvSpPr/>
            <p:nvPr/>
          </p:nvSpPr>
          <p:spPr>
            <a:xfrm>
              <a:off x="1817932" y="2971816"/>
              <a:ext cx="402771" cy="40277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3600" kern="1200" dirty="0" smtClean="0"/>
                <a:t>+</a:t>
              </a:r>
              <a:endParaRPr lang="zh-CN" altLang="en-US" sz="3600" kern="1200" dirty="0"/>
            </a:p>
          </p:txBody>
        </p:sp>
        <p:sp>
          <p:nvSpPr>
            <p:cNvPr id="10" name="TextBox 9"/>
            <p:cNvSpPr txBox="1"/>
            <p:nvPr/>
          </p:nvSpPr>
          <p:spPr>
            <a:xfrm>
              <a:off x="5208892" y="2601684"/>
              <a:ext cx="2325572" cy="305261"/>
            </a:xfrm>
            <a:prstGeom prst="rect">
              <a:avLst/>
            </a:prstGeom>
            <a:noFill/>
          </p:spPr>
          <p:txBody>
            <a:bodyPr wrap="none" rtlCol="0">
              <a:spAutoFit/>
            </a:bodyPr>
            <a:lstStyle/>
            <a:p>
              <a:r>
                <a:rPr lang="en-US" altLang="zh-CN" kern="1200" dirty="0" err="1" smtClean="0"/>
                <a:t>www.economist.com</a:t>
              </a:r>
              <a:r>
                <a:rPr lang="en-US" altLang="zh-CN" kern="1200" dirty="0"/>
                <a:t>/</a:t>
              </a:r>
              <a:endParaRPr lang="zh-CN" altLang="en-US" kern="1200" dirty="0"/>
            </a:p>
          </p:txBody>
        </p:sp>
        <p:sp>
          <p:nvSpPr>
            <p:cNvPr id="11" name="TextBox 10"/>
            <p:cNvSpPr txBox="1"/>
            <p:nvPr/>
          </p:nvSpPr>
          <p:spPr>
            <a:xfrm>
              <a:off x="2955486" y="2601680"/>
              <a:ext cx="1558825" cy="369332"/>
            </a:xfrm>
            <a:prstGeom prst="rect">
              <a:avLst/>
            </a:prstGeom>
            <a:noFill/>
          </p:spPr>
          <p:txBody>
            <a:bodyPr wrap="none" rtlCol="0">
              <a:spAutoFit/>
            </a:bodyPr>
            <a:lstStyle/>
            <a:p>
              <a:r>
                <a:rPr lang="en-US" altLang="zh-CN" kern="1200" dirty="0" smtClean="0"/>
                <a:t>The Economist</a:t>
              </a:r>
              <a:endParaRPr lang="zh-CN" altLang="en-US" kern="1200" dirty="0"/>
            </a:p>
          </p:txBody>
        </p:sp>
        <p:sp>
          <p:nvSpPr>
            <p:cNvPr id="12" name="Rectangle 11"/>
            <p:cNvSpPr/>
            <p:nvPr/>
          </p:nvSpPr>
          <p:spPr>
            <a:xfrm>
              <a:off x="5208892" y="2287562"/>
              <a:ext cx="2201738" cy="305261"/>
            </a:xfrm>
            <a:prstGeom prst="rect">
              <a:avLst/>
            </a:prstGeom>
          </p:spPr>
          <p:txBody>
            <a:bodyPr wrap="none">
              <a:spAutoFit/>
            </a:bodyPr>
            <a:lstStyle/>
            <a:p>
              <a:r>
                <a:rPr lang="en-US" altLang="zh-CN" dirty="0" err="1" smtClean="0"/>
                <a:t>www.</a:t>
              </a:r>
              <a:r>
                <a:rPr lang="en-US" altLang="zh-CN" kern="1200" dirty="0" err="1" smtClean="0"/>
                <a:t>online.wsj.com</a:t>
              </a:r>
              <a:endParaRPr lang="zh-CN" altLang="en-US" kern="1200" dirty="0"/>
            </a:p>
          </p:txBody>
        </p:sp>
        <p:sp>
          <p:nvSpPr>
            <p:cNvPr id="13" name="Rectangle 12"/>
            <p:cNvSpPr/>
            <p:nvPr/>
          </p:nvSpPr>
          <p:spPr>
            <a:xfrm>
              <a:off x="2710556" y="2287562"/>
              <a:ext cx="2355709" cy="369332"/>
            </a:xfrm>
            <a:prstGeom prst="rect">
              <a:avLst/>
            </a:prstGeom>
          </p:spPr>
          <p:txBody>
            <a:bodyPr wrap="none">
              <a:spAutoFit/>
            </a:bodyPr>
            <a:lstStyle/>
            <a:p>
              <a:r>
                <a:rPr lang="en-US" altLang="zh-CN" kern="1200" dirty="0" smtClean="0"/>
                <a:t>The Wall Street Journal</a:t>
              </a:r>
              <a:endParaRPr lang="zh-CN" altLang="en-US" kern="1200" dirty="0"/>
            </a:p>
          </p:txBody>
        </p:sp>
      </p:grpSp>
      <p:sp>
        <p:nvSpPr>
          <p:cNvPr id="15" name="Rectangle 14"/>
          <p:cNvSpPr/>
          <p:nvPr/>
        </p:nvSpPr>
        <p:spPr>
          <a:xfrm>
            <a:off x="2502677" y="2352007"/>
            <a:ext cx="1477626" cy="369332"/>
          </a:xfrm>
          <a:prstGeom prst="rect">
            <a:avLst/>
          </a:prstGeom>
        </p:spPr>
        <p:txBody>
          <a:bodyPr wrap="none">
            <a:spAutoFit/>
          </a:bodyPr>
          <a:lstStyle/>
          <a:p>
            <a:r>
              <a:rPr lang="en-US" altLang="zh-CN" i="1" kern="1200" dirty="0" smtClean="0"/>
              <a:t>Data Sources</a:t>
            </a:r>
            <a:endParaRPr lang="zh-CN" altLang="en-US" i="1" kern="1200" dirty="0"/>
          </a:p>
        </p:txBody>
      </p:sp>
      <p:sp>
        <p:nvSpPr>
          <p:cNvPr id="16" name="Rectangle 15"/>
          <p:cNvSpPr/>
          <p:nvPr/>
        </p:nvSpPr>
        <p:spPr>
          <a:xfrm>
            <a:off x="4563404" y="2352007"/>
            <a:ext cx="1371640" cy="369332"/>
          </a:xfrm>
          <a:prstGeom prst="rect">
            <a:avLst/>
          </a:prstGeom>
        </p:spPr>
        <p:txBody>
          <a:bodyPr wrap="none">
            <a:spAutoFit/>
          </a:bodyPr>
          <a:lstStyle/>
          <a:p>
            <a:r>
              <a:rPr lang="en-US" altLang="zh-CN" i="1" kern="1200" dirty="0" smtClean="0"/>
              <a:t>Link to Data</a:t>
            </a:r>
          </a:p>
        </p:txBody>
      </p:sp>
      <p:graphicFrame>
        <p:nvGraphicFramePr>
          <p:cNvPr id="29" name="Table 28"/>
          <p:cNvGraphicFramePr>
            <a:graphicFrameLocks noGrp="1"/>
          </p:cNvGraphicFramePr>
          <p:nvPr>
            <p:extLst>
              <p:ext uri="{D42A27DB-BD31-4B8C-83A1-F6EECF244321}">
                <p14:modId xmlns:p14="http://schemas.microsoft.com/office/powerpoint/2010/main" val="2040428831"/>
              </p:ext>
            </p:extLst>
          </p:nvPr>
        </p:nvGraphicFramePr>
        <p:xfrm>
          <a:off x="1565675" y="5091372"/>
          <a:ext cx="6096000" cy="1483360"/>
        </p:xfrm>
        <a:graphic>
          <a:graphicData uri="http://schemas.openxmlformats.org/drawingml/2006/table">
            <a:tbl>
              <a:tblPr firstRow="1" bandRow="1">
                <a:tableStyleId>{3C2FFA5D-87B4-456A-9821-1D502468CF0F}</a:tableStyleId>
              </a:tblPr>
              <a:tblGrid>
                <a:gridCol w="1397866"/>
                <a:gridCol w="2411887"/>
                <a:gridCol w="2286247"/>
              </a:tblGrid>
              <a:tr h="370840">
                <a:tc>
                  <a:txBody>
                    <a:bodyPr/>
                    <a:lstStyle/>
                    <a:p>
                      <a:r>
                        <a:rPr lang="en-US" dirty="0" smtClean="0"/>
                        <a:t>Node ID</a:t>
                      </a:r>
                      <a:endParaRPr lang="en-US" dirty="0"/>
                    </a:p>
                  </a:txBody>
                  <a:tcPr/>
                </a:tc>
                <a:tc>
                  <a:txBody>
                    <a:bodyPr/>
                    <a:lstStyle/>
                    <a:p>
                      <a:r>
                        <a:rPr lang="en-US" dirty="0" smtClean="0"/>
                        <a:t>Data Source</a:t>
                      </a:r>
                      <a:endParaRPr lang="en-US" dirty="0"/>
                    </a:p>
                  </a:txBody>
                  <a:tcPr/>
                </a:tc>
                <a:tc>
                  <a:txBody>
                    <a:bodyPr/>
                    <a:lstStyle/>
                    <a:p>
                      <a:r>
                        <a:rPr lang="en-US" dirty="0" smtClean="0"/>
                        <a:t>Link to Source</a:t>
                      </a:r>
                      <a:endParaRPr lang="en-US" dirty="0"/>
                    </a:p>
                  </a:txBody>
                  <a:tcPr/>
                </a:tc>
              </a:tr>
              <a:tr h="370840">
                <a:tc>
                  <a:txBody>
                    <a:bodyPr/>
                    <a:lstStyle/>
                    <a:p>
                      <a:r>
                        <a:rPr lang="en-US" dirty="0" smtClean="0"/>
                        <a:t>1938148</a:t>
                      </a:r>
                      <a:endParaRPr lang="en-US" dirty="0"/>
                    </a:p>
                  </a:txBody>
                  <a:tcPr/>
                </a:tc>
                <a:tc>
                  <a:txBody>
                    <a:bodyPr/>
                    <a:lstStyle/>
                    <a:p>
                      <a:r>
                        <a:rPr lang="en-US" dirty="0" smtClean="0"/>
                        <a:t>The Wall Street Journal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t>www.online.wsj.com</a:t>
                      </a:r>
                      <a:endParaRPr lang="zh-CN" altLang="en-US" kern="1200" dirty="0" smtClean="0"/>
                    </a:p>
                  </a:txBody>
                  <a:tcPr/>
                </a:tc>
              </a:tr>
              <a:tr h="370840">
                <a:tc>
                  <a:txBody>
                    <a:bodyPr/>
                    <a:lstStyle/>
                    <a:p>
                      <a:r>
                        <a:rPr lang="en-US" dirty="0" smtClean="0"/>
                        <a:t>1938149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t>The Economist</a:t>
                      </a:r>
                      <a:endParaRPr lang="zh-CN" altLang="en-US" kern="1200" dirty="0" smtClean="0"/>
                    </a:p>
                  </a:txBody>
                  <a:tcPr/>
                </a:tc>
                <a:tc>
                  <a:txBody>
                    <a:bodyPr/>
                    <a:lstStyle/>
                    <a:p>
                      <a:r>
                        <a:rPr lang="en-US" dirty="0" err="1" smtClean="0"/>
                        <a:t>www.economist.com</a:t>
                      </a:r>
                      <a:endParaRPr lang="en-US" dirty="0"/>
                    </a:p>
                  </a:txBody>
                  <a:tcPr/>
                </a:tc>
              </a:tr>
              <a:tr h="370840">
                <a:tc>
                  <a:txBody>
                    <a:bodyPr/>
                    <a:lstStyle/>
                    <a:p>
                      <a:r>
                        <a:rPr lang="en-US" dirty="0" smtClean="0"/>
                        <a:t>1938150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effectLst>
                            <a:outerShdw blurRad="50800" dist="38100" dir="2700000" algn="tl" rotWithShape="0">
                              <a:schemeClr val="tx2">
                                <a:alpha val="43000"/>
                              </a:schemeClr>
                            </a:outerShdw>
                          </a:effectLst>
                        </a:rPr>
                        <a:t>The New York Times</a:t>
                      </a:r>
                      <a:endParaRPr lang="zh-CN" altLang="en-US" kern="1200" dirty="0" smtClean="0">
                        <a:effectLst>
                          <a:outerShdw blurRad="50800" dist="38100" dir="2700000" algn="tl" rotWithShape="0">
                            <a:schemeClr val="tx2">
                              <a:alpha val="43000"/>
                            </a:schemeClr>
                          </a:outerShdw>
                        </a:effectLs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solidFill>
                            <a:schemeClr val="bg1"/>
                          </a:solidFill>
                        </a:rPr>
                        <a:t>www.nytimes.com</a:t>
                      </a:r>
                      <a:endParaRPr lang="zh-CN" altLang="en-US" kern="1200" dirty="0" smtClean="0">
                        <a:solidFill>
                          <a:schemeClr val="bg1"/>
                        </a:solidFill>
                      </a:endParaRPr>
                    </a:p>
                  </a:txBody>
                  <a:tcPr/>
                </a:tc>
              </a:tr>
            </a:tbl>
          </a:graphicData>
        </a:graphic>
      </p:graphicFrame>
      <p:sp>
        <p:nvSpPr>
          <p:cNvPr id="30" name="TextBox 29"/>
          <p:cNvSpPr txBox="1"/>
          <p:nvPr/>
        </p:nvSpPr>
        <p:spPr>
          <a:xfrm>
            <a:off x="247965" y="4910829"/>
            <a:ext cx="1232116" cy="923330"/>
          </a:xfrm>
          <a:prstGeom prst="rect">
            <a:avLst/>
          </a:prstGeom>
          <a:noFill/>
        </p:spPr>
        <p:txBody>
          <a:bodyPr wrap="square" rtlCol="0">
            <a:spAutoFit/>
          </a:bodyPr>
          <a:lstStyle/>
          <a:p>
            <a:r>
              <a:rPr lang="en-US" dirty="0" smtClean="0"/>
              <a:t>MySQL Database:</a:t>
            </a:r>
          </a:p>
          <a:p>
            <a:endParaRPr lang="en-US" dirty="0"/>
          </a:p>
        </p:txBody>
      </p:sp>
      <p:sp>
        <p:nvSpPr>
          <p:cNvPr id="32" name="Curved Left Arrow 31"/>
          <p:cNvSpPr/>
          <p:nvPr/>
        </p:nvSpPr>
        <p:spPr>
          <a:xfrm>
            <a:off x="7312688" y="4335410"/>
            <a:ext cx="1374112" cy="1498749"/>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35" name="TextBox 34"/>
          <p:cNvSpPr txBox="1"/>
          <p:nvPr/>
        </p:nvSpPr>
        <p:spPr>
          <a:xfrm>
            <a:off x="118123" y="2294743"/>
            <a:ext cx="1232116" cy="1477328"/>
          </a:xfrm>
          <a:prstGeom prst="rect">
            <a:avLst/>
          </a:prstGeom>
          <a:noFill/>
        </p:spPr>
        <p:txBody>
          <a:bodyPr wrap="square" rtlCol="0">
            <a:spAutoFit/>
          </a:bodyPr>
          <a:lstStyle/>
          <a:p>
            <a:r>
              <a:rPr lang="en-US" dirty="0" smtClean="0"/>
              <a:t>Graphical User </a:t>
            </a:r>
          </a:p>
          <a:p>
            <a:r>
              <a:rPr lang="en-US" dirty="0" smtClean="0"/>
              <a:t>Interface</a:t>
            </a:r>
          </a:p>
          <a:p>
            <a:endParaRPr lang="en-US" dirty="0" smtClean="0"/>
          </a:p>
          <a:p>
            <a:endParaRPr lang="en-US" dirty="0"/>
          </a:p>
        </p:txBody>
      </p:sp>
    </p:spTree>
    <p:extLst>
      <p:ext uri="{BB962C8B-B14F-4D97-AF65-F5344CB8AC3E}">
        <p14:creationId xmlns:p14="http://schemas.microsoft.com/office/powerpoint/2010/main" val="226297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879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That Have Arisen</a:t>
            </a:r>
            <a:endParaRPr lang="en-US" dirty="0"/>
          </a:p>
        </p:txBody>
      </p:sp>
      <p:sp>
        <p:nvSpPr>
          <p:cNvPr id="3" name="Content Placeholder 2"/>
          <p:cNvSpPr>
            <a:spLocks noGrp="1"/>
          </p:cNvSpPr>
          <p:nvPr>
            <p:ph idx="1"/>
          </p:nvPr>
        </p:nvSpPr>
        <p:spPr/>
        <p:txBody>
          <a:bodyPr/>
          <a:lstStyle/>
          <a:p>
            <a:r>
              <a:rPr lang="en-US" dirty="0" smtClean="0"/>
              <a:t>Individual Development Servers</a:t>
            </a:r>
          </a:p>
          <a:p>
            <a:pPr lvl="1"/>
            <a:r>
              <a:rPr lang="en-US" dirty="0" smtClean="0"/>
              <a:t>LAMP != WAMP != MAMP != XAMP != ?</a:t>
            </a:r>
          </a:p>
          <a:p>
            <a:pPr lvl="1"/>
            <a:r>
              <a:rPr lang="en-US" dirty="0" smtClean="0"/>
              <a:t>User Permissions, Enable Apache MODS, Rewrite URLs &amp; </a:t>
            </a:r>
            <a:r>
              <a:rPr lang="en-US" dirty="0" err="1" smtClean="0"/>
              <a:t>Symlinks</a:t>
            </a:r>
            <a:endParaRPr lang="en-US" dirty="0" smtClean="0"/>
          </a:p>
          <a:p>
            <a:endParaRPr lang="en-US" dirty="0" smtClean="0"/>
          </a:p>
        </p:txBody>
      </p:sp>
    </p:spTree>
    <p:extLst>
      <p:ext uri="{BB962C8B-B14F-4D97-AF65-F5344CB8AC3E}">
        <p14:creationId xmlns:p14="http://schemas.microsoft.com/office/powerpoint/2010/main" val="43560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0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Project Description, Scope, &amp; Benefits</a:t>
            </a:r>
          </a:p>
          <a:p>
            <a:r>
              <a:rPr lang="en-US" dirty="0" smtClean="0"/>
              <a:t>System Design </a:t>
            </a:r>
          </a:p>
          <a:p>
            <a:r>
              <a:rPr lang="en-US" dirty="0" smtClean="0"/>
              <a:t>Progress for Milestone 1</a:t>
            </a:r>
          </a:p>
          <a:p>
            <a:pPr lvl="1"/>
            <a:r>
              <a:rPr lang="en-US" dirty="0" smtClean="0"/>
              <a:t>Space Analysis, Tradeoffs, Actors &amp; Use Cases, Layout Design</a:t>
            </a:r>
          </a:p>
          <a:p>
            <a:pPr lvl="1"/>
            <a:r>
              <a:rPr lang="en-US" dirty="0" smtClean="0"/>
              <a:t>Initial Drupal Website</a:t>
            </a:r>
          </a:p>
          <a:p>
            <a:pPr lvl="1"/>
            <a:r>
              <a:rPr lang="en-US" dirty="0" smtClean="0"/>
              <a:t>Data Fusion Algorithm &amp; Drupal Extensions</a:t>
            </a:r>
          </a:p>
          <a:p>
            <a:r>
              <a:rPr lang="en-US" dirty="0" smtClean="0"/>
              <a:t>Progress Planning</a:t>
            </a:r>
          </a:p>
          <a:p>
            <a:r>
              <a:rPr lang="en-US" dirty="0" smtClean="0"/>
              <a:t>Issues Arisen</a:t>
            </a:r>
          </a:p>
          <a:p>
            <a:endParaRPr lang="en-US" dirty="0" smtClean="0"/>
          </a:p>
        </p:txBody>
      </p:sp>
    </p:spTree>
    <p:extLst>
      <p:ext uri="{BB962C8B-B14F-4D97-AF65-F5344CB8AC3E}">
        <p14:creationId xmlns:p14="http://schemas.microsoft.com/office/powerpoint/2010/main" val="343260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“Totally online, totally tech based newspaper for the tech campus” –Joseph Staehle</a:t>
            </a:r>
          </a:p>
          <a:p>
            <a:r>
              <a:rPr lang="en-US" dirty="0" smtClean="0"/>
              <a:t>Client: The Cornell Daily Sun</a:t>
            </a:r>
          </a:p>
          <a:p>
            <a:r>
              <a:rPr lang="en-US" dirty="0" smtClean="0"/>
              <a:t>Website for online newspaper read by the Cornell NYC Tech Campus</a:t>
            </a:r>
          </a:p>
          <a:p>
            <a:r>
              <a:rPr lang="en-US" dirty="0" smtClean="0"/>
              <a:t>Data Fusion: Aggregation of articles from other news sources</a:t>
            </a:r>
          </a:p>
        </p:txBody>
      </p:sp>
    </p:spTree>
    <p:extLst>
      <p:ext uri="{BB962C8B-B14F-4D97-AF65-F5344CB8AC3E}">
        <p14:creationId xmlns:p14="http://schemas.microsoft.com/office/powerpoint/2010/main" val="230877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&amp; Requirements</a:t>
            </a:r>
            <a:endParaRPr lang="en-US" dirty="0"/>
          </a:p>
        </p:txBody>
      </p:sp>
      <p:sp>
        <p:nvSpPr>
          <p:cNvPr id="3" name="Content Placeholder 2"/>
          <p:cNvSpPr>
            <a:spLocks noGrp="1"/>
          </p:cNvSpPr>
          <p:nvPr>
            <p:ph idx="1"/>
          </p:nvPr>
        </p:nvSpPr>
        <p:spPr/>
        <p:txBody>
          <a:bodyPr/>
          <a:lstStyle/>
          <a:p>
            <a:r>
              <a:rPr lang="en-US" dirty="0" smtClean="0"/>
              <a:t>New website for a new market</a:t>
            </a:r>
          </a:p>
          <a:p>
            <a:r>
              <a:rPr lang="en-US" dirty="0" smtClean="0"/>
              <a:t>Required</a:t>
            </a:r>
          </a:p>
          <a:p>
            <a:pPr lvl="1"/>
            <a:r>
              <a:rPr lang="en-US" dirty="0" smtClean="0"/>
              <a:t>Website Front End, Content Management System (CMS), Branding for Newspaper</a:t>
            </a:r>
          </a:p>
          <a:p>
            <a:r>
              <a:rPr lang="en-US" dirty="0" smtClean="0"/>
              <a:t>Optional</a:t>
            </a:r>
          </a:p>
          <a:p>
            <a:pPr lvl="1"/>
            <a:r>
              <a:rPr lang="en-US" dirty="0" smtClean="0"/>
              <a:t>Cloud Web Performance &amp; Deployment, Data Fusion Algorithm, Mobile Optimization</a:t>
            </a:r>
          </a:p>
          <a:p>
            <a:endParaRPr lang="en-US" dirty="0"/>
          </a:p>
        </p:txBody>
      </p:sp>
    </p:spTree>
    <p:extLst>
      <p:ext uri="{BB962C8B-B14F-4D97-AF65-F5344CB8AC3E}">
        <p14:creationId xmlns:p14="http://schemas.microsoft.com/office/powerpoint/2010/main" val="65622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Benefits</a:t>
            </a:r>
            <a:endParaRPr lang="en-US" dirty="0"/>
          </a:p>
        </p:txBody>
      </p:sp>
      <p:sp>
        <p:nvSpPr>
          <p:cNvPr id="3" name="Content Placeholder 2"/>
          <p:cNvSpPr>
            <a:spLocks noGrp="1"/>
          </p:cNvSpPr>
          <p:nvPr>
            <p:ph idx="1"/>
          </p:nvPr>
        </p:nvSpPr>
        <p:spPr/>
        <p:txBody>
          <a:bodyPr/>
          <a:lstStyle/>
          <a:p>
            <a:r>
              <a:rPr lang="en-US" dirty="0" smtClean="0"/>
              <a:t>New Market</a:t>
            </a:r>
          </a:p>
          <a:p>
            <a:pPr lvl="1"/>
            <a:r>
              <a:rPr lang="en-US" dirty="0" smtClean="0"/>
              <a:t>Old website has 80,000 unique quarterly users</a:t>
            </a:r>
          </a:p>
          <a:p>
            <a:pPr lvl="1"/>
            <a:r>
              <a:rPr lang="en-US" dirty="0" smtClean="0"/>
              <a:t>New market will eventually have equivalent population</a:t>
            </a:r>
          </a:p>
          <a:p>
            <a:pPr lvl="1"/>
            <a:r>
              <a:rPr lang="en-US" dirty="0" smtClean="0"/>
              <a:t>More advertisement opportunities</a:t>
            </a:r>
          </a:p>
          <a:p>
            <a:pPr lvl="1"/>
            <a:r>
              <a:rPr lang="en-US" dirty="0" smtClean="0"/>
              <a:t>Larger Population of Readers</a:t>
            </a:r>
          </a:p>
          <a:p>
            <a:r>
              <a:rPr lang="en-US" dirty="0" smtClean="0"/>
              <a:t>New Website System</a:t>
            </a:r>
          </a:p>
          <a:p>
            <a:pPr lvl="1"/>
            <a:r>
              <a:rPr lang="en-US" dirty="0" smtClean="0"/>
              <a:t>Potential to integrate into current website</a:t>
            </a:r>
            <a:endParaRPr lang="en-US" dirty="0"/>
          </a:p>
        </p:txBody>
      </p:sp>
    </p:spTree>
    <p:extLst>
      <p:ext uri="{BB962C8B-B14F-4D97-AF65-F5344CB8AC3E}">
        <p14:creationId xmlns:p14="http://schemas.microsoft.com/office/powerpoint/2010/main" val="3724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Server Running MySQL, Apache 2, Java, and Varnish (Reverse HTTP Proxy Web Caching)</a:t>
            </a:r>
          </a:p>
          <a:p>
            <a:r>
              <a:rPr lang="en-US" dirty="0" smtClean="0"/>
              <a:t>Drupal CMS with custom extensions (PHP &amp; MySQL) for Data Fusion</a:t>
            </a:r>
          </a:p>
          <a:p>
            <a:r>
              <a:rPr lang="en-US" dirty="0" smtClean="0"/>
              <a:t>Front End out of CSS, XHTML, and PHP</a:t>
            </a:r>
          </a:p>
          <a:p>
            <a:r>
              <a:rPr lang="en-US" dirty="0" smtClean="0"/>
              <a:t>RSS Feed &amp; Website Crawling in Java</a:t>
            </a:r>
          </a:p>
          <a:p>
            <a:r>
              <a:rPr lang="en-US" dirty="0" smtClean="0"/>
              <a:t>Data Fusion using Apache </a:t>
            </a:r>
            <a:r>
              <a:rPr lang="en-US" dirty="0" err="1" smtClean="0"/>
              <a:t>Lucene</a:t>
            </a:r>
            <a:endParaRPr lang="en-US" dirty="0" smtClean="0"/>
          </a:p>
          <a:p>
            <a:endParaRPr lang="en-US" dirty="0"/>
          </a:p>
        </p:txBody>
      </p:sp>
    </p:spTree>
    <p:extLst>
      <p:ext uri="{BB962C8B-B14F-4D97-AF65-F5344CB8AC3E}">
        <p14:creationId xmlns:p14="http://schemas.microsoft.com/office/powerpoint/2010/main" val="365649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for Milestone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 Experience</a:t>
            </a:r>
          </a:p>
          <a:p>
            <a:pPr lvl="1"/>
            <a:r>
              <a:rPr lang="en-US" dirty="0" smtClean="0"/>
              <a:t>Space Analysis</a:t>
            </a:r>
          </a:p>
          <a:p>
            <a:pPr lvl="1"/>
            <a:r>
              <a:rPr lang="en-US" dirty="0" smtClean="0"/>
              <a:t>Tradeoffs</a:t>
            </a:r>
          </a:p>
          <a:p>
            <a:pPr lvl="1"/>
            <a:r>
              <a:rPr lang="en-US" dirty="0" smtClean="0"/>
              <a:t>Actors &amp; Use Cases</a:t>
            </a:r>
          </a:p>
          <a:p>
            <a:pPr lvl="1"/>
            <a:r>
              <a:rPr lang="en-US" dirty="0" smtClean="0"/>
              <a:t>Layout Design</a:t>
            </a:r>
          </a:p>
          <a:p>
            <a:r>
              <a:rPr lang="en-US" dirty="0" smtClean="0"/>
              <a:t>CMS &amp; Front End</a:t>
            </a:r>
          </a:p>
          <a:p>
            <a:pPr lvl="1"/>
            <a:r>
              <a:rPr lang="en-US" dirty="0" smtClean="0"/>
              <a:t>Development Server with Drupal Website and Custom CSS</a:t>
            </a:r>
          </a:p>
          <a:p>
            <a:r>
              <a:rPr lang="en-US" dirty="0" smtClean="0"/>
              <a:t>Data Fusion Algorithm</a:t>
            </a:r>
          </a:p>
          <a:p>
            <a:pPr lvl="1"/>
            <a:r>
              <a:rPr lang="en-US" dirty="0" smtClean="0"/>
              <a:t>RSS Feed Scraping &amp; Text Search Libraries</a:t>
            </a:r>
          </a:p>
          <a:p>
            <a:r>
              <a:rPr lang="en-US" dirty="0" smtClean="0"/>
              <a:t>Drupal Extensions: Example extension code</a:t>
            </a:r>
          </a:p>
          <a:p>
            <a:pPr lvl="1"/>
            <a:endParaRPr lang="en-US" dirty="0" smtClean="0"/>
          </a:p>
          <a:p>
            <a:endParaRPr lang="en-US" dirty="0" smtClean="0"/>
          </a:p>
        </p:txBody>
      </p:sp>
    </p:spTree>
    <p:extLst>
      <p:ext uri="{BB962C8B-B14F-4D97-AF65-F5344CB8AC3E}">
        <p14:creationId xmlns:p14="http://schemas.microsoft.com/office/powerpoint/2010/main" val="22886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Analysis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4536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8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477</Words>
  <Application>Microsoft Macintosh PowerPoint</Application>
  <PresentationFormat>On-screen Show (4:3)</PresentationFormat>
  <Paragraphs>95</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CS5150: Sun in the City Milestone 1</vt:lpstr>
      <vt:lpstr>Overview</vt:lpstr>
      <vt:lpstr>Project Description</vt:lpstr>
      <vt:lpstr>Project Scope &amp; Requirements</vt:lpstr>
      <vt:lpstr>Project Benefits</vt:lpstr>
      <vt:lpstr>System Design</vt:lpstr>
      <vt:lpstr>Progress for Milestone 1</vt:lpstr>
      <vt:lpstr>Space Analysis</vt:lpstr>
      <vt:lpstr>Tradeoffs</vt:lpstr>
      <vt:lpstr>Actors &amp; Use Cases</vt:lpstr>
      <vt:lpstr>Layout Design</vt:lpstr>
      <vt:lpstr>Initial Drupal Website</vt:lpstr>
      <vt:lpstr>RSS &amp; Website Scraping</vt:lpstr>
      <vt:lpstr>Data Fusion Algorithm</vt:lpstr>
      <vt:lpstr>Drupal Extensions</vt:lpstr>
      <vt:lpstr>Example Editor UI</vt:lpstr>
      <vt:lpstr>Project Planning</vt:lpstr>
      <vt:lpstr>Issues That Have Arisen</vt:lpstr>
      <vt:lpstr>Milestone 1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Tischler</dc:creator>
  <cp:lastModifiedBy>Sean Salmon</cp:lastModifiedBy>
  <cp:revision>15</cp:revision>
  <dcterms:created xsi:type="dcterms:W3CDTF">2012-10-10T00:19:48Z</dcterms:created>
  <dcterms:modified xsi:type="dcterms:W3CDTF">2012-10-10T02:22:57Z</dcterms:modified>
</cp:coreProperties>
</file>