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58" r:id="rId3"/>
    <p:sldId id="277" r:id="rId4"/>
    <p:sldId id="281" r:id="rId5"/>
    <p:sldId id="270" r:id="rId6"/>
    <p:sldId id="276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684" y="4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523D5-D42D-4662-B400-B9326D5B417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C488-831B-41C9-8D83-D9D114E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4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1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3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8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2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9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5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5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C488-831B-41C9-8D83-D9D114E94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0913"/>
            <a:ext cx="10972800" cy="424060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09600" y="373508"/>
            <a:ext cx="10972800" cy="797697"/>
          </a:xfrm>
          <a:prstGeom prst="rect">
            <a:avLst/>
          </a:prstGeom>
        </p:spPr>
        <p:txBody>
          <a:bodyPr vert="horz"/>
          <a:lstStyle>
            <a:lvl1pPr algn="l">
              <a:defRPr sz="28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04599" y="6347070"/>
            <a:ext cx="588107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5759A650-AE8D-4B24-85DB-6953B860F3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51A37-8B33-9546-B49B-14F796FFE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5631" y="6011224"/>
            <a:ext cx="7434469" cy="4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0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719934" y="1224441"/>
            <a:ext cx="5180609" cy="41904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307934" y="1224441"/>
            <a:ext cx="5180609" cy="41904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9"/>
          <p:cNvSpPr>
            <a:spLocks noGrp="1"/>
          </p:cNvSpPr>
          <p:nvPr>
            <p:ph type="title" hasCustomPrompt="1"/>
          </p:nvPr>
        </p:nvSpPr>
        <p:spPr>
          <a:xfrm>
            <a:off x="609600" y="373508"/>
            <a:ext cx="10972800" cy="797697"/>
          </a:xfrm>
          <a:prstGeom prst="rect">
            <a:avLst/>
          </a:prstGeom>
        </p:spPr>
        <p:txBody>
          <a:bodyPr vert="horz"/>
          <a:lstStyle>
            <a:lvl1pPr algn="l">
              <a:defRPr sz="28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84467" y="6347070"/>
            <a:ext cx="80824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5759A650-AE8D-4B24-85DB-6953B860F3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A51A37-8B33-9546-B49B-14F796FFE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5631" y="6011224"/>
            <a:ext cx="7434469" cy="4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7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5589218" y="1254863"/>
            <a:ext cx="5967799" cy="4745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381" y="1254863"/>
            <a:ext cx="4500440" cy="47456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9"/>
          <p:cNvSpPr>
            <a:spLocks noGrp="1"/>
          </p:cNvSpPr>
          <p:nvPr>
            <p:ph type="title" hasCustomPrompt="1"/>
          </p:nvPr>
        </p:nvSpPr>
        <p:spPr>
          <a:xfrm>
            <a:off x="609600" y="373508"/>
            <a:ext cx="10972800" cy="797697"/>
          </a:xfrm>
          <a:prstGeom prst="rect">
            <a:avLst/>
          </a:prstGeom>
        </p:spPr>
        <p:txBody>
          <a:bodyPr vert="horz"/>
          <a:lstStyle>
            <a:lvl1pPr algn="l">
              <a:defRPr sz="28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08267" y="6347070"/>
            <a:ext cx="88444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5759A650-AE8D-4B24-85DB-6953B860F3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A51A37-8B33-9546-B49B-14F796FFE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5631" y="6011224"/>
            <a:ext cx="7434469" cy="4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4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791577" y="1475708"/>
            <a:ext cx="2787727" cy="2004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9428" y="1475709"/>
            <a:ext cx="4500440" cy="4160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0"/>
          </p:nvPr>
        </p:nvSpPr>
        <p:spPr>
          <a:xfrm>
            <a:off x="3782503" y="1475708"/>
            <a:ext cx="2787727" cy="2004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1"/>
          </p:nvPr>
        </p:nvSpPr>
        <p:spPr>
          <a:xfrm>
            <a:off x="791577" y="3632509"/>
            <a:ext cx="2787727" cy="2004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/>
          </p:nvPr>
        </p:nvSpPr>
        <p:spPr>
          <a:xfrm>
            <a:off x="3782503" y="3632509"/>
            <a:ext cx="2787727" cy="2004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9" name="Title 9"/>
          <p:cNvSpPr>
            <a:spLocks noGrp="1"/>
          </p:cNvSpPr>
          <p:nvPr>
            <p:ph type="title" hasCustomPrompt="1"/>
          </p:nvPr>
        </p:nvSpPr>
        <p:spPr>
          <a:xfrm>
            <a:off x="609600" y="373508"/>
            <a:ext cx="10972800" cy="797697"/>
          </a:xfrm>
          <a:prstGeom prst="rect">
            <a:avLst/>
          </a:prstGeom>
        </p:spPr>
        <p:txBody>
          <a:bodyPr vert="horz"/>
          <a:lstStyle>
            <a:lvl1pPr algn="l">
              <a:defRPr sz="28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116733" y="6347070"/>
            <a:ext cx="875974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5759A650-AE8D-4B24-85DB-6953B860F3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A51A37-8B33-9546-B49B-14F796FFE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5631" y="6011224"/>
            <a:ext cx="7434469" cy="4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26799" y="6347070"/>
            <a:ext cx="765907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5759A650-AE8D-4B24-85DB-6953B860F3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51A37-8B33-9546-B49B-14F796FFE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5631" y="6011224"/>
            <a:ext cx="7434469" cy="4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0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3FC29-BAA5-164A-976D-B1FC64C31E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667" y="0"/>
            <a:ext cx="10481733" cy="6866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6201B1-77B2-DE4D-AEED-A833F7B8F5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848" y="5411659"/>
            <a:ext cx="5754245" cy="33471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CCA8C7A-5FC0-0241-A7CE-2C1E4C3712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7848" y="5746377"/>
            <a:ext cx="4870824" cy="4141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style/date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45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7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7FAD-386A-3845-825F-2796FBE0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Seasonal Time Series Forecasting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2008-DDA1-1145-B9AC-92A06994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386" y="5746377"/>
            <a:ext cx="5327986" cy="4141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4/16/2020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8" y="1001597"/>
            <a:ext cx="4895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  SARIMA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Seasonal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p,d,q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x (P,D,Q)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742950" lvl="1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a combination of grid search and visual inspection to pick parameters </a:t>
            </a:r>
          </a:p>
          <a:p>
            <a:pPr marL="742950" lvl="1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one “s” can be chosen, does not allow for multiple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seasonalities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strongest seasonality here clearly 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7 days </a:t>
            </a:r>
          </a:p>
          <a:p>
            <a:pPr marL="742950" lvl="1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119" y="543652"/>
            <a:ext cx="6000172" cy="3978375"/>
          </a:xfrm>
          <a:prstGeom prst="rect">
            <a:avLst/>
          </a:prstGeom>
        </p:spPr>
      </p:pic>
      <p:sp>
        <p:nvSpPr>
          <p:cNvPr id="8" name="AutoShape 2" descr="data:image/png;base64,iVBORw0KGgoAAAANSUhEUgAAAigAAAFuCAYAAACr5ONpAAAABHNCSVQICAgIfAhkiAAAAAlwSFlzAAALEgAACxIB0t1+/AAAADh0RVh0U29mdHdhcmUAbWF0cGxvdGxpYiB2ZXJzaW9uMy4yLjEsIGh0dHA6Ly9tYXRwbG90bGliLm9yZy+j8jraAAAgAElEQVR4nOzde1xUdf4/8NcMgwqSQyE0pBBlSSZ4bdWMvKGCEvDN8oKtm5fW0lVyq13lp2uum4KhVmqXb95KF6EtTUAsv/Kt8bvUVpsa0abrLUJFGFkCHUSZOfP5/YGMjNxGZpg5M/N6Ph4l58xnzrw/Z87MeZ/P53M+oxBCCBARERHJiNLZARARERHdjAkKERERyQ4TFCIiIpIdJihEREQkO0xQiIiISHaYoBAREZHsMEEhIhgMBgQHB2PChAlWlf/pp5/wxBNPdHBUt6a4uBh+fn5tltuyZQveeustAMA777yDtLS0jg6NiNpB5ewAiMj59uzZgwEDBuDbb7/FsWPH0KdPn1bL//zzz/j3v//toOjsq6CgABEREQCA5557zsnREFFL2IJCRHj77beRmJiIqVOn4o033gAAaLVa84m88bIkSXjmmWdw+vRpxMTEAAD27t2LgQMHon///oiKisI333wDADAajXjhhRfQu3dvPPjgg3jmmWdQV1cHg8GAhQsX4sEHH0RkZCSeeeYZXL58GQAQFhaGqVOnok+fPvj444+bLJ8/fx6PP/44Bg8ejH79+mH16tVN6lNeXo7/+q//wsMPP4x77rkHo0aNgk6nw8cff4ycnBy89tprePPNN7FixQosWLAAAPCvf/0Lo0ePRr9+/dC/f3/s2LHDXO9HHnkEM2bMwMCBAxEREYEvvvii494MIqoniMij/etf/xKdOnUSFRUV4ptvvhE+Pj6ioqJCfP7556Jv377mco2XG/997Ngxceedd4rTp08LIYT43//9X6HRaER1dbV44403xIgRI8SVK1eEJEliypQpYseOHWL58uVi0qRJoq6uTkiSJGbNmiWeffZZIYQQd999t1i5cqX5dW9eHj16tMjJyRFCCFFbWytGjx4tPvjgA/HTTz+Jrl27CiGEeP3110VaWpoQQgiTySQmTJgg1q5dK4QQ4umnnxbp6elCCCFefvll8bvf/U4YDAZx7733it27dwshhDh//rzo0aOH+PLLL8Xnn38uvLy8xNGjR4UQQqxdu1aMGDHCnm8BETWDLShEHu7tt9/GY489hoCAAPzqV7/CPffcg3fffdfq53/22WeIjo7GvffeCwAYM2YMgoKCcPjwYeTn52PGjBnw8fGBUqnEBx98gBkzZuCTTz7Bc889B29vbyiVSixcuBCffPKJeZuPPvqoxWs0LNfU1ODQoUP405/+hAEDBmDYsGEoKSnBd999Z1H++eefx/Dhw7F+/XrMnz8fP/zwA/R6fYt1OHHiBK5evYpJkyYBAO666y488cQT+PTTTwEAd999NwYMGAAAGDRoECorK63eP0TUPhyDQuTBampqsHPnTnTu3BlhYWEAgEuXLmHTpk0YPnw4RKOf6qqrq2t2G5IkQaFQWKwzmUwwGAxQqVQWj5WXl8NkMjV5TkP5BjcPdm1YliQJQgh8+eWX8PX1BQBUVFSgS5cuqKioMJdfvHgxvvnmG8yePRujR4+GwWCwqMut1AEAfHx8zOsVCkWr2yIi+2ALCpEHy8jIQEBAAEpLS1FcXIzi4mKcOXMGer0eX3zxBUpKSqDT6SCEQFZWlvl5KpXKfPKOjo7GgQMHcObMGQD1LSpnz57F0KFDMXbsWOzatQvXrl2DyWTCvHnzkJmZidjYWLz99tswGAwwmUx48803MW7cuDbj7datG4YNG4b169cDAKqqqvDII48gOzvbotyBAwewaNEizJgxA0FBQTh48CAkSWoSe4MHHngA3t7e2LNnDwCgtLQUu3fvtiomIuoYbEEh8mBvv/02XnjhBXh5eZnX+fv7Izk5GR9//DGeffZZPPTQQwgODsZjjz1mHvz64IMPokuXLhgyZAi+/vprvPXWW5g0aRKMRiN8fX2Rm5sLtVqNZ599FsXFxRg8eDCEEBg1ahSSk5NhMBjw0ksvYcCAATAajRgyZAg2btxoVcy7du3CggULEBkZibq6OiQlJeGpp55CcXGxuczy5cvx0ksv4U9/+hO8vb0RFRWFU6dOAQAmTJiAF154wWKb3t7e2Lt3L5KTk7FixQoYjUYsX74co0ePhlartW0nE1G7KATbKomIiEhm2MVDREREssMEhYiIiGSHCQoRERHJDhMUIiIikh0mKERERCQ7Lneb8cWLl50dAhEREdlJYOBtza5nCwoRERHJDhMUIiIikh2bExQhBBYvXoytW7c2+7hWq0V8fDxiYmKQnJxs/sEuSZKwatUqxMbGYty4ccjMzLQ1FCIiInITNiUop0+fxtNPP40DBw40+3hlZSVSUlKwceNGHDhwACEhIVi7di0AICsrC8XFxdi3bx8++ugjvP/++/j+++9tCYeIiIjchE0JSkZGBiZPnozY2NhmHy8oKEBkZKT5V1KTkpKQm5sLIQTy8/MxadIkqFQqqNVqxMXFIScnx5Zw2k1XVYu0jCP47aufIy3jCHRVtU6Jg4iIiOrZlKAsX74c8fHxLT5eVlYGjUZjXtZoNNDr9aipqcGFCxcQHBxs8VhZWZkt4bTbtrxjOHG2CpJJ4MTZKmzLO+aUOIiIiKhehw6SNZlMUCgUTV9UqYQQwuIxIQSUSueM2T19vrrVZSIiInKsDs0IgoODodPpzMvl5eVQq9Xw9fVt8phOp7NobXGkXj3UrS4TERGRY3VoghIVFYXCwkIUFxcDqB8YGx0dDQCIjo7G7t27YTQacenSJeTl5WHs2LEdGU6LZsf1gf7iKQiThN4h/pgd18cpcRAREVE9u88kW1RUhGXLliE7OxsBAQFITU1FcnIyDAYDQkNDsWbNGgD1A2ZLSkqQmJgIg8GAqVOnYsiQIfYOxypB/j44rd0AANh++AenxEBEREQ3KIQQwtlB3IqOmup+8OAIAMBhJihEREQOw6nuiYiIyGUwQSEiIiLZYYJCREREssMEhYiIiGSHCQoRERHJDhMUIiIikh0mKERERCQ7TFCIiIhIdpigEBERkewwQSEiIiLZYYJCREREssMEhYiIiGSHCQoRERHJDhMUIiIikh0mKERERCQ7TFCIiIhIdlS2bkCr1WLdunWoq6tDeHg4Vq9eDT8/P/Pje/fuxfbt283Lly9fRnl5OQ4dOoTu3btj6NCh0Gg05sfnzJmDhIQEW8MiIiIiF6YQQoj2PrmyshJxcXHIzMxEWFgY0tPTUVNTgxUrVjRb3mAw4Ne//jUef/xxTJs2DWfOnMG8efNw4MABq1/z4sXL7Q23VYMHRwAADh/+oUO2T0RERE0FBt7W7HqbungKCgoQGRmJsLAwAEBSUhJyc3PRUs6zefNm3HHHHZg2bRoA4OjRo1AqlZg+fTri4+OxadMmSJJkS0hERETkBmzq4ikrK7PontFoNNDr9aipqbHo5gHqW1u2b9+OPXv2mNdJkoThw4fjxRdfhNFoxNy5c+Hn54eZM2faEhYRERG5OJsSFJPJBIVC0WS9Utm0YeZvf/sboqOjERISYl43ZcoUizKzZs3Czp07maA4kK6qFtvyjuH0+Wr06qHG7Lg+CPL3cXZYRETk4Wzq4gkODoZOpzMvl5eXQ61Ww9fXt0nZ/fv3Y9KkSRbr9u7di+PHj5uXhRBQqWwet0u3YFveMZw4WwXJJHDibBW25R1zdkhERES2JShRUVEoLCxEcXExACArKwvR0dFNylVXV6OkpAQDBw60WH/y5Els2LABkiTh6tWryMjIwMSJE20JiW7R6fPVrS4TERE5g00JSkBAAFJTU5GcnIwJEybgxIkTWLx4MYqKipCYmGgu9/PPPyMwMBDe3t4Wz1+wYAHUajXi4+ORkJCAgQMHYvLkybaERLeoVw91q8tERETOYNNtxs7A24ztS1dViwV/2YmuAfcg/O4AjkEhIiKHauk2Yw748HBB/j44rd0AANjuYckZERHJF6e6JyIiItlhgkJERESywwSFiIiIZIdjUKzECc2IiIgchy0oVuKEZkRERI7DBMVKnNCMiIjIcZigWIkTmhERETkOExQrzY7rA/3FUxAmCb1D/DE7ro+zQyIiInJbHCRrJU5o5p44+JmISJ7YgkIejYOfiYjkiQkKeTQOfiYikicmKOTROPiZiEiemKCQR+PgZyIieeIgWfJoHPxMRCRPbEEhIiIi2bG5BUWr1WLdunWoq6tDeHg4Vq9eDT8/P4syaWlp+PTTT6FW1/fv33PPPXj99dchSRLS0tLw97//HZIkYfbs2UhKSrI1JCIiInJxNiUolZWVSElJQWZmJsLCwpCeno61a9dixYoVFuWOHj2K9evXY9CgQRbrs7KyUFxcjH379qGmpgZTp05F37590a9fP1vCIiIiIhdnU4JSUFCAyMhIhIWFAQCSkpKQmJiIl19+GQqFAgBQV1eHH3/8EVu2bMHZs2cRFhaGlJQU3HXXXcjPz8eUKVOgUqmgVqsRFxeHnJwcJih2Yq9JyDiZmXvi+0pEcmbTGJSysjJoNBrzskajgV6vR01NjXldeXk5hg0bhkWLFiEnJwf9+/fH/PnzIYTAhQsXEBwcbPH8srIyW0KiRuw1CRknM3NPfF+JSM5sakExmUzmlpLGlMobeU9ISAg2b95sXp4zZw7eeustnDt3DkIIi+cLISyeS7ax1yRknMzMPXny+8rWIyL5sykbCA4Ohk6nMy+Xl5dDrVbD19fXvO748ePYu3evxfOEEPD29m7yfJ1OZ9EiQ7ax1yRknMzMPXny+8rWIyL5sylBiYqKQmFhIYqLiwHUD3qNjo62fAGlEqtWrcLZs2cBALt27UJ4eDg0Gg2io6Oxe/duGI1GXLp0CXl5eRg7dqwtIVEj9pqEjJOZuSdPfl89ufWIyFXY1MUTEBCA1NRUJCcnw2AwIDQ0FGvWrEFRURGWLVuG7Oxs9O7dG8uWLcO8efMgSRI0Gg3Wr18PoH5QbUlJCRITE2EwGDB16lQMGTLELhUj+01CxsnM3JMnv6+9eqhx4myVxTIRyYvN86CMHDkSI0eOtFjn7++P7Oxs83JiYiISExObvrhKhaVLl9oaAhHRLZkd1wcL/rITXQPuQfjdAR7VekTkKjjVPRF5HE9uPSJyFbxlhoiIiGSHCQoRERHJDrt4iIg8COeAIVfBFhQiIg/COWA8k66qFmkZR/DbVz9HWsYR6KpqnR1Sm5igkNtyxQ8kUUfjHDCeyRUTUyYo5LZc8QNJ1NE8eQZhT75occXElAkKuS17fSA9+UuN3I8nzyDsyRctrpiYMkEht2WvD6Qnf6mR+2mYA+b73b/HkqcGedQAWVdsRbAXV0xMmaCQ27LXB9KTv9SI3IkrtiLYiysmpkxQyG3Z6wPpyV9qRO7EFVsRPBnnQSFqA3+3hcg98CcOXAsTFKI28EuNiMjxmKAQuSHOFkpEro5jUIjcEO88IiJXxxYUIjdkzzlg2BJDRM7ABIXIDfXqocaJs1UWy+3R0BIDwNwSs+SpQXaJsaPYK6lickbkXDZ38Wi1WsTHxyMmJgbJycnQ6/VNymRnZyMhIQGJiYmYNm0aioqKzI8NHToUiYmJ5v9ycnJsDYnI43nyHDD26t5iNxmRc9nUglJZWYmUlBRkZmYiLCwM6enpWLt2LVasWGEuc+bMGaSnp2PPnj0ICgrCoUOHsHDhQmi1Wpw5cwb+/v7Izs62tR5E1Ii97jyyV0uMI9krqXLF5IzIndjUglJQUIDIyEiEhYUBAJKSkpCbmwshhLlMp06d8MorryAoKAgAEBERgYqKCtTV1eHo0aNQKpWYPn064uPjsWnTJkiSZEtIRGRHrjixlb0m1uMEfUTOZVOCUlZWBo1GY17WaDTQ6/Woqakxr+vZsydGjRoFABBCIDU1FWPGjEGnTp0gSRKGDx+OLVu2ICMjAwUFBdi5c6ctIRGRHbni9Nj2SqpcMTkjcic2dfGYTCYoFIom65XKpnnPlStXsGTJEpSVlWHLli0AgClTpliUmTVrFnbu3ImZM2faEhYReTB7dW9xgj4i57IpQQkODkZhYaF5uby8HGq1Gr6+vhblSktL8dxzz6FXr17YsWMHunTpAgDYu3cvHnjgATzwwAMA6ltYVCrXvbGIo/6JyB3wu4zkwKYunqioKBQWFqK4uBgAkJWVhejoaIsyer0eM2bMwPjx4/Haa6+ZkxMAOHnyJDZs2ABJknD16lVkZGRg4sSJtoTkVBz1T0TugN9lnklXVYu0jCP47aufIy3jCHRVtU6Nx6YEJSAgAKmpqUhOTsaECRNw4sQJLF68GEVFRUhMTAQAZGRkoLS0FAcPHrS4nfiXX37BggULoFarER8fj4SEBAwcOBCTJ0+2S8WcgaP+iciZ7HWC4XeZ5zAJAZNJwCiZsHXfjxaJ6ZbcH1F7zYirdUanxGZzf8rIkSMxcuRIi3WNbx1+9tln8eyzz7b4/NTUVFtDkA1XvCWTiNyHvSbW85TvsoaTsxD1QwyEAHS/XMHO//k3zly4jHuCb8NT43qju9rHfHeq+R5VActlABAWS+bHGm9foOHf+nUQ9XHUx1NfuPHjwvw64ubNN3lJcVNQN8dqMJoA1B8bjbfd4OZE9ExpNX4uu4wunb0QpunW9MU7mOsO+JCh2XF9sOAvO9E14B6E3x3AUf9E5FDtbfm4caIWMJmAp8bejxfW7IJf93txX8jtmDrmPly+Uld/nrt+8sTNJ2w0OT9baO4E3dzJWAhxfbnpcxpeo60Tcf2fotmYGk7Sx3/+pdk4d+WfxLmL9ROOnj5/CdvyjmP62PtbrpgMVOmvYf9XJSit0OOu7n6YOCwU/n6dWyxvMjX/Rt3V3c9c94ZlZ2KCYkcc9U/kHhqfsAGg9prx+olOwGQ+UVqeaNvS+KTb8BRx/WxvPkFfL9jaFbV5e828ZM9AP/xcftm83COwK366cMniKhyi7StpAPj3/74BAFic8wWu1Uk4f7GmaSE3VFqhb3VZjvZ/VWJOLM5d1GP/VyXtSqomDgvFuq3Z6Nr9XoTeqcbEYaH2DvWWMEEholvW5Gq44cza5vOu/3v9fzdfGTc8KhqXbXTibi4ZaO5VG64Qf7l8rcUrd0mqP0mfu6iHJAmYhIBkqk9MGp5vlOr//bnscjOvIj8xQ0IsTjCxQ0Jxra7lyS9bupL2ZHJrRbCGvZIqf7/O5sR0Sc4XNsdlKyYoLoq3AdKtMAlh2YQuGjWhA6iuqYMkmWAy1Z+kjab6E7hkElZdbcuNdP3EW155pcUyDedm/RWDI0JyCLmdYBzpVrs5WiK3VgRruGJSZQ0mKC7KFX9l1tVIJhOMRgHD9RO3AFBRVVvf/C9wo8++4e8WBrG15lYGuN3q9tvqawdutBBcqGi7+Z5X2yRn9urmcMUkzxWTKmswQXFRcrsN0BVadBrGFZhM4sbf5uSi/mrbYDTBIJlgMJosTsgNV+QV1VedFD0RtcYVx47YiysmVdZgguKinHUboOl6371Rqr9v3ijVL7+T/QOKL9T30584W4W3Pi7CzAkNMwS3vk1rWgVES+Mb2nhuQyvCv0t+afF1pEbjFYjINblrN4cnY4LiohxxS7PJJFBbZ0TtNSOMkglCACdKqpotW3LTIMJzOj2uXpPPL1O7wrgJImo/d+3m8GRMUFxUR9zSbDCaUHvNaE5KrtVJzdxh0TxevRCRM7lrN4cns2mqe3I9BqMJV64aUV1Th4rqWlz4Tw2M18dcnD5fjdKKGvxy6RquXpNuqdVh4rBQXNadhMkkoWegH69eiIjIJmxBsSOjZKqfYEm0MP/CTTMk2qphHocL/6m5aX6JGzM8Gq+XOV1aDaPR1OZUye3FqxciIrInJijtYDIJXDNIN/6rk1BnMMEomSBJbc+/YLc4ricW1fq6Fss0JB8Gg6nD4yEiIrIXJiitEKIhETHhmkG6MVD0bPMDRYmIiMg+mKC04so1I86W3xj4yTtB5MFeM0YSEZF8cZAsuZyGGSNN4saMkURE5F7YgkIuR44zRrJVh4jIvmxuQdFqtYiPj0dMTAySk5Oh1zc9WbRURpIkrFq1CrGxsRg3bhwyMzNtDUf2qvTXsCv/JNZmHcWu/JOo0nP20lt18xwrcphzha06RET2ZVOCUllZiZSUFGzcuBEHDhxASEgI1q5da3WZrKwsFBcXY9++ffjoo4/w/vvv4/vvv7clJNnjicx2cpxzRY6tOkRErsymBKWgoACRkZEICwsDACQlJSE3N9dijo/WyuTn52PSpElQqVRQq9WIi4tDTk6OLSHJnjUnMraytK5hzpUjHzyP6WPvl0VXihxbdYiIXJlC2DBj2Lvvvotz585h5cqVAACj0Yi+ffvi8OHD8PPza7PMk08+ibS0NAwYMAAA8OGHH+LQoUPYtGlTi685888H2htuqy5cOA8ACA7uYV4nhICx0S/aXiy/AAAIvDO4xe20Vaam1mD+cToA8FIq0NXH+5bL2CseR5exF2tfy1F1M5kELumvQKFUQeWlhE9nFZRKRauxdTRXfF/thXVn3Tu6jNx0ZN0VAFReHXdPzXsvxzS73qZBsiaTCQpF0y9hpVJpVRkhhMVjQgiL5zpS48SkJdYcrG2V8emsQu01IySTgJdSAZ/OTd+CxslJc8v2jMfRZez1IbL2i8NRdVMqFfDv1rXN7TgyGXLF99WRxwfrbnsZ1t0z6+4oNiUowcHBKCwsNC+Xl5dDrVbD19fXqjLBwcHQ6XTmx3Q6HTQaTauvmT5/uC0h35KaqwaLeVAcZVf+SYsf3usZ6IfpY+93eBwdYUrCXADA31qZDt+aMq7KHvXflX8S+loDgPrk1d+vs9OPD3u9r654fLDurLscynSkLp29EKbp5vDXtam5IioqCoWFhSguLgZQP+g1Ojra6jLR0dHYvXs3jEYjLl26hLy8PIwdO9aWkNzCxGGh6BnoB6UCshkESvIhtwG5VfprCI9+HoOmvsExU0RkNza1oAQEBCA1NRXJyckwGAwIDQ3FmjVrUFRUhGXLliE7O7vFMkD9gNmSkhIkJibCYDBg6tSpGDJkiF0q5srkcEXcERpOZF2734td+Sc5V0g73dXdz6KFzdkDcvd/VYLbguqP14Y709zx+CUix7J5oraRI0di5MiRFuv8/f2RnZ3dahkAUKlUWLp0qa0hkIvgicw+Jg4LbTIpnDM5skWHSS6R5+BMsuQwcuuacFVya2FzZIuO3JJcJkxEHYe/xdOKzt5eCLrdB2q/TujS2QvN3IxEt8CauUI4nsH1OHLMlNyS3IaESan04sSLRHbGFpRWqLyUuKNbF/OyEAJ1RhOuGSTU1Um4ZpBwzWCCwSjxl46tYE3XhNyukKltjmzRkdv4G7klTETuhAnKLVAoFOjs7YXO3l7AjTupYRICddeTlWsGCQajCUIICIEb/6Jh+cbfdtXMdhvm4JNL8mTNiYxf+NQauY2/kVvCROROmKDYgVKhQJdOKnTp5OxImieEgFEyoc5oguHm/yQTJMkkmySGX/jUGrmNv5FbwuRIHH9DHY0JigdQKBTwVnnBW+XV7OMNXVdXrxlx5ZoRtdck1BkkB0dZz5O/8Mn1yC1hciR2x1JHY4JCFl1X6utXQEbJhKt1Un3CctWIq3VGh7SyuPMXPq84yZ14cncsP8uOwbt4qFkqLyX8fLwR5O+DuzW34f4Qf9ytuQ09Arvizjt80V3dBf63dYafrzd8OqvgrVLyLqc28I4PsoXc7nDz5F/w5mfZMdiCQlZRKpr/YcObmUwCAi0Pzr21VpimhW+1FUc0xCQEJJOASdQvm0wCJlH/r2SqH6NjkEwwGjtuPI4nX3GS7eTWpeLJ3bGcnNAxmKCQXdX/qq5rN6UYpRsDiI2N/pVM9XdJmUR9ciNMMCc51rBmALAnfxlR6+SW4Lpzd2xbPHlyQkdigkJ0E5WXEiovJXxu4TkNLTKtmfdfffHeJ8dxuvQSet3VDU/HPoBAfx80bilam/WdxZfR50fO44WpA1ptlWpJfdn6ViMh6rdgceu7sGxFkqTrrUkmEyTJ+sSLHMOT73CTW+LuyNYjuSWmjsQEhcgOlEoFlG20HAUHdEXKrwe3WuZM6SXL5QuX0LlT83dfdbSGbjFJupF8NZvo4MacO023ceNvL2X9/rnzDl+LOXoaki+IhhY44I5unXE9v7LYvrhR1JoKWMTX8FxTo23VJ2fyuc2+NZ7cpSK3VgRPnpzQkZigEMlIrx5qnDhbZbHsLAqFAiovBVq4O/2WNSQft9/W8pVvQxITdLtvi2U6grklSWoYq9SQnJksJ1oEWkx8GjSX6zQMIPfz9bZIum4kXAIKRX3S5O2trF9vMcGjwO23eW6Xiie3InhyYsoEhUhGZsf1wba8Yzh9vhq9eqgxO66Ps0PyCEqFAko7JmM3U3nV3zDZM7Dlq9+GMr3uajkpbWjBurGi8Z/NdwPeWBYWLVANCVJDctbQFWgeQC4atYw101JmTtiaedHGSw3JWVcf7yYzawOw6Br18lJYtM418ORWBE8e68MEhUhGgvx9sOSpQc4Ow+50VbXoNSoZXQPuQVrGEcyO64Mg/1sZ5UNAfauWRUdiywuy0ZB4hQS1nFR4q+rL3N/T32J9Q6LSdPxWOLqr64+fRvnX9X9aH6/VZGzW9SSt8bgsc5LUZNvNd2da/MRIo/XmljMfb4uksPFPnzRQeSktu1JdoNuxozFBIaIOty3vGPwC7wMAnDhbhW15x5okYkxi6GYKhQIKhXXjt+TI3HJmRXJ2X8+mLWfNtTjdeMxiqcn61hK3xkkacCNBg7ixriFZgwC8vJwzZZpNCYpWq8W6detQV1eH8PBwrF69Gn5+Td+I7OxsbN26FQqFAj4+Pli6dCkiIyMBAEOHDoVGozGXnTNnDhISEmwJi4hk5vT56laXAeuSGCJP0pCgybV1rKO1O0GprKxESkoKMjMzERYWhvT0dKxduxYrVqywKHfmzBmkp6djz549CAoKwqFDh7Bw4UJotVqcOXMG/lVpgtIAACAASURBVP7+yM7OtrUeRCRj1gz+tSaJISLP0e52m4KCAkRGRiIsLAwAkJSUhNzc3Cb9c506dcIrr7yCoKAgAEBERAQqKipQV1eHo0ePQqlUYvr06YiPj8emTZsgSc75kToi6jiz4/qgd4g/vJQK9A7xb3bw781JizPvYCIi52uzBeXQoUOYN29ek/Xz58+36JrRaDTQ6/Woqamx6Obp2bMnevbsCaC+Tys1NRVjxoxBp06dIEkShg8fjhdffBFGoxFz586Fn58fZs6caYeqEZFcWDP4113vYOLYGqL2aTNBGTlyJH788ccm69955x0omvl1OKWy+UaZK1euYMmSJSgrK8OWLVsAAFOmTLEoM2vWLOzcuZMJCpEHctc7mDi2hqh92t3FExwcDJ1OZ14uLy+HWq2Gr2/TCZZKS0sxbdo0eHl5YceOHejWrRsAYO/evTh+/Li5nBACKhVvLCIi92HN2JqGVpZ+T7yGtIwj0FXVOio8Itlqd4ISFRWFwsJCFBcXAwCysrIQHR3dpJxer8eMGTMwfvx4vPbaa+jSpYv5sZMnT2LDhg2QJAlXr15FRkYGJk6c2N6QiIhkx5qxNQ2tLAqll7mVxR0w8SJbtDtBCQgIQGpqKpKTkzFhwgScOHECixcvBgAUFRUhMTERAJCRkYHS0lIcPHgQiYmJ5v9++eUXLFiwAGq1GvHx8UhISMDAgQMxefJk+9SMiEgGrBkg7K53MLlr4mUvTOBapxAt/cqXTF28eNnZIRAR2VVaxhGL27B7h/i7xTiV3776OaRGv4rtpVRg8x9HW5TRVdViwV92omvAPQi/O8BtBhFbUy93fd9vVWDgbc2ud870cEREZGZNK4sr8uTuLWvq5a4tZ/bCEalERE7mrncwWXPruLuepK2pl5x+vVyOmKAQEVGHsCbxcteTtDX1cte5f+yFY1CIiMhpdFW1TU7S7jIGxR3r1RFaGoPCBIWIiIichoNkiYiIyGUwQSEiIiLZYYJCREREsuNyY1CIiIjI/bEFhYiIiGSHCQoRERHJDhMUIiIikh0mKERERCQ7TFCIiIhIdpigEBERkewwQQGg1WoRHx+PmJgYJCcnQ6/XOzsktyKEwOLFi7F161YAgCRJWLVqFWJjYzFu3DhkZmY6OULXl52djYSEBCQmJmLatGkoKirifu4gf/3rXxEXF4fHHnsM8+bNw3/+8x/u6w6Un5+PgQMHAuB3R0dIS0vDqFGjkJiYiMTERCxatEg++1l4uP/85z9i2LBh4qeffhJCCPHqq6+Kl19+2akxuZNTp06JGTNmiP79+4stW7YIIYT461//Kp555hlhMBhEVVWViImJEYWFhU6O1HWdPn1aPPLII6K8vFwIIYRWqxUjR47kfu4ARUVFYvTo0eLSpUtCCCHS0tLEn/70J+7rDvLTTz+JsWPHigEDBggh+N3REaZMmSIOHz5ssU4u+9njW1AKCgoQGRmJsLAwAEBSUhJyc3MhOH+dXWRkZGDy5MmIjY01r8vPz8ekSZOgUqmgVqsRFxeHnJwcJ0bp2jp16oRXXnkFQUFBAICIiAhUVFTg008/5X62s4iICBw4cAC33XYbrl27hvLycvj7+/OY7gC1tbX4wx/+gCVLlpjXcT/bV11dHX788Uds2bIF8fHxWLhwIUpLS2Wznz0+QSkrK4NGozEvazQa6PV61NTUODEq97F8+XLEx8dbrLtw4QKCg4PNyxqNBmVlZY4OzW307NkTo0aNAlDfnZaamooxY8bg4sWL3M8dwNvbG/n5+RgxYgT++c9/YtKkSTymO8Dy5csxdepUhIeHm9dxP9tXeXk5hg0bhkWLFiEnJwf9+/fH/PnzUVpaKov97PEJislkgkKhaLJeqfT4XdNhhBAW+1wIwf1tB1euXMHzzz+PkpISvPLKK9zPHWjs2LH4+uuvsXDhQsyZM4f72s4yMjKgUqnw5JNPWqznfravkJAQbN68Gb1794ZCocCcOXNQUlKCc+fOyWI/e/w7GxwcDJ1OZ14uLy+HWq2Gr6+vE6Nybzfvc51OZ9GKRbeutLQU06ZNg5eXF3bs2IFu3bpxP3eAn3/+Gd9++615+YknnkBpaSmCgoK4r+3o448/RlFRERITEzF37lxcvXoViYmJuPPOO7mf7ej48ePYu3evxTohBH71q1/JYj97fIISFRWFwsJCFBcXAwCysrIQHR3t3KDcXHR0NHbv3g2j0YhLly4hLy8PY8eOdXZYLkuv12PGjBkYP348XnvtNXTp0gUA93NHuHjxIl544QVUVlYCAHJzc3H//fdj/Pjx3Nd29NFHH2Hfvn3Izs7Gu+++iy5duiA7Oxvjxo3jfrYjpVKJVatW4ezZswCAXbt2ITw8XDbfHSqHv6LMBAQEIDU1FcnJyTAYDAgNDcWaNWucHZZbS0pKQklJCRITE2EwGDB16lQMGTLE2WG5rIyMDJSWluLgwYM4ePCgef3WrVu5n+3soYcewnPPPYff/OY38PLyQlBQEN58800EBwdzXzsAvzvsq3fv3li2bBnmzZsHSZKg0Wiwfv16BAUFyWI/KwRvVyFyGcXFxejVqxciIyPN64QQeP755zF79uxb2lZeXh6+/vprrFy5Ejk5OcjPz8eGDRtafe2IiIgW5wnauHEjkpOT8Y9//APDhg2zKoaVK1eif//+SExMvKXYO9LMmTMRERGBl156qcUy1dXVePzxx/HZZ58BAAYMGACtVgt/f39HhUnk9jy+BYXI1fj4+OC7774zL58/fx4RERF46KGH0K9fP6u3889//tPcVZGQkICEhASb4nrnnXfw1FNP4fXXX0dWVpZVz/nss8/w4IMP2vS6zvDLL7/gm2++MS83fj+IyD48fgwKkavr0aMH7r//fpw4cQI1NTX4zW9+g4cffhi9e/fG4MGD8e9//xsAMGrUKEyaNAkPPvgg/vznP+Odd97BBx98gKVLl+K9997DY489BgD46quvMGLECAwdOhShoaGYM2dOmzFotVpUVlbi1VdfRXZ2trlPu+F1P/rooybLb775Jr799lv84Q9/wMcff4zq6mr8+te/RkREBCIjI/HHP/4RRqMRAPD1119j6NChiIiIwKBBg8wtF3//+98xbNgw9OvXDw899BA+/fRTAMB7772HRx99FIMGDcLo0aObLAP1XWCDBw/GwIEDMXbsWBw/frxJvbZt24ahQ4di4MCBuPvuu/H2228DAGbNmoXa2loMGDAAkiRBoVCgoqICAPCXv/wFDz74IPr164cnn3zSfHvmqFGjkJKSghEjRiAsLAzPPPMMTCbTLbzTRB7G4VPDEVG7/fTTT6Jr164W67788ktx++23i5KSEvHhhx+KhQsXmh979tlnxYIFC4QQQowcOVLMnj3b/NjLL78sfve73wkhhNi+fbuIi4sTQggxbdo08fnnnwshhLh8+bLo3r27+Pbbb5t97QaTJ08WL774ohBCiIkTJ4o//vGP5sdGjhwpPvzww2aXG//9m9/8RiQnJwuTySSuXr0qxo8fL1JTU0VdXZ3QaDRi3759Qgghvv32WxERESEqKipEUFCQ+Oqrr4QQQvzwww8iICBAnDlzRmzfvl3cfvvtorq62ly/xstarVY8+uijoqamRgghxIEDB8QDDzwghBDi6aefFunp6eLy5cti2LBhoqKiQgghxD/+8Q/h5+fX7PsAQFy8eFFs27ZNPPzww0Kv15v3cUxMjLmukydPFpIkierqanHXXXeJzz77rNn9SURCsIuHyMU0XLkDgNFoRPfu3ZGRkYGQkBCEhITg3nvvxcaNG3Hq1ClotVo8/PDD5uc++uijbW7//fffx/79+7F69WocP34ctbW10Ov1CAgIaLZ8WVkZ9u7di8OHDwMAnn76aTz33HNYvnw5unbtanW9PvnkE3zxxRdQKBTo3LkznnvuObz++usYP348vLy8EBcXBwAYPHgwioqKsH//ftx3330YOnQoAKBv37545JFHoNVqoVAo0K9fP3Tr1s28/cbLeXl5OHXqFIYPH25+/JdffjF3eQGAn58f9u3bh7y8PJw8eRLfffddm7/T9cknn2DWrFnmej///PNYtWoV6urqAADx8fFQKpXo1q0b7rvvPovXIyJLTFCIXMzNY1Aae/vtt/Huu+9iwYIFmD59Ou644w789NNP5sf9/Pza3P6IESPQr18/xMbGYsqUKfj6669b/emHzZs3Q6FQmGcMNplMuHTpEt5//33Mnz8fCoXC4vkNJ+ub3TxposlkgsFggEqlajKZ4g8//GDuWrl5GwaDAZ06dWpS18bLkiRhxowZ5jv2TCYTSktLcfvtt5vLnDt3Dg8//DDmzp2LqKgoPPnkk9i3b1+L+6FhuzfXwWg0muvv4+Njfuzm/UJEljgGhciNHDhwADNnzsScOXMQHh6O3NxcSJLUbFmVSgWDwWCxrqqqCv/85z+xZs0aTJo0CefOncOpU6da3IYkSdi8eTPeeecdFBcXo7i4GCUlJfh//+//4Y033oAQAoGBgebJzX788Ud8//33zcYQExODTZs2QQiBa9eu4d1338W4ceMQHh4OhUJhvoX6yJEjGDNmDIYOHYrjx4+bB6v+61//wv/93/+Zp/1vTUxMDDIzM3HhwgUA9QN8b57/6Ntvv0VgYCCWLVuG8ePHm5MTSZKgUqkgSVKTBCM2Nhbbtm0z/1TGhg0bMGLECHTu3LnNmIjIEltQiNzISy+9hLlz52Lr1q0QQuDhhx9GUVFRs2XHjBmD6dOnY+HChRg8eDAAwN/fHykpKRg0aBC6du2Knj174pFHHsGpU6fQq1evJtvYt28fTCYTnnrqKYv1v//97/HGG29g//79WLZsGZ5++mnk5eXhgQcewIgRI8zlEhISkJKSgrq6OmzYsAELFy5EZGQk6urqEBsbi6VLl6JTp07Ys2cPFi1ahD/84Q/m5aCgIHz44YdYuHAhrly5AqVSie3bt6N379748ssvW91P48ePx+LFizFu3Dhzl8uePXssWj/Gjx+Pbdu2ITw8HEqlEiNHjkRgYCBOnTqF++67D0OGDEHfvn3x97//3fycOXPm4OzZsxgyZAhMJhPuu+8+ZGRktP3GEVETnAeFiIiIZIddPERERCQ7TFCIiIhIdpigEBERkewwQSEiIiLZYYJCREREsuNytxlfvHjZ2SEQERGRnQQG3tbseragEBERkewwQSEiIiLZsTlBEUJg8eLF2Lp1a7OPa7VaxMfHIyYmBsnJyeYf25IkCatWrUJsbCzGjRuHzMxMW0MhIiIiN2FTgnL69Gk8/fTTOHDgQLOPV1ZWIiUlBRs3bsSBAwcQEhKCtWvXAgCysrJQXFyMffv24aOPPsL7779v8RsdRERE5LlsSlAyMjIwefJkxMbGNvt4QUEBIiMjERYWBgBISkpCbm4uhBDIz8/HpEmToFKpoFarERcXh5ycHFvCaTddVS3SMo7gt69+jrSMI9BV1TolDiIiIqpnU4KyfPly80+sN6esrAwajca8rNFooNfrUVNTgwsXLiA4ONjisbKyMlvCabdtecdw4mwVJJPAibNV2JZ3zClxEBERUb0OHSRrMpksfh3U/KJKJYQQFo8JIaBUOmfM7unz1a0uExERkWN1aEYQHBwMnU5nXi4vL4darYavr2+Tx3Q6nUVriyP16qFudZmIiIgcq0MTlKioKBQWFqK4uBhA/cDY6OhoAEB0dDR2794No9GIS5cuIS8vD2PHju3IcFo0O64P9BdPQZgk9A7xx+y4Pk6Jg4iIiOrZfSbZoqIiLFu2DNnZ2QgICEBqaiqSk5NhMBgQGhqKNWvWAKgfMFtSUoLExEQYDAZMnToVQ4YMsXc4Vgny98Fp7QYAwPbDPzglBiIiIrpBIYQQzg7iVnTUVPeDB0cAAA4zQSEiInIYTnVPRERELoMJChEREckOExQiIiKSHSYoREREJDtMUIiIiEh2mKAQERGR7DBBISIiItlhgkJERESywwSFiIiIZIcJChEREckOExQiIiKSHSYoREREJDtMUIiIiEh2mKAQERGR7DBBISIiItlhgkJERESyo7J1A1qtFuvWrUNdXR3Cw8OxevVq+Pn5mR/fu3cvtm/fbl6+fPkyysvLcejQIXTv3h1Dhw6FRqMxPz5nzhwkJCTYGhYRERG5MIUQQrT3yZWVlYiLi0NmZibCwsKQnp6OmpoarFixotnyBoMBv/71r/H4449j2rRpOHPmDObNm4cDBw5Y/ZoXL15ub7itGjw4AgBw+PAPHbJ9IiIiaiow8LZm19vUxVNQUIDIyEiEhYUBAJKSkpCbm4uWcp7NmzfjjjvuwLRp0wAAR48ehVKpxPTp0xEfH49NmzZBkiRbQiIiIiI3YFMXT1lZmUX3jEajgV6vR01NjUU3D1Df2rJ9+3bs2bPHvE6SJAwfPhwvvvgijEYj5s6dCz8/P8ycOdOWsIiIiMjF2ZSgmEwmKBSKJuuVyqYNM3/7298QHR2NkJAQ87opU6ZYlJk1axZ27tzJBIWIiMjD2dTFExwcDJ1OZ14uLy+HWq2Gr69vk7L79+/HpEmTLNbt3bsXx48fNy8LIaBS2Txul4iIiFycTQlKVFQUCgsLUVxcDADIyspCdHR0k3LV1dUoKSnBwIEDLdafPHkSGzZsgCRJuHr1KjIyMjBx4kRbQiIiIiI3YFOCEhAQgNTUVCQnJ2PChAk4ceIEFi9ejKKiIiQmJprL/fzzzwgMDIS3t7fF8xcsWAC1Wo34+HgkJCRg4MCBmDx5si0hERERkRuw6TZjZ+BtxkRERO6jQ24zJiIiIuoITFCIiIhIdpigEBERkezwnl4r6apqsS3vGE6fr0avHmrMjuuDIH8fZ4dFRETkltiCYqVtecdw4mwVJJPAibNV2JZ3zNkhERERuS0mKFY6fb661WUiIiKyHyYoVurVQ93qMhEREdkPExQrzY7rA/3FUxAmCb1D/DE7ro+zQyIiInJbHCRrpSB/H5zWbgAAbOdkbkRERB2KLShEREQkO0xQiIiISHaYoBAREZHsMEEhIiIi2WGCQkRERLLDu3jcGKfnJyIiV2VzC4pWq0V8fDxiYmKQnJwMvV7fpExaWhpGjRqFxMREJCYmYtGiRQAASZKwatUqxMbGYty4ccjMzLQ1HGqE0/MTEZGrsqkFpbKyEikpKcjMzERYWBjS09Oxdu1arFixwqLc0aNHsX79egwaNMhifVZWFoqLi7Fv3z7U1NRg6tSp6Nu3L/r162dLWHQdp+cnIiJXZVMLSkFBASIjIxEWFgYASEpKQm5uLoQQ5jJ1dXX48ccfsWXLFsTHx2PhwoUoLS0FAOTn52PSpElQqVRQq9WIi4tDTk6OLSFRI5yen4iIXJVNCUpZWRk0Go15WaPRQK/Xo6amxryuvLwcw4YNw6JFi5CTk4P+/ftj/vz5EELgwoULCA4Otnh+WVmZLSFRI5yen4iIXJVNXTwmkwkKhaLJeqXyRt4TEhKCzZs3m5fnzJmDt956C+fOnYMQwuL5QgiL55JtOD0/ERG5KpuygeDgYOh0OvNyeXk51Go1fH19zeuOHz+OvXv3WjxPCAFvb+8mz9fpdBYtMkREROSZbEpQoqKiUFhYiOLiYgD1g16jo6MtX0CpxKpVq3D27FkAwK5duxAeHg6NRoPo6Gjs3r0bRqMRly5dQl5eHsaOHWtLSEREROQGbOriCQgIQGpqKpKTk2EwGBAaGoo1a9agqKgIy5YtQ3Z2Nnr37o1ly5Zh3rx5kCQJGo0G69evB1A/qLakpASJiYkwGAyYOnUqhgwZYpeKERERketSiMa33LiAixcvd8h2Bw+OAAAcbmWshjVl5MYVYyYiIs8RGHhbs+s5IpWIiIhkhwkKERERyQ4TFCIiIpIdJihEREQkO0xQiIiISHaYoBAREZHsMEEhIiIi2WGCQkRERLLDBIWIiIhkhwkKERERyQ4TFCIiIpIdm34skFyfrqoW2/KO4fT5avTqocbsuD4I8vdxdlhEROTh2ILi4bblHcOJs1WQTAInzlZhW94xZ4dERETEBMXTnT5f3eoyERGRMzBB8XC9eqhbXSYiInIGJigebnZcH+gvnoIwSegd4o/ZcX2cHRIREZHtg2S1Wi3WrVuHuro6hIeHY/Xq1fDz87Mok52dja1bt0KhUMDHxwdLly5FZGQkAGDo0KHQaDTmsnPmzEFCQoKtYZGVgvx9cFq7AQCw/fAPTo6GiIionk0JSmVlJVJSUpCZmYmwsDCkp6dj7dq1WLFihbnMmTNnkJ6ejj179iAoKAiHDh3CwoULodVqcebMGfj7+yM7O9vWehAREZEbsamLp6CgAJGRkQgLCwMAJCUlITc3F0IIc5lOnTrhlVdeQVBQEAAgIiICFRUVqKurw9GjR6FUKjF9+nTEx8dj06ZNkCTJlpA8hq6qFmkZR/DbVz9HWsYR6KpqnR0SERGR3diUoJSVlVl0z2g0Guj1etTU1JjX9ezZE6NGjQIACCGQmpqKMWPGoFOnTpAkCcOHD8eWLVuQkZGBgoIC7Ny505aQPAZvDyYiIndmUxePyWSCQqFosl6pbJr3XLlyBUuWLEFZWRm2bNkCAJgyZYpFmVmzZmHnzp2YOXOmLWF5BN4eTERE7symFpTg4GDodDrzcnl5OdRqNXx9fS3KlZaWYtq0afDy8sKOHTvQrVs3AMDevXtx/PhxczkhBFQqTm5rDd4eTERE7symBCUqKgqFhYUoLi4GAGRlZSE6OtqijF6vx4wZMzB+/Hi89tpr6NKli/mxkydPYsOGDZAkCVevXkVGRgYmTpxoS0geg7cHExGRO7OpuSIgIACpqalITk6GwWBAaGgo1qxZg6KiIixbtgzZ2dnIyMhAaWkpDh48iIMHD5qf+95772HBggVYuXIl4uPjYTQaERsbi8mTJ9tcKU/A24OJiMidKUTjW25cwMWLlztku4MHRwAADrdysremjCPZK2a51YuIiDxHYOBtza7nTLJEREQkO0xQiIiISHaYoBAREZHsMEEhIiIi2eGkI+S2dFW12JZ3DKfPV6NXDzVmx/VBkL+Ps8MiGeCxQSR/bEEht8WfA6CW8Nggkj+2oJDb4s8BUEt4bJAcsCWvdWxBIbfFnwOglvDYIDlgS17rmKA4mK6qFmkZR/DbVz9HWsYR6KpqnR2S2+LPAXgmaz5jPDZIDtiS1zp28ThYQ8YMwJwxL3lqkJOjck/8OYDWuWvzsjWfMR4bnklux3yvHmrzsdqwTDewBcXBmDGTXLhr8zI/Y9QSuR3z9mrJc9eWebagOBgzZpILdz2R8zNGLZHbMW+vljxrWg3l1npkDbagOBj7vskRrLmikttAUXtdBfIzRi2R2zFvDWs+F9YkXnJrPbIGW1DacPznX8x/G4ymJuvatc381wEAi3O+QGX1VVRWX23XdqyJx15lXFVbdavSX8P+r0pQWqHHXd39MHFYKPz9OjsyxFtmTcy78k/i3EU9gPorqk27izB97P0WZUYNuAuHD/8TXbvfi9A71Rg14C6nHgPWxGwtaz5j7nzcU/PkdswDbR+H1nwuggO6mss0LN+8vVPnqpos30rdH7j7dqvL2gsTFPJo+78qMX+wz13UY/9XJe0+KTqKNTGXVuhbXQYAf7/O+Pf/vgEAWJLzRQdFaz1rYnbFhFJu3HUfWlMvuR3z1rDmczFxWCjWbc02J14Th4U2KXNXdz+LJOau7n72D9bO2MVDHs2aD7/cWBPzzV8+rvBlZE3MDcmZSdxIzujWuOs+dNd6WfO5aEi8jnzwPKaPvb/ZhHPisFBc1p2EySShZ6Bfs0mM3NicoGi1WsTHxyMmJgbJycnQ65t+WbZURpIkrFq1CrGxsRg3bhwyMzNtDcctVOmvYVf+SazNOopd+SdRpb/m7JDsQo71ctcTuSt+GVkTsysmlI5kzWdMbvvQXt8LcquXvdjrs2xNEiM3NiUolZWVSElJwcaNG3HgwAGEhIRg7dq1VpfJyspCcXEx9u3bh48++gjvv/8+vv/+e1tCcgvueiUgx3q564ncFb+MrInZFRNKR7LmM+bIfWhN8mGv7wV3PTZc8bNsLzYlKAUFBYiMjERYWBgAICkpCbm5uRBCWFUmPz8fkyZNgkqlglqtRlxcHHJycmwJyS2465WAHOvlyA+/va4UPfkLyxUTSkeydryCo/ahNcmHtWOP2vrs8NhwPwrROJu4Re+++y7OnTuHlStXAgCMRiP69u2Lw4cPw8/Pr80yTz75JNLS0jBgwAAAwIcffohDhw5h06ZNLb7mzD8faG+4rbpw4TwAIDi4h8V6g2Qy/32x/AIAIPDOYJteq63t1NQaIJluvC1eSgW6+njf8nbsWcYerK1XW0wmgdprRkgmAS+lAj6dVVAqFc2WdbX6W1s3V3vvreXIesmt7vZgz+8Oe7hUU9dkXbeunSyWrYnZ0d+JjuQqx7y3V8cNWX3v5Zhm19t0F4/JZIJC0fTLU6lUWlVGCGHxmBDC4rmOdHNi0hxr3lRrDoC2tuPTWdXkJNXeeOxVxh4Hv7X1ams7DdsAAOn6Cb2lREdO9W/8BdvcMmB93Vztvbe2jCPrJbe6O/Iz5qi6eykVTRKL9sRszWenrVhvpYw96m4yCVzSX4FCqYLKS9nixYYrHvOOYlOCEhwcjMLCQvNyeXk51Go1fH19rSoTHBwMnU5nfkyn00Gj0bT6munzh9sS8i271XvkpyTMBQD8zUVuYbOWNfWyV93b2s7arKMWy0IIPJfQ16bXtDUma8o0ns8AAHoG+jW5PdgZdWuLPepepb+GdVv/ha7d70U3304uc2urvY57e+0fR32/2Csee93SbM1nx57s9XnX1xoA1CdU/n6dZT+FAdByvZwxD4pNzRVRUVEoLCxEcXExgPpBr9HR0VaXiY6Oxu7du2E0GnHp0iXk5eVh7NixtoREHsBVB8NNV23CIwAACuxJREFUHBaKnoF+UCrQYh+5K9atSn8N4dHPY9DUN1odCHlb0P1QKr1kM0BaTuS2f6yJx5r3veGk/NK0gTaNl7LmsyM3chxz52psakEJCAhAamoqkpOTYTAYEBoaijVr1qCoqAjLli1DdnZ2i2WA+gGzJSUlSExMhMFgwNSpUzFkyBC7VIzc18RhoU2uylyBNVdQrli3hpMZYNvEcZ5MbvvHmnised/txVVaHxpzxYnR5MbmmWRHjhyJkSNHWqzz9/dHdnZ2q2UAQKVSYenSpbaGQB5Gjl9WDVeTXbvfi135J9vdlC3HurXF2onj+GXdMmv2j72OMXvFI7ekypGseS9c8WJDbjiTLMmKNc3GciS3JnpHsnbiOFdrorcXa45pa/aPI48xd+2OtIa9uizt1b3lyfhbPG241YFB3iplu54nd9bUyx51T8s4YtFsrP2utMnPhjtDW3W78J+aJsvucgy0VfcFT0Ra9TPuw/q2PgBejuxx3Ft7TLe1fxx9jLUVj7Xvu6ux5v3y5M+7IzFBIVmx5mfD5ahXDzVOnK2yWPYUQf4+skgi5cpex7TcjjF3fd+teb/k9l7Yi66qFr1GJaNrwD1Iyzji9KSTXTwkKzd/0F3lgz87rg96h/jDS6lA7xB/zI7r4+yQyEYNX9b9nngNaRlHoKuqbdd27HVM8xhzDGveL3d9L7blHYNf4H1QKL1w4mwVtuUdc2o8bEEhWZkd16dJs7ErcNerSU/W8GUNwPxlffN7bM0Vp72OaR5jjmHN++Wu74XcWrCZoJCsuOsHn1yPNV/W1iQxPKZdiye/X3LrumIXD9mFvZrDieTCmqZ+uV1xEtlCbl1XbEEhu7DmSpLIlVjT1C+3K04iW8it9YgJCtkFryTJ3VjzZe2qY6aIXAETFLILXkmSJ5LbFSeRO+EYFLILufVd2pMnj6/x5LoTkXOxBYXswp2vJD15fI0n152InIstKERt8OTxNZ5cdyJyLiYoRG1w1dlt7cGT605EzsUEhagN7jy+pi2eXHcici6OQSFqgzuPr2mLJ9ediJzLpgRFq9Vi3bp1qKurQ3h4OFavXg0/P78m5bKzs7F161YoFAr4+Phg6dKliIyMBAAMHToUGs2Nn/WeM2cOEhISbAmLiIiIXFy7E5TKykqkpKQgMzMTYWFhSE9Px9q1a7FixQqLcmfOnEF6ejr27NmDoKAgHDp0CAsXLoRWq8WZM2fg7++P7OxsW+tBHUhuP8FNRETur91jUAoKChAZGYmwsDAAQFJSEnJzcyGEsCjXqVMnvPLKKwgKCgIAREREoKKiAnV1dTh69CiUSiWmT5+O+Ph4bNq0CZIktb821CHk9hPcRETk/tpsQTl06BDmzZvXZP38+fMtumY0Gg30ej1qamosunl69uyJnj17AgCEEEhNTcWYMWPQqVMnSJKE4cOH48UXX4TRaMTcuXPh5+eHmTNn2qFqZC+81ZSIiBytzQRl5MiR+PHHH5usf+edd6BQKJqsVyqbb5S5cuUKlixZgrKyMmzZsgUAMGXKFIsys2bNws6dO5mgyAynsSciIkdrdxdPcHAwdDqdebm8vBxqtRq+vr5NypaWlmLatGnw8vLCjh070K1bNwDA3r17cfz4cXM5IQRUKt5YJDe81ZSIiByt3dlAVFQU1qxZg+LiYoSFhSErKwvR0dFNyun1esyYMQOPP/44FixYYPHYyZMn8T//8z/YuHEjDAYDMjIyEB8f396QqIPwVlMiInI0hbh5VOstOHToENatWweDwYDQ0FCsWbMG/v7+KCoqwrJly5CdnY3//u//xuuvv47evXtbPPe9995Dly5dsHLlShQWFsJoNCI2Nha///3vm+06anDx4uX2husQgwdHAAAOH/7ByZEQERHJX2Dgbc2utylBcQYmKERERO6jpQSFU90TERGR7DBBsaOGCc36PfEa0jKOQFdV6+yQiIiIXBITFDvihGZERET2wQTFjjihGRERkX0wQbGjmycw44RmRERE7cMExY44oRkREZF98DZjIiIichreZkxEREQugwkKERERyQ4TFCIiIpIdlxuDQkRERO6PLShEREQkO0xQiIiISHaYoBAREZHsMEEhIiIi2WGCQkRERLLDBIWIiIhkhwkKAK1Wi/j4eMTExCA5ORl6vf7/t3M/IU3/cRzHX9MZI0iFYG5g4UV3MVSwGBhqbf4BtS9opR7sokQKUwlCD/65KFqHOnXxz0VceShqsyBxhw5dIj3IIDok5pSvTlNC/Nuyd4cfDPz9Tj/4ftvX7fW4fT+XvXnuy5c3G1usR4orIoKuri6Mj48DAI6PjzE4OIjKykqUlZXh+fPnMZ7w9PP5fLhx4wYURUFDQwOCwSA762RychJVVVWorq5Ga2srtra22FpHgUAABQUFAPjs0MPw8DBKS0uhKAoURUFnZ6dxOkuC29raEqfTKUtLSyIi8ujRI+nv74/pTPHk69ev0tTUJHl5eTI2NiYiIpOTk9LS0iKRSER+/PghFRUVsrCwEONJT6/FxUUpKiqScDgsIiLv37+XkpISdtZBMBiUa9euyc7OjoiIDA8PS29vL1vrZGlpSdxut+Tn54sInx16uH37tszPz584M0rnhP8E5cOHD7h06RKysrIAAI2NjZienobw/+s04fV6cevWLVRWVkbPAoEAamtrYTabkZaWhqqqKvj9/hhOebqdOXMGAwMDsFqtAIDc3Fx8//4d7969Y2eN5ebmYmZmBufOncPR0RHC4TDS09N5T+vg4OAADx48QHd3d/SMnbX18+dPfP78GWNjY6ipqYHH44GqqobpnPALyvr6Omw2W/TaZrNhd3cXe3t7MZwqfvT19aGmpubE2draGux2e/TaZrNhfX39b48WNzIzM1FaWgrgn6/ThoaGcP36dWxubrKzDlJSUhAIBFBcXIxPnz6htraW97QO+vr6UF9fD4fDET1jZ22Fw2E4nU50dnbC7/cjLy8PbW1tUFXVEJ0TfkH5/fs3TCbTf86TkhI+jW5E5ERzEWFvDezv76OjowOhUAgDAwPsrCO3242PHz/C4/GgubmZrTXm9XphNptx8+bNE+fsrK0LFy5gdHQUOTk5MJlMaG5uRigUwurqqiE6J/w7a7fbsbGxEb0Oh8NIS0vD2bNnYzhVfPt3842NjROfYtH/p6oqGhoakJycjImJCaSmprKzDpaXlzE3Nxe9rqurg6qqsFqtbK2hV69eIRgMQlEU3L17F4eHh1AUBRkZGeysoS9fvuD169cnzkQEly9fNkTnhF9Qrl69ioWFBXz79g0AMDU1BZfLFduh4pzL5cLLly/x69cv7Ozs4O3bt3C73bEe69Ta3d1FU1MTysvL8eTJE1gsFgDsrIfNzU3cv38f29vbAIDp6WlkZ2ejvLycrTX04sULvHnzBj6fDyMjI7BYLPD5fCgrK2NnDSUlJWFwcBArKysAgGfPnsHhcBjm2WH+669oMOfPn8fQ0BDa29sRiURw8eJFPHz4MNZjxbXGxkaEQiEoioJIJIL6+npcuXIl1mOdWl6vF6qqYnZ2FrOzs9Hz8fFxdtZYYWEh7t27hzt37iA5ORlWqxVPnz6F3W5n67+Azw5t5eTkoKenB62trTg+PobNZsPjx49htVoN0dkk/LkKERERGUzCf8VDRERExsMFhYiIiAyHCwoREREZDhcUIiIiMhwuKERERGQ4XFCIiIjIcLigEBERkeFwQSEiIiLD+QPxcwUi+8hBO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7" y="1001597"/>
            <a:ext cx="770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2)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SARIMA – (6,0,6) x (6,0,6)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621084"/>
            <a:ext cx="586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SARIMA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MAPE =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.14%</a:t>
            </a:r>
            <a:endParaRPr lang="en-U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05" y="1598462"/>
            <a:ext cx="8850371" cy="38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7" y="1001597"/>
            <a:ext cx="616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TBATS 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rigonometric seasonality,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ox-Cox transformation,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RMA errors,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rend &amp;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easonal components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166" y="5505741"/>
            <a:ext cx="586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TBATS MAPE = 166.3%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24" y="0"/>
            <a:ext cx="4588876" cy="3221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66" y="2300998"/>
            <a:ext cx="7422958" cy="28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6" y="1001596"/>
            <a:ext cx="11065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Prophet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Holistic approach that combines growth trend, seasonality, holidays/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changepoints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and external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regressors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Quickly becoming one of the most widely used seasonal forecasting methods </a:t>
            </a:r>
          </a:p>
        </p:txBody>
      </p:sp>
      <p:pic>
        <p:nvPicPr>
          <p:cNvPr id="1026" name="Picture 2" descr="https://www.latex4technics.com/imgtemp/qg2hxd-1.png?15862732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21" y="2372093"/>
            <a:ext cx="3537364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latex4technics.com/imgtemp/p6vntr-1.png?15862736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07" y="3185423"/>
            <a:ext cx="6084392" cy="7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latex4technics.com/imgtemp/djd8ns-1.png?15862739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45" y="4557970"/>
            <a:ext cx="4469391" cy="76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6" y="1001596"/>
            <a:ext cx="1106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Prophet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813518"/>
            <a:ext cx="586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Prophet MAPE = 21.5%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" y="2006537"/>
            <a:ext cx="7840790" cy="3025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826" y="216281"/>
            <a:ext cx="3943927" cy="66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Forecasting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6" y="1001596"/>
            <a:ext cx="1106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1)  LSTM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 LSTM neural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33" y="1370928"/>
            <a:ext cx="6674732" cy="25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17405" y="4541282"/>
            <a:ext cx="9157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“I grew up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France. I had a good childhood with a loving family.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speak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fluent ______.”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Forecasting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6" y="1001596"/>
            <a:ext cx="1106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1)  LSTM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813518"/>
            <a:ext cx="586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MAPE =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39.3%</a:t>
            </a:r>
            <a:endParaRPr lang="en-U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238" y="1504278"/>
            <a:ext cx="9293884" cy="39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Forecasting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6" y="1001596"/>
            <a:ext cx="11065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-   Similar to the AR(p) setup, but y also depends on the lags of another time series</a:t>
            </a:r>
          </a:p>
          <a:p>
            <a:pPr marL="742950" lvl="1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  Popular in time-series econometrics, primarily in finance</a:t>
            </a:r>
          </a:p>
          <a:p>
            <a:pPr marL="742950" lvl="1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Works best when the dependent time series primarily follow a random walk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055" y="3727012"/>
            <a:ext cx="5048250" cy="15335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91200" y="3848100"/>
            <a:ext cx="914400" cy="5238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8000" y="3835838"/>
            <a:ext cx="914400" cy="5238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6" y="373508"/>
            <a:ext cx="10972800" cy="797697"/>
          </a:xfrm>
        </p:spPr>
        <p:txBody>
          <a:bodyPr/>
          <a:lstStyle/>
          <a:p>
            <a:r>
              <a:rPr lang="en-US" dirty="0" smtClean="0"/>
              <a:t>Other Forecasting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6" y="1001596"/>
            <a:ext cx="1106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590675"/>
            <a:ext cx="5411321" cy="2305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5775" y="3852040"/>
            <a:ext cx="586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MAPE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Vail = 716.3%</a:t>
            </a:r>
            <a:endParaRPr lang="en-US" sz="1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66" y="1590675"/>
            <a:ext cx="5411321" cy="2331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50866" y="3852040"/>
            <a:ext cx="586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MAPE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Beaver Creek = 716.3%</a:t>
            </a:r>
            <a:endParaRPr lang="en-US" sz="1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8" y="4315195"/>
            <a:ext cx="5411321" cy="23050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1818" y="6576560"/>
            <a:ext cx="586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MAPE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Breckenridge = 67.6%</a:t>
            </a:r>
            <a:endParaRPr lang="en-US" sz="1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09" y="4315195"/>
            <a:ext cx="5411321" cy="23316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26909" y="6576560"/>
            <a:ext cx="586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MAPE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Keystone = 716.3%</a:t>
            </a:r>
            <a:endParaRPr lang="en-US" sz="1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3139" y="5943600"/>
            <a:ext cx="453770" cy="642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96" y="4315194"/>
            <a:ext cx="5379500" cy="23099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866" y="4238994"/>
            <a:ext cx="5532422" cy="238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1" y="1213738"/>
            <a:ext cx="5271436" cy="4240603"/>
          </a:xfrm>
        </p:spPr>
        <p:txBody>
          <a:bodyPr/>
          <a:lstStyle/>
          <a:p>
            <a:r>
              <a:rPr lang="en-US" sz="2000" dirty="0" smtClean="0"/>
              <a:t>Goal – Use time-based trends in past data to create a distribution of possible values for the future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General steps:</a:t>
            </a:r>
          </a:p>
          <a:p>
            <a:pPr lvl="1"/>
            <a:r>
              <a:rPr lang="en-US" sz="1800" dirty="0" smtClean="0"/>
              <a:t>Visual analysis of data</a:t>
            </a:r>
          </a:p>
          <a:p>
            <a:pPr lvl="1"/>
            <a:r>
              <a:rPr lang="en-US" sz="1800" dirty="0" smtClean="0"/>
              <a:t>Choose and fit appropriate model for type of time series data you have</a:t>
            </a:r>
          </a:p>
          <a:p>
            <a:pPr lvl="1"/>
            <a:r>
              <a:rPr lang="en-US" sz="1800" dirty="0" smtClean="0"/>
              <a:t>Forecast and model evaluation</a:t>
            </a:r>
          </a:p>
          <a:p>
            <a:pPr lvl="2"/>
            <a:r>
              <a:rPr lang="en-US" sz="1400" dirty="0" smtClean="0"/>
              <a:t>Mean Absolute Percentage Error (MAPE)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72" y="4023416"/>
            <a:ext cx="3581400" cy="895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52" y="1040094"/>
            <a:ext cx="4864194" cy="18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473" y="966409"/>
            <a:ext cx="5347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Vail Local Core Pass Visits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2013/14 – 2018/19 Seasons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5236" y="51975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a lot of missing values – many time series models will need them interpolated (or interpolate themselves). I use a resort-specific fiscal calendar (147 days for Vail) to eliminate the off-season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683654"/>
            <a:ext cx="93059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473" y="966409"/>
            <a:ext cx="5347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Vail Local Core Pass Visits – Custom Calendar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2013/14 – 2018/19 Seasons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35" y="1572164"/>
            <a:ext cx="9633527" cy="35792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7818" y="5197500"/>
            <a:ext cx="808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</a:t>
            </a:r>
            <a:r>
              <a:rPr lang="en-US" dirty="0" err="1"/>
              <a:t>r</a:t>
            </a:r>
            <a:r>
              <a:rPr lang="en-US" dirty="0" err="1" smtClean="0"/>
              <a:t>egressors</a:t>
            </a:r>
            <a:r>
              <a:rPr lang="en-US" dirty="0" smtClean="0"/>
              <a:t> in </a:t>
            </a:r>
            <a:r>
              <a:rPr lang="en-US" dirty="0" err="1" smtClean="0"/>
              <a:t>dataframe</a:t>
            </a:r>
            <a:r>
              <a:rPr lang="en-US" dirty="0" smtClean="0"/>
              <a:t> – Snow Base Depth (in), 72hr Snowfall (in), # of acres open, ALT/Window 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Forecasting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71205"/>
            <a:ext cx="5865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Naïve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all forecasts to value of last observation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iable when data follows a random walk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13418" y="1427704"/>
                <a:ext cx="2720109" cy="469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418" y="1427704"/>
                <a:ext cx="2720109" cy="469552"/>
              </a:xfrm>
              <a:prstGeom prst="rect">
                <a:avLst/>
              </a:prstGeom>
              <a:blipFill>
                <a:blip r:embed="rId3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547" y="2176415"/>
            <a:ext cx="8146906" cy="3095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5353300"/>
            <a:ext cx="586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Naïve MAPE = 75.4%</a:t>
            </a:r>
          </a:p>
        </p:txBody>
      </p:sp>
    </p:spTree>
    <p:extLst>
      <p:ext uri="{BB962C8B-B14F-4D97-AF65-F5344CB8AC3E}">
        <p14:creationId xmlns:p14="http://schemas.microsoft.com/office/powerpoint/2010/main" val="33662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Forecasting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160" y="1097034"/>
            <a:ext cx="6949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2)   ARMA (Auto-Regressive Moving Average)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is a function of a) its own past values and b) past error terms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stationary data - ARIMA(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p,d,q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813518"/>
            <a:ext cx="586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ARMA(3,1) MAPE = 52.9%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13" y="459861"/>
            <a:ext cx="4114800" cy="17145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8568231" y="6547"/>
            <a:ext cx="192574" cy="153161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10371599" y="-112803"/>
            <a:ext cx="192573" cy="1770319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88007" y="851883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Auto-regressive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5203" y="881424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9531" y="70946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ARMA(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63" y="1676381"/>
            <a:ext cx="2095500" cy="152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09531" y="1335267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ARMA(1,1)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96" y="2006561"/>
            <a:ext cx="1143000" cy="200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591" y="2635388"/>
            <a:ext cx="8476817" cy="32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Forecasting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160" y="1097034"/>
            <a:ext cx="6949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2)   ARMA (Auto-Regressive Moving Average)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is a function of a) its own past values and b) past error terms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stationary data - ARIMA(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p,d,q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813518"/>
            <a:ext cx="586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ARMA(29,5) MAPE = 79.4%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13" y="459861"/>
            <a:ext cx="4114800" cy="17145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8568231" y="6547"/>
            <a:ext cx="192574" cy="153161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10371599" y="-112803"/>
            <a:ext cx="192573" cy="1770319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88007" y="851883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Auto-regressive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5203" y="881424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9531" y="70946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ARMA(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63" y="1676381"/>
            <a:ext cx="2095500" cy="152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09531" y="1335267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ARMA(1,1)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96" y="2006561"/>
            <a:ext cx="1143000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096" y="2574362"/>
            <a:ext cx="8160313" cy="31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33" y="995573"/>
            <a:ext cx="4543425" cy="7429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Forecasting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160" y="1097034"/>
            <a:ext cx="694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  ARIMAX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ARMA with external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813518"/>
            <a:ext cx="586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ARIMAX(28,7) MAPE = 309.1%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7254805" y="1114519"/>
            <a:ext cx="175814" cy="11529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8442456" y="1320491"/>
            <a:ext cx="193120" cy="78047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60030" y="1778890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3569" y="1807286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5822" y="621076"/>
            <a:ext cx="1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ARIMAX(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p,d,q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/>
          <p:cNvSpPr/>
          <p:nvPr/>
        </p:nvSpPr>
        <p:spPr>
          <a:xfrm rot="5400000">
            <a:off x="9658877" y="1009914"/>
            <a:ext cx="167854" cy="1370101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062491" y="1831829"/>
            <a:ext cx="157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Regressors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662" y="2124652"/>
            <a:ext cx="9210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046" y="6356351"/>
            <a:ext cx="530242" cy="365125"/>
          </a:xfrm>
        </p:spPr>
        <p:txBody>
          <a:bodyPr/>
          <a:lstStyle/>
          <a:p>
            <a:fld id="{E91B77AC-7DDD-46AE-8CF3-018178311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7" y="1001597"/>
            <a:ext cx="77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1)   S-Naïve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a seasonal forecast to the last observation of that season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do this in a variety of ways (week, month, quarter, fiscal day)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813518"/>
            <a:ext cx="586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S-NAÏVE MAPE = 36.8%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924927"/>
            <a:ext cx="9305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14772</TotalTime>
  <Words>614</Words>
  <Application>Microsoft Office PowerPoint</Application>
  <PresentationFormat>Widescreen</PresentationFormat>
  <Paragraphs>140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Office Theme</vt:lpstr>
      <vt:lpstr>Seasonal Time Series Forecasting</vt:lpstr>
      <vt:lpstr>Forecasting Overview</vt:lpstr>
      <vt:lpstr>Forecasting Overview</vt:lpstr>
      <vt:lpstr>Forecasting Overview</vt:lpstr>
      <vt:lpstr>Simple Forecasting Methods</vt:lpstr>
      <vt:lpstr>Simple Forecasting Methods</vt:lpstr>
      <vt:lpstr>Simple Forecasting Methods</vt:lpstr>
      <vt:lpstr>Simple Forecasting Methods</vt:lpstr>
      <vt:lpstr>Seasonal Forecasting</vt:lpstr>
      <vt:lpstr>Seasonal Forecasting</vt:lpstr>
      <vt:lpstr>Seasonal Forecasting</vt:lpstr>
      <vt:lpstr>Seasonal Forecasting</vt:lpstr>
      <vt:lpstr>Seasonal Forecasting</vt:lpstr>
      <vt:lpstr>Seasonal Forecasting</vt:lpstr>
      <vt:lpstr>Other Forecasting Methods</vt:lpstr>
      <vt:lpstr>Other Forecasting Methods</vt:lpstr>
      <vt:lpstr>Other Forecasting Methods</vt:lpstr>
      <vt:lpstr>Other Forecasting Methods</vt:lpstr>
    </vt:vector>
  </TitlesOfParts>
  <Company>Vail Resorts,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CST</dc:creator>
  <cp:lastModifiedBy>Brian Trost</cp:lastModifiedBy>
  <cp:revision>85</cp:revision>
  <dcterms:created xsi:type="dcterms:W3CDTF">2018-12-03T17:28:07Z</dcterms:created>
  <dcterms:modified xsi:type="dcterms:W3CDTF">2020-04-10T21:51:05Z</dcterms:modified>
</cp:coreProperties>
</file>