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B5A8-3F09-4F9B-B95B-D4445F0FB16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1B33-9160-4AA9-BE0A-2AEE7024E2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2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B5A8-3F09-4F9B-B95B-D4445F0FB16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1B33-9160-4AA9-BE0A-2AEE7024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5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B5A8-3F09-4F9B-B95B-D4445F0FB16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1B33-9160-4AA9-BE0A-2AEE7024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7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B5A8-3F09-4F9B-B95B-D4445F0FB16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1B33-9160-4AA9-BE0A-2AEE7024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8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B5A8-3F09-4F9B-B95B-D4445F0FB16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1B33-9160-4AA9-BE0A-2AEE7024E2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8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B5A8-3F09-4F9B-B95B-D4445F0FB16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1B33-9160-4AA9-BE0A-2AEE7024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B5A8-3F09-4F9B-B95B-D4445F0FB16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1B33-9160-4AA9-BE0A-2AEE7024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B5A8-3F09-4F9B-B95B-D4445F0FB16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1B33-9160-4AA9-BE0A-2AEE7024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6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B5A8-3F09-4F9B-B95B-D4445F0FB16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1B33-9160-4AA9-BE0A-2AEE7024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A5B5A8-3F09-4F9B-B95B-D4445F0FB16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B1B33-9160-4AA9-BE0A-2AEE7024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B5A8-3F09-4F9B-B95B-D4445F0FB16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1B33-9160-4AA9-BE0A-2AEE7024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6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A5B5A8-3F09-4F9B-B95B-D4445F0FB16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7B1B33-9160-4AA9-BE0A-2AEE7024E2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46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C193-2EEA-1C11-83C0-3C77DA06E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Antioxidant Capacity Assay for the Zivkovic’s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DBE50-6B3F-3A89-BDB7-0F64E314D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12/1/22</a:t>
            </a:r>
          </a:p>
        </p:txBody>
      </p:sp>
    </p:spTree>
    <p:extLst>
      <p:ext uri="{BB962C8B-B14F-4D97-AF65-F5344CB8AC3E}">
        <p14:creationId xmlns:p14="http://schemas.microsoft.com/office/powerpoint/2010/main" val="422711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2F30-F128-E2CF-1201-42C7397A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Antioxidant Capacity Assay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D490-B6E3-2169-D444-F080ACCFB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6020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 is yourself (Cell-free)</a:t>
            </a:r>
          </a:p>
          <a:p>
            <a:r>
              <a:rPr lang="en-US" dirty="0" err="1"/>
              <a:t>Dihydrorhodamine</a:t>
            </a:r>
            <a:r>
              <a:rPr lang="en-US" dirty="0"/>
              <a:t> 123 (DHR)-based (Fluorescence)</a:t>
            </a:r>
          </a:p>
          <a:p>
            <a:pPr lvl="1"/>
            <a:r>
              <a:rPr lang="en-US" dirty="0"/>
              <a:t>Measures HDL Anti-Oxidative capacity</a:t>
            </a:r>
          </a:p>
          <a:p>
            <a:pPr lvl="1"/>
            <a:r>
              <a:rPr lang="en-US" dirty="0"/>
              <a:t>$410/several_96well_assays</a:t>
            </a:r>
          </a:p>
          <a:p>
            <a:pPr lvl="1"/>
            <a:r>
              <a:rPr lang="en-US" dirty="0"/>
              <a:t>ROS indicator</a:t>
            </a:r>
          </a:p>
          <a:p>
            <a:pPr lvl="1"/>
            <a:r>
              <a:rPr lang="en-US" dirty="0"/>
              <a:t>2.5 - 15 ug (cholesterol)</a:t>
            </a:r>
          </a:p>
          <a:p>
            <a:pPr lvl="2"/>
            <a:r>
              <a:rPr lang="en-US" dirty="0"/>
              <a:t>HDL isolated by FPLC</a:t>
            </a:r>
          </a:p>
          <a:p>
            <a:pPr lvl="1"/>
            <a:r>
              <a:rPr lang="en-US" dirty="0"/>
              <a:t>485/538 nm excitation/emission</a:t>
            </a:r>
          </a:p>
          <a:p>
            <a:pPr lvl="1"/>
            <a:r>
              <a:rPr lang="en-US" b="1" dirty="0"/>
              <a:t>Pros</a:t>
            </a:r>
            <a:r>
              <a:rPr lang="en-US" dirty="0"/>
              <a:t>: Cheap, published method, validated</a:t>
            </a:r>
          </a:p>
          <a:p>
            <a:pPr lvl="1"/>
            <a:r>
              <a:rPr lang="en-US" b="1" dirty="0"/>
              <a:t>Cons</a:t>
            </a:r>
            <a:r>
              <a:rPr lang="en-US" dirty="0"/>
              <a:t>: DHR oxidizes when exposed to air linearly between 10 and 50 min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2B818-C3AD-1D80-A9CA-FB38C8CF3D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Kit based (Cell-free)</a:t>
            </a:r>
          </a:p>
          <a:p>
            <a:r>
              <a:rPr lang="en-US" dirty="0"/>
              <a:t>Total Antioxidant Capacity Assay Kit (Sigma, Catalog: MAK187-1KT)</a:t>
            </a:r>
          </a:p>
          <a:p>
            <a:pPr lvl="1"/>
            <a:r>
              <a:rPr lang="en-US" dirty="0"/>
              <a:t>($532/100 tests)</a:t>
            </a:r>
          </a:p>
          <a:p>
            <a:pPr lvl="1"/>
            <a:r>
              <a:rPr lang="en-US" dirty="0"/>
              <a:t>Colorimetric</a:t>
            </a:r>
          </a:p>
          <a:p>
            <a:pPr lvl="1"/>
            <a:r>
              <a:rPr lang="en-US" dirty="0"/>
              <a:t>Copper based: Cu2+ ion is converted to Cu+, then Cu+ chelates with colorimetric probe</a:t>
            </a:r>
          </a:p>
          <a:p>
            <a:pPr lvl="1"/>
            <a:r>
              <a:rPr lang="en-US" dirty="0"/>
              <a:t>Sample Volume: 0.01 – 1 uL serum</a:t>
            </a:r>
          </a:p>
          <a:p>
            <a:pPr lvl="1"/>
            <a:r>
              <a:rPr lang="en-US" dirty="0"/>
              <a:t>90min incubation</a:t>
            </a:r>
          </a:p>
          <a:p>
            <a:pPr lvl="1"/>
            <a:r>
              <a:rPr lang="en-US" b="1" dirty="0"/>
              <a:t>Pros: </a:t>
            </a:r>
            <a:r>
              <a:rPr lang="en-US" dirty="0"/>
              <a:t>Quick and relatively easy</a:t>
            </a:r>
          </a:p>
          <a:p>
            <a:pPr lvl="1"/>
            <a:r>
              <a:rPr lang="en-US" b="1" dirty="0"/>
              <a:t>Cons</a:t>
            </a:r>
            <a:r>
              <a:rPr lang="en-US" dirty="0"/>
              <a:t>: Will this work with isolated HDL? Copper treatment will interfere with assay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9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C3D67-73B1-980A-94DF-FCAC05FD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74" y="1049317"/>
            <a:ext cx="4348146" cy="3482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D93A5E-8940-650E-DD45-B04C4439D922}"/>
              </a:ext>
            </a:extLst>
          </p:cNvPr>
          <p:cNvSpPr txBox="1"/>
          <p:nvPr/>
        </p:nvSpPr>
        <p:spPr>
          <a:xfrm>
            <a:off x="245890" y="0"/>
            <a:ext cx="9971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DHR-based assay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3969F-2218-8951-EDC8-5BF78FAD4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223" y="561975"/>
            <a:ext cx="3662777" cy="4667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C033D0-E266-C119-26FC-DEA2D5B0D32E}"/>
              </a:ext>
            </a:extLst>
          </p:cNvPr>
          <p:cNvSpPr txBox="1"/>
          <p:nvPr/>
        </p:nvSpPr>
        <p:spPr>
          <a:xfrm>
            <a:off x="9491870" y="4903881"/>
            <a:ext cx="3737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Stadler/</a:t>
            </a:r>
            <a:r>
              <a:rPr lang="en-US" dirty="0" err="1"/>
              <a:t>Marsche</a:t>
            </a:r>
            <a:r>
              <a:rPr lang="en-US" dirty="0"/>
              <a:t>, 2022</a:t>
            </a:r>
          </a:p>
          <a:p>
            <a:r>
              <a:rPr lang="en-US" dirty="0"/>
              <a:t>1 uL </a:t>
            </a:r>
            <a:r>
              <a:rPr lang="en-US" dirty="0" err="1"/>
              <a:t>apoB</a:t>
            </a:r>
            <a:r>
              <a:rPr lang="en-US" dirty="0"/>
              <a:t>-depleted serum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C6BD78-AA6E-B72C-00C6-E373F1FE0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0690" y="0"/>
            <a:ext cx="2419350" cy="1123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1FFD5D-FC9F-83B3-F35C-08B46A03A0ED}"/>
              </a:ext>
            </a:extLst>
          </p:cNvPr>
          <p:cNvSpPr txBox="1"/>
          <p:nvPr/>
        </p:nvSpPr>
        <p:spPr>
          <a:xfrm>
            <a:off x="592723" y="4719215"/>
            <a:ext cx="455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Kelesidis</a:t>
            </a:r>
            <a:r>
              <a:rPr lang="en-US" dirty="0"/>
              <a:t>, 2011 JLR</a:t>
            </a:r>
          </a:p>
          <a:p>
            <a:r>
              <a:rPr lang="en-US" dirty="0"/>
              <a:t>HDL isolation: FPLC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E4E322-AC2D-6D18-1BBC-FE6FD4162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665" y="1123950"/>
            <a:ext cx="3963558" cy="30621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0C2692-38DB-442C-9324-C9D8EC0F3F47}"/>
              </a:ext>
            </a:extLst>
          </p:cNvPr>
          <p:cNvSpPr txBox="1"/>
          <p:nvPr/>
        </p:nvSpPr>
        <p:spPr>
          <a:xfrm>
            <a:off x="5273433" y="4246103"/>
            <a:ext cx="3737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Trakaki</a:t>
            </a:r>
            <a:r>
              <a:rPr lang="en-US" dirty="0"/>
              <a:t>/</a:t>
            </a:r>
            <a:r>
              <a:rPr lang="en-US" dirty="0" err="1"/>
              <a:t>Marsche</a:t>
            </a:r>
            <a:r>
              <a:rPr lang="en-US" dirty="0"/>
              <a:t>, 2019</a:t>
            </a:r>
          </a:p>
          <a:p>
            <a:r>
              <a:rPr lang="en-US" dirty="0"/>
              <a:t>HDL isolation: Two-step density gradient</a:t>
            </a:r>
          </a:p>
        </p:txBody>
      </p:sp>
    </p:spTree>
    <p:extLst>
      <p:ext uri="{BB962C8B-B14F-4D97-AF65-F5344CB8AC3E}">
        <p14:creationId xmlns:p14="http://schemas.microsoft.com/office/powerpoint/2010/main" val="388770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5D0A-8F34-19C3-33B7-E5115F8F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PON1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87F1-C50A-AB12-96AA-8432B492C9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 is yourself (Cell-free)</a:t>
            </a:r>
          </a:p>
          <a:p>
            <a:r>
              <a:rPr lang="en-US" dirty="0"/>
              <a:t>Ca2+ dependent PON activity</a:t>
            </a:r>
          </a:p>
          <a:p>
            <a:pPr lvl="1"/>
            <a:r>
              <a:rPr lang="en-US" dirty="0"/>
              <a:t>$165/several_96well_assays</a:t>
            </a:r>
          </a:p>
          <a:p>
            <a:pPr lvl="1"/>
            <a:r>
              <a:rPr lang="en-US" dirty="0"/>
              <a:t>PON activity is measured by the hydrolysis of paraoxon into 4-nitrophenol</a:t>
            </a:r>
          </a:p>
          <a:p>
            <a:pPr lvl="1"/>
            <a:r>
              <a:rPr lang="en-US" dirty="0"/>
              <a:t>Absorbance (405 nm)</a:t>
            </a:r>
          </a:p>
          <a:p>
            <a:pPr lvl="1"/>
            <a:r>
              <a:rPr lang="en-US" dirty="0"/>
              <a:t>10 ug HDL protein</a:t>
            </a:r>
          </a:p>
          <a:p>
            <a:pPr lvl="2"/>
            <a:r>
              <a:rPr lang="en-US" dirty="0"/>
              <a:t>HDL isolation by density gradient</a:t>
            </a:r>
          </a:p>
          <a:p>
            <a:pPr lvl="1"/>
            <a:r>
              <a:rPr lang="en-US" b="1" dirty="0"/>
              <a:t>Pros</a:t>
            </a:r>
            <a:r>
              <a:rPr lang="en-US" dirty="0"/>
              <a:t>: Cheap, published method</a:t>
            </a:r>
          </a:p>
          <a:p>
            <a:pPr lvl="1"/>
            <a:r>
              <a:rPr lang="en-US" b="1" dirty="0"/>
              <a:t>Cons</a:t>
            </a:r>
            <a:r>
              <a:rPr lang="en-US" dirty="0"/>
              <a:t>: Paraoxon is cheap, but toxic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08C57-6177-ED96-8DF7-C299023C92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Kit-based (Cell-free)</a:t>
            </a:r>
          </a:p>
          <a:p>
            <a:r>
              <a:rPr lang="en-US" dirty="0" err="1"/>
              <a:t>Paraoxonase</a:t>
            </a:r>
            <a:r>
              <a:rPr lang="en-US" dirty="0"/>
              <a:t> 1 Activity Assay Kit (ab241044)</a:t>
            </a:r>
          </a:p>
          <a:p>
            <a:pPr lvl="1"/>
            <a:r>
              <a:rPr lang="en-US" dirty="0"/>
              <a:t>$600/100tests</a:t>
            </a:r>
          </a:p>
          <a:p>
            <a:pPr lvl="1"/>
            <a:r>
              <a:rPr lang="en-US" dirty="0"/>
              <a:t>Sample volume: 2-10uL serum/plasma</a:t>
            </a:r>
          </a:p>
          <a:p>
            <a:pPr lvl="1"/>
            <a:r>
              <a:rPr lang="en-US" dirty="0"/>
              <a:t>Fluorescence: EX/</a:t>
            </a:r>
            <a:r>
              <a:rPr lang="en-US" dirty="0" err="1"/>
              <a:t>Em</a:t>
            </a:r>
            <a:r>
              <a:rPr lang="en-US" dirty="0"/>
              <a:t> = 368/460 nm</a:t>
            </a:r>
          </a:p>
          <a:p>
            <a:pPr lvl="1"/>
            <a:r>
              <a:rPr lang="en-US" dirty="0"/>
              <a:t>10min incubation</a:t>
            </a:r>
          </a:p>
          <a:p>
            <a:pPr lvl="1"/>
            <a:r>
              <a:rPr lang="en-US" b="1" dirty="0"/>
              <a:t>Pros</a:t>
            </a:r>
            <a:r>
              <a:rPr lang="en-US" dirty="0"/>
              <a:t>: Less dangerous toxic substrate, quick and relatively easy</a:t>
            </a:r>
          </a:p>
          <a:p>
            <a:pPr lvl="1"/>
            <a:r>
              <a:rPr lang="en-US" b="1" dirty="0"/>
              <a:t>Cons</a:t>
            </a:r>
            <a:r>
              <a:rPr lang="en-US" dirty="0"/>
              <a:t>: Will this work with isolated HDL?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1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BC50FE-1334-E880-F170-7B76FF4E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7" y="596348"/>
            <a:ext cx="4608961" cy="4532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4011D-D5AF-316E-769F-867856C98139}"/>
              </a:ext>
            </a:extLst>
          </p:cNvPr>
          <p:cNvSpPr txBox="1"/>
          <p:nvPr/>
        </p:nvSpPr>
        <p:spPr>
          <a:xfrm>
            <a:off x="453221" y="5128591"/>
            <a:ext cx="436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Holzer/</a:t>
            </a:r>
            <a:r>
              <a:rPr lang="en-US" b="1" dirty="0" err="1"/>
              <a:t>Marsche</a:t>
            </a:r>
            <a:r>
              <a:rPr lang="en-US" b="1" dirty="0"/>
              <a:t> 2012</a:t>
            </a:r>
          </a:p>
          <a:p>
            <a:r>
              <a:rPr lang="en-US" b="1" dirty="0" err="1"/>
              <a:t>Carbamylation</a:t>
            </a:r>
            <a:r>
              <a:rPr lang="en-US" b="1" dirty="0"/>
              <a:t> decreases HDL PON activity</a:t>
            </a:r>
          </a:p>
          <a:p>
            <a:r>
              <a:rPr lang="en-US" b="1" dirty="0"/>
              <a:t>HDL isolation</a:t>
            </a:r>
            <a:r>
              <a:rPr lang="en-US" dirty="0"/>
              <a:t>: Density Gradient</a:t>
            </a:r>
          </a:p>
          <a:p>
            <a:r>
              <a:rPr lang="en-US" b="1" dirty="0"/>
              <a:t>HDL used: </a:t>
            </a:r>
            <a:r>
              <a:rPr lang="en-US" dirty="0"/>
              <a:t>20, ug/mL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89C832-8535-F919-350C-84357AA8B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606" y="319709"/>
            <a:ext cx="4759163" cy="513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01A265-FE27-4A6E-3E47-351C050A916D}"/>
              </a:ext>
            </a:extLst>
          </p:cNvPr>
          <p:cNvSpPr txBox="1"/>
          <p:nvPr/>
        </p:nvSpPr>
        <p:spPr>
          <a:xfrm>
            <a:off x="7136295" y="5696993"/>
            <a:ext cx="4124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Abcam kit</a:t>
            </a:r>
          </a:p>
        </p:txBody>
      </p:sp>
    </p:spTree>
    <p:extLst>
      <p:ext uri="{BB962C8B-B14F-4D97-AF65-F5344CB8AC3E}">
        <p14:creationId xmlns:p14="http://schemas.microsoft.com/office/powerpoint/2010/main" val="38029046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314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Antioxidant Capacity Assay for the Zivkovic’s Lab</vt:lpstr>
      <vt:lpstr>Antioxidant Capacity Assay</vt:lpstr>
      <vt:lpstr>PowerPoint Presentation</vt:lpstr>
      <vt:lpstr>PON1 Activity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Antioxidant Capacity Assay for the Zivkovic’s Lab</dc:title>
  <dc:creator>Brian Hong</dc:creator>
  <cp:lastModifiedBy>Brian Hong</cp:lastModifiedBy>
  <cp:revision>4</cp:revision>
  <dcterms:created xsi:type="dcterms:W3CDTF">2022-12-01T18:32:37Z</dcterms:created>
  <dcterms:modified xsi:type="dcterms:W3CDTF">2022-12-01T19:15:55Z</dcterms:modified>
</cp:coreProperties>
</file>