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4" r:id="rId8"/>
    <p:sldId id="263" r:id="rId9"/>
    <p:sldId id="264" r:id="rId10"/>
    <p:sldId id="265" r:id="rId11"/>
    <p:sldId id="258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6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E016143-E03C-4CFD-AFDC-14E5BDEA754C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860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59FD0C-5451-4CA0-86AF-E70AE3279989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358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59FD0C-5451-4CA0-86AF-E70AE3279989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4132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59FD0C-5451-4CA0-86AF-E70AE3279989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681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331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980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9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F6C806-BBF7-471C-9527-881CE2266695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4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9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8A7C6C-0F39-4D70-8E8D-FE5B9C95FA73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3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3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54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60714"/>
            <a:ext cx="9448800" cy="2659672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Length Bias And Search Limitations In Cartesian Genetic Programming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124657"/>
            <a:ext cx="9448800" cy="1416334"/>
          </a:xfrm>
        </p:spPr>
        <p:txBody>
          <a:bodyPr/>
          <a:lstStyle/>
          <a:p>
            <a:r>
              <a:rPr lang="en-US" dirty="0" smtClean="0"/>
              <a:t>Brian W. Goldman and William F. Punch</a:t>
            </a:r>
          </a:p>
          <a:p>
            <a:r>
              <a:rPr lang="en-US" dirty="0" smtClean="0"/>
              <a:t>BEACON Center for the Study of Evolution In Action</a:t>
            </a:r>
          </a:p>
          <a:p>
            <a:r>
              <a:rPr lang="en-US" dirty="0" smtClean="0"/>
              <a:t>Michigan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Dag</a:t>
            </a:r>
            <a:endParaRPr lang="en-US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685800" y="3278661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10226040" y="3278661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Output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039370" y="3278661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3386467" y="3278661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4735206" y="3278661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8878942" y="3278661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6086481" y="3278661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7482711" y="3278661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flipH="1">
            <a:off x="2737141" y="4542592"/>
            <a:ext cx="3983568" cy="896058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flipH="1">
            <a:off x="5499612" y="4526363"/>
            <a:ext cx="5244587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flipH="1">
            <a:off x="1355908" y="4558821"/>
            <a:ext cx="1182577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flipH="1">
            <a:off x="2737143" y="4558821"/>
            <a:ext cx="1182577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flipH="1">
            <a:off x="4118378" y="4558821"/>
            <a:ext cx="1182577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flipH="1">
            <a:off x="1513821" y="4558821"/>
            <a:ext cx="6765997" cy="896058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 flipH="1">
            <a:off x="8353227" y="4557406"/>
            <a:ext cx="1110809" cy="896058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 flipH="1" flipV="1">
            <a:off x="1325880" y="2366320"/>
            <a:ext cx="1182577" cy="8961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 flipV="1">
            <a:off x="2642631" y="2374435"/>
            <a:ext cx="1371600" cy="896112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Up Arrow 28"/>
          <p:cNvSpPr/>
          <p:nvPr/>
        </p:nvSpPr>
        <p:spPr>
          <a:xfrm flipV="1">
            <a:off x="2628952" y="2374435"/>
            <a:ext cx="2870659" cy="896112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 flipV="1">
            <a:off x="2628952" y="2358206"/>
            <a:ext cx="5650866" cy="8961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 flipV="1">
            <a:off x="2628952" y="2358206"/>
            <a:ext cx="6835084" cy="8961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 flipV="1">
            <a:off x="2628952" y="2350065"/>
            <a:ext cx="4091757" cy="896112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flipV="1">
            <a:off x="4043125" y="2374435"/>
            <a:ext cx="1371600" cy="896112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Up Arrow 34"/>
          <p:cNvSpPr/>
          <p:nvPr/>
        </p:nvSpPr>
        <p:spPr>
          <a:xfrm flipV="1">
            <a:off x="8147422" y="2374435"/>
            <a:ext cx="1371600" cy="896112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>
            <a:spLocks noChangeAspect="1"/>
          </p:cNvSpPr>
          <p:nvPr/>
        </p:nvSpPr>
        <p:spPr>
          <a:xfrm>
            <a:off x="2022731" y="3278661"/>
            <a:ext cx="1280160" cy="1280160"/>
          </a:xfrm>
          <a:prstGeom prst="roundRect">
            <a:avLst/>
          </a:prstGeom>
          <a:noFill/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5" grpId="0" animBg="1"/>
      <p:bldP spid="36" grpId="0" animBg="1"/>
      <p:bldP spid="3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/>
          <a:lstStyle/>
          <a:p>
            <a:r>
              <a:rPr lang="en-US" dirty="0" smtClean="0"/>
              <a:t>Length Frequency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157061"/>
            <a:ext cx="6510337" cy="465024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Evolution With No Landscape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Neutral Drift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Shows Problem Independent Bias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157061"/>
            <a:ext cx="6510337" cy="46502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Breadth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N+1 Inputs Using N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 Function Set: {OR}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Inputs: All Single Bit Set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Normal: O(N^3.24)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Reorder: O(N^2.06)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DAG: O(N^2.09)</a:t>
            </a:r>
            <a:endParaRPr lang="en-US" dirty="0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4995863" y="685800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6198148" y="3885063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4983425" y="6172200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4990959" y="5257800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4990959" y="4343400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4990959" y="1600200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4990959" y="2514600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4995863" y="3429000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8019979" y="2057400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9010724" y="1143000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10129695" y="2966452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>
            <a:spLocks noChangeAspect="1"/>
          </p:cNvSpPr>
          <p:nvPr/>
        </p:nvSpPr>
        <p:spPr>
          <a:xfrm>
            <a:off x="6198148" y="5662197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7128483" y="2971800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 rot="881868">
            <a:off x="5472226" y="3710847"/>
            <a:ext cx="770172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 rot="20664269">
            <a:off x="5473285" y="4185600"/>
            <a:ext cx="770172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/>
          <p:cNvSpPr/>
          <p:nvPr/>
        </p:nvSpPr>
        <p:spPr>
          <a:xfrm rot="881868">
            <a:off x="5472227" y="5496830"/>
            <a:ext cx="770172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 rot="20664269">
            <a:off x="5473286" y="5971583"/>
            <a:ext cx="770172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rot="19139544">
            <a:off x="6545814" y="3548542"/>
            <a:ext cx="770172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 rot="428425">
            <a:off x="5455736" y="2753542"/>
            <a:ext cx="1687504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/>
          <p:cNvSpPr/>
          <p:nvPr/>
        </p:nvSpPr>
        <p:spPr>
          <a:xfrm rot="19139544">
            <a:off x="7406293" y="2636691"/>
            <a:ext cx="770172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/>
          <p:cNvSpPr/>
          <p:nvPr/>
        </p:nvSpPr>
        <p:spPr>
          <a:xfrm rot="428425">
            <a:off x="5419944" y="1802758"/>
            <a:ext cx="2606485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 rot="19139544">
            <a:off x="8352887" y="1675541"/>
            <a:ext cx="770172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428425">
            <a:off x="5416064" y="845254"/>
            <a:ext cx="3606907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9528362">
            <a:off x="6300124" y="4395782"/>
            <a:ext cx="4217225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 rot="3730064">
            <a:off x="8966546" y="2099876"/>
            <a:ext cx="1687504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>
            <a:spLocks noChangeAspect="1"/>
          </p:cNvSpPr>
          <p:nvPr/>
        </p:nvSpPr>
        <p:spPr>
          <a:xfrm>
            <a:off x="11372441" y="2966452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Left Arrow 46"/>
          <p:cNvSpPr/>
          <p:nvPr/>
        </p:nvSpPr>
        <p:spPr>
          <a:xfrm>
            <a:off x="10564608" y="3026184"/>
            <a:ext cx="770172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Depth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157061"/>
            <a:ext cx="6510337" cy="4650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Maximize Node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Set: {min(X, Y) + 1}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Inputs: {0}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Normal: O(N^7.72)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Reorder: O(N^3.66)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DAG: O(N^4.17)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5692850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4995863" y="3024981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 flipH="1" flipV="1">
            <a:off x="5216489" y="266311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flipH="1">
            <a:off x="5224463" y="348218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6389837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flipH="1" flipV="1">
            <a:off x="5913476" y="266311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flipH="1">
            <a:off x="5921450" y="348218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7087264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flipH="1" flipV="1">
            <a:off x="6610903" y="266311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flipH="1">
            <a:off x="6618877" y="348218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7797599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flipH="1" flipV="1">
            <a:off x="7321238" y="266311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 flipH="1">
            <a:off x="7329212" y="348218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8524323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 flipH="1" flipV="1">
            <a:off x="8047962" y="266311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flipH="1">
            <a:off x="8055936" y="348218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9204823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flipH="1" flipV="1">
            <a:off x="8728462" y="266311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flipH="1">
            <a:off x="8736436" y="348218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9896706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 flipH="1" flipV="1">
            <a:off x="9420345" y="266311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 flipH="1">
            <a:off x="9428319" y="348218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11150123" y="3024980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10353906" y="3079365"/>
            <a:ext cx="770172" cy="348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Flat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157061"/>
            <a:ext cx="6510337" cy="4650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Nodes Connected To 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Genome Evaluated Directly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Normal: </a:t>
            </a:r>
            <a:r>
              <a:rPr lang="en-US" dirty="0" smtClean="0"/>
              <a:t>O(N^1.86)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Reorder: </a:t>
            </a:r>
            <a:r>
              <a:rPr lang="en-US" dirty="0" smtClean="0"/>
              <a:t>O(N^1.87)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DAG: </a:t>
            </a:r>
            <a:r>
              <a:rPr lang="en-US" dirty="0" smtClean="0"/>
              <a:t>O(N^1.94)</a:t>
            </a:r>
            <a:endParaRPr lang="en-US" dirty="0"/>
          </a:p>
          <a:p>
            <a:endParaRPr lang="en-US" dirty="0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5692850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4995863" y="3024981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 flipH="1" flipV="1">
            <a:off x="5216489" y="266311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flipH="1">
            <a:off x="5224463" y="3482181"/>
            <a:ext cx="71293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6389837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flipH="1" flipV="1">
            <a:off x="5202701" y="2663111"/>
            <a:ext cx="1423711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flipH="1">
            <a:off x="5202701" y="3482181"/>
            <a:ext cx="1431685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7087264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flipH="1" flipV="1">
            <a:off x="5216489" y="2663111"/>
            <a:ext cx="2107350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flipH="1">
            <a:off x="5247396" y="3482181"/>
            <a:ext cx="2084417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7797599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flipH="1" flipV="1">
            <a:off x="5202701" y="2663111"/>
            <a:ext cx="2831473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 flipH="1">
            <a:off x="5247396" y="3482181"/>
            <a:ext cx="2794752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8524323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 flipH="1" flipV="1">
            <a:off x="5274263" y="2663111"/>
            <a:ext cx="3486635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flipH="1">
            <a:off x="5216489" y="3482181"/>
            <a:ext cx="3552383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9204823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flipH="1" flipV="1">
            <a:off x="5202701" y="2663111"/>
            <a:ext cx="4238697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flipH="1">
            <a:off x="5247396" y="3482181"/>
            <a:ext cx="420197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9896706" y="3024981"/>
            <a:ext cx="457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 flipH="1" flipV="1">
            <a:off x="5216489" y="2663111"/>
            <a:ext cx="4916792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 flipH="1">
            <a:off x="5216489" y="3482181"/>
            <a:ext cx="4924766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10701453" y="3024981"/>
            <a:ext cx="457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 flipH="1" flipV="1">
            <a:off x="5224463" y="2653982"/>
            <a:ext cx="5657534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157061"/>
            <a:ext cx="6510337" cy="4650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3-Bit Multiplication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6 Input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6 Output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Set: {AND, OR, NAND, NOR}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41403"/>
              </p:ext>
            </p:extLst>
          </p:nvPr>
        </p:nvGraphicFramePr>
        <p:xfrm>
          <a:off x="4995862" y="2878666"/>
          <a:ext cx="6510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584"/>
                <a:gridCol w="1627584"/>
                <a:gridCol w="1627584"/>
                <a:gridCol w="16275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467,621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236,438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265,997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5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7666" y="764373"/>
            <a:ext cx="8858534" cy="1293028"/>
          </a:xfrm>
        </p:spPr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Inactive Genomes Cause By Search Limitations</a:t>
            </a:r>
          </a:p>
          <a:p>
            <a:pPr lvl="1"/>
            <a:r>
              <a:rPr lang="en-US" dirty="0" smtClean="0"/>
              <a:t>Mutation’s Random Reset + Node Ordering</a:t>
            </a:r>
          </a:p>
          <a:p>
            <a:endParaRPr lang="en-US" dirty="0"/>
          </a:p>
          <a:p>
            <a:r>
              <a:rPr lang="en-US" dirty="0" smtClean="0"/>
              <a:t>Normal CGP Cannot Evolve Highly Active Genomes</a:t>
            </a:r>
          </a:p>
          <a:p>
            <a:endParaRPr lang="en-US" dirty="0"/>
          </a:p>
          <a:p>
            <a:r>
              <a:rPr lang="en-US" dirty="0" smtClean="0"/>
              <a:t>Reorder and DAG Overcame These Limitations</a:t>
            </a:r>
          </a:p>
          <a:p>
            <a:pPr lvl="1"/>
            <a:r>
              <a:rPr lang="en-US" dirty="0" smtClean="0"/>
              <a:t>Need Further Testing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https://github.com/brianwgoldman/LengthBiasCGP</a:t>
            </a:r>
          </a:p>
        </p:txBody>
      </p:sp>
    </p:spTree>
    <p:extLst>
      <p:ext uri="{BB962C8B-B14F-4D97-AF65-F5344CB8AC3E}">
        <p14:creationId xmlns:p14="http://schemas.microsoft.com/office/powerpoint/2010/main" val="16796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Requires O(</a:t>
            </a:r>
            <a:r>
              <a:rPr lang="en-US" dirty="0" err="1" smtClean="0"/>
              <a:t>aN</a:t>
            </a:r>
            <a:r>
              <a:rPr lang="en-US" dirty="0" smtClean="0"/>
              <a:t>) time, where a = </a:t>
            </a:r>
            <a:r>
              <a:rPr lang="en-US" dirty="0" err="1" smtClean="0"/>
              <a:t>Arity</a:t>
            </a:r>
            <a:r>
              <a:rPr lang="en-US" dirty="0" smtClean="0"/>
              <a:t>, N = Genome Size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and remove a node ALPHA from the ADDABLE set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ALPHA is not an input location map it to the next genome location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node BETA that takes input from ALPHA: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Mark BETA’s dependency on ALPHA satisfied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all of BETA’s dependencies have been satisfied, put BETA into ADDABLE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 dependency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Requires O(m a^2 N^2), where m = mutation rate, a = </a:t>
            </a:r>
            <a:r>
              <a:rPr lang="en-US" dirty="0" err="1" smtClean="0"/>
              <a:t>Arity</a:t>
            </a:r>
            <a:r>
              <a:rPr lang="en-US" dirty="0" smtClean="0"/>
              <a:t>, N = Genome Size</a:t>
            </a:r>
          </a:p>
          <a:p>
            <a:pPr marL="0" indent="0">
              <a:buNone/>
            </a:pPr>
            <a:r>
              <a:rPr lang="en-US" dirty="0" smtClean="0"/>
              <a:t>Normal and Reorder Mutation Requires O(</a:t>
            </a:r>
            <a:r>
              <a:rPr lang="en-US" dirty="0" err="1" smtClean="0"/>
              <a:t>maN</a:t>
            </a:r>
            <a:r>
              <a:rPr lang="en-US" dirty="0" smtClean="0"/>
              <a:t>) time.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a node’s dependency is already known, return stored information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this node takes input from a dependent node, it is dependent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none of this node’s inputs are dependent, it is not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MOTIVATION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Is Most Efficient When Bias Matches Problem</a:t>
            </a:r>
          </a:p>
          <a:p>
            <a:endParaRPr lang="en-US" dirty="0" smtClean="0"/>
          </a:p>
          <a:p>
            <a:r>
              <a:rPr lang="en-US" dirty="0" smtClean="0"/>
              <a:t>Incorrect Bias Can Prevent Search Success</a:t>
            </a:r>
          </a:p>
          <a:p>
            <a:pPr lvl="1"/>
            <a:r>
              <a:rPr lang="en-US" dirty="0" smtClean="0"/>
              <a:t>Impossible</a:t>
            </a:r>
          </a:p>
          <a:p>
            <a:pPr lvl="1"/>
            <a:r>
              <a:rPr lang="en-US" dirty="0" smtClean="0"/>
              <a:t>Improbable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Bias Hidden By Complex Interactions</a:t>
            </a:r>
          </a:p>
          <a:p>
            <a:pPr lvl="1"/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3692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157061"/>
            <a:ext cx="6510337" cy="4650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genome</a:t>
            </a:r>
            <a:endParaRPr lang="en-US" dirty="0"/>
          </a:p>
        </p:txBody>
      </p:sp>
      <p:sp>
        <p:nvSpPr>
          <p:cNvPr id="3" name="Rounded Rectangle 2"/>
          <p:cNvSpPr>
            <a:spLocks noChangeAspect="1"/>
          </p:cNvSpPr>
          <p:nvPr/>
        </p:nvSpPr>
        <p:spPr>
          <a:xfrm>
            <a:off x="692623" y="3566542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10232863" y="3566542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Output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046193" y="3566542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4779398" y="3566542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7538668" y="3566542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Z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8885765" y="3566542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3399763" y="3566542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159033" y="3566542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flipH="1">
            <a:off x="5377218" y="4846702"/>
            <a:ext cx="2825086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flipH="1">
            <a:off x="2545309" y="4846702"/>
            <a:ext cx="2825086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flipH="1">
            <a:off x="1362731" y="4846702"/>
            <a:ext cx="1182577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flipH="1">
            <a:off x="8113302" y="4846702"/>
            <a:ext cx="2825086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genetic programing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Directed Acyclic Graphs (DAGs)</a:t>
            </a:r>
          </a:p>
          <a:p>
            <a:endParaRPr lang="en-US" dirty="0"/>
          </a:p>
          <a:p>
            <a:r>
              <a:rPr lang="en-US" dirty="0" smtClean="0"/>
              <a:t>Fixed Maximum Size</a:t>
            </a:r>
          </a:p>
          <a:p>
            <a:pPr lvl="1"/>
            <a:r>
              <a:rPr lang="en-US" dirty="0" smtClean="0"/>
              <a:t>DAG of size N+1 impossible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Flexible Actual Size</a:t>
            </a:r>
          </a:p>
          <a:p>
            <a:pPr lvl="1"/>
            <a:r>
              <a:rPr lang="en-US" dirty="0" smtClean="0"/>
              <a:t>Active – Part of solution</a:t>
            </a:r>
          </a:p>
          <a:p>
            <a:pPr lvl="1"/>
            <a:r>
              <a:rPr lang="en-US" dirty="0" smtClean="0"/>
              <a:t>Inactive – Currently unused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Exclusively Uses Mutation</a:t>
            </a:r>
          </a:p>
          <a:p>
            <a:endParaRPr lang="en-US" dirty="0" smtClean="0"/>
          </a:p>
          <a:p>
            <a:r>
              <a:rPr lang="en-US" dirty="0" smtClean="0"/>
              <a:t>Mutated Genes Randomly Reset</a:t>
            </a:r>
          </a:p>
          <a:p>
            <a:pPr lvl="1"/>
            <a:r>
              <a:rPr lang="en-US" dirty="0" smtClean="0"/>
              <a:t>Valid Values Only</a:t>
            </a:r>
          </a:p>
          <a:p>
            <a:endParaRPr lang="en-US" dirty="0" smtClean="0"/>
          </a:p>
          <a:p>
            <a:r>
              <a:rPr lang="en-US" dirty="0" smtClean="0"/>
              <a:t>Neutral Elitist Selection</a:t>
            </a:r>
          </a:p>
          <a:p>
            <a:pPr lvl="1"/>
            <a:r>
              <a:rPr lang="en-US" dirty="0" smtClean="0"/>
              <a:t>Parent replaced if offspring is at least as fit</a:t>
            </a:r>
          </a:p>
        </p:txBody>
      </p:sp>
    </p:spTree>
    <p:extLst>
      <p:ext uri="{BB962C8B-B14F-4D97-AF65-F5344CB8AC3E}">
        <p14:creationId xmlns:p14="http://schemas.microsoft.com/office/powerpoint/2010/main" val="19931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ordering</a:t>
            </a:r>
            <a:endParaRPr lang="en-US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692623" y="3566542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10232863" y="3566542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Output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2046193" y="3566542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4779398" y="3566542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7538668" y="3566542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8885765" y="3566542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3399763" y="3566542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6159033" y="3566542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 flipH="1">
            <a:off x="2614678" y="4860649"/>
            <a:ext cx="2825086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 flipH="1">
            <a:off x="4068164" y="4846702"/>
            <a:ext cx="1371600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1324964" y="4846702"/>
            <a:ext cx="4114800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>
            <a:off x="5440695" y="4846702"/>
            <a:ext cx="2825496" cy="89605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>
            <a:off x="5440695" y="4846702"/>
            <a:ext cx="1371600" cy="89605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>
            <a:off x="5439764" y="4874596"/>
            <a:ext cx="4114800" cy="89605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5439764" y="4860649"/>
            <a:ext cx="5513589" cy="89605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4753333" y="3573516"/>
            <a:ext cx="1280160" cy="1280160"/>
          </a:xfrm>
          <a:prstGeom prst="roundRect">
            <a:avLst/>
          </a:prstGeom>
          <a:noFill/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Rightmost Active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19" y="2605881"/>
            <a:ext cx="4619625" cy="17526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 Uniform Active Node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Equation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 = Number of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 = Number of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 = Number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I=2, O=1, N=2000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Expected Rightmost = 1001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1161288"/>
            <a:ext cx="6600825" cy="4714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Connections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4" y="2224881"/>
            <a:ext cx="2162175" cy="2514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 Uniform Incoming 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Non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Equation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 = Number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</a:t>
            </a:r>
            <a:r>
              <a:rPr lang="en-US" dirty="0" smtClean="0"/>
              <a:t> = Node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= Node </a:t>
            </a:r>
            <a:r>
              <a:rPr lang="en-US" dirty="0" err="1" smtClean="0"/>
              <a:t>arity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30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That A Node Is Active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10959093" cy="12954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1161288"/>
            <a:ext cx="66008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experiment</a:t>
            </a:r>
            <a:endParaRPr lang="en-US" dirty="0"/>
          </a:p>
        </p:txBody>
      </p:sp>
      <p:sp>
        <p:nvSpPr>
          <p:cNvPr id="3" name="Rounded Rectangle 2"/>
          <p:cNvSpPr>
            <a:spLocks noChangeAspect="1"/>
          </p:cNvSpPr>
          <p:nvPr/>
        </p:nvSpPr>
        <p:spPr>
          <a:xfrm>
            <a:off x="692623" y="3566542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10232863" y="3566542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Output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046193" y="3566542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4779398" y="3566542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7538668" y="3566542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Z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8885765" y="3566542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3399763" y="3566542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159033" y="3566542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flipH="1">
            <a:off x="5377218" y="4846702"/>
            <a:ext cx="2825086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flipH="1">
            <a:off x="2545309" y="4846702"/>
            <a:ext cx="2825086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flipH="1">
            <a:off x="1362731" y="4846702"/>
            <a:ext cx="1182577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flipH="1">
            <a:off x="8113302" y="4846702"/>
            <a:ext cx="2825086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flipH="1">
            <a:off x="2538486" y="4846702"/>
            <a:ext cx="5663818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>
            <a:off x="5377218" y="4846702"/>
            <a:ext cx="1586815" cy="89605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D6D6D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D6D6D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22981 4.07407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11315 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0.11315 4.0740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81 4.07407E-6 L -0.33828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11315 4.0740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</a:t>
            </a:r>
            <a:r>
              <a:rPr lang="en-US" i="1" dirty="0" smtClean="0"/>
              <a:t>Reorder</a:t>
            </a:r>
            <a:endParaRPr lang="en-US" i="1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685800" y="1714501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10226040" y="1714501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Output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039370" y="1714501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3386467" y="1714501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4735206" y="1714501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8878942" y="1714501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6086481" y="1714501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7482711" y="1714501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flipH="1">
            <a:off x="2737141" y="2978432"/>
            <a:ext cx="3983568" cy="896058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flipH="1">
            <a:off x="5499612" y="2962203"/>
            <a:ext cx="5244587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flipH="1">
            <a:off x="1355908" y="2994661"/>
            <a:ext cx="1182577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flipH="1">
            <a:off x="2737143" y="2994661"/>
            <a:ext cx="1182577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flipH="1">
            <a:off x="4118378" y="2994661"/>
            <a:ext cx="1182577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 flipH="1">
            <a:off x="1513821" y="2994661"/>
            <a:ext cx="6765997" cy="896058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 flipH="1">
            <a:off x="8353227" y="2993246"/>
            <a:ext cx="1110809" cy="896058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685800" y="1698272"/>
            <a:ext cx="1280160" cy="1280160"/>
          </a:xfrm>
          <a:prstGeom prst="roundRect">
            <a:avLst/>
          </a:prstGeom>
          <a:noFill/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667036" y="4530799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2033935" y="4530799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3400834" y="4531295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7504067" y="4530799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6134632" y="4530799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4767733" y="4530799"/>
            <a:ext cx="1280160" cy="128016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8873502" y="4530799"/>
            <a:ext cx="1280160" cy="1280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10226040" y="4530799"/>
            <a:ext cx="1280160" cy="12801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Output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Curved Up Arrow 28"/>
          <p:cNvSpPr/>
          <p:nvPr/>
        </p:nvSpPr>
        <p:spPr>
          <a:xfrm flipH="1">
            <a:off x="1107836" y="5810959"/>
            <a:ext cx="1430648" cy="896058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 flipH="1">
            <a:off x="1094634" y="5810959"/>
            <a:ext cx="2825086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 flipH="1">
            <a:off x="3919720" y="5810959"/>
            <a:ext cx="2825086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 flipH="1">
            <a:off x="6731604" y="5810959"/>
            <a:ext cx="2825086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 flipH="1">
            <a:off x="9561622" y="5778501"/>
            <a:ext cx="1182577" cy="896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flipH="1">
            <a:off x="2737141" y="5810959"/>
            <a:ext cx="2563814" cy="896058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Up Arrow 35"/>
          <p:cNvSpPr/>
          <p:nvPr/>
        </p:nvSpPr>
        <p:spPr>
          <a:xfrm flipH="1">
            <a:off x="3992882" y="5810711"/>
            <a:ext cx="3983568" cy="896058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2061695" y="1698272"/>
            <a:ext cx="1280160" cy="1280160"/>
          </a:xfrm>
          <a:prstGeom prst="roundRect">
            <a:avLst/>
          </a:prstGeom>
          <a:noFill/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>
            <a:spLocks noChangeAspect="1"/>
          </p:cNvSpPr>
          <p:nvPr/>
        </p:nvSpPr>
        <p:spPr>
          <a:xfrm>
            <a:off x="7490967" y="1698272"/>
            <a:ext cx="1280160" cy="1280160"/>
          </a:xfrm>
          <a:prstGeom prst="roundRect">
            <a:avLst/>
          </a:prstGeom>
          <a:noFill/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>
            <a:spLocks noChangeAspect="1"/>
          </p:cNvSpPr>
          <p:nvPr/>
        </p:nvSpPr>
        <p:spPr>
          <a:xfrm>
            <a:off x="8873502" y="1698272"/>
            <a:ext cx="1280160" cy="1280160"/>
          </a:xfrm>
          <a:prstGeom prst="roundRect">
            <a:avLst/>
          </a:prstGeom>
          <a:noFill/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3403859" y="1713086"/>
            <a:ext cx="1280160" cy="1280160"/>
          </a:xfrm>
          <a:prstGeom prst="roundRect">
            <a:avLst/>
          </a:prstGeom>
          <a:noFill/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>
            <a:spLocks noChangeAspect="1"/>
          </p:cNvSpPr>
          <p:nvPr/>
        </p:nvSpPr>
        <p:spPr>
          <a:xfrm>
            <a:off x="6108432" y="1713086"/>
            <a:ext cx="1280160" cy="1280160"/>
          </a:xfrm>
          <a:prstGeom prst="roundRect">
            <a:avLst/>
          </a:prstGeom>
          <a:noFill/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4736934" y="1713086"/>
            <a:ext cx="1280160" cy="1280160"/>
          </a:xfrm>
          <a:prstGeom prst="roundRect">
            <a:avLst/>
          </a:prstGeom>
          <a:noFill/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939</TotalTime>
  <Words>554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Courier New</vt:lpstr>
      <vt:lpstr>Vapor Trail</vt:lpstr>
      <vt:lpstr>Length Bias And Search Limitations In Cartesian Genetic Programming</vt:lpstr>
      <vt:lpstr>MOTIVATION</vt:lpstr>
      <vt:lpstr>Cartesian genetic programing</vt:lpstr>
      <vt:lpstr>Genome ordering</vt:lpstr>
      <vt:lpstr>Rightmost Active</vt:lpstr>
      <vt:lpstr>Incoming Connections</vt:lpstr>
      <vt:lpstr>Probability That A Node Is Active</vt:lpstr>
      <vt:lpstr>Thought experiment</vt:lpstr>
      <vt:lpstr>Alternative: Reorder</vt:lpstr>
      <vt:lpstr>Alternative: Dag</vt:lpstr>
      <vt:lpstr>Length Frequency</vt:lpstr>
      <vt:lpstr>Problem: Breadth</vt:lpstr>
      <vt:lpstr>Problem: Depth</vt:lpstr>
      <vt:lpstr>Problem: Flat</vt:lpstr>
      <vt:lpstr>Problem: Multiply</vt:lpstr>
      <vt:lpstr>Conclusions and Future Work</vt:lpstr>
      <vt:lpstr>Questions?</vt:lpstr>
      <vt:lpstr>Reorder Algorithm</vt:lpstr>
      <vt:lpstr>DAG dependency algorithm</vt:lpstr>
      <vt:lpstr>Scaling</vt:lpstr>
      <vt:lpstr>default genome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Length Bias and Search Limitations in Cartesian Genetic Programming</dc:title>
  <dc:creator>goldman</dc:creator>
  <cp:lastModifiedBy>goldman</cp:lastModifiedBy>
  <cp:revision>57</cp:revision>
  <dcterms:created xsi:type="dcterms:W3CDTF">2013-06-25T15:21:01Z</dcterms:created>
  <dcterms:modified xsi:type="dcterms:W3CDTF">2013-07-08T08:58:53Z</dcterms:modified>
</cp:coreProperties>
</file>