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80" r:id="rId16"/>
    <p:sldId id="279" r:id="rId17"/>
    <p:sldId id="281" r:id="rId18"/>
    <p:sldId id="28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>
      <p:cViewPr varScale="1">
        <p:scale>
          <a:sx n="75" d="100"/>
          <a:sy n="75" d="100"/>
        </p:scale>
        <p:origin x="60" y="5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4/3/2013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4/3/2013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4/3/2013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165763"/>
            <a:ext cx="10744200" cy="1711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Reducing Wasted Evaluations in Cartesian Genetic Programming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Brian W. Goldman and Bill Punch</a:t>
            </a:r>
          </a:p>
          <a:p>
            <a:r>
              <a:rPr lang="en-US" dirty="0" smtClean="0"/>
              <a:t>BEACON </a:t>
            </a:r>
            <a:r>
              <a:rPr lang="en-US" dirty="0"/>
              <a:t>Center for the Study of Evolution in </a:t>
            </a:r>
            <a:r>
              <a:rPr lang="en-US" dirty="0" smtClean="0"/>
              <a:t>Action - Michigan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Avoidance – Accumulate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/>
              <a:t>Offspring Actively Identical To Parent:</a:t>
            </a:r>
          </a:p>
          <a:p>
            <a:pPr lvl="1"/>
            <a:r>
              <a:rPr lang="en-US" dirty="0" smtClean="0"/>
              <a:t>Create More Offspring, Compare Final Two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39" y="3144571"/>
            <a:ext cx="8744522" cy="585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39" y="4327439"/>
            <a:ext cx="8744517" cy="585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39" y="5510308"/>
            <a:ext cx="8744522" cy="5856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86200" y="4327440"/>
            <a:ext cx="558852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4327438"/>
            <a:ext cx="10668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5510309"/>
            <a:ext cx="558852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9200" y="5510307"/>
            <a:ext cx="10668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Avoidance – Single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Active Gene Not Mutated:</a:t>
            </a:r>
          </a:p>
          <a:p>
            <a:pPr lvl="1"/>
            <a:r>
              <a:rPr lang="en-US" dirty="0" smtClean="0"/>
              <a:t>Choose Gene At Random To Mutate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39" y="3144571"/>
            <a:ext cx="8744522" cy="585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39" y="4327439"/>
            <a:ext cx="8744517" cy="5856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95800" y="3144572"/>
            <a:ext cx="5334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3144572"/>
            <a:ext cx="5334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05800" y="3144572"/>
            <a:ext cx="5334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4327439"/>
            <a:ext cx="5334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4327439"/>
            <a:ext cx="5334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05800" y="4327439"/>
            <a:ext cx="5334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469" y="1981200"/>
            <a:ext cx="2818040" cy="1828800"/>
          </a:xfrm>
        </p:spPr>
        <p:txBody>
          <a:bodyPr/>
          <a:lstStyle/>
          <a:p>
            <a:r>
              <a:rPr lang="en-US" dirty="0" smtClean="0"/>
              <a:t>3-Bit Parity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8702"/>
            <a:ext cx="8839199" cy="6629399"/>
          </a:xfrm>
        </p:spPr>
      </p:pic>
    </p:spTree>
    <p:extLst>
      <p:ext uri="{BB962C8B-B14F-4D97-AF65-F5344CB8AC3E}">
        <p14:creationId xmlns:p14="http://schemas.microsoft.com/office/powerpoint/2010/main" val="33309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469" y="1981200"/>
            <a:ext cx="2818040" cy="1828800"/>
          </a:xfrm>
        </p:spPr>
        <p:txBody>
          <a:bodyPr/>
          <a:lstStyle/>
          <a:p>
            <a:r>
              <a:rPr lang="en-US" dirty="0" smtClean="0"/>
              <a:t>16-4-Bit Encode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8" y="78702"/>
            <a:ext cx="8835864" cy="66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469" y="1981200"/>
            <a:ext cx="2818040" cy="1828800"/>
          </a:xfrm>
        </p:spPr>
        <p:txBody>
          <a:bodyPr/>
          <a:lstStyle/>
          <a:p>
            <a:r>
              <a:rPr lang="en-US" dirty="0" smtClean="0"/>
              <a:t>4-16-Bit</a:t>
            </a:r>
            <a:br>
              <a:rPr lang="en-US" dirty="0" smtClean="0"/>
            </a:br>
            <a:r>
              <a:rPr lang="en-US" dirty="0" smtClean="0"/>
              <a:t>Decode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0361"/>
            <a:ext cx="8821902" cy="66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7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469" y="1981200"/>
            <a:ext cx="2818040" cy="1828800"/>
          </a:xfrm>
        </p:spPr>
        <p:txBody>
          <a:bodyPr/>
          <a:lstStyle/>
          <a:p>
            <a:r>
              <a:rPr lang="en-US" dirty="0" smtClean="0"/>
              <a:t>3-bit Multiplier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8" y="152400"/>
            <a:ext cx="8819183" cy="6614387"/>
          </a:xfrm>
        </p:spPr>
      </p:pic>
    </p:spTree>
    <p:extLst>
      <p:ext uri="{BB962C8B-B14F-4D97-AF65-F5344CB8AC3E}">
        <p14:creationId xmlns:p14="http://schemas.microsoft.com/office/powerpoint/2010/main" val="19819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469" y="1981200"/>
            <a:ext cx="2818040" cy="1828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9" y="78702"/>
            <a:ext cx="4389120" cy="329184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9" y="3474947"/>
            <a:ext cx="4389120" cy="32918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82" y="3474947"/>
            <a:ext cx="4389120" cy="3291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82" y="78702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0" y="2133600"/>
            <a:ext cx="3122613" cy="1828800"/>
          </a:xfrm>
        </p:spPr>
        <p:txBody>
          <a:bodyPr/>
          <a:lstStyle/>
          <a:p>
            <a:r>
              <a:rPr lang="en-US" dirty="0" smtClean="0"/>
              <a:t>3-Bit Multiplier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851501"/>
              </p:ext>
            </p:extLst>
          </p:nvPr>
        </p:nvGraphicFramePr>
        <p:xfrm>
          <a:off x="457200" y="2476499"/>
          <a:ext cx="7924798" cy="27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38"/>
                <a:gridCol w="1343580"/>
                <a:gridCol w="1354361"/>
                <a:gridCol w="1886877"/>
                <a:gridCol w="1311242"/>
              </a:tblGrid>
              <a:tr h="530679">
                <a:tc>
                  <a:txBody>
                    <a:bodyPr/>
                    <a:lstStyle/>
                    <a:p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Normal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Skip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Accumulate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Single</a:t>
                      </a:r>
                      <a:endParaRPr lang="en-US" sz="2500" baseline="0" dirty="0"/>
                    </a:p>
                  </a:txBody>
                  <a:tcPr/>
                </a:tc>
              </a:tr>
              <a:tr h="530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aseline="0" dirty="0" smtClean="0"/>
                        <a:t>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0.004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0.002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0.0008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N/A</a:t>
                      </a:r>
                      <a:endParaRPr lang="en-US" sz="2500" baseline="0" dirty="0"/>
                    </a:p>
                  </a:txBody>
                  <a:tcPr/>
                </a:tc>
              </a:tr>
              <a:tr h="530679"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Evaluations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503,424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398,354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421,859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340,165</a:t>
                      </a:r>
                      <a:endParaRPr lang="en-US" sz="2500" baseline="0" dirty="0"/>
                    </a:p>
                  </a:txBody>
                  <a:tcPr/>
                </a:tc>
              </a:tr>
              <a:tr h="530679"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MAD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191,037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184,979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165,218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151,063</a:t>
                      </a:r>
                      <a:endParaRPr lang="en-US" sz="2500" baseline="0" dirty="0"/>
                    </a:p>
                  </a:txBody>
                  <a:tcPr/>
                </a:tc>
              </a:tr>
              <a:tr h="582385"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Relative Time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1.000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0.907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0.843</a:t>
                      </a:r>
                      <a:endParaRPr lang="en-US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0.706</a:t>
                      </a:r>
                      <a:endParaRPr lang="en-US" sz="25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14600" y="3015343"/>
            <a:ext cx="4572000" cy="4898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3530600"/>
            <a:ext cx="5867400" cy="4898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045857"/>
            <a:ext cx="5867400" cy="4898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4628242"/>
            <a:ext cx="5867400" cy="5533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 and Accumulate</a:t>
            </a:r>
          </a:p>
          <a:p>
            <a:pPr lvl="1"/>
            <a:r>
              <a:rPr lang="en-US" dirty="0" smtClean="0"/>
              <a:t>Better Than Normal</a:t>
            </a:r>
          </a:p>
          <a:p>
            <a:pPr lvl="1"/>
            <a:r>
              <a:rPr lang="en-US" dirty="0" smtClean="0"/>
              <a:t>Less Sensitive To Mutation Rate</a:t>
            </a:r>
          </a:p>
          <a:p>
            <a:pPr lvl="1"/>
            <a:r>
              <a:rPr lang="en-US" dirty="0" smtClean="0"/>
              <a:t>Relatively Similar To Each Other</a:t>
            </a:r>
          </a:p>
          <a:p>
            <a:endParaRPr lang="en-US" dirty="0"/>
          </a:p>
          <a:p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Improves With Problem Difficulty</a:t>
            </a:r>
          </a:p>
          <a:p>
            <a:pPr lvl="1"/>
            <a:r>
              <a:rPr lang="en-US" dirty="0" smtClean="0"/>
              <a:t>Effective Without Tuning</a:t>
            </a:r>
          </a:p>
          <a:p>
            <a:pPr lvl="1"/>
            <a:r>
              <a:rPr lang="en-US" dirty="0" smtClean="0"/>
              <a:t>Least Computationally Expensive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</a:t>
            </a:r>
          </a:p>
          <a:p>
            <a:pPr lvl="1"/>
            <a:r>
              <a:rPr lang="en-US" dirty="0" smtClean="0"/>
              <a:t>Relatively Problem Independent</a:t>
            </a:r>
          </a:p>
          <a:p>
            <a:pPr lvl="1"/>
            <a:r>
              <a:rPr lang="en-US" dirty="0" smtClean="0"/>
              <a:t>Matched Theoretical Expectations</a:t>
            </a:r>
          </a:p>
          <a:p>
            <a:pPr lvl="1"/>
            <a:r>
              <a:rPr lang="en-US" dirty="0" smtClean="0"/>
              <a:t>Potentially Improves Performance by Orders of Magnitude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dirty="0" smtClean="0"/>
              <a:t>github.com/</a:t>
            </a:r>
            <a:r>
              <a:rPr lang="en-US" dirty="0" err="1" smtClean="0"/>
              <a:t>brianwgoldman</a:t>
            </a:r>
            <a:r>
              <a:rPr lang="en-US" dirty="0" smtClean="0"/>
              <a:t>/</a:t>
            </a:r>
            <a:r>
              <a:rPr lang="en-US" dirty="0" err="1" smtClean="0"/>
              <a:t>ReducingWastedEvaluationsCGP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Thanks to BEACON Center for the Study of Evolution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9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Cartesian Genetic Programming (CGP)?</a:t>
            </a:r>
          </a:p>
          <a:p>
            <a:pPr lvl="1"/>
            <a:r>
              <a:rPr lang="en-US" dirty="0" smtClean="0"/>
              <a:t>Human Competitive Designs</a:t>
            </a:r>
          </a:p>
          <a:p>
            <a:pPr lvl="1"/>
            <a:r>
              <a:rPr lang="en-US" dirty="0" smtClean="0"/>
              <a:t>Outperforms Tree GP in Some Domains</a:t>
            </a:r>
            <a:endParaRPr dirty="0"/>
          </a:p>
          <a:p>
            <a:endParaRPr lang="en-US" dirty="0" smtClean="0"/>
          </a:p>
          <a:p>
            <a:r>
              <a:rPr lang="en-US" dirty="0" smtClean="0"/>
              <a:t>Why Care About Evaluations?</a:t>
            </a:r>
          </a:p>
          <a:p>
            <a:pPr lvl="1"/>
            <a:r>
              <a:rPr lang="en-US" dirty="0" smtClean="0"/>
              <a:t>Black Box Search Limited By Evaluations</a:t>
            </a:r>
          </a:p>
          <a:p>
            <a:pPr lvl="1"/>
            <a:r>
              <a:rPr lang="en-US" dirty="0" smtClean="0"/>
              <a:t>Real World Problems Are Expensive to Evaluate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Genetic Programming (CGP)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Based</a:t>
            </a:r>
          </a:p>
          <a:p>
            <a:pPr lvl="1"/>
            <a:r>
              <a:rPr lang="en-US" dirty="0" smtClean="0"/>
              <a:t>Directed Acyclic Graphs (DAGs)</a:t>
            </a:r>
          </a:p>
          <a:p>
            <a:pPr lvl="1"/>
            <a:r>
              <a:rPr lang="en-US" dirty="0" smtClean="0"/>
              <a:t>Value Reuse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(X+Y) / (X+Y+Z)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825625"/>
            <a:ext cx="4876101" cy="4270375"/>
          </a:xfrm>
          <a:noFill/>
          <a:effectLst>
            <a:glow rad="139700">
              <a:schemeClr val="accent1"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54" y="1809703"/>
            <a:ext cx="2453194" cy="4270375"/>
          </a:xfrm>
          <a:prstGeom prst="rect">
            <a:avLst/>
          </a:prstGeom>
          <a:effectLst>
            <a:glow rad="139700">
              <a:schemeClr val="accent1">
                <a:alpha val="40000"/>
              </a:schemeClr>
            </a:glow>
          </a:effectLst>
        </p:spPr>
      </p:pic>
      <p:sp>
        <p:nvSpPr>
          <p:cNvPr id="7" name="Isosceles Triangle 6"/>
          <p:cNvSpPr/>
          <p:nvPr/>
        </p:nvSpPr>
        <p:spPr>
          <a:xfrm>
            <a:off x="5881048" y="3962399"/>
            <a:ext cx="2577152" cy="2167719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8305800" y="3962399"/>
            <a:ext cx="2577152" cy="2167719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7093424" y="3962399"/>
            <a:ext cx="2577152" cy="2167719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CGP Representation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Genome Broken Up Into Nodes</a:t>
            </a:r>
          </a:p>
          <a:p>
            <a:pPr lvl="1"/>
            <a:r>
              <a:rPr lang="en-US" dirty="0" smtClean="0"/>
              <a:t>Similar to Codons</a:t>
            </a:r>
          </a:p>
          <a:p>
            <a:pPr lvl="1"/>
            <a:endParaRPr lang="en-US" dirty="0"/>
          </a:p>
          <a:p>
            <a:r>
              <a:rPr lang="en-US" dirty="0" smtClean="0"/>
              <a:t>Each Node Contains</a:t>
            </a:r>
          </a:p>
          <a:p>
            <a:pPr lvl="1"/>
            <a:r>
              <a:rPr lang="en-US" dirty="0" smtClean="0"/>
              <a:t>Gene For Node Function</a:t>
            </a:r>
          </a:p>
          <a:p>
            <a:pPr lvl="1"/>
            <a:r>
              <a:rPr lang="en-US" dirty="0" smtClean="0"/>
              <a:t>Genes For Input Locations</a:t>
            </a:r>
          </a:p>
          <a:p>
            <a:pPr lvl="1"/>
            <a:endParaRPr lang="en-US" dirty="0"/>
          </a:p>
          <a:p>
            <a:r>
              <a:rPr lang="en-US" dirty="0" smtClean="0"/>
              <a:t>Additional Genes Specify Output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3124200"/>
            <a:ext cx="5699051" cy="609600"/>
          </a:xfrm>
        </p:spPr>
      </p:pic>
      <p:sp>
        <p:nvSpPr>
          <p:cNvPr id="4" name="Rectangle 3"/>
          <p:cNvSpPr/>
          <p:nvPr/>
        </p:nvSpPr>
        <p:spPr>
          <a:xfrm>
            <a:off x="5867398" y="3124200"/>
            <a:ext cx="1676402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68821" y="3124200"/>
            <a:ext cx="1676402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70244" y="3125337"/>
            <a:ext cx="1676402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6248" y="3123063"/>
            <a:ext cx="584579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9520" y="3123063"/>
            <a:ext cx="584579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54320" y="3123063"/>
            <a:ext cx="584579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65947" y="3123063"/>
            <a:ext cx="584579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50827" y="3123063"/>
            <a:ext cx="1108897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52250" y="3123063"/>
            <a:ext cx="1108897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54823" y="3123063"/>
            <a:ext cx="1108897" cy="60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VS Inactive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144000" cy="2517775"/>
          </a:xfrm>
        </p:spPr>
        <p:txBody>
          <a:bodyPr/>
          <a:lstStyle/>
          <a:p>
            <a:r>
              <a:rPr lang="en-US" dirty="0" smtClean="0"/>
              <a:t>Some Nodes May Be Disconnected From Output</a:t>
            </a:r>
          </a:p>
          <a:p>
            <a:pPr lvl="1"/>
            <a:r>
              <a:rPr lang="en-US" dirty="0" smtClean="0"/>
              <a:t>These Are “Inactive”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Canonical CGP Uses Highly Inactive Genomes</a:t>
            </a:r>
          </a:p>
          <a:p>
            <a:pPr lvl="1"/>
            <a:r>
              <a:rPr lang="en-US" dirty="0" smtClean="0"/>
              <a:t>As Much As 95% Inactive</a:t>
            </a:r>
          </a:p>
          <a:p>
            <a:pPr lvl="1"/>
            <a:r>
              <a:rPr lang="en-US" dirty="0" smtClean="0"/>
              <a:t>Enables Genetic Drift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3000"/>
            <a:ext cx="8745951" cy="585787"/>
          </a:xfrm>
          <a:effectLst/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49" y="4929188"/>
            <a:ext cx="5699051" cy="609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20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Stochastic Hill Climber</a:t>
            </a:r>
          </a:p>
          <a:p>
            <a:pPr lvl="1"/>
            <a:r>
              <a:rPr lang="en-US" dirty="0" smtClean="0"/>
              <a:t>One Parent, Many Offspring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Replace Parent </a:t>
            </a:r>
            <a:r>
              <a:rPr lang="en-US" dirty="0"/>
              <a:t>If No </a:t>
            </a:r>
            <a:r>
              <a:rPr lang="en-US" dirty="0" smtClean="0"/>
              <a:t>Worse</a:t>
            </a:r>
          </a:p>
          <a:p>
            <a:pPr lvl="1"/>
            <a:r>
              <a:rPr lang="en-US" dirty="0" smtClean="0"/>
              <a:t>Allows For Genetic Drift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Offspring Produced Using Mutation</a:t>
            </a:r>
          </a:p>
          <a:p>
            <a:pPr lvl="1"/>
            <a:r>
              <a:rPr lang="en-US" dirty="0"/>
              <a:t>Probability To Mutate Each Gene</a:t>
            </a:r>
          </a:p>
          <a:p>
            <a:pPr lvl="1"/>
            <a:r>
              <a:rPr lang="en-US" dirty="0"/>
              <a:t>Genes Must Change If Selected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39" y="3996069"/>
            <a:ext cx="8744522" cy="585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44" y="5046034"/>
            <a:ext cx="8744517" cy="5856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19600" y="3996069"/>
            <a:ext cx="6096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8461" y="3996069"/>
            <a:ext cx="580739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5039209"/>
            <a:ext cx="6096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58461" y="5039209"/>
            <a:ext cx="580739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Wasted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Normal CGP Evaluates All Offspring</a:t>
            </a:r>
          </a:p>
          <a:p>
            <a:endParaRPr lang="en-US" dirty="0" smtClean="0"/>
          </a:p>
          <a:p>
            <a:r>
              <a:rPr lang="en-US" dirty="0" smtClean="0"/>
              <a:t>Set of Active Genes Known</a:t>
            </a:r>
          </a:p>
          <a:p>
            <a:pPr lvl="1"/>
            <a:r>
              <a:rPr lang="en-US" dirty="0" smtClean="0"/>
              <a:t>Improves Evaluation Efficiency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Pairwise Comparison</a:t>
            </a:r>
          </a:p>
          <a:p>
            <a:pPr lvl="1"/>
            <a:r>
              <a:rPr lang="en-US" dirty="0" smtClean="0"/>
              <a:t>O(|</a:t>
            </a:r>
            <a:r>
              <a:rPr lang="en-US" dirty="0" err="1" smtClean="0"/>
              <a:t>active_genes</a:t>
            </a:r>
            <a:r>
              <a:rPr lang="en-US" dirty="0" smtClean="0"/>
              <a:t>|)</a:t>
            </a:r>
          </a:p>
          <a:p>
            <a:pPr lvl="1"/>
            <a:endParaRPr lang="en-US" dirty="0"/>
          </a:p>
          <a:p>
            <a:r>
              <a:rPr lang="en-US" dirty="0" smtClean="0"/>
              <a:t>Compare With Parent Only</a:t>
            </a:r>
          </a:p>
          <a:p>
            <a:pPr lvl="1"/>
            <a:r>
              <a:rPr lang="en-US" dirty="0" smtClean="0"/>
              <a:t>Catches Most Cases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Frequency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7416800" cy="5562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5" y="5715000"/>
            <a:ext cx="7219950" cy="685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33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Avoidance – Skip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Offspring Actively Identical To Parent:</a:t>
            </a:r>
          </a:p>
          <a:p>
            <a:pPr lvl="1"/>
            <a:r>
              <a:rPr lang="en-US" dirty="0" smtClean="0"/>
              <a:t>Skip Evaluation, Assign Parent’s Fitness To Offspring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39" y="3996069"/>
            <a:ext cx="8744522" cy="585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44" y="5046034"/>
            <a:ext cx="8744517" cy="5856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3738" y="3996069"/>
            <a:ext cx="1629061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34624" y="5046033"/>
            <a:ext cx="1629061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3996069"/>
            <a:ext cx="32004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5046033"/>
            <a:ext cx="320040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1" y="3984171"/>
            <a:ext cx="56226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5995" y="5046032"/>
            <a:ext cx="562260" cy="58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353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Candara</vt:lpstr>
      <vt:lpstr>Consolas</vt:lpstr>
      <vt:lpstr>Tech Computer 16x9</vt:lpstr>
      <vt:lpstr>Reducing Wasted Evaluations in Cartesian Genetic Programming</vt:lpstr>
      <vt:lpstr>Motivation</vt:lpstr>
      <vt:lpstr>Cartesian Genetic Programming (CGP)</vt:lpstr>
      <vt:lpstr>CGP Representation</vt:lpstr>
      <vt:lpstr>Active VS Inactive Nodes</vt:lpstr>
      <vt:lpstr>Evolutionary Mechanisms</vt:lpstr>
      <vt:lpstr>Detecting Wasted Evaluations</vt:lpstr>
      <vt:lpstr>Predicting Frequency</vt:lpstr>
      <vt:lpstr>Duplicate Avoidance – Skip</vt:lpstr>
      <vt:lpstr>Duplicate Avoidance – Accumulate</vt:lpstr>
      <vt:lpstr>Duplicate Avoidance – Single</vt:lpstr>
      <vt:lpstr>3-Bit Parity</vt:lpstr>
      <vt:lpstr>16-4-Bit Encode</vt:lpstr>
      <vt:lpstr>4-16-Bit Decode</vt:lpstr>
      <vt:lpstr>3-bit Multiplier</vt:lpstr>
      <vt:lpstr>Results</vt:lpstr>
      <vt:lpstr>3-Bit Multiplier</vt:lpstr>
      <vt:lpstr>Conclusions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2013-03-05T13:53:05Z</dcterms:created>
  <dcterms:modified xsi:type="dcterms:W3CDTF">2013-04-03T20:53:53Z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