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09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2894798" y="431645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2894798" y="474958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2894798" y="5182724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2894798" y="5615861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2894798" y="458114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2894798" y="5014281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2894798" y="5447418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E6941C-C74D-4326-8D6B-1E443C88E6C6}"/>
              </a:ext>
            </a:extLst>
          </p:cNvPr>
          <p:cNvCxnSpPr/>
          <p:nvPr/>
        </p:nvCxnSpPr>
        <p:spPr>
          <a:xfrm>
            <a:off x="5749719" y="2021305"/>
            <a:ext cx="0" cy="3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47A95D-8A0A-41CD-AC74-BBA1D8D6713F}"/>
              </a:ext>
            </a:extLst>
          </p:cNvPr>
          <p:cNvSpPr txBox="1"/>
          <p:nvPr/>
        </p:nvSpPr>
        <p:spPr>
          <a:xfrm>
            <a:off x="5403438" y="16798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966A2-C14A-40B5-8ED5-5C9A90D5E8E4}"/>
              </a:ext>
            </a:extLst>
          </p:cNvPr>
          <p:cNvCxnSpPr>
            <a:cxnSpLocks/>
          </p:cNvCxnSpPr>
          <p:nvPr/>
        </p:nvCxnSpPr>
        <p:spPr>
          <a:xfrm>
            <a:off x="3785616" y="4002645"/>
            <a:ext cx="534202" cy="7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9E761-19FE-4949-A55F-72D85D756787}"/>
              </a:ext>
            </a:extLst>
          </p:cNvPr>
          <p:cNvSpPr txBox="1"/>
          <p:nvPr/>
        </p:nvSpPr>
        <p:spPr>
          <a:xfrm>
            <a:off x="3360155" y="366632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F714A-49AE-47FE-A680-EF619932149C}"/>
              </a:ext>
            </a:extLst>
          </p:cNvPr>
          <p:cNvSpPr/>
          <p:nvPr/>
        </p:nvSpPr>
        <p:spPr>
          <a:xfrm>
            <a:off x="5651381" y="2366211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AA520-103C-44B5-A509-CF28BECD0665}"/>
              </a:ext>
            </a:extLst>
          </p:cNvPr>
          <p:cNvSpPr/>
          <p:nvPr/>
        </p:nvSpPr>
        <p:spPr>
          <a:xfrm>
            <a:off x="4202871" y="4751190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1C95B-708F-4E9C-A4FC-0F8FB7296E7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19818" y="5012676"/>
            <a:ext cx="0" cy="11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A0C5F1-FEED-4E8F-9AD3-0C021CB645FD}"/>
              </a:ext>
            </a:extLst>
          </p:cNvPr>
          <p:cNvSpPr txBox="1"/>
          <p:nvPr/>
        </p:nvSpPr>
        <p:spPr>
          <a:xfrm>
            <a:off x="4152713" y="6099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68467-0F0A-4485-8834-80D3C3D1C994}"/>
              </a:ext>
            </a:extLst>
          </p:cNvPr>
          <p:cNvCxnSpPr/>
          <p:nvPr/>
        </p:nvCxnSpPr>
        <p:spPr>
          <a:xfrm flipH="1">
            <a:off x="4436765" y="4877602"/>
            <a:ext cx="107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7DFB0B-2EFB-40D4-AED8-7EB1E6AECFD8}"/>
              </a:ext>
            </a:extLst>
          </p:cNvPr>
          <p:cNvSpPr txBox="1"/>
          <p:nvPr/>
        </p:nvSpPr>
        <p:spPr>
          <a:xfrm>
            <a:off x="5498272" y="4665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C67A5A-28A3-4FD5-9E48-1C5299ADA2C0}"/>
              </a:ext>
            </a:extLst>
          </p:cNvPr>
          <p:cNvSpPr/>
          <p:nvPr/>
        </p:nvSpPr>
        <p:spPr>
          <a:xfrm>
            <a:off x="561474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4ED6-38EC-44EA-BF48-90EB31C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System (SCCS)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6BDE3-F8D3-4739-9239-CEB9D11B7EB2}"/>
              </a:ext>
            </a:extLst>
          </p:cNvPr>
          <p:cNvSpPr/>
          <p:nvPr/>
        </p:nvSpPr>
        <p:spPr>
          <a:xfrm>
            <a:off x="1094874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6E47E-8867-46F5-A60F-C90F2C5AF718}"/>
              </a:ext>
            </a:extLst>
          </p:cNvPr>
          <p:cNvSpPr/>
          <p:nvPr/>
        </p:nvSpPr>
        <p:spPr>
          <a:xfrm>
            <a:off x="1247274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0862-AF6F-44C9-8324-06A4696FFD97}"/>
              </a:ext>
            </a:extLst>
          </p:cNvPr>
          <p:cNvSpPr/>
          <p:nvPr/>
        </p:nvSpPr>
        <p:spPr>
          <a:xfrm>
            <a:off x="1399674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8E6E-8B77-4C5B-8787-A4725C1C8BE6}"/>
              </a:ext>
            </a:extLst>
          </p:cNvPr>
          <p:cNvSpPr/>
          <p:nvPr/>
        </p:nvSpPr>
        <p:spPr>
          <a:xfrm>
            <a:off x="1552074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AB916-6E25-4E92-94EB-61AFB83C3C5F}"/>
              </a:ext>
            </a:extLst>
          </p:cNvPr>
          <p:cNvSpPr/>
          <p:nvPr/>
        </p:nvSpPr>
        <p:spPr>
          <a:xfrm>
            <a:off x="1704474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B8346-6F19-4777-826C-CD816913BB38}"/>
              </a:ext>
            </a:extLst>
          </p:cNvPr>
          <p:cNvSpPr/>
          <p:nvPr/>
        </p:nvSpPr>
        <p:spPr>
          <a:xfrm>
            <a:off x="1856874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9EDC3-29EA-4708-9E19-E53F94323484}"/>
              </a:ext>
            </a:extLst>
          </p:cNvPr>
          <p:cNvSpPr/>
          <p:nvPr/>
        </p:nvSpPr>
        <p:spPr>
          <a:xfrm>
            <a:off x="3481137" y="1443790"/>
            <a:ext cx="4997115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 on the network (github.com)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EA65C-B821-4328-A01B-B086BAC74861}"/>
              </a:ext>
            </a:extLst>
          </p:cNvPr>
          <p:cNvSpPr/>
          <p:nvPr/>
        </p:nvSpPr>
        <p:spPr>
          <a:xfrm>
            <a:off x="4828674" y="1872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0A43E9-2A97-46EE-A6E4-F1DE5FA619BB}"/>
              </a:ext>
            </a:extLst>
          </p:cNvPr>
          <p:cNvSpPr/>
          <p:nvPr/>
        </p:nvSpPr>
        <p:spPr>
          <a:xfrm>
            <a:off x="4981074" y="20253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EC4D4-C931-4F79-86A7-FA587F26430D}"/>
              </a:ext>
            </a:extLst>
          </p:cNvPr>
          <p:cNvSpPr/>
          <p:nvPr/>
        </p:nvSpPr>
        <p:spPr>
          <a:xfrm>
            <a:off x="5133474" y="21777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BD088-DC58-4C83-B03C-83A0097ECEEB}"/>
              </a:ext>
            </a:extLst>
          </p:cNvPr>
          <p:cNvSpPr/>
          <p:nvPr/>
        </p:nvSpPr>
        <p:spPr>
          <a:xfrm>
            <a:off x="5285874" y="23301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20223-C11F-44B2-932F-A0EB89E909C9}"/>
              </a:ext>
            </a:extLst>
          </p:cNvPr>
          <p:cNvSpPr/>
          <p:nvPr/>
        </p:nvSpPr>
        <p:spPr>
          <a:xfrm>
            <a:off x="5438274" y="24825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150CF-B289-4DC4-B635-D451D5643FF9}"/>
              </a:ext>
            </a:extLst>
          </p:cNvPr>
          <p:cNvSpPr/>
          <p:nvPr/>
        </p:nvSpPr>
        <p:spPr>
          <a:xfrm>
            <a:off x="5590674" y="2634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20BB78E-5FEB-422B-8A88-2253253F52B1}"/>
              </a:ext>
            </a:extLst>
          </p:cNvPr>
          <p:cNvSpPr/>
          <p:nvPr/>
        </p:nvSpPr>
        <p:spPr>
          <a:xfrm flipV="1">
            <a:off x="2883569" y="3751847"/>
            <a:ext cx="850231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ACD5D-098F-4160-8DD2-D9790F461315}"/>
              </a:ext>
            </a:extLst>
          </p:cNvPr>
          <p:cNvSpPr/>
          <p:nvPr/>
        </p:nvSpPr>
        <p:spPr>
          <a:xfrm>
            <a:off x="6982326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E6855-A9A9-4F18-925F-F70E5B41E567}"/>
              </a:ext>
            </a:extLst>
          </p:cNvPr>
          <p:cNvSpPr/>
          <p:nvPr/>
        </p:nvSpPr>
        <p:spPr>
          <a:xfrm>
            <a:off x="7515726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36549C-4A7E-4651-AAF0-1C3BC3AB78A8}"/>
              </a:ext>
            </a:extLst>
          </p:cNvPr>
          <p:cNvSpPr/>
          <p:nvPr/>
        </p:nvSpPr>
        <p:spPr>
          <a:xfrm>
            <a:off x="7668126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26BD1-413C-4CDA-8EBA-86CE7E15BE52}"/>
              </a:ext>
            </a:extLst>
          </p:cNvPr>
          <p:cNvSpPr/>
          <p:nvPr/>
        </p:nvSpPr>
        <p:spPr>
          <a:xfrm>
            <a:off x="7820526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7B92B-CCF1-4062-B41A-CCA5EA59EEC7}"/>
              </a:ext>
            </a:extLst>
          </p:cNvPr>
          <p:cNvSpPr/>
          <p:nvPr/>
        </p:nvSpPr>
        <p:spPr>
          <a:xfrm>
            <a:off x="7972926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37AA0B-6536-4527-824D-39B212C8DC7A}"/>
              </a:ext>
            </a:extLst>
          </p:cNvPr>
          <p:cNvSpPr/>
          <p:nvPr/>
        </p:nvSpPr>
        <p:spPr>
          <a:xfrm>
            <a:off x="8125326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E9058D-C526-4BA2-9836-367CBDACA183}"/>
              </a:ext>
            </a:extLst>
          </p:cNvPr>
          <p:cNvSpPr/>
          <p:nvPr/>
        </p:nvSpPr>
        <p:spPr>
          <a:xfrm>
            <a:off x="8277726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B0552281-112F-48E0-ACF9-7345BF73B062}"/>
              </a:ext>
            </a:extLst>
          </p:cNvPr>
          <p:cNvSpPr/>
          <p:nvPr/>
        </p:nvSpPr>
        <p:spPr>
          <a:xfrm flipH="1" flipV="1">
            <a:off x="8013034" y="3681653"/>
            <a:ext cx="824162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CF6D7C-74E6-49B3-9F7B-76E60C33782A}"/>
              </a:ext>
            </a:extLst>
          </p:cNvPr>
          <p:cNvSpPr/>
          <p:nvPr/>
        </p:nvSpPr>
        <p:spPr>
          <a:xfrm>
            <a:off x="3709737" y="1850855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53BC4-097D-41DE-BD3C-5192EF1CB5FD}"/>
              </a:ext>
            </a:extLst>
          </p:cNvPr>
          <p:cNvSpPr/>
          <p:nvPr/>
        </p:nvSpPr>
        <p:spPr>
          <a:xfrm>
            <a:off x="3938337" y="2072560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40BA9-4358-43F8-8E6C-45A32CC27089}"/>
              </a:ext>
            </a:extLst>
          </p:cNvPr>
          <p:cNvSpPr/>
          <p:nvPr/>
        </p:nvSpPr>
        <p:spPr>
          <a:xfrm>
            <a:off x="4223084" y="2249028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356A3-2AE8-4B6A-AFDA-2ACFDEB433D1}"/>
              </a:ext>
            </a:extLst>
          </p:cNvPr>
          <p:cNvSpPr/>
          <p:nvPr/>
        </p:nvSpPr>
        <p:spPr>
          <a:xfrm>
            <a:off x="4543927" y="2425496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44B-05F7-4F7F-8300-150665DC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ADAE0A-D4C3-4931-BE33-4D747CE98BAC}"/>
              </a:ext>
            </a:extLst>
          </p:cNvPr>
          <p:cNvCxnSpPr/>
          <p:nvPr/>
        </p:nvCxnSpPr>
        <p:spPr>
          <a:xfrm>
            <a:off x="2879558" y="3721768"/>
            <a:ext cx="56147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5662-0A12-4EF8-A828-FC3FB1D60EC7}"/>
              </a:ext>
            </a:extLst>
          </p:cNvPr>
          <p:cNvSpPr/>
          <p:nvPr/>
        </p:nvSpPr>
        <p:spPr>
          <a:xfrm>
            <a:off x="2879558" y="2783305"/>
            <a:ext cx="5614737" cy="818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20017-D750-4E1E-A5E8-39D610216FCD}"/>
              </a:ext>
            </a:extLst>
          </p:cNvPr>
          <p:cNvCxnSpPr>
            <a:cxnSpLocks/>
          </p:cNvCxnSpPr>
          <p:nvPr/>
        </p:nvCxnSpPr>
        <p:spPr>
          <a:xfrm>
            <a:off x="4419599" y="2462464"/>
            <a:ext cx="0" cy="1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43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8D71-6024-4D1F-BB8A-8A5D494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 - Neighbors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53688-B5A0-4F5F-BB2A-9A617C45A2AC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A3F54-BC56-431C-8C0E-3DAF09B67740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C1D14-1BAC-479A-8B09-07780E3B85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775C2-074E-4DDB-990A-C2EC917111A2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955AA-4E85-4EFB-B30B-F73800BA9048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829C5-E86E-41AD-932E-E585A6781C26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1E3C0E-0D6F-447C-81E0-0C0372CC72A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936F74-737B-4899-A8FC-FE2C766B68D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0A11A-FF84-4ADC-AE45-E4D384C6FE9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2A3CF-BC46-4F44-A014-D3D532605670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 y-1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492E3-F8B1-4278-8CEA-CDED36EDCEE4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BB451-DC83-4F81-A80B-9341ED7C9EC3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2F77D-E49B-41FA-82EF-450C8E5914FF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745E7-49BD-4AE5-81C9-C69C5B75547D}"/>
              </a:ext>
            </a:extLst>
          </p:cNvPr>
          <p:cNvSpPr/>
          <p:nvPr/>
        </p:nvSpPr>
        <p:spPr>
          <a:xfrm>
            <a:off x="8499155" y="3317313"/>
            <a:ext cx="721895" cy="673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 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AEE38-B631-4D0F-83CE-9ACA46CAC821}"/>
              </a:ext>
            </a:extLst>
          </p:cNvPr>
          <p:cNvSpPr/>
          <p:nvPr/>
        </p:nvSpPr>
        <p:spPr>
          <a:xfrm>
            <a:off x="8499152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D62C33-390A-4BBC-BA51-68EF75673054}"/>
              </a:ext>
            </a:extLst>
          </p:cNvPr>
          <p:cNvSpPr/>
          <p:nvPr/>
        </p:nvSpPr>
        <p:spPr>
          <a:xfrm>
            <a:off x="849915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5CE3F-D3C0-4612-B580-A7235D5E25A9}"/>
              </a:ext>
            </a:extLst>
          </p:cNvPr>
          <p:cNvSpPr/>
          <p:nvPr/>
        </p:nvSpPr>
        <p:spPr>
          <a:xfrm>
            <a:off x="7287984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F7432-67CC-4F18-8177-1A7307EA66FF}"/>
              </a:ext>
            </a:extLst>
          </p:cNvPr>
          <p:cNvSpPr/>
          <p:nvPr/>
        </p:nvSpPr>
        <p:spPr>
          <a:xfrm>
            <a:off x="9710323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D4AE2-D4C0-4D38-B1A7-97A19D2BF9D3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8009879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27761-E76C-4620-8221-7147C293D5B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8860100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0E1495-844B-4A3E-8BC2-AE60B92E4F31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9221050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CA805-9046-4DC0-9C73-2AF559DA538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8860101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DB00-70DB-42BE-B289-81D7BB7876DA}"/>
              </a:ext>
            </a:extLst>
          </p:cNvPr>
          <p:cNvSpPr/>
          <p:nvPr/>
        </p:nvSpPr>
        <p:spPr>
          <a:xfrm>
            <a:off x="7287983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98F421-C11D-4D27-91FB-610BA0ACD1F2}"/>
              </a:ext>
            </a:extLst>
          </p:cNvPr>
          <p:cNvSpPr/>
          <p:nvPr/>
        </p:nvSpPr>
        <p:spPr>
          <a:xfrm>
            <a:off x="728798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E08A72-6040-405E-8C93-3E376605DF31}"/>
              </a:ext>
            </a:extLst>
          </p:cNvPr>
          <p:cNvSpPr/>
          <p:nvPr/>
        </p:nvSpPr>
        <p:spPr>
          <a:xfrm>
            <a:off x="9710320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DA767-1A78-4D68-93D0-25C19D850F26}"/>
              </a:ext>
            </a:extLst>
          </p:cNvPr>
          <p:cNvSpPr/>
          <p:nvPr/>
        </p:nvSpPr>
        <p:spPr>
          <a:xfrm>
            <a:off x="9710320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+1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6A142-009D-4022-BE26-B5E8AD5E815B}"/>
              </a:ext>
            </a:extLst>
          </p:cNvPr>
          <p:cNvCxnSpPr>
            <a:cxnSpLocks/>
          </p:cNvCxnSpPr>
          <p:nvPr/>
        </p:nvCxnSpPr>
        <p:spPr>
          <a:xfrm flipH="1" flipV="1">
            <a:off x="8009875" y="2840884"/>
            <a:ext cx="489276" cy="47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643148-02B3-4D3D-9928-00EFC3E7D213}"/>
              </a:ext>
            </a:extLst>
          </p:cNvPr>
          <p:cNvCxnSpPr>
            <a:cxnSpLocks/>
          </p:cNvCxnSpPr>
          <p:nvPr/>
        </p:nvCxnSpPr>
        <p:spPr>
          <a:xfrm flipH="1">
            <a:off x="8009875" y="3991081"/>
            <a:ext cx="489276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0964A-2001-4448-BEDB-C69ABC285085}"/>
              </a:ext>
            </a:extLst>
          </p:cNvPr>
          <p:cNvCxnSpPr>
            <a:cxnSpLocks/>
          </p:cNvCxnSpPr>
          <p:nvPr/>
        </p:nvCxnSpPr>
        <p:spPr>
          <a:xfrm flipV="1">
            <a:off x="9221047" y="2858358"/>
            <a:ext cx="48927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C6F7BC-411F-4E88-8B0A-292F1B85DE2F}"/>
              </a:ext>
            </a:extLst>
          </p:cNvPr>
          <p:cNvCxnSpPr>
            <a:cxnSpLocks/>
          </p:cNvCxnSpPr>
          <p:nvPr/>
        </p:nvCxnSpPr>
        <p:spPr>
          <a:xfrm>
            <a:off x="9221047" y="3991081"/>
            <a:ext cx="489273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2290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3F53-CF08-4C73-874E-2F2962C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FC43F-515D-4D64-9C3C-FA93B038DE9C}"/>
              </a:ext>
            </a:extLst>
          </p:cNvPr>
          <p:cNvSpPr/>
          <p:nvPr/>
        </p:nvSpPr>
        <p:spPr>
          <a:xfrm>
            <a:off x="7058525" y="706789"/>
            <a:ext cx="2430379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229E7-2B3A-4218-8C12-A6A8C3710340}"/>
              </a:ext>
            </a:extLst>
          </p:cNvPr>
          <p:cNvSpPr/>
          <p:nvPr/>
        </p:nvSpPr>
        <p:spPr>
          <a:xfrm>
            <a:off x="4696325" y="2386263"/>
            <a:ext cx="2430379" cy="1042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  <a:p>
            <a:pPr algn="ctr"/>
            <a:r>
              <a:rPr lang="en-US" dirty="0"/>
              <a:t>0x34 1, 0x23029DE0</a:t>
            </a:r>
          </a:p>
          <a:p>
            <a:pPr algn="ctr"/>
            <a:r>
              <a:rPr lang="en-US" dirty="0"/>
              <a:t>0x65 0x23029DE0,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4B9F8-44D3-4F49-935E-516F9D99BB51}"/>
              </a:ext>
            </a:extLst>
          </p:cNvPr>
          <p:cNvSpPr/>
          <p:nvPr/>
        </p:nvSpPr>
        <p:spPr>
          <a:xfrm>
            <a:off x="4696325" y="4683358"/>
            <a:ext cx="2430379" cy="1042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Language</a:t>
            </a:r>
          </a:p>
          <a:p>
            <a:pPr algn="ctr"/>
            <a:r>
              <a:rPr lang="en-US" dirty="0"/>
              <a:t>MOVE 1, 0x23029DE0</a:t>
            </a:r>
          </a:p>
          <a:p>
            <a:pPr algn="ctr"/>
            <a:r>
              <a:rPr lang="en-US" dirty="0"/>
              <a:t>ADD 0x23029DE0, 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933786-1017-484A-9719-1746E686FE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11515" y="1653273"/>
            <a:ext cx="2362200" cy="7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A1E91-F9D7-4D87-82D7-4D51CB771E8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911515" y="3429000"/>
            <a:ext cx="0" cy="125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ED8A2-5AA0-46D6-B09F-62EE2346B005}"/>
              </a:ext>
            </a:extLst>
          </p:cNvPr>
          <p:cNvSpPr/>
          <p:nvPr/>
        </p:nvSpPr>
        <p:spPr>
          <a:xfrm>
            <a:off x="838201" y="4957010"/>
            <a:ext cx="2923672" cy="1403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</a:t>
            </a:r>
          </a:p>
          <a:p>
            <a:pPr algn="ctr"/>
            <a:r>
              <a:rPr lang="en-US" b="1" dirty="0"/>
              <a:t>Compiled Language (C)</a:t>
            </a:r>
          </a:p>
          <a:p>
            <a:pPr algn="ctr"/>
            <a:r>
              <a:rPr lang="en-US" b="1" dirty="0"/>
              <a:t>int a, b;</a:t>
            </a:r>
          </a:p>
          <a:p>
            <a:pPr algn="ctr"/>
            <a:r>
              <a:rPr lang="en-US" b="1" dirty="0"/>
              <a:t>b = c + 20;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CDD34C-DC9D-4C1F-B305-3E63D28B835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00037" y="3368842"/>
            <a:ext cx="2396288" cy="15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4A9EE-FAB4-4CB9-892E-B610D0ED96ED}"/>
              </a:ext>
            </a:extLst>
          </p:cNvPr>
          <p:cNvSpPr/>
          <p:nvPr/>
        </p:nvSpPr>
        <p:spPr>
          <a:xfrm>
            <a:off x="1989222" y="3852465"/>
            <a:ext cx="2430378" cy="670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B46D9-31FD-482A-841D-057A48A85540}"/>
              </a:ext>
            </a:extLst>
          </p:cNvPr>
          <p:cNvSpPr/>
          <p:nvPr/>
        </p:nvSpPr>
        <p:spPr>
          <a:xfrm>
            <a:off x="8518357" y="3765395"/>
            <a:ext cx="3072061" cy="1515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</a:t>
            </a:r>
          </a:p>
          <a:p>
            <a:pPr algn="ctr"/>
            <a:r>
              <a:rPr lang="en-US" b="1" dirty="0"/>
              <a:t>Interpreted Language (JavaScript)</a:t>
            </a:r>
          </a:p>
          <a:p>
            <a:pPr algn="ctr"/>
            <a:r>
              <a:rPr lang="en-US" b="1" dirty="0"/>
              <a:t>int a, b;</a:t>
            </a:r>
          </a:p>
          <a:p>
            <a:pPr algn="ctr"/>
            <a:r>
              <a:rPr lang="en-US" b="1" dirty="0"/>
              <a:t>b = a + 20;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D09E17-7D9C-4331-9168-786F313F0041}"/>
              </a:ext>
            </a:extLst>
          </p:cNvPr>
          <p:cNvSpPr/>
          <p:nvPr/>
        </p:nvSpPr>
        <p:spPr>
          <a:xfrm>
            <a:off x="5005135" y="3997273"/>
            <a:ext cx="1606217" cy="331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C137F6-3295-4CB6-A0EC-400F5F85FAD5}"/>
              </a:ext>
            </a:extLst>
          </p:cNvPr>
          <p:cNvSpPr/>
          <p:nvPr/>
        </p:nvSpPr>
        <p:spPr>
          <a:xfrm>
            <a:off x="489284" y="3649579"/>
            <a:ext cx="7122693" cy="294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AF07A-E4EA-4861-B21E-99FFC5C1128F}"/>
              </a:ext>
            </a:extLst>
          </p:cNvPr>
          <p:cNvSpPr/>
          <p:nvPr/>
        </p:nvSpPr>
        <p:spPr>
          <a:xfrm>
            <a:off x="8927429" y="2386263"/>
            <a:ext cx="2719137" cy="10427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Interpreter</a:t>
            </a:r>
          </a:p>
          <a:p>
            <a:pPr algn="ctr"/>
            <a:r>
              <a:rPr lang="en-US" dirty="0"/>
              <a:t>(Instructions)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AD53D-5AA0-4A79-A4FD-904772EFF8C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450176" y="1653273"/>
            <a:ext cx="1836822" cy="7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2AEA75C-75A9-4C8B-8A66-58D56D723190}"/>
              </a:ext>
            </a:extLst>
          </p:cNvPr>
          <p:cNvSpPr/>
          <p:nvPr/>
        </p:nvSpPr>
        <p:spPr>
          <a:xfrm>
            <a:off x="7670124" y="2637172"/>
            <a:ext cx="930448" cy="38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  <a:p>
            <a:pPr algn="ctr"/>
            <a:r>
              <a:rPr lang="en-US" dirty="0"/>
              <a:t>0x34 1, 0x23029DE0</a:t>
            </a:r>
          </a:p>
          <a:p>
            <a:pPr algn="ctr"/>
            <a:r>
              <a:rPr lang="en-US" dirty="0"/>
              <a:t>0x65 0x23029DE0, 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5222BE-D35E-43C5-983E-A3A4A50A3C9C}"/>
              </a:ext>
            </a:extLst>
          </p:cNvPr>
          <p:cNvCxnSpPr>
            <a:stCxn id="36" idx="1"/>
            <a:endCxn id="40" idx="3"/>
          </p:cNvCxnSpPr>
          <p:nvPr/>
        </p:nvCxnSpPr>
        <p:spPr>
          <a:xfrm flipH="1" flipV="1">
            <a:off x="8600572" y="2829017"/>
            <a:ext cx="326857" cy="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6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37D3-7750-4BB4-9E09-DD8CB86A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 – Arrays,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7AF4BB-194B-44EA-AD20-A3C14D1D863E}"/>
              </a:ext>
            </a:extLst>
          </p:cNvPr>
          <p:cNvSpPr/>
          <p:nvPr/>
        </p:nvSpPr>
        <p:spPr>
          <a:xfrm>
            <a:off x="1572126" y="2318083"/>
            <a:ext cx="528587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112E0-76B4-4B9E-8B7C-9A52372AC0D3}"/>
              </a:ext>
            </a:extLst>
          </p:cNvPr>
          <p:cNvSpPr/>
          <p:nvPr/>
        </p:nvSpPr>
        <p:spPr>
          <a:xfrm>
            <a:off x="1572126" y="2318084"/>
            <a:ext cx="224590" cy="144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158AB-1C6C-48DF-9AC2-FF2308959A21}"/>
              </a:ext>
            </a:extLst>
          </p:cNvPr>
          <p:cNvSpPr/>
          <p:nvPr/>
        </p:nvSpPr>
        <p:spPr>
          <a:xfrm>
            <a:off x="1804737" y="2318083"/>
            <a:ext cx="224590" cy="144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F8070-A054-44EB-8E74-F7630C6683A5}"/>
              </a:ext>
            </a:extLst>
          </p:cNvPr>
          <p:cNvSpPr/>
          <p:nvPr/>
        </p:nvSpPr>
        <p:spPr>
          <a:xfrm>
            <a:off x="2037348" y="2318084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44F2E-8178-4E69-A5BF-BC2AC7310409}"/>
              </a:ext>
            </a:extLst>
          </p:cNvPr>
          <p:cNvSpPr/>
          <p:nvPr/>
        </p:nvSpPr>
        <p:spPr>
          <a:xfrm>
            <a:off x="2261938" y="2318084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FD256-231D-4DA5-8F18-0DEB09B6B9BF}"/>
              </a:ext>
            </a:extLst>
          </p:cNvPr>
          <p:cNvSpPr txBox="1"/>
          <p:nvPr/>
        </p:nvSpPr>
        <p:spPr>
          <a:xfrm>
            <a:off x="7081555" y="2390272"/>
            <a:ext cx="92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B84C3-A1C4-4135-B59C-D5A682C84F65}"/>
              </a:ext>
            </a:extLst>
          </p:cNvPr>
          <p:cNvSpPr txBox="1"/>
          <p:nvPr/>
        </p:nvSpPr>
        <p:spPr>
          <a:xfrm>
            <a:off x="7082590" y="3185500"/>
            <a:ext cx="54234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Memory: many binary </a:t>
            </a:r>
            <a:r>
              <a:rPr lang="en-US" u="sng" dirty="0"/>
              <a:t>bits (</a:t>
            </a:r>
            <a:r>
              <a:rPr lang="zh-CN" altLang="en-US" u="sng" dirty="0"/>
              <a:t>位</a:t>
            </a:r>
            <a:r>
              <a:rPr lang="en-US" altLang="zh-CN" u="sng" dirty="0"/>
              <a:t>)</a:t>
            </a:r>
            <a:endParaRPr lang="en-US" u="sng" dirty="0"/>
          </a:p>
          <a:p>
            <a:r>
              <a:rPr lang="en-US" dirty="0"/>
              <a:t>Bits are grouped into 8-bit group: </a:t>
            </a:r>
            <a:r>
              <a:rPr lang="en-US" u="sng" dirty="0"/>
              <a:t>byte(</a:t>
            </a:r>
            <a:r>
              <a:rPr lang="zh-CN" altLang="en-US" u="sng" dirty="0"/>
              <a:t>字节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r>
              <a:rPr lang="en-US" dirty="0"/>
              <a:t>Byte: 00000000, 00000001, … 11111111(255)</a:t>
            </a:r>
          </a:p>
          <a:p>
            <a:endParaRPr lang="en-US" dirty="0"/>
          </a:p>
          <a:p>
            <a:r>
              <a:rPr lang="en-US" dirty="0"/>
              <a:t>Word(</a:t>
            </a:r>
            <a:r>
              <a:rPr lang="zh-CN" altLang="en-US" dirty="0"/>
              <a:t>字</a:t>
            </a:r>
            <a:r>
              <a:rPr lang="en-US" dirty="0"/>
              <a:t>): a few bytes together to store bigger numbers</a:t>
            </a:r>
          </a:p>
          <a:p>
            <a:r>
              <a:rPr lang="en-US" dirty="0"/>
              <a:t>On 32-bit computer, a word = 32bit = 4 bytes</a:t>
            </a:r>
          </a:p>
          <a:p>
            <a:r>
              <a:rPr lang="en-US" dirty="0"/>
              <a:t>On 64-bit computer, a word = 64bit = 8 bytes</a:t>
            </a:r>
          </a:p>
          <a:p>
            <a:r>
              <a:rPr lang="en-US" dirty="0"/>
              <a:t>128-bit computers are coming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96925-2495-4660-9C1F-00BA39EF8A2D}"/>
              </a:ext>
            </a:extLst>
          </p:cNvPr>
          <p:cNvSpPr txBox="1"/>
          <p:nvPr/>
        </p:nvSpPr>
        <p:spPr>
          <a:xfrm>
            <a:off x="9215155" y="1450387"/>
            <a:ext cx="2597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Decimal: 0,1, … 9; 12, 312</a:t>
            </a:r>
          </a:p>
          <a:p>
            <a:r>
              <a:rPr lang="en-US" dirty="0"/>
              <a:t>Binary: 0, 1; 10, 11, 100</a:t>
            </a:r>
          </a:p>
          <a:p>
            <a:endParaRPr lang="en-US" dirty="0"/>
          </a:p>
          <a:p>
            <a:r>
              <a:rPr lang="en-US" dirty="0"/>
              <a:t>7(10) = 111(2)</a:t>
            </a:r>
          </a:p>
          <a:p>
            <a:r>
              <a:rPr lang="en-US" dirty="0"/>
              <a:t>8(10) = 1000(2)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01C8-6324-473F-B16E-C1E4A4126A2F}"/>
              </a:ext>
            </a:extLst>
          </p:cNvPr>
          <p:cNvSpPr/>
          <p:nvPr/>
        </p:nvSpPr>
        <p:spPr>
          <a:xfrm>
            <a:off x="2494549" y="2318083"/>
            <a:ext cx="224590" cy="144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31BC9-A90F-4DED-BBE5-07ACCF9917AA}"/>
              </a:ext>
            </a:extLst>
          </p:cNvPr>
          <p:cNvSpPr txBox="1"/>
          <p:nvPr/>
        </p:nvSpPr>
        <p:spPr>
          <a:xfrm>
            <a:off x="816656" y="4861794"/>
            <a:ext cx="603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representation of a continuous piece of memory: </a:t>
            </a:r>
            <a:r>
              <a:rPr lang="en-US" u="sng" dirty="0"/>
              <a:t>Array</a:t>
            </a:r>
          </a:p>
          <a:p>
            <a:r>
              <a:rPr lang="en-US" dirty="0"/>
              <a:t>Each element has an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F94C1-CC4C-4F86-9D57-7BDF36421D08}"/>
              </a:ext>
            </a:extLst>
          </p:cNvPr>
          <p:cNvSpPr txBox="1"/>
          <p:nvPr/>
        </p:nvSpPr>
        <p:spPr>
          <a:xfrm>
            <a:off x="1179095" y="1518823"/>
            <a:ext cx="532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piece of memory = many bytes one next to the other</a:t>
            </a:r>
          </a:p>
          <a:p>
            <a:r>
              <a:rPr lang="en-US" dirty="0"/>
              <a:t>Each byte has an address: 0, 1, 2, …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56CB2-5819-4BF4-8F07-AAFE3EC374E3}"/>
              </a:ext>
            </a:extLst>
          </p:cNvPr>
          <p:cNvSpPr/>
          <p:nvPr/>
        </p:nvSpPr>
        <p:spPr>
          <a:xfrm>
            <a:off x="2269959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0D588-ACF3-4B6A-9561-B9832037C6E3}"/>
              </a:ext>
            </a:extLst>
          </p:cNvPr>
          <p:cNvSpPr/>
          <p:nvPr/>
        </p:nvSpPr>
        <p:spPr>
          <a:xfrm>
            <a:off x="2358189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238B2-A268-4A85-8D28-93D8B875B957}"/>
              </a:ext>
            </a:extLst>
          </p:cNvPr>
          <p:cNvSpPr/>
          <p:nvPr/>
        </p:nvSpPr>
        <p:spPr>
          <a:xfrm>
            <a:off x="2465958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895A7-CF0A-464F-B901-2950E97AD2D4}"/>
              </a:ext>
            </a:extLst>
          </p:cNvPr>
          <p:cNvSpPr/>
          <p:nvPr/>
        </p:nvSpPr>
        <p:spPr>
          <a:xfrm>
            <a:off x="2574760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6F2E5-D301-41DC-A99C-0CF54C2A7132}"/>
              </a:ext>
            </a:extLst>
          </p:cNvPr>
          <p:cNvSpPr/>
          <p:nvPr/>
        </p:nvSpPr>
        <p:spPr>
          <a:xfrm>
            <a:off x="2679035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C37BF-9A84-40D5-A359-A2AD78EF0C8F}"/>
              </a:ext>
            </a:extLst>
          </p:cNvPr>
          <p:cNvSpPr/>
          <p:nvPr/>
        </p:nvSpPr>
        <p:spPr>
          <a:xfrm>
            <a:off x="2767265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BF9E4-DCF5-4D02-9D37-A5A3906C84B1}"/>
              </a:ext>
            </a:extLst>
          </p:cNvPr>
          <p:cNvSpPr/>
          <p:nvPr/>
        </p:nvSpPr>
        <p:spPr>
          <a:xfrm>
            <a:off x="2875034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BA542-8889-4598-9E0A-48828E14CF5E}"/>
              </a:ext>
            </a:extLst>
          </p:cNvPr>
          <p:cNvSpPr/>
          <p:nvPr/>
        </p:nvSpPr>
        <p:spPr>
          <a:xfrm>
            <a:off x="2983836" y="3747405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FE6694-4A80-4C5D-915E-2A5EE9EE65C6}"/>
              </a:ext>
            </a:extLst>
          </p:cNvPr>
          <p:cNvSpPr/>
          <p:nvPr/>
        </p:nvSpPr>
        <p:spPr>
          <a:xfrm>
            <a:off x="3183837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CE1EF8-DC13-460D-8ECE-D5B403A44B5C}"/>
              </a:ext>
            </a:extLst>
          </p:cNvPr>
          <p:cNvSpPr/>
          <p:nvPr/>
        </p:nvSpPr>
        <p:spPr>
          <a:xfrm>
            <a:off x="3272067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6DC4D-C5D1-4196-A916-0951C3B35764}"/>
              </a:ext>
            </a:extLst>
          </p:cNvPr>
          <p:cNvSpPr/>
          <p:nvPr/>
        </p:nvSpPr>
        <p:spPr>
          <a:xfrm>
            <a:off x="3379836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14EC2-5F25-4C5D-8A8C-1A461524BBC8}"/>
              </a:ext>
            </a:extLst>
          </p:cNvPr>
          <p:cNvSpPr/>
          <p:nvPr/>
        </p:nvSpPr>
        <p:spPr>
          <a:xfrm>
            <a:off x="3488638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B8B7B2-CA0E-454B-B416-AB82CCB4D978}"/>
              </a:ext>
            </a:extLst>
          </p:cNvPr>
          <p:cNvSpPr/>
          <p:nvPr/>
        </p:nvSpPr>
        <p:spPr>
          <a:xfrm>
            <a:off x="3592913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554A3-59ED-421D-996B-32959386E45E}"/>
              </a:ext>
            </a:extLst>
          </p:cNvPr>
          <p:cNvSpPr/>
          <p:nvPr/>
        </p:nvSpPr>
        <p:spPr>
          <a:xfrm>
            <a:off x="3681143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167B7-67F8-4900-9B04-A55345D0CDDD}"/>
              </a:ext>
            </a:extLst>
          </p:cNvPr>
          <p:cNvSpPr/>
          <p:nvPr/>
        </p:nvSpPr>
        <p:spPr>
          <a:xfrm>
            <a:off x="3788912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92BF5-8F1F-46B7-B5CC-77EA669D8B0A}"/>
              </a:ext>
            </a:extLst>
          </p:cNvPr>
          <p:cNvSpPr/>
          <p:nvPr/>
        </p:nvSpPr>
        <p:spPr>
          <a:xfrm>
            <a:off x="3897714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BE9CEE-C253-4575-9563-BBF514A36613}"/>
              </a:ext>
            </a:extLst>
          </p:cNvPr>
          <p:cNvSpPr/>
          <p:nvPr/>
        </p:nvSpPr>
        <p:spPr>
          <a:xfrm>
            <a:off x="4100695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8FD22-7FA6-4F7F-A359-57DE75178CBC}"/>
              </a:ext>
            </a:extLst>
          </p:cNvPr>
          <p:cNvSpPr/>
          <p:nvPr/>
        </p:nvSpPr>
        <p:spPr>
          <a:xfrm>
            <a:off x="4188925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3D089-911D-41D0-80D7-9C561BC8E648}"/>
              </a:ext>
            </a:extLst>
          </p:cNvPr>
          <p:cNvSpPr/>
          <p:nvPr/>
        </p:nvSpPr>
        <p:spPr>
          <a:xfrm>
            <a:off x="4296694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69F28-D9A8-469D-916E-895643772766}"/>
              </a:ext>
            </a:extLst>
          </p:cNvPr>
          <p:cNvSpPr/>
          <p:nvPr/>
        </p:nvSpPr>
        <p:spPr>
          <a:xfrm>
            <a:off x="4405496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380CFC-05A0-4D3D-BC1C-C9CEA097DA81}"/>
              </a:ext>
            </a:extLst>
          </p:cNvPr>
          <p:cNvSpPr/>
          <p:nvPr/>
        </p:nvSpPr>
        <p:spPr>
          <a:xfrm>
            <a:off x="4509771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767FAE-BE0B-4248-8422-95ACF9A33DFA}"/>
              </a:ext>
            </a:extLst>
          </p:cNvPr>
          <p:cNvSpPr/>
          <p:nvPr/>
        </p:nvSpPr>
        <p:spPr>
          <a:xfrm>
            <a:off x="4598001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3EFB77-E366-4006-A9C1-BE84B1CDDEDB}"/>
              </a:ext>
            </a:extLst>
          </p:cNvPr>
          <p:cNvSpPr/>
          <p:nvPr/>
        </p:nvSpPr>
        <p:spPr>
          <a:xfrm>
            <a:off x="4705770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200C88-BE9B-4103-A14B-F2214B5C30A2}"/>
              </a:ext>
            </a:extLst>
          </p:cNvPr>
          <p:cNvSpPr/>
          <p:nvPr/>
        </p:nvSpPr>
        <p:spPr>
          <a:xfrm>
            <a:off x="4814572" y="3741654"/>
            <a:ext cx="88230" cy="2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C33B4-856F-40CD-873C-2B863C7F5B7F}"/>
              </a:ext>
            </a:extLst>
          </p:cNvPr>
          <p:cNvSpPr txBox="1"/>
          <p:nvPr/>
        </p:nvSpPr>
        <p:spPr>
          <a:xfrm>
            <a:off x="3665937" y="2873959"/>
            <a:ext cx="19376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Lowest bit, or bit 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0A257E-C56D-47FF-A48F-DADEB1300CBE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3941829" y="3243291"/>
            <a:ext cx="692931" cy="4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2D5153-FC11-4E0F-B9FF-79A2C5C9491C}"/>
              </a:ext>
            </a:extLst>
          </p:cNvPr>
          <p:cNvSpPr txBox="1"/>
          <p:nvPr/>
        </p:nvSpPr>
        <p:spPr>
          <a:xfrm>
            <a:off x="2166451" y="2859341"/>
            <a:ext cx="12545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Highest bit,</a:t>
            </a:r>
          </a:p>
          <a:p>
            <a:r>
              <a:rPr lang="en-US" dirty="0"/>
              <a:t>Or bit 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795079-FFD8-4111-B04B-A6CFF867F8F0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>
            <a:off x="2793707" y="3505672"/>
            <a:ext cx="434245" cy="23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B02D22-3657-44DB-82D2-ADAFEF487F81}"/>
              </a:ext>
            </a:extLst>
          </p:cNvPr>
          <p:cNvSpPr txBox="1"/>
          <p:nvPr/>
        </p:nvSpPr>
        <p:spPr>
          <a:xfrm>
            <a:off x="3295049" y="4079337"/>
            <a:ext cx="6026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7007A4-6942-42A6-AC0C-15A0BD012AB9}"/>
              </a:ext>
            </a:extLst>
          </p:cNvPr>
          <p:cNvSpPr txBox="1"/>
          <p:nvPr/>
        </p:nvSpPr>
        <p:spPr>
          <a:xfrm>
            <a:off x="947354" y="5858230"/>
            <a:ext cx="7389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Structure: a combination of simpler/smaller elements into bigger an element</a:t>
            </a:r>
          </a:p>
          <a:p>
            <a:endParaRPr lang="en-US" dirty="0"/>
          </a:p>
          <a:p>
            <a:r>
              <a:rPr lang="en-US" dirty="0"/>
              <a:t>let a = [ 5, 1, 3, “Brian” ]; let b </a:t>
            </a:r>
            <a:r>
              <a:rPr lang="en-US"/>
              <a:t>= { school: “KinderCare”, age: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21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BA4A-77F8-45F1-943C-C6CA4585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D527-55EF-4D67-9910-B3ADBF8D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12;</a:t>
            </a:r>
          </a:p>
          <a:p>
            <a:pPr lvl="1"/>
            <a:r>
              <a:rPr lang="en-US" dirty="0"/>
              <a:t>On a 32-bit computer: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00000000</a:t>
            </a:r>
            <a:r>
              <a:rPr lang="en-US" dirty="0"/>
              <a:t>00001100</a:t>
            </a:r>
          </a:p>
          <a:p>
            <a:r>
              <a:rPr lang="en-US" dirty="0"/>
              <a:t>Sometimes, we use a number as a group of binary/logical/Boolean </a:t>
            </a:r>
            <a:r>
              <a:rPr lang="en-US" i="1" dirty="0"/>
              <a:t>flags</a:t>
            </a:r>
          </a:p>
          <a:p>
            <a:pPr lvl="1"/>
            <a:r>
              <a:rPr lang="en-US" dirty="0"/>
              <a:t>We can use a byte to represent 8 yes/no flags: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9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E48E-2789-4AE9-9F52-CF003750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9C92-8CB3-4E97-8922-8E396923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68"/>
            <a:ext cx="10515600" cy="5043907"/>
          </a:xfrm>
        </p:spPr>
        <p:txBody>
          <a:bodyPr/>
          <a:lstStyle/>
          <a:p>
            <a:r>
              <a:rPr lang="en-US" dirty="0"/>
              <a:t>A variable is a “</a:t>
            </a:r>
            <a:r>
              <a:rPr lang="en-US" u="sng" dirty="0"/>
              <a:t>memory block</a:t>
            </a:r>
            <a:r>
              <a:rPr lang="en-US" dirty="0"/>
              <a:t>” with a </a:t>
            </a:r>
            <a:r>
              <a:rPr lang="en-US" u="sng" dirty="0"/>
              <a:t>name</a:t>
            </a:r>
          </a:p>
          <a:p>
            <a:pPr lvl="1"/>
            <a:r>
              <a:rPr lang="en-US" dirty="0"/>
              <a:t>let a = 16</a:t>
            </a:r>
          </a:p>
          <a:p>
            <a:pPr lvl="1"/>
            <a:r>
              <a:rPr lang="en-US" dirty="0"/>
              <a:t>let x = 5</a:t>
            </a:r>
          </a:p>
          <a:p>
            <a:pPr lvl="1"/>
            <a:r>
              <a:rPr lang="en-US" dirty="0"/>
              <a:t>let c = x + a</a:t>
            </a:r>
          </a:p>
          <a:p>
            <a:pPr lvl="1"/>
            <a:r>
              <a:rPr lang="en-US" dirty="0"/>
              <a:t>let text = “Brian Hu from Tampa likes bananas”</a:t>
            </a:r>
          </a:p>
          <a:p>
            <a:pPr lvl="1"/>
            <a:r>
              <a:rPr lang="en-US" dirty="0"/>
              <a:t>let person = { name: …, address: … }</a:t>
            </a:r>
          </a:p>
          <a:p>
            <a:pPr lvl="1"/>
            <a:r>
              <a:rPr lang="en-US" dirty="0"/>
              <a:t>Let result = </a:t>
            </a:r>
            <a:r>
              <a:rPr lang="en-US" dirty="0" err="1"/>
              <a:t>Cat.eat</a:t>
            </a:r>
            <a:r>
              <a:rPr lang="en-US" dirty="0"/>
              <a:t>(a, x, text)</a:t>
            </a:r>
          </a:p>
          <a:p>
            <a:pPr lvl="1"/>
            <a:r>
              <a:rPr lang="en-US" dirty="0"/>
              <a:t>Physically, “JavaScript interpreter/OS” finds a free 64-bit (8-byte) memory block at 0x05678a66ef00</a:t>
            </a:r>
          </a:p>
          <a:p>
            <a:r>
              <a:rPr lang="en-US" dirty="0"/>
              <a:t>In JavaScript, we always use “64-bit” variables</a:t>
            </a:r>
          </a:p>
          <a:p>
            <a:pPr lvl="1"/>
            <a:r>
              <a:rPr lang="en-US" dirty="0"/>
              <a:t>Storing the value </a:t>
            </a:r>
            <a:r>
              <a:rPr lang="en-US" u="sng" dirty="0"/>
              <a:t>directly </a:t>
            </a:r>
            <a:r>
              <a:rPr lang="en-US" dirty="0"/>
              <a:t>if possible</a:t>
            </a:r>
          </a:p>
          <a:p>
            <a:pPr lvl="1"/>
            <a:r>
              <a:rPr lang="en-US" dirty="0"/>
              <a:t>Storing the address/</a:t>
            </a:r>
            <a:r>
              <a:rPr lang="en-US" u="sng" dirty="0"/>
              <a:t>reference</a:t>
            </a:r>
            <a:r>
              <a:rPr lang="en-US" dirty="0"/>
              <a:t> to the large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C3BE0-C823-4677-8F25-FC63CF0678F4}"/>
              </a:ext>
            </a:extLst>
          </p:cNvPr>
          <p:cNvSpPr/>
          <p:nvPr/>
        </p:nvSpPr>
        <p:spPr>
          <a:xfrm>
            <a:off x="6793832" y="794085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E4014-1F34-4BAE-B4A6-BC72F67D0490}"/>
              </a:ext>
            </a:extLst>
          </p:cNvPr>
          <p:cNvSpPr/>
          <p:nvPr/>
        </p:nvSpPr>
        <p:spPr>
          <a:xfrm>
            <a:off x="8309811" y="794085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6C8BE-2CE6-4F31-AD26-D8CE430646A3}"/>
              </a:ext>
            </a:extLst>
          </p:cNvPr>
          <p:cNvSpPr/>
          <p:nvPr/>
        </p:nvSpPr>
        <p:spPr>
          <a:xfrm>
            <a:off x="6793832" y="1063958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D7242-CBE0-431B-9F7F-BE2B55C9238D}"/>
              </a:ext>
            </a:extLst>
          </p:cNvPr>
          <p:cNvSpPr/>
          <p:nvPr/>
        </p:nvSpPr>
        <p:spPr>
          <a:xfrm>
            <a:off x="8309811" y="1063958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4CEAC-6307-4DAD-8D16-D62A3ED2256C}"/>
              </a:ext>
            </a:extLst>
          </p:cNvPr>
          <p:cNvSpPr/>
          <p:nvPr/>
        </p:nvSpPr>
        <p:spPr>
          <a:xfrm>
            <a:off x="6793832" y="1336167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FECE9-9FA4-43D2-9977-5314040C3A8F}"/>
              </a:ext>
            </a:extLst>
          </p:cNvPr>
          <p:cNvSpPr/>
          <p:nvPr/>
        </p:nvSpPr>
        <p:spPr>
          <a:xfrm>
            <a:off x="8309811" y="1336166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0x05678a66eff0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DA8B3-013B-4298-9910-94CFA08BCE45}"/>
              </a:ext>
            </a:extLst>
          </p:cNvPr>
          <p:cNvSpPr/>
          <p:nvPr/>
        </p:nvSpPr>
        <p:spPr>
          <a:xfrm>
            <a:off x="8209548" y="2366586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1954C-DE97-4340-B8FA-6825E9CD079F}"/>
              </a:ext>
            </a:extLst>
          </p:cNvPr>
          <p:cNvSpPr/>
          <p:nvPr/>
        </p:nvSpPr>
        <p:spPr>
          <a:xfrm>
            <a:off x="8209548" y="2804713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48D8A-C9F5-4DF8-A766-B16BF30250A5}"/>
              </a:ext>
            </a:extLst>
          </p:cNvPr>
          <p:cNvSpPr/>
          <p:nvPr/>
        </p:nvSpPr>
        <p:spPr>
          <a:xfrm>
            <a:off x="8209546" y="3451709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BE62F86-C457-475C-BE2D-D421C6F085EB}"/>
              </a:ext>
            </a:extLst>
          </p:cNvPr>
          <p:cNvCxnSpPr>
            <a:stCxn id="5" idx="3"/>
            <a:endCxn id="10" idx="3"/>
          </p:cNvCxnSpPr>
          <p:nvPr/>
        </p:nvCxnSpPr>
        <p:spPr>
          <a:xfrm flipH="1">
            <a:off x="9468853" y="922422"/>
            <a:ext cx="1159042" cy="1584533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6E3E80-B795-4443-B2F5-D9E853A34500}"/>
              </a:ext>
            </a:extLst>
          </p:cNvPr>
          <p:cNvCxnSpPr>
            <a:stCxn id="7" idx="3"/>
            <a:endCxn id="11" idx="3"/>
          </p:cNvCxnSpPr>
          <p:nvPr/>
        </p:nvCxnSpPr>
        <p:spPr>
          <a:xfrm flipH="1">
            <a:off x="9468853" y="1192295"/>
            <a:ext cx="1159042" cy="1752787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F63E00F-E1CF-4094-B114-372CC371F09E}"/>
              </a:ext>
            </a:extLst>
          </p:cNvPr>
          <p:cNvCxnSpPr>
            <a:stCxn id="9" idx="3"/>
            <a:endCxn id="12" idx="3"/>
          </p:cNvCxnSpPr>
          <p:nvPr/>
        </p:nvCxnSpPr>
        <p:spPr>
          <a:xfrm flipH="1">
            <a:off x="9468851" y="1464503"/>
            <a:ext cx="1159044" cy="2127575"/>
          </a:xfrm>
          <a:prstGeom prst="curvedConnector3">
            <a:avLst>
              <a:gd name="adj1" fmla="val -1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6B13F-B502-4659-A5B0-B79EF1529B12}"/>
              </a:ext>
            </a:extLst>
          </p:cNvPr>
          <p:cNvSpPr/>
          <p:nvPr/>
        </p:nvSpPr>
        <p:spPr>
          <a:xfrm>
            <a:off x="8209548" y="4852737"/>
            <a:ext cx="1319463" cy="1580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Brian Hu from Tampa likes bananas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4DE0110-1514-4719-B3D4-FC678ED18DF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209546" y="3592077"/>
            <a:ext cx="2" cy="2050733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9B1CC-D7C6-40F0-8C80-75248EB6592E}"/>
              </a:ext>
            </a:extLst>
          </p:cNvPr>
          <p:cNvSpPr/>
          <p:nvPr/>
        </p:nvSpPr>
        <p:spPr>
          <a:xfrm>
            <a:off x="10198767" y="4826393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6492B71-E332-40B8-9222-20ACF9BE21B6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9529011" y="4966761"/>
            <a:ext cx="669756" cy="6760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66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0BF-7995-4690-A948-1E73FA11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931-C8B2-400E-AC2F-39994E9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[ 1, 2, 3 ]</a:t>
            </a:r>
          </a:p>
          <a:p>
            <a:r>
              <a:rPr lang="en-US" dirty="0"/>
              <a:t>let c = new Array(3)</a:t>
            </a:r>
          </a:p>
          <a:p>
            <a:r>
              <a:rPr lang="en-US" dirty="0"/>
              <a:t>a[3] = 4</a:t>
            </a:r>
          </a:p>
          <a:p>
            <a:r>
              <a:rPr lang="en-US" dirty="0"/>
              <a:t>a[8] = 6</a:t>
            </a:r>
          </a:p>
          <a:p>
            <a:r>
              <a:rPr lang="en-US" dirty="0"/>
              <a:t>let b = a;</a:t>
            </a:r>
          </a:p>
          <a:p>
            <a:r>
              <a:rPr lang="en-US" dirty="0"/>
              <a:t>Array elements are addressed by </a:t>
            </a:r>
            <a:r>
              <a:rPr lang="en-US" u="sng" dirty="0"/>
              <a:t>indexes </a:t>
            </a:r>
            <a:r>
              <a:rPr lang="en-US" dirty="0"/>
              <a:t>from 0 to (length – 1)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15580-07E1-4C0B-BCD6-6D9A66C5F22F}"/>
              </a:ext>
            </a:extLst>
          </p:cNvPr>
          <p:cNvSpPr/>
          <p:nvPr/>
        </p:nvSpPr>
        <p:spPr>
          <a:xfrm>
            <a:off x="6793832" y="794085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048D1-31FE-4883-95A0-C25EDD11D2B9}"/>
              </a:ext>
            </a:extLst>
          </p:cNvPr>
          <p:cNvSpPr/>
          <p:nvPr/>
        </p:nvSpPr>
        <p:spPr>
          <a:xfrm>
            <a:off x="8309811" y="794085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64EE9-0C2B-4A17-86E0-6C9F6BEFF56B}"/>
              </a:ext>
            </a:extLst>
          </p:cNvPr>
          <p:cNvSpPr/>
          <p:nvPr/>
        </p:nvSpPr>
        <p:spPr>
          <a:xfrm>
            <a:off x="8666746" y="1825625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5DD7BDA-904C-491D-A014-7BD0E0A4FE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9926051" y="922422"/>
            <a:ext cx="701844" cy="1043572"/>
          </a:xfrm>
          <a:prstGeom prst="curvedConnector3">
            <a:avLst>
              <a:gd name="adj1" fmla="val -32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70635-FAA2-4DC9-80F7-E7120434F95C}"/>
              </a:ext>
            </a:extLst>
          </p:cNvPr>
          <p:cNvSpPr/>
          <p:nvPr/>
        </p:nvSpPr>
        <p:spPr>
          <a:xfrm>
            <a:off x="7443538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BD929-970A-4213-A3F3-B6B37C504585}"/>
              </a:ext>
            </a:extLst>
          </p:cNvPr>
          <p:cNvSpPr/>
          <p:nvPr/>
        </p:nvSpPr>
        <p:spPr>
          <a:xfrm>
            <a:off x="7828547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6C628-174A-456C-AE4F-54CC66D5EDE2}"/>
              </a:ext>
            </a:extLst>
          </p:cNvPr>
          <p:cNvSpPr/>
          <p:nvPr/>
        </p:nvSpPr>
        <p:spPr>
          <a:xfrm>
            <a:off x="8213556" y="2875504"/>
            <a:ext cx="385009" cy="280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76B36B-7AE0-4846-A2E9-7FE3A280F655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7443538" y="1965993"/>
            <a:ext cx="1223208" cy="1049879"/>
          </a:xfrm>
          <a:prstGeom prst="curvedConnector3">
            <a:avLst>
              <a:gd name="adj1" fmla="val 118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15A36-E8B5-404E-AFB2-4FA306333826}"/>
              </a:ext>
            </a:extLst>
          </p:cNvPr>
          <p:cNvSpPr/>
          <p:nvPr/>
        </p:nvSpPr>
        <p:spPr>
          <a:xfrm>
            <a:off x="8594560" y="2875504"/>
            <a:ext cx="385009" cy="280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E68AD-2CF4-40E1-AAA4-935DA9E921DF}"/>
              </a:ext>
            </a:extLst>
          </p:cNvPr>
          <p:cNvSpPr/>
          <p:nvPr/>
        </p:nvSpPr>
        <p:spPr>
          <a:xfrm>
            <a:off x="9817768" y="2875504"/>
            <a:ext cx="385009" cy="280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27497B-D6FE-499C-9EA3-F6A82961844F}"/>
              </a:ext>
            </a:extLst>
          </p:cNvPr>
          <p:cNvCxnSpPr/>
          <p:nvPr/>
        </p:nvCxnSpPr>
        <p:spPr>
          <a:xfrm>
            <a:off x="7443538" y="2875504"/>
            <a:ext cx="275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93B6E6-CA38-47B1-B3F2-00B4871BCDBC}"/>
              </a:ext>
            </a:extLst>
          </p:cNvPr>
          <p:cNvCxnSpPr/>
          <p:nvPr/>
        </p:nvCxnSpPr>
        <p:spPr>
          <a:xfrm>
            <a:off x="7443538" y="3156242"/>
            <a:ext cx="275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D45FFA-0084-4692-894A-ECBAC4261F76}"/>
              </a:ext>
            </a:extLst>
          </p:cNvPr>
          <p:cNvSpPr txBox="1"/>
          <p:nvPr/>
        </p:nvSpPr>
        <p:spPr>
          <a:xfrm flipV="1">
            <a:off x="7497679" y="2461875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32DF2-3873-4009-99E4-A9323A5DABEE}"/>
              </a:ext>
            </a:extLst>
          </p:cNvPr>
          <p:cNvSpPr txBox="1"/>
          <p:nvPr/>
        </p:nvSpPr>
        <p:spPr>
          <a:xfrm rot="10800000" flipV="1">
            <a:off x="7882688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76AE6-62B3-4A59-9426-C891332F55F8}"/>
              </a:ext>
            </a:extLst>
          </p:cNvPr>
          <p:cNvSpPr txBox="1"/>
          <p:nvPr/>
        </p:nvSpPr>
        <p:spPr>
          <a:xfrm rot="10800000" flipV="1">
            <a:off x="8265694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E81F6-EDC4-4DEA-A425-63750BDEC2E1}"/>
              </a:ext>
            </a:extLst>
          </p:cNvPr>
          <p:cNvSpPr txBox="1"/>
          <p:nvPr/>
        </p:nvSpPr>
        <p:spPr>
          <a:xfrm rot="10800000" flipV="1">
            <a:off x="8590542" y="2435987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C625E-F0CD-40EA-95F7-B8EEADD662CE}"/>
              </a:ext>
            </a:extLst>
          </p:cNvPr>
          <p:cNvSpPr txBox="1"/>
          <p:nvPr/>
        </p:nvSpPr>
        <p:spPr>
          <a:xfrm rot="10800000" flipV="1">
            <a:off x="9865893" y="2443603"/>
            <a:ext cx="27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846CE-F4A9-458B-8FBF-AD092B16DB3C}"/>
              </a:ext>
            </a:extLst>
          </p:cNvPr>
          <p:cNvSpPr/>
          <p:nvPr/>
        </p:nvSpPr>
        <p:spPr>
          <a:xfrm>
            <a:off x="6793832" y="1057358"/>
            <a:ext cx="1515979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5D971-D58B-47D1-B420-02A1576ECF0D}"/>
              </a:ext>
            </a:extLst>
          </p:cNvPr>
          <p:cNvSpPr/>
          <p:nvPr/>
        </p:nvSpPr>
        <p:spPr>
          <a:xfrm>
            <a:off x="8309811" y="1057358"/>
            <a:ext cx="2318084" cy="256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0x05678a66ef80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C14293-B8BB-45D2-B9D7-62464D042E14}"/>
              </a:ext>
            </a:extLst>
          </p:cNvPr>
          <p:cNvSpPr/>
          <p:nvPr/>
        </p:nvSpPr>
        <p:spPr>
          <a:xfrm>
            <a:off x="9500937" y="4751638"/>
            <a:ext cx="1259305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0x0020390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DB88F67-4287-49D3-A27F-87E5E64670DE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>
            <a:off x="10627895" y="1185695"/>
            <a:ext cx="132347" cy="3706312"/>
          </a:xfrm>
          <a:prstGeom prst="curvedConnector3">
            <a:avLst>
              <a:gd name="adj1" fmla="val 272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E820231-AB79-4F91-9364-A71332B531BC}"/>
              </a:ext>
            </a:extLst>
          </p:cNvPr>
          <p:cNvCxnSpPr>
            <a:cxnSpLocks/>
            <a:stCxn id="28" idx="1"/>
            <a:endCxn id="10" idx="1"/>
          </p:cNvCxnSpPr>
          <p:nvPr/>
        </p:nvCxnSpPr>
        <p:spPr>
          <a:xfrm rot="10800000">
            <a:off x="7443539" y="3015873"/>
            <a:ext cx="2057399" cy="1876134"/>
          </a:xfrm>
          <a:prstGeom prst="curvedConnector3">
            <a:avLst>
              <a:gd name="adj1" fmla="val 11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03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031-380C-4D9C-9F77-445280E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– organization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B86-4971-4F1E-83D1-AA2D113F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– a linear arrangement of element(no names)</a:t>
            </a:r>
          </a:p>
          <a:p>
            <a:pPr lvl="1"/>
            <a:r>
              <a:rPr lang="en-US" dirty="0"/>
              <a:t>let data = [ 1, 3, 7, 2 ]</a:t>
            </a:r>
          </a:p>
          <a:p>
            <a:pPr lvl="1"/>
            <a:r>
              <a:rPr lang="en-US" dirty="0"/>
              <a:t>Accessed by index: data[1]</a:t>
            </a:r>
          </a:p>
          <a:p>
            <a:r>
              <a:rPr lang="en-US" dirty="0"/>
              <a:t>Object – a </a:t>
            </a:r>
            <a:r>
              <a:rPr lang="en-US" u="sng" dirty="0"/>
              <a:t>mapping</a:t>
            </a:r>
            <a:r>
              <a:rPr lang="en-US" dirty="0"/>
              <a:t> from a name (</a:t>
            </a:r>
            <a:r>
              <a:rPr lang="en-US" u="sng" dirty="0"/>
              <a:t>key</a:t>
            </a:r>
            <a:r>
              <a:rPr lang="en-US" dirty="0"/>
              <a:t>) to a </a:t>
            </a:r>
            <a:r>
              <a:rPr lang="en-US" u="sng" dirty="0"/>
              <a:t>value</a:t>
            </a:r>
          </a:p>
          <a:p>
            <a:pPr lvl="1"/>
            <a:r>
              <a:rPr lang="en-US" dirty="0"/>
              <a:t>let data = { size: 10, level: 5, weight: 120 }</a:t>
            </a:r>
          </a:p>
          <a:p>
            <a:pPr lvl="1"/>
            <a:r>
              <a:rPr lang="en-US" dirty="0"/>
              <a:t>Scientist call this an “</a:t>
            </a:r>
            <a:r>
              <a:rPr lang="en-US" u="sng" dirty="0"/>
              <a:t>associative array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Most call this a “</a:t>
            </a:r>
            <a:r>
              <a:rPr lang="en-US" u="sng" dirty="0"/>
              <a:t>map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Accessed by key: data[“size”] or </a:t>
            </a:r>
            <a:r>
              <a:rPr lang="en-US" dirty="0" err="1"/>
              <a:t>data.size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3479D2-6785-4DB8-9251-0F91B9D567F5}"/>
              </a:ext>
            </a:extLst>
          </p:cNvPr>
          <p:cNvSpPr/>
          <p:nvPr/>
        </p:nvSpPr>
        <p:spPr>
          <a:xfrm>
            <a:off x="7279105" y="3815432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A0DCBD-4531-405E-BC68-EC2F8304C3F4}"/>
              </a:ext>
            </a:extLst>
          </p:cNvPr>
          <p:cNvSpPr/>
          <p:nvPr/>
        </p:nvSpPr>
        <p:spPr>
          <a:xfrm>
            <a:off x="7431505" y="4166937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378E7E-8BA9-4E84-8534-A7E7353E025F}"/>
              </a:ext>
            </a:extLst>
          </p:cNvPr>
          <p:cNvSpPr/>
          <p:nvPr/>
        </p:nvSpPr>
        <p:spPr>
          <a:xfrm>
            <a:off x="7355303" y="4540460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EC6E1A-7197-40BD-A272-E71DEBE88DD1}"/>
              </a:ext>
            </a:extLst>
          </p:cNvPr>
          <p:cNvSpPr/>
          <p:nvPr/>
        </p:nvSpPr>
        <p:spPr>
          <a:xfrm>
            <a:off x="10287000" y="3687095"/>
            <a:ext cx="320842" cy="2727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5940C594-D3A0-4104-91B5-6236AD468693}"/>
              </a:ext>
            </a:extLst>
          </p:cNvPr>
          <p:cNvSpPr/>
          <p:nvPr/>
        </p:nvSpPr>
        <p:spPr>
          <a:xfrm>
            <a:off x="9869905" y="4166937"/>
            <a:ext cx="417095" cy="378410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CFCBE29C-9724-4B60-B8F4-607632EA56D5}"/>
              </a:ext>
            </a:extLst>
          </p:cNvPr>
          <p:cNvSpPr/>
          <p:nvPr/>
        </p:nvSpPr>
        <p:spPr>
          <a:xfrm>
            <a:off x="10607842" y="4545347"/>
            <a:ext cx="513348" cy="465221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AB5AD-72C2-4EFE-9805-9E9FBA245EEC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7527758" y="3823453"/>
            <a:ext cx="2759242" cy="1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35D49-C8B7-4B4B-889D-3E66BDD045C0}"/>
              </a:ext>
            </a:extLst>
          </p:cNvPr>
          <p:cNvCxnSpPr>
            <a:stCxn id="5" idx="6"/>
            <a:endCxn id="8" idx="6"/>
          </p:cNvCxnSpPr>
          <p:nvPr/>
        </p:nvCxnSpPr>
        <p:spPr>
          <a:xfrm>
            <a:off x="7680158" y="4275221"/>
            <a:ext cx="2189747" cy="8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DC128-3298-46E4-AC85-249F5EFF9CDD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7603956" y="4648744"/>
            <a:ext cx="3003886" cy="12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29BAE-B378-4663-94B4-6456141E7251}"/>
              </a:ext>
            </a:extLst>
          </p:cNvPr>
          <p:cNvSpPr/>
          <p:nvPr/>
        </p:nvSpPr>
        <p:spPr>
          <a:xfrm>
            <a:off x="7014410" y="3687094"/>
            <a:ext cx="2109537" cy="159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9692B8-561A-4F2E-9E18-5BED2DD6573E}"/>
              </a:ext>
            </a:extLst>
          </p:cNvPr>
          <p:cNvSpPr/>
          <p:nvPr/>
        </p:nvSpPr>
        <p:spPr>
          <a:xfrm>
            <a:off x="7479630" y="4941345"/>
            <a:ext cx="248653" cy="216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00D658-1B7C-4A3B-B110-396472F7A731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rot="16200000" flipV="1">
            <a:off x="7081754" y="4419141"/>
            <a:ext cx="454861" cy="589547"/>
          </a:xfrm>
          <a:prstGeom prst="curvedConnector4">
            <a:avLst>
              <a:gd name="adj1" fmla="val 326001"/>
              <a:gd name="adj2" fmla="val 138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9CDE8-7B6E-408D-BE4C-5336434D3E68}"/>
              </a:ext>
            </a:extLst>
          </p:cNvPr>
          <p:cNvSpPr/>
          <p:nvPr/>
        </p:nvSpPr>
        <p:spPr>
          <a:xfrm>
            <a:off x="10435389" y="5751095"/>
            <a:ext cx="593558" cy="2165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02ADC17-BC66-4558-9419-0992798F4B30}"/>
              </a:ext>
            </a:extLst>
          </p:cNvPr>
          <p:cNvCxnSpPr>
            <a:stCxn id="24" idx="3"/>
            <a:endCxn id="9" idx="3"/>
          </p:cNvCxnSpPr>
          <p:nvPr/>
        </p:nvCxnSpPr>
        <p:spPr>
          <a:xfrm flipV="1">
            <a:off x="11028947" y="4777958"/>
            <a:ext cx="92243" cy="1081421"/>
          </a:xfrm>
          <a:prstGeom prst="curvedConnector3">
            <a:avLst>
              <a:gd name="adj1" fmla="val 347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4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43D7-0F0F-4D42-A06E-1DCF2636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9687-7128-4D06-99A4-5F9A4E8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Binary tree node: { left:…, right: …} 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tree (a tree with n children)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6A2ADD-AF3C-400F-84F5-C0B5DC23EB16}"/>
              </a:ext>
            </a:extLst>
          </p:cNvPr>
          <p:cNvGrpSpPr/>
          <p:nvPr/>
        </p:nvGrpSpPr>
        <p:grpSpPr>
          <a:xfrm>
            <a:off x="8654713" y="538832"/>
            <a:ext cx="1219200" cy="953084"/>
            <a:chOff x="7860632" y="1941095"/>
            <a:chExt cx="12192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BB485A-5D40-4B5C-BAB0-E9FA011CE7C2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3D4A7E-8A62-4965-9C38-703E2C1724EE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6C55B3-9587-455D-9629-A84B431CF6B5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3B3339-4B50-4618-B076-C95294690A7C}"/>
              </a:ext>
            </a:extLst>
          </p:cNvPr>
          <p:cNvGrpSpPr/>
          <p:nvPr/>
        </p:nvGrpSpPr>
        <p:grpSpPr>
          <a:xfrm>
            <a:off x="7499683" y="1883193"/>
            <a:ext cx="1219200" cy="914400"/>
            <a:chOff x="7860632" y="1941095"/>
            <a:chExt cx="12192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D48A8-8157-4436-A114-9055124765FA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D70F70-4E4C-4799-8422-5CFF6CF3722B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1E6BBC-F472-41A6-8468-DE6D610B1BB3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1E30B6-7FBA-4ACA-9717-FC26A6ED7EA4}"/>
              </a:ext>
            </a:extLst>
          </p:cNvPr>
          <p:cNvGrpSpPr/>
          <p:nvPr/>
        </p:nvGrpSpPr>
        <p:grpSpPr>
          <a:xfrm>
            <a:off x="10134600" y="1845678"/>
            <a:ext cx="1219200" cy="914400"/>
            <a:chOff x="7860632" y="1941095"/>
            <a:chExt cx="121920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772A6B-8F68-4306-B611-746172E9446C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3E889F-5977-4B76-9E0A-829EC12C5F40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7F28B6-8AE0-4D54-94FB-7E767D81CEAF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2524D81-5B5A-43F5-A7BE-0979206DAAC0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8109284" y="864887"/>
            <a:ext cx="786061" cy="1018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24D1822-7092-4EFA-9151-3DADDD8AF4C0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9617238" y="1185891"/>
            <a:ext cx="1126962" cy="659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1B97E-B87D-4384-AD5F-7C8207DEA580}"/>
              </a:ext>
            </a:extLst>
          </p:cNvPr>
          <p:cNvGrpSpPr/>
          <p:nvPr/>
        </p:nvGrpSpPr>
        <p:grpSpPr>
          <a:xfrm>
            <a:off x="6312553" y="3389818"/>
            <a:ext cx="1219200" cy="914400"/>
            <a:chOff x="7860632" y="1941095"/>
            <a:chExt cx="12192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A8EDC-DDA8-49F9-A271-7EFD90631DCE}"/>
                </a:ext>
              </a:extLst>
            </p:cNvPr>
            <p:cNvSpPr/>
            <p:nvPr/>
          </p:nvSpPr>
          <p:spPr>
            <a:xfrm>
              <a:off x="7860632" y="1941095"/>
              <a:ext cx="1219200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23AEF3-8B7A-465B-9F96-0F56423B48E7}"/>
                </a:ext>
              </a:extLst>
            </p:cNvPr>
            <p:cNvSpPr/>
            <p:nvPr/>
          </p:nvSpPr>
          <p:spPr>
            <a:xfrm>
              <a:off x="8101263" y="2133600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4ED790-1D7F-4E8B-BCEB-704800A61AE3}"/>
                </a:ext>
              </a:extLst>
            </p:cNvPr>
            <p:cNvSpPr/>
            <p:nvPr/>
          </p:nvSpPr>
          <p:spPr>
            <a:xfrm>
              <a:off x="8101262" y="2441575"/>
              <a:ext cx="721895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6D7DA-6BCC-4803-A070-350CC87B37BA}"/>
              </a:ext>
            </a:extLst>
          </p:cNvPr>
          <p:cNvSpPr/>
          <p:nvPr/>
        </p:nvSpPr>
        <p:spPr>
          <a:xfrm>
            <a:off x="8813125" y="3413881"/>
            <a:ext cx="1219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789AD-0920-4D81-A2EB-8156E4801D40}"/>
              </a:ext>
            </a:extLst>
          </p:cNvPr>
          <p:cNvSpPr/>
          <p:nvPr/>
        </p:nvSpPr>
        <p:spPr>
          <a:xfrm>
            <a:off x="9053754" y="3510133"/>
            <a:ext cx="721895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E3706-66E0-428C-89C7-B0891AFB1C94}"/>
              </a:ext>
            </a:extLst>
          </p:cNvPr>
          <p:cNvSpPr/>
          <p:nvPr/>
        </p:nvSpPr>
        <p:spPr>
          <a:xfrm>
            <a:off x="9053753" y="3798891"/>
            <a:ext cx="721895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51570D5-CAFA-49C1-A493-42DC185AF522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6922154" y="2196014"/>
            <a:ext cx="818161" cy="1193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50DB51D-BADB-4E25-B4FA-5D337945C0B3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8462208" y="2503989"/>
            <a:ext cx="960517" cy="9098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3073442-B9CD-4666-A8E6-27534700A7F3}"/>
              </a:ext>
            </a:extLst>
          </p:cNvPr>
          <p:cNvSpPr/>
          <p:nvPr/>
        </p:nvSpPr>
        <p:spPr>
          <a:xfrm>
            <a:off x="9061777" y="4079716"/>
            <a:ext cx="721895" cy="240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Heptagon 35">
            <a:extLst>
              <a:ext uri="{FF2B5EF4-FFF2-40B4-BE49-F238E27FC236}">
                <a16:creationId xmlns:a16="http://schemas.microsoft.com/office/drawing/2014/main" id="{A11EBBAA-2436-45D4-8BD3-DFC9031B9AAD}"/>
              </a:ext>
            </a:extLst>
          </p:cNvPr>
          <p:cNvSpPr/>
          <p:nvPr/>
        </p:nvSpPr>
        <p:spPr>
          <a:xfrm>
            <a:off x="10451432" y="4940968"/>
            <a:ext cx="577515" cy="52136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C139F9D-84E0-4AE0-BD56-97D5258E77C8}"/>
              </a:ext>
            </a:extLst>
          </p:cNvPr>
          <p:cNvCxnSpPr>
            <a:cxnSpLocks/>
            <a:stCxn id="35" idx="3"/>
            <a:endCxn id="36" idx="6"/>
          </p:cNvCxnSpPr>
          <p:nvPr/>
        </p:nvCxnSpPr>
        <p:spPr>
          <a:xfrm>
            <a:off x="9783672" y="4200032"/>
            <a:ext cx="956518" cy="740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92A718-E9AB-4D91-BD2A-04F48CAA9889}"/>
              </a:ext>
            </a:extLst>
          </p:cNvPr>
          <p:cNvGrpSpPr/>
          <p:nvPr/>
        </p:nvGrpSpPr>
        <p:grpSpPr>
          <a:xfrm>
            <a:off x="1732526" y="3362447"/>
            <a:ext cx="2743200" cy="328951"/>
            <a:chOff x="649705" y="3750765"/>
            <a:chExt cx="2743200" cy="3289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2D8988-B9C3-4965-9C8E-D5D4B8577A77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E5EA87-2260-45F7-92A5-6C2EEC3D99C8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5633B0-8794-4016-A59F-6384E3B17844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060FED-A6A6-437C-B2C1-BACBEBBE6631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16FAAE-6941-420F-8806-07EBC6558513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C0B990-BF6F-4D25-9302-30DBFB2404F6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5B9CDB-C895-4637-8487-EB1DC1AE32B3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BB80EC-FD0C-4B25-A750-75D55745D35B}"/>
              </a:ext>
            </a:extLst>
          </p:cNvPr>
          <p:cNvGrpSpPr/>
          <p:nvPr/>
        </p:nvGrpSpPr>
        <p:grpSpPr>
          <a:xfrm>
            <a:off x="312826" y="4241549"/>
            <a:ext cx="2743200" cy="328951"/>
            <a:chOff x="649705" y="3750765"/>
            <a:chExt cx="2743200" cy="3289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AC10FA-5939-4F58-A8A1-F43349E13334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A533CB-4125-448A-80FA-03F5A1DFF084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9548B0-F267-41E1-BFE1-CF0DEA87BB82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00798C-CB6B-49F6-A1FE-8960CAECC450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7DDB12-BF24-4806-98D3-561AF36D44CB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E37CFC-08C4-46CD-A89E-863F6FACBD1F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16DFAE-57BA-4DA5-AEA1-9955145B0657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83AD57-F215-491D-A4C6-C59FF386CD3C}"/>
              </a:ext>
            </a:extLst>
          </p:cNvPr>
          <p:cNvGrpSpPr/>
          <p:nvPr/>
        </p:nvGrpSpPr>
        <p:grpSpPr>
          <a:xfrm>
            <a:off x="1880942" y="4776492"/>
            <a:ext cx="2743200" cy="328951"/>
            <a:chOff x="649705" y="3750765"/>
            <a:chExt cx="2743200" cy="3289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EF5511-6EF7-40B2-9D7F-77E9C011EED8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6A94163-797D-4FC1-BA26-E34D463BACFE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A03BD8-C5A6-454F-947F-E8600C391405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2D8FB5C-60FE-4E09-934F-543EC96DFF2B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1ED79A-A284-4421-9053-7CF12EBC89D8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21D380-7B8D-4CF0-B403-20A33C31A7DA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F9B257-4AF8-462E-9D6A-6C6CE2261542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F4C484-24A9-4245-BF69-C99A16FA527B}"/>
              </a:ext>
            </a:extLst>
          </p:cNvPr>
          <p:cNvGrpSpPr/>
          <p:nvPr/>
        </p:nvGrpSpPr>
        <p:grpSpPr>
          <a:xfrm>
            <a:off x="3810982" y="5333546"/>
            <a:ext cx="2743200" cy="328951"/>
            <a:chOff x="649705" y="3750765"/>
            <a:chExt cx="2743200" cy="32895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55B97B-6716-4EE4-B9A0-9BC74B569B08}"/>
                </a:ext>
              </a:extLst>
            </p:cNvPr>
            <p:cNvSpPr/>
            <p:nvPr/>
          </p:nvSpPr>
          <p:spPr>
            <a:xfrm>
              <a:off x="649705" y="3750765"/>
              <a:ext cx="2743200" cy="328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40E0B2-F3C2-4F74-A605-13200CFFDBA1}"/>
                </a:ext>
              </a:extLst>
            </p:cNvPr>
            <p:cNvSpPr/>
            <p:nvPr/>
          </p:nvSpPr>
          <p:spPr>
            <a:xfrm>
              <a:off x="745967" y="378965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39C036-D80E-43EF-B650-EE82D5AC8ED7}"/>
                </a:ext>
              </a:extLst>
            </p:cNvPr>
            <p:cNvSpPr/>
            <p:nvPr/>
          </p:nvSpPr>
          <p:spPr>
            <a:xfrm>
              <a:off x="1183111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1030AD-C9CE-40CF-B2D3-CB628789E591}"/>
                </a:ext>
              </a:extLst>
            </p:cNvPr>
            <p:cNvSpPr/>
            <p:nvPr/>
          </p:nvSpPr>
          <p:spPr>
            <a:xfrm>
              <a:off x="1620255" y="3795979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0151F9-5FBB-4D2E-9BB4-EF9DF342B4D2}"/>
                </a:ext>
              </a:extLst>
            </p:cNvPr>
            <p:cNvSpPr/>
            <p:nvPr/>
          </p:nvSpPr>
          <p:spPr>
            <a:xfrm>
              <a:off x="2043368" y="379589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88DE6B-FDB7-43E1-9D23-8F8DFCC01E8F}"/>
                </a:ext>
              </a:extLst>
            </p:cNvPr>
            <p:cNvSpPr/>
            <p:nvPr/>
          </p:nvSpPr>
          <p:spPr>
            <a:xfrm>
              <a:off x="2480512" y="3802123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0BBF87-EE6B-4339-8248-0EF5D8248574}"/>
                </a:ext>
              </a:extLst>
            </p:cNvPr>
            <p:cNvSpPr/>
            <p:nvPr/>
          </p:nvSpPr>
          <p:spPr>
            <a:xfrm>
              <a:off x="2917656" y="3802211"/>
              <a:ext cx="393032" cy="240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 - 1</a:t>
              </a:r>
            </a:p>
          </p:txBody>
        </p:sp>
      </p:grp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719F5D2-946F-43C3-8FF4-D20237C19AE4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rot="5400000">
            <a:off x="1555077" y="3771322"/>
            <a:ext cx="599576" cy="340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1A2158D-CEA9-47F5-9053-DCD8FD7D8555}"/>
              </a:ext>
            </a:extLst>
          </p:cNvPr>
          <p:cNvCxnSpPr>
            <a:cxnSpLocks/>
            <a:stCxn id="41" idx="2"/>
            <a:endCxn id="57" idx="0"/>
          </p:cNvCxnSpPr>
          <p:nvPr/>
        </p:nvCxnSpPr>
        <p:spPr>
          <a:xfrm rot="16200000" flipH="1">
            <a:off x="2293352" y="3817301"/>
            <a:ext cx="1128287" cy="790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1CD9F34-50C8-4763-9FCE-A30A1A6635BC}"/>
              </a:ext>
            </a:extLst>
          </p:cNvPr>
          <p:cNvCxnSpPr>
            <a:cxnSpLocks/>
            <a:stCxn id="42" idx="2"/>
            <a:endCxn id="65" idx="0"/>
          </p:cNvCxnSpPr>
          <p:nvPr/>
        </p:nvCxnSpPr>
        <p:spPr>
          <a:xfrm rot="16200000" flipH="1">
            <a:off x="3198461" y="3349424"/>
            <a:ext cx="1685253" cy="22829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645E-4921-43A7-9B2E-0269FB4F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B45B-8F7A-4012-98B1-7D6F286B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8158" cy="4351338"/>
          </a:xfrm>
        </p:spPr>
        <p:txBody>
          <a:bodyPr/>
          <a:lstStyle/>
          <a:p>
            <a:r>
              <a:rPr lang="en-US" dirty="0"/>
              <a:t>Let look at a “word” on an 8-bit computer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0100</a:t>
            </a:r>
            <a:r>
              <a:rPr lang="en-US" dirty="0">
                <a:highlight>
                  <a:srgbClr val="00FFFF"/>
                </a:highlight>
              </a:rPr>
              <a:t>1001</a:t>
            </a:r>
          </a:p>
          <a:p>
            <a:pPr lvl="1"/>
            <a:r>
              <a:rPr lang="en-US" dirty="0"/>
              <a:t>= decimal 73</a:t>
            </a:r>
          </a:p>
          <a:p>
            <a:pPr lvl="1"/>
            <a:r>
              <a:rPr lang="en-US" dirty="0"/>
              <a:t>= hexadecimal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>
                <a:highlight>
                  <a:srgbClr val="00FFFF"/>
                </a:highlight>
              </a:rPr>
              <a:t>9</a:t>
            </a:r>
          </a:p>
          <a:p>
            <a:r>
              <a:rPr lang="en-US" dirty="0"/>
              <a:t>One 8-bit word can store 8 yes-no answers</a:t>
            </a:r>
          </a:p>
          <a:p>
            <a:pPr lvl="1"/>
            <a:r>
              <a:rPr lang="en-US" dirty="0"/>
              <a:t>Let answers = 0b01001001</a:t>
            </a:r>
          </a:p>
          <a:p>
            <a:pPr lvl="1"/>
            <a:r>
              <a:rPr lang="en-US" dirty="0"/>
              <a:t>Let answers = 0x49</a:t>
            </a:r>
          </a:p>
          <a:p>
            <a:r>
              <a:rPr lang="en-US" dirty="0"/>
              <a:t>Alternatively, you can do</a:t>
            </a:r>
          </a:p>
          <a:p>
            <a:pPr lvl="1"/>
            <a:r>
              <a:rPr lang="en-US" dirty="0"/>
              <a:t>Let answers = [ false, true, false, false, true, false, false, true 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9D61C-A450-4C0F-A7DC-4DC05A299A50}"/>
              </a:ext>
            </a:extLst>
          </p:cNvPr>
          <p:cNvSpPr txBox="1"/>
          <p:nvPr/>
        </p:nvSpPr>
        <p:spPr>
          <a:xfrm>
            <a:off x="7892716" y="2125579"/>
            <a:ext cx="412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8(10) = 2^3 = 1000(2)</a:t>
            </a:r>
          </a:p>
          <a:p>
            <a:r>
              <a:rPr lang="en-US" dirty="0"/>
              <a:t>1000(10) = 10^3</a:t>
            </a:r>
          </a:p>
          <a:p>
            <a:r>
              <a:rPr lang="en-US" dirty="0"/>
              <a:t>Max 4-bit number: 1111 = 15(10) = F(16)</a:t>
            </a:r>
          </a:p>
        </p:txBody>
      </p:sp>
    </p:spTree>
    <p:extLst>
      <p:ext uri="{BB962C8B-B14F-4D97-AF65-F5344CB8AC3E}">
        <p14:creationId xmlns:p14="http://schemas.microsoft.com/office/powerpoint/2010/main" val="3589651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8A61-4481-4385-9EB4-151FFA49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(true or false)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A785-474D-40D4-9683-2D99901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AND (</a:t>
            </a:r>
            <a:r>
              <a:rPr lang="en-US" sz="2400" dirty="0">
                <a:highlight>
                  <a:srgbClr val="00FFFF"/>
                </a:highlight>
              </a:rPr>
              <a:t>&amp;&amp;</a:t>
            </a:r>
            <a:r>
              <a:rPr lang="en-US" sz="2400" dirty="0"/>
              <a:t>) – Statement1 AND statement2 ::= statement1 is true and statement2 is true</a:t>
            </a:r>
          </a:p>
          <a:p>
            <a:pPr lvl="2"/>
            <a:r>
              <a:rPr lang="en-US" sz="1800" dirty="0"/>
              <a:t>1 AND 1 = 1</a:t>
            </a:r>
          </a:p>
          <a:p>
            <a:pPr lvl="2"/>
            <a:r>
              <a:rPr lang="en-US" sz="1800" dirty="0"/>
              <a:t>1 AND 0 = 0</a:t>
            </a:r>
          </a:p>
          <a:p>
            <a:pPr lvl="2"/>
            <a:r>
              <a:rPr lang="en-US" sz="1800" dirty="0"/>
              <a:t>0 AND 1 = 0</a:t>
            </a:r>
          </a:p>
          <a:p>
            <a:pPr lvl="2"/>
            <a:r>
              <a:rPr lang="en-US" sz="1800" dirty="0"/>
              <a:t>0 AND 0 = 0</a:t>
            </a:r>
          </a:p>
          <a:p>
            <a:r>
              <a:rPr lang="en-US" sz="2400" dirty="0"/>
              <a:t>OR (</a:t>
            </a:r>
            <a:r>
              <a:rPr lang="en-US" sz="2400" dirty="0">
                <a:highlight>
                  <a:srgbClr val="00FFFF"/>
                </a:highlight>
              </a:rPr>
              <a:t>||</a:t>
            </a:r>
            <a:r>
              <a:rPr lang="en-US" sz="2400" dirty="0"/>
              <a:t>) – S</a:t>
            </a:r>
            <a:r>
              <a:rPr lang="en-US" sz="2000" dirty="0"/>
              <a:t>tatement1 OR statement2 ::= either statement1 is true or statement2 is true</a:t>
            </a:r>
          </a:p>
          <a:p>
            <a:pPr lvl="2"/>
            <a:r>
              <a:rPr lang="en-US" sz="1800" dirty="0"/>
              <a:t>1 OR 1 = 1</a:t>
            </a:r>
          </a:p>
          <a:p>
            <a:pPr lvl="2"/>
            <a:r>
              <a:rPr lang="en-US" sz="1800" dirty="0"/>
              <a:t>0 OR 1 = 1</a:t>
            </a:r>
          </a:p>
          <a:p>
            <a:pPr lvl="2"/>
            <a:r>
              <a:rPr lang="en-US" sz="1800" dirty="0"/>
              <a:t>1 OR 0 = 1</a:t>
            </a:r>
          </a:p>
          <a:p>
            <a:pPr lvl="2"/>
            <a:r>
              <a:rPr lang="en-US" sz="1800" dirty="0"/>
              <a:t>0 OR 0 = 0</a:t>
            </a:r>
          </a:p>
          <a:p>
            <a:r>
              <a:rPr lang="en-US" sz="2600" dirty="0"/>
              <a:t>NOT (</a:t>
            </a:r>
            <a:r>
              <a:rPr lang="en-US" sz="2600" dirty="0">
                <a:highlight>
                  <a:srgbClr val="00FFFF"/>
                </a:highlight>
              </a:rPr>
              <a:t>!</a:t>
            </a:r>
            <a:r>
              <a:rPr lang="en-US" sz="2600" dirty="0"/>
              <a:t>) – NOT Statement ::= the statement is false</a:t>
            </a:r>
          </a:p>
          <a:p>
            <a:pPr lvl="2"/>
            <a:r>
              <a:rPr lang="en-US" sz="1800" dirty="0"/>
              <a:t>NOT 0 = 1</a:t>
            </a:r>
          </a:p>
          <a:p>
            <a:pPr lvl="2"/>
            <a:r>
              <a:rPr lang="en-US" sz="1800" dirty="0"/>
              <a:t>NOT 1 = 0</a:t>
            </a:r>
          </a:p>
        </p:txBody>
      </p:sp>
    </p:spTree>
    <p:extLst>
      <p:ext uri="{BB962C8B-B14F-4D97-AF65-F5344CB8AC3E}">
        <p14:creationId xmlns:p14="http://schemas.microsoft.com/office/powerpoint/2010/main" val="3916089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74B0-E933-4B58-99EB-ECB9A9A2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operations are similar to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DA2D-2302-4671-9CC1-8B997D81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09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BIT AND (</a:t>
            </a:r>
            <a:r>
              <a:rPr lang="en-US" dirty="0">
                <a:highlight>
                  <a:srgbClr val="00FFFF"/>
                </a:highlight>
              </a:rPr>
              <a:t>&amp;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&amp; 1 = 1</a:t>
            </a:r>
          </a:p>
          <a:p>
            <a:pPr lvl="1"/>
            <a:r>
              <a:rPr lang="en-US" dirty="0"/>
              <a:t>0 &amp; 1 = 0</a:t>
            </a:r>
          </a:p>
          <a:p>
            <a:pPr lvl="1"/>
            <a:r>
              <a:rPr lang="en-US" dirty="0"/>
              <a:t>1 &amp; 0 = 0</a:t>
            </a:r>
          </a:p>
          <a:p>
            <a:pPr lvl="1"/>
            <a:r>
              <a:rPr lang="en-US" dirty="0"/>
              <a:t>0 &amp; 0 = 0</a:t>
            </a:r>
          </a:p>
          <a:p>
            <a:r>
              <a:rPr lang="en-US" dirty="0"/>
              <a:t>BIT OR (</a:t>
            </a:r>
            <a:r>
              <a:rPr lang="en-US" dirty="0">
                <a:highlight>
                  <a:srgbClr val="00FFFF"/>
                </a:highlight>
              </a:rPr>
              <a:t>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| 1 = 1</a:t>
            </a:r>
          </a:p>
          <a:p>
            <a:pPr lvl="1"/>
            <a:r>
              <a:rPr lang="en-US" dirty="0"/>
              <a:t>1 | 0 = 1</a:t>
            </a:r>
          </a:p>
          <a:p>
            <a:pPr lvl="1"/>
            <a:r>
              <a:rPr lang="en-US" dirty="0"/>
              <a:t>0 | 1 = 1</a:t>
            </a:r>
          </a:p>
          <a:p>
            <a:pPr lvl="1"/>
            <a:r>
              <a:rPr lang="en-US" dirty="0"/>
              <a:t>0 | 0 = 0</a:t>
            </a:r>
          </a:p>
          <a:p>
            <a:r>
              <a:rPr lang="en-US" dirty="0"/>
              <a:t>BIT NOT (</a:t>
            </a:r>
            <a:r>
              <a:rPr lang="en-US" dirty="0">
                <a:highlight>
                  <a:srgbClr val="00FFFF"/>
                </a:highlight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! 1 = 0</a:t>
            </a:r>
          </a:p>
          <a:p>
            <a:pPr lvl="1"/>
            <a:r>
              <a:rPr lang="en-US" dirty="0"/>
              <a:t>! 0 = 1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69E9AA-8472-45C5-8B37-5F7275493A91}"/>
              </a:ext>
            </a:extLst>
          </p:cNvPr>
          <p:cNvSpPr txBox="1">
            <a:spLocks/>
          </p:cNvSpPr>
          <p:nvPr/>
        </p:nvSpPr>
        <p:spPr>
          <a:xfrm>
            <a:off x="5851357" y="1825625"/>
            <a:ext cx="5642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 shift (</a:t>
            </a:r>
            <a:r>
              <a:rPr lang="en-US" dirty="0">
                <a:highlight>
                  <a:srgbClr val="00FFFF"/>
                </a:highlight>
              </a:rPr>
              <a:t>&lt;&lt;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&gt;&gt;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a = 0b01001001</a:t>
            </a:r>
          </a:p>
          <a:p>
            <a:pPr lvl="1"/>
            <a:r>
              <a:rPr lang="en-US" dirty="0"/>
              <a:t>Let b = a </a:t>
            </a:r>
            <a:r>
              <a:rPr lang="en-US" dirty="0">
                <a:highlight>
                  <a:srgbClr val="00FFFF"/>
                </a:highlight>
              </a:rPr>
              <a:t>&lt;&lt;</a:t>
            </a:r>
            <a:r>
              <a:rPr lang="en-US" dirty="0"/>
              <a:t> 2 (0b00100100)</a:t>
            </a:r>
          </a:p>
          <a:p>
            <a:pPr lvl="1"/>
            <a:r>
              <a:rPr lang="en-US" dirty="0"/>
              <a:t>Let c = a </a:t>
            </a:r>
            <a:r>
              <a:rPr lang="en-US" dirty="0">
                <a:highlight>
                  <a:srgbClr val="00FFFF"/>
                </a:highlight>
              </a:rPr>
              <a:t>&gt;&gt;</a:t>
            </a:r>
            <a:r>
              <a:rPr lang="en-US" dirty="0"/>
              <a:t> 5 (0b00000010)</a:t>
            </a:r>
          </a:p>
          <a:p>
            <a:r>
              <a:rPr lang="en-US" dirty="0"/>
              <a:t>Use bit shift to compute the number represents a position</a:t>
            </a:r>
          </a:p>
          <a:p>
            <a:pPr lvl="1"/>
            <a:r>
              <a:rPr lang="en-US" dirty="0"/>
              <a:t>Give me an 8-bit with n</a:t>
            </a:r>
            <a:r>
              <a:rPr lang="en-US" baseline="30000" dirty="0"/>
              <a:t>th</a:t>
            </a:r>
            <a:r>
              <a:rPr lang="en-US" dirty="0"/>
              <a:t> bit from the right being 1</a:t>
            </a:r>
          </a:p>
          <a:p>
            <a:pPr lvl="1"/>
            <a:r>
              <a:rPr lang="en-US" dirty="0"/>
              <a:t>Answer = 0b00000001 &lt;&lt; (n –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38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83E-2BEE-4826-822F-5C926EB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A535-4B24-47DA-BDE7-BBA5F94D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 0b01001001; </a:t>
            </a:r>
          </a:p>
          <a:p>
            <a:r>
              <a:rPr lang="en-US" dirty="0"/>
              <a:t>let b = 0b11010011;</a:t>
            </a:r>
          </a:p>
          <a:p>
            <a:r>
              <a:rPr lang="en-US" dirty="0"/>
              <a:t>To know if they have answered the same question “yes”</a:t>
            </a:r>
          </a:p>
          <a:p>
            <a:pPr lvl="1"/>
            <a:r>
              <a:rPr lang="en-US" dirty="0"/>
              <a:t>Let both = a &amp; b (0b</a:t>
            </a:r>
            <a:r>
              <a:rPr lang="en-US" dirty="0">
                <a:highlight>
                  <a:srgbClr val="FFFF00"/>
                </a:highlight>
              </a:rPr>
              <a:t>0100</a:t>
            </a:r>
            <a:r>
              <a:rPr lang="en-US" dirty="0">
                <a:highlight>
                  <a:srgbClr val="00FFFF"/>
                </a:highlight>
              </a:rPr>
              <a:t>0001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Same as</a:t>
            </a:r>
          </a:p>
          <a:p>
            <a:pPr lvl="2"/>
            <a:r>
              <a:rPr lang="en-US" dirty="0"/>
              <a:t>Let a = [ false, true, false, false, true, false, false, true ];</a:t>
            </a:r>
          </a:p>
          <a:p>
            <a:pPr lvl="2"/>
            <a:r>
              <a:rPr lang="en-US" dirty="0"/>
              <a:t>Let b = [ true, true, false, true, false, false, true, true ];</a:t>
            </a:r>
          </a:p>
          <a:p>
            <a:pPr lvl="2"/>
            <a:r>
              <a:rPr lang="en-US" dirty="0"/>
              <a:t>Let both = new Array(8)</a:t>
            </a:r>
          </a:p>
          <a:p>
            <a:pPr lvl="2"/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answer.length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If (a[</a:t>
            </a:r>
            <a:r>
              <a:rPr lang="en-US" dirty="0" err="1"/>
              <a:t>i</a:t>
            </a:r>
            <a:r>
              <a:rPr lang="en-US" dirty="0"/>
              <a:t>] &amp;&amp; b[</a:t>
            </a:r>
            <a:r>
              <a:rPr lang="en-US" dirty="0" err="1"/>
              <a:t>i</a:t>
            </a:r>
            <a:r>
              <a:rPr lang="en-US" dirty="0"/>
              <a:t>]) both[</a:t>
            </a:r>
            <a:r>
              <a:rPr lang="en-US" dirty="0" err="1"/>
              <a:t>i</a:t>
            </a:r>
            <a:r>
              <a:rPr lang="en-US" dirty="0"/>
              <a:t>] = true;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21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4CD-AA2D-4650-BAA3-321BAAC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1301-F13D-4676-8CF2-79F18A48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</a:t>
            </a:r>
          </a:p>
          <a:p>
            <a:pPr lvl="1"/>
            <a:r>
              <a:rPr lang="en-US" dirty="0"/>
              <a:t>Survive: if count is 2 or 3 or 4</a:t>
            </a:r>
          </a:p>
          <a:p>
            <a:pPr lvl="1"/>
            <a:r>
              <a:rPr lang="en-US" dirty="0"/>
              <a:t>Birth: if count is 3</a:t>
            </a:r>
          </a:p>
          <a:p>
            <a:r>
              <a:rPr lang="en-US" dirty="0"/>
              <a:t>Using bits, we observe that there are </a:t>
            </a:r>
            <a:r>
              <a:rPr lang="en-US" dirty="0">
                <a:highlight>
                  <a:srgbClr val="FF00FF"/>
                </a:highlight>
              </a:rPr>
              <a:t>8</a:t>
            </a:r>
            <a:r>
              <a:rPr lang="en-US" dirty="0"/>
              <a:t> neighbors, so</a:t>
            </a:r>
          </a:p>
          <a:p>
            <a:pPr lvl="1"/>
            <a:r>
              <a:rPr lang="en-US" dirty="0"/>
              <a:t>Survive: 0b00001110</a:t>
            </a:r>
          </a:p>
          <a:p>
            <a:pPr lvl="1"/>
            <a:r>
              <a:rPr lang="en-US" dirty="0"/>
              <a:t>Birth: 0b00000100</a:t>
            </a:r>
          </a:p>
          <a:p>
            <a:r>
              <a:rPr lang="en-US" dirty="0"/>
              <a:t>Survive logic (code) using bits</a:t>
            </a:r>
          </a:p>
          <a:p>
            <a:pPr lvl="1"/>
            <a:r>
              <a:rPr lang="en-US" dirty="0"/>
              <a:t>Start with count = number of lives in the neighborhood</a:t>
            </a:r>
          </a:p>
          <a:p>
            <a:pPr lvl="1"/>
            <a:r>
              <a:rPr lang="en-US" dirty="0"/>
              <a:t>let bitmask = 1 &lt;&lt; (count – 1) (if count = 2, we get mask = 0b00000010 </a:t>
            </a:r>
          </a:p>
          <a:p>
            <a:pPr lvl="2"/>
            <a:r>
              <a:rPr lang="en-US" dirty="0"/>
              <a:t>(if count = 5, we get mask 0b00010000)</a:t>
            </a:r>
          </a:p>
          <a:p>
            <a:pPr lvl="1"/>
            <a:r>
              <a:rPr lang="en-US" dirty="0"/>
              <a:t>So the rule becomes: if (mask &amp; survive != 0) then survive;</a:t>
            </a:r>
          </a:p>
        </p:txBody>
      </p:sp>
    </p:spTree>
    <p:extLst>
      <p:ext uri="{BB962C8B-B14F-4D97-AF65-F5344CB8AC3E}">
        <p14:creationId xmlns:p14="http://schemas.microsoft.com/office/powerpoint/2010/main" val="202013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42969</TotalTime>
  <Words>3322</Words>
  <Application>Microsoft Office PowerPoint</Application>
  <PresentationFormat>Widescreen</PresentationFormat>
  <Paragraphs>750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  <vt:lpstr>Source Code Control System (SCCS)</vt:lpstr>
      <vt:lpstr>Random number generation</vt:lpstr>
      <vt:lpstr>Game of Life - Neighbors</vt:lpstr>
      <vt:lpstr>Programming Languages</vt:lpstr>
      <vt:lpstr>Memory and Variables – Arrays, Objects</vt:lpstr>
      <vt:lpstr>What about a number</vt:lpstr>
      <vt:lpstr>Variable</vt:lpstr>
      <vt:lpstr>Arrays</vt:lpstr>
      <vt:lpstr>Structures – organization of variable</vt:lpstr>
      <vt:lpstr>More structures</vt:lpstr>
      <vt:lpstr>Bits and bit operations</vt:lpstr>
      <vt:lpstr>Logical (true or false) operations</vt:lpstr>
      <vt:lpstr>Bit operations are similar to logical operations</vt:lpstr>
      <vt:lpstr>Answers to questionnaire</vt:lpstr>
      <vt:lpstr>Game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233</cp:revision>
  <dcterms:created xsi:type="dcterms:W3CDTF">2020-09-08T22:15:36Z</dcterms:created>
  <dcterms:modified xsi:type="dcterms:W3CDTF">2021-06-24T00:19:03Z</dcterms:modified>
</cp:coreProperties>
</file>