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97" r:id="rId16"/>
    <p:sldId id="273" r:id="rId17"/>
    <p:sldId id="275" r:id="rId18"/>
    <p:sldId id="274" r:id="rId19"/>
    <p:sldId id="276" r:id="rId20"/>
    <p:sldId id="277" r:id="rId21"/>
    <p:sldId id="278" r:id="rId22"/>
    <p:sldId id="287" r:id="rId23"/>
    <p:sldId id="279" r:id="rId24"/>
    <p:sldId id="283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Flag_of_the_United_Stat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190-2142-4A95-A293-596ED8AC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Class(static) vs instance(object)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0E287-60A7-4470-A55B-2604C346D4C2}"/>
              </a:ext>
            </a:extLst>
          </p:cNvPr>
          <p:cNvSpPr/>
          <p:nvPr/>
        </p:nvSpPr>
        <p:spPr>
          <a:xfrm>
            <a:off x="2803625" y="1996974"/>
            <a:ext cx="4359175" cy="124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12D81-23F8-46BE-ACFC-902752ACABF9}"/>
              </a:ext>
            </a:extLst>
          </p:cNvPr>
          <p:cNvSpPr/>
          <p:nvPr/>
        </p:nvSpPr>
        <p:spPr>
          <a:xfrm>
            <a:off x="2927684" y="22250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A838E-0117-4D7D-90C4-46A848970F73}"/>
              </a:ext>
            </a:extLst>
          </p:cNvPr>
          <p:cNvSpPr/>
          <p:nvPr/>
        </p:nvSpPr>
        <p:spPr>
          <a:xfrm>
            <a:off x="2927684" y="26822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</a:t>
            </a:r>
            <a:r>
              <a:rPr lang="en-US" b="1" dirty="0"/>
              <a:t>M()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CB235-0F80-4DD7-90CE-0B1F9DD05655}"/>
              </a:ext>
            </a:extLst>
          </p:cNvPr>
          <p:cNvSpPr/>
          <p:nvPr/>
        </p:nvSpPr>
        <p:spPr>
          <a:xfrm>
            <a:off x="5787456" y="4066405"/>
            <a:ext cx="4359175" cy="1248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290CC2-EB3E-4437-BA24-B8988455DA70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4662771" y="3566026"/>
            <a:ext cx="1445126" cy="804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26A34-04C8-4F2D-BDA8-00767F60CB26}"/>
              </a:ext>
            </a:extLst>
          </p:cNvPr>
          <p:cNvSpPr/>
          <p:nvPr/>
        </p:nvSpPr>
        <p:spPr>
          <a:xfrm>
            <a:off x="4684295" y="3577389"/>
            <a:ext cx="617621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C58464-97C5-4963-87A7-BFAF3C1EF920}"/>
              </a:ext>
            </a:extLst>
          </p:cNvPr>
          <p:cNvSpPr/>
          <p:nvPr/>
        </p:nvSpPr>
        <p:spPr>
          <a:xfrm>
            <a:off x="5933440" y="235712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AC515D-9BB5-469A-AAE4-A80664C709D4}"/>
              </a:ext>
            </a:extLst>
          </p:cNvPr>
          <p:cNvSpPr/>
          <p:nvPr/>
        </p:nvSpPr>
        <p:spPr>
          <a:xfrm>
            <a:off x="5933440" y="276098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0D29EA-F5AD-4A4A-9DD1-64F4BAB457E8}"/>
              </a:ext>
            </a:extLst>
          </p:cNvPr>
          <p:cNvSpPr/>
          <p:nvPr/>
        </p:nvSpPr>
        <p:spPr>
          <a:xfrm>
            <a:off x="8716745" y="438644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1E0A9B-D0C3-4235-9489-6F8E491EE73D}"/>
              </a:ext>
            </a:extLst>
          </p:cNvPr>
          <p:cNvSpPr/>
          <p:nvPr/>
        </p:nvSpPr>
        <p:spPr>
          <a:xfrm>
            <a:off x="8716745" y="479030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D8B48-3296-46C6-A32A-1DAD25730BE9}"/>
              </a:ext>
            </a:extLst>
          </p:cNvPr>
          <p:cNvSpPr txBox="1"/>
          <p:nvPr/>
        </p:nvSpPr>
        <p:spPr>
          <a:xfrm>
            <a:off x="906379" y="4227095"/>
            <a:ext cx="1862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= new Class()</a:t>
            </a:r>
          </a:p>
          <a:p>
            <a:endParaRPr lang="en-US" dirty="0"/>
          </a:p>
          <a:p>
            <a:r>
              <a:rPr lang="en-US" dirty="0" err="1"/>
              <a:t>c.x</a:t>
            </a:r>
            <a:endParaRPr lang="en-US" dirty="0"/>
          </a:p>
          <a:p>
            <a:r>
              <a:rPr lang="en-US" dirty="0" err="1"/>
              <a:t>c.m</a:t>
            </a:r>
            <a:r>
              <a:rPr lang="en-US" dirty="0"/>
              <a:t>(5)</a:t>
            </a:r>
          </a:p>
          <a:p>
            <a:endParaRPr lang="en-US" dirty="0"/>
          </a:p>
          <a:p>
            <a:r>
              <a:rPr lang="en-US" dirty="0" err="1"/>
              <a:t>Class.A</a:t>
            </a:r>
            <a:endParaRPr lang="en-US" dirty="0"/>
          </a:p>
          <a:p>
            <a:r>
              <a:rPr lang="en-US" dirty="0" err="1"/>
              <a:t>Class.M</a:t>
            </a:r>
            <a:r>
              <a:rPr lang="en-US" dirty="0"/>
              <a:t>(3)</a:t>
            </a:r>
          </a:p>
          <a:p>
            <a:r>
              <a:rPr lang="en-US" dirty="0" err="1"/>
              <a:t>c.A</a:t>
            </a:r>
            <a:endParaRPr lang="en-US" dirty="0"/>
          </a:p>
          <a:p>
            <a:r>
              <a:rPr lang="en-US" strike="sngStrike" dirty="0" err="1"/>
              <a:t>Class.x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790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636669" y="2747796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update(level, score)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880144"/>
            <a:ext cx="540912" cy="1251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B7E-B0FF-4A5A-8659-DCE8A08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states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A39D95-0705-4986-9AED-3FA8151EDBDC}"/>
              </a:ext>
            </a:extLst>
          </p:cNvPr>
          <p:cNvSpPr/>
          <p:nvPr/>
        </p:nvSpPr>
        <p:spPr>
          <a:xfrm>
            <a:off x="4936958" y="1762876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E6FDF-5A53-4AF9-A851-30861A95234F}"/>
              </a:ext>
            </a:extLst>
          </p:cNvPr>
          <p:cNvSpPr/>
          <p:nvPr/>
        </p:nvSpPr>
        <p:spPr>
          <a:xfrm>
            <a:off x="4936958" y="3318960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6021-494E-4FC9-B471-D5DF08CB82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2653" y="2334125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73E86-4D23-4082-91D9-D05A744E9921}"/>
              </a:ext>
            </a:extLst>
          </p:cNvPr>
          <p:cNvSpPr/>
          <p:nvPr/>
        </p:nvSpPr>
        <p:spPr>
          <a:xfrm>
            <a:off x="7904747" y="3318961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4A77CB-B36A-417D-A7A3-A4E66125EE3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4936958" y="3604585"/>
            <a:ext cx="12700" cy="1556084"/>
          </a:xfrm>
          <a:prstGeom prst="bentConnector3">
            <a:avLst>
              <a:gd name="adj1" fmla="val 96947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EA6C-B323-4FCE-A01D-960F0C870C9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582653" y="3890209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C00964-0B0F-4CE8-95A7-84C381BE01F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228348" y="3604585"/>
            <a:ext cx="1676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0EBEC-E004-4B0A-870F-BAC17E97363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895660" y="1664178"/>
            <a:ext cx="357813" cy="29517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9B406FA-373F-477B-9EA2-D9AD8D14AD4C}"/>
              </a:ext>
            </a:extLst>
          </p:cNvPr>
          <p:cNvSpPr/>
          <p:nvPr/>
        </p:nvSpPr>
        <p:spPr>
          <a:xfrm>
            <a:off x="5149518" y="2560645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AAF1961-1B7C-4B17-9121-C7DA178E3F3E}"/>
              </a:ext>
            </a:extLst>
          </p:cNvPr>
          <p:cNvSpPr/>
          <p:nvPr/>
        </p:nvSpPr>
        <p:spPr>
          <a:xfrm>
            <a:off x="5149518" y="4173434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pause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77EC837-68F2-4582-995D-5762E37C3D40}"/>
              </a:ext>
            </a:extLst>
          </p:cNvPr>
          <p:cNvSpPr/>
          <p:nvPr/>
        </p:nvSpPr>
        <p:spPr>
          <a:xfrm>
            <a:off x="3272939" y="4175187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resume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6FE9A7-5352-4B59-8FF1-43AB0315DB6D}"/>
              </a:ext>
            </a:extLst>
          </p:cNvPr>
          <p:cNvSpPr/>
          <p:nvPr/>
        </p:nvSpPr>
        <p:spPr>
          <a:xfrm>
            <a:off x="8101268" y="2817135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again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217EADA-271A-45CD-964F-BCDD59D301CA}"/>
              </a:ext>
            </a:extLst>
          </p:cNvPr>
          <p:cNvSpPr/>
          <p:nvPr/>
        </p:nvSpPr>
        <p:spPr>
          <a:xfrm>
            <a:off x="6626057" y="3456009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BD8BA-FB67-48A3-9E5A-C3CC35329DFB}"/>
              </a:ext>
            </a:extLst>
          </p:cNvPr>
          <p:cNvSpPr/>
          <p:nvPr/>
        </p:nvSpPr>
        <p:spPr>
          <a:xfrm>
            <a:off x="4936958" y="4875044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1093A6-C42E-4328-B043-1710AFA1E2D6}"/>
              </a:ext>
            </a:extLst>
          </p:cNvPr>
          <p:cNvSpPr/>
          <p:nvPr/>
        </p:nvSpPr>
        <p:spPr>
          <a:xfrm>
            <a:off x="7038471" y="70785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Play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2C954D-652A-4E30-AF4B-B1CD945A9B22}"/>
              </a:ext>
            </a:extLst>
          </p:cNvPr>
          <p:cNvSpPr/>
          <p:nvPr/>
        </p:nvSpPr>
        <p:spPr>
          <a:xfrm>
            <a:off x="9789692" y="208644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  <a:p>
            <a:pPr algn="ctr"/>
            <a:r>
              <a:rPr 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82112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3031958" y="3164306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3031958" y="3597443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3031958" y="403058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3031958" y="446371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3031958" y="3429000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3031958" y="3862137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3031958" y="429527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D725F-0D4E-4D70-A743-DF690E8CC532}"/>
              </a:ext>
            </a:extLst>
          </p:cNvPr>
          <p:cNvSpPr/>
          <p:nvPr/>
        </p:nvSpPr>
        <p:spPr>
          <a:xfrm>
            <a:off x="1642224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en-US" dirty="0"/>
              <a:t>Score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Level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Completed</a:t>
            </a:r>
          </a:p>
          <a:p>
            <a:pPr algn="r"/>
            <a:endParaRPr lang="en-US" i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3578303" y="279084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BFF0C-8E58-4D79-B599-3CF03883DCC3}"/>
              </a:ext>
            </a:extLst>
          </p:cNvPr>
          <p:cNvSpPr/>
          <p:nvPr/>
        </p:nvSpPr>
        <p:spPr>
          <a:xfrm>
            <a:off x="1623231" y="2345797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“Scores”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5172A-F53D-462A-86EA-DDC2C5573052}"/>
              </a:ext>
            </a:extLst>
          </p:cNvPr>
          <p:cNvSpPr/>
          <p:nvPr/>
        </p:nvSpPr>
        <p:spPr>
          <a:xfrm>
            <a:off x="2993150" y="3373313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56A887-A318-48CB-9C0E-3C2CFB1F05DE}"/>
              </a:ext>
            </a:extLst>
          </p:cNvPr>
          <p:cNvSpPr/>
          <p:nvPr/>
        </p:nvSpPr>
        <p:spPr>
          <a:xfrm>
            <a:off x="2993151" y="3885332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6BC36-A2A3-4280-A861-459818E73EF6}"/>
              </a:ext>
            </a:extLst>
          </p:cNvPr>
          <p:cNvSpPr/>
          <p:nvPr/>
        </p:nvSpPr>
        <p:spPr>
          <a:xfrm>
            <a:off x="2993151" y="4466989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906B9-EF0A-4BC7-807A-C453A9A9B074}"/>
              </a:ext>
            </a:extLst>
          </p:cNvPr>
          <p:cNvCxnSpPr>
            <a:cxnSpLocks/>
          </p:cNvCxnSpPr>
          <p:nvPr/>
        </p:nvCxnSpPr>
        <p:spPr>
          <a:xfrm flipH="1" flipV="1">
            <a:off x="867620" y="3631098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637D-D830-4B75-A7BD-ABDDA62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of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86CC-57C3-4BA6-826E-530F8057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play level based on score or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How to record time played by the user: count the number of ticks</a:t>
            </a:r>
          </a:p>
          <a:p>
            <a:pPr lvl="1"/>
            <a:r>
              <a:rPr lang="en-US" dirty="0"/>
              <a:t>Update level in the appropriate part of the program</a:t>
            </a:r>
          </a:p>
          <a:p>
            <a:pPr lvl="1"/>
            <a:r>
              <a:rPr lang="en-US" dirty="0"/>
              <a:t>Continue till we reach the maximum level (9)</a:t>
            </a:r>
          </a:p>
          <a:p>
            <a:pPr lvl="1"/>
            <a:r>
              <a:rPr lang="en-US" dirty="0"/>
              <a:t>Make sure the maximum level is very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54AF-E61A-4AAF-883F-88F502A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Star-Spangled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D41C-F7AA-48FA-BCFE-153DA7E3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934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canton ("union"):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0.5385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7/13, spanning seven stripes)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canton: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0.76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2/5, two-fifths of the width)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0.0538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/10, One-tenth of the height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0.0633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/12, One twelfth of the width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Diameter of star: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0.0616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4/5, four-fifths of the stripe width, the calculation only gives 0.0616 if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first rounded to 0.077)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Width of stripe: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0.0769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/13, One thirteenth of the flag height)</a:t>
            </a:r>
          </a:p>
        </p:txBody>
      </p:sp>
    </p:spTree>
    <p:extLst>
      <p:ext uri="{BB962C8B-B14F-4D97-AF65-F5344CB8AC3E}">
        <p14:creationId xmlns:p14="http://schemas.microsoft.com/office/powerpoint/2010/main" val="938380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67B-385F-4797-AB7B-43B7493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Star-Spangled Banner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https://en.wikipedia.org/wiki/Flag_of_the_United_States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B1AC-D144-4A4B-9E24-01D36257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197" y="1259305"/>
            <a:ext cx="2962665" cy="52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202122"/>
                </a:solidFill>
              </a:rPr>
              <a:t>Dimensions</a:t>
            </a:r>
            <a:endParaRPr lang="en-US" sz="2000" b="1" i="1" dirty="0">
              <a:solidFill>
                <a:srgbClr val="202122"/>
              </a:solidFill>
              <a:effectLst/>
            </a:endParaRP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1.0 * unit = unit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1.9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C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0.5385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×7/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13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D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0.76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2/5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/>
              <a:t>E</a:t>
            </a:r>
            <a:r>
              <a:rPr lang="en-US" sz="2000" dirty="0"/>
              <a:t> = </a:t>
            </a:r>
            <a:r>
              <a:rPr lang="en-US" sz="2000" i="1" dirty="0"/>
              <a:t>F</a:t>
            </a:r>
            <a:r>
              <a:rPr lang="en-US" sz="2000" dirty="0"/>
              <a:t> = 0.0538 (</a:t>
            </a:r>
            <a:r>
              <a:rPr lang="en-US" sz="2000" i="1" dirty="0"/>
              <a:t>C</a:t>
            </a:r>
            <a:r>
              <a:rPr lang="en-US" sz="2000" dirty="0"/>
              <a:t>/10)</a:t>
            </a:r>
          </a:p>
          <a:p>
            <a:r>
              <a:rPr lang="pt-BR" sz="2000" i="1" dirty="0"/>
              <a:t>G</a:t>
            </a:r>
            <a:r>
              <a:rPr lang="pt-BR" sz="2000" dirty="0"/>
              <a:t> = </a:t>
            </a:r>
            <a:r>
              <a:rPr lang="pt-BR" sz="2000" i="1" dirty="0"/>
              <a:t>H</a:t>
            </a:r>
            <a:r>
              <a:rPr lang="pt-BR" sz="2000" dirty="0"/>
              <a:t> = 0.0633 (</a:t>
            </a:r>
            <a:r>
              <a:rPr lang="pt-BR" sz="2000" i="1" dirty="0"/>
              <a:t>D</a:t>
            </a:r>
            <a:r>
              <a:rPr lang="pt-BR" sz="2000" dirty="0"/>
              <a:t>/12)</a:t>
            </a:r>
          </a:p>
          <a:p>
            <a:r>
              <a:rPr lang="en-US" sz="2000" i="1" dirty="0"/>
              <a:t>K</a:t>
            </a:r>
            <a:r>
              <a:rPr lang="en-US" sz="2000" dirty="0"/>
              <a:t> = 0.0616 (</a:t>
            </a:r>
            <a:r>
              <a:rPr lang="en-US" sz="2000" i="1" dirty="0"/>
              <a:t>L</a:t>
            </a:r>
            <a:r>
              <a:rPr lang="en-US" sz="2000" dirty="0"/>
              <a:t> × 4/5)</a:t>
            </a:r>
          </a:p>
          <a:p>
            <a:r>
              <a:rPr lang="en-US" sz="2000" i="1" dirty="0"/>
              <a:t>L</a:t>
            </a:r>
            <a:r>
              <a:rPr lang="en-US" sz="2000" dirty="0"/>
              <a:t> = 0.0769 (</a:t>
            </a:r>
            <a:r>
              <a:rPr lang="en-US" sz="2000" i="1" dirty="0"/>
              <a:t>A</a:t>
            </a:r>
            <a:r>
              <a:rPr lang="en-US" sz="2000" dirty="0"/>
              <a:t>/13)</a:t>
            </a:r>
          </a:p>
          <a:p>
            <a:pPr marL="0" indent="0">
              <a:buNone/>
            </a:pPr>
            <a:r>
              <a:rPr lang="en-US" sz="2000" b="1" i="1" dirty="0"/>
              <a:t>Colors</a:t>
            </a:r>
          </a:p>
          <a:p>
            <a:r>
              <a:rPr lang="en-US" sz="2000" dirty="0"/>
              <a:t>White: #FFFFFF</a:t>
            </a:r>
          </a:p>
          <a:p>
            <a:r>
              <a:rPr lang="en-US" sz="2000" dirty="0"/>
              <a:t>Old Glory Red #B22234</a:t>
            </a:r>
          </a:p>
          <a:p>
            <a:r>
              <a:rPr lang="en-US" sz="2000" dirty="0"/>
              <a:t>Old Glory Blue #3C3B6E</a:t>
            </a:r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F0637A-3A92-4960-9FB7-7DE4D759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" y="1656724"/>
            <a:ext cx="8684959" cy="50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5B95-B557-4221-A419-B5D184E2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Component Design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46D4-36A9-433C-8B61-0EE44425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the components are</a:t>
            </a:r>
          </a:p>
          <a:p>
            <a:pPr lvl="1"/>
            <a:r>
              <a:rPr lang="en-US" dirty="0"/>
              <a:t>Classes: data + behavior</a:t>
            </a:r>
          </a:p>
          <a:p>
            <a:pPr lvl="1"/>
            <a:r>
              <a:rPr lang="en-US" dirty="0"/>
              <a:t>Functions: 100% pure behavior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9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25F-AC32-4F91-AFE2-638EB22A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– A reusable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406E4-7C80-4708-A80A-2ACF907A7006}"/>
              </a:ext>
            </a:extLst>
          </p:cNvPr>
          <p:cNvSpPr/>
          <p:nvPr/>
        </p:nvSpPr>
        <p:spPr>
          <a:xfrm>
            <a:off x="1010653" y="1900989"/>
            <a:ext cx="6970295" cy="4475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FB497-598B-4D3A-8F7C-DA6A11B1FE6B}"/>
              </a:ext>
            </a:extLst>
          </p:cNvPr>
          <p:cNvSpPr/>
          <p:nvPr/>
        </p:nvSpPr>
        <p:spPr>
          <a:xfrm>
            <a:off x="3308684" y="2590799"/>
            <a:ext cx="2374232" cy="30961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dirty="0"/>
              <a:t>Bulletin 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07BFB-A3FE-429D-AA63-9BCEADC9CBD6}"/>
              </a:ext>
            </a:extLst>
          </p:cNvPr>
          <p:cNvCxnSpPr>
            <a:cxnSpLocks/>
          </p:cNvCxnSpPr>
          <p:nvPr/>
        </p:nvCxnSpPr>
        <p:spPr>
          <a:xfrm>
            <a:off x="1010653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DB74C-7C58-487E-86B2-0683DC5E66F5}"/>
              </a:ext>
            </a:extLst>
          </p:cNvPr>
          <p:cNvCxnSpPr>
            <a:cxnSpLocks/>
          </p:cNvCxnSpPr>
          <p:nvPr/>
        </p:nvCxnSpPr>
        <p:spPr>
          <a:xfrm>
            <a:off x="3633536" y="1900989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D7C2CF-1272-4797-BDCA-196B215C57A5}"/>
              </a:ext>
            </a:extLst>
          </p:cNvPr>
          <p:cNvCxnSpPr>
            <a:cxnSpLocks/>
          </p:cNvCxnSpPr>
          <p:nvPr/>
        </p:nvCxnSpPr>
        <p:spPr>
          <a:xfrm>
            <a:off x="3625514" y="5686926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FDFFD-61DE-423B-AFE7-2A24BC8D321D}"/>
              </a:ext>
            </a:extLst>
          </p:cNvPr>
          <p:cNvCxnSpPr>
            <a:cxnSpLocks/>
          </p:cNvCxnSpPr>
          <p:nvPr/>
        </p:nvCxnSpPr>
        <p:spPr>
          <a:xfrm>
            <a:off x="5682916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DCD4B-3AD0-4168-9929-FECB889F6558}"/>
              </a:ext>
            </a:extLst>
          </p:cNvPr>
          <p:cNvCxnSpPr>
            <a:cxnSpLocks/>
          </p:cNvCxnSpPr>
          <p:nvPr/>
        </p:nvCxnSpPr>
        <p:spPr>
          <a:xfrm>
            <a:off x="9055767" y="2149643"/>
            <a:ext cx="0" cy="441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261AA0-B031-40BC-88DB-0CACB7A4A912}"/>
              </a:ext>
            </a:extLst>
          </p:cNvPr>
          <p:cNvSpPr txBox="1"/>
          <p:nvPr/>
        </p:nvSpPr>
        <p:spPr>
          <a:xfrm>
            <a:off x="9368870" y="1604210"/>
            <a:ext cx="2811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Dimensions: pixels</a:t>
            </a:r>
          </a:p>
          <a:p>
            <a:endParaRPr lang="en-US" dirty="0"/>
          </a:p>
          <a:p>
            <a:r>
              <a:rPr lang="en-US" dirty="0"/>
              <a:t>Y Margin: pixels (computed)</a:t>
            </a:r>
          </a:p>
          <a:p>
            <a:endParaRPr lang="en-US" dirty="0"/>
          </a:p>
          <a:p>
            <a:r>
              <a:rPr lang="en-US" dirty="0"/>
              <a:t>X Margin: pixels (computed)</a:t>
            </a:r>
          </a:p>
          <a:p>
            <a:endParaRPr lang="en-US" dirty="0"/>
          </a:p>
          <a:p>
            <a:r>
              <a:rPr lang="en-US" dirty="0"/>
              <a:t>Board Width: 40%=0.4</a:t>
            </a:r>
          </a:p>
          <a:p>
            <a:endParaRPr lang="en-US" dirty="0"/>
          </a:p>
          <a:p>
            <a:r>
              <a:rPr lang="en-US" dirty="0"/>
              <a:t>Board Height = sum of</a:t>
            </a:r>
          </a:p>
          <a:p>
            <a:endParaRPr lang="en-US" dirty="0"/>
          </a:p>
          <a:p>
            <a:r>
              <a:rPr lang="en-US" dirty="0"/>
              <a:t>Title Height: 0.2</a:t>
            </a:r>
          </a:p>
          <a:p>
            <a:endParaRPr lang="en-US" dirty="0"/>
          </a:p>
          <a:p>
            <a:r>
              <a:rPr lang="en-US" dirty="0"/>
              <a:t>Gap: 0.1</a:t>
            </a:r>
          </a:p>
          <a:p>
            <a:endParaRPr lang="en-US" dirty="0"/>
          </a:p>
          <a:p>
            <a:r>
              <a:rPr lang="en-US" dirty="0"/>
              <a:t>Display Height: : 0.6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3941C8-20AC-4E3C-B6BF-39D1B0E8C861}"/>
              </a:ext>
            </a:extLst>
          </p:cNvPr>
          <p:cNvCxnSpPr>
            <a:cxnSpLocks/>
          </p:cNvCxnSpPr>
          <p:nvPr/>
        </p:nvCxnSpPr>
        <p:spPr>
          <a:xfrm>
            <a:off x="8875884" y="2896871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997FA8-39AF-4EE7-A274-DA4EDC48DC07}"/>
              </a:ext>
            </a:extLst>
          </p:cNvPr>
          <p:cNvCxnSpPr>
            <a:cxnSpLocks/>
          </p:cNvCxnSpPr>
          <p:nvPr/>
        </p:nvCxnSpPr>
        <p:spPr>
          <a:xfrm>
            <a:off x="8875884" y="3429000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DA52B2-C0D4-46FA-9FC6-72E90B91CA1C}"/>
              </a:ext>
            </a:extLst>
          </p:cNvPr>
          <p:cNvCxnSpPr>
            <a:cxnSpLocks/>
          </p:cNvCxnSpPr>
          <p:nvPr/>
        </p:nvCxnSpPr>
        <p:spPr>
          <a:xfrm>
            <a:off x="9071808" y="3820566"/>
            <a:ext cx="0" cy="368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819E0-490C-45CA-A7FE-B7115EFD8F8C}"/>
              </a:ext>
            </a:extLst>
          </p:cNvPr>
          <p:cNvCxnSpPr>
            <a:cxnSpLocks/>
          </p:cNvCxnSpPr>
          <p:nvPr/>
        </p:nvCxnSpPr>
        <p:spPr>
          <a:xfrm>
            <a:off x="1010653" y="1596189"/>
            <a:ext cx="6970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8AF74C-07EB-405A-86B3-8D7FF36F58E4}"/>
              </a:ext>
            </a:extLst>
          </p:cNvPr>
          <p:cNvCxnSpPr>
            <a:cxnSpLocks/>
          </p:cNvCxnSpPr>
          <p:nvPr/>
        </p:nvCxnSpPr>
        <p:spPr>
          <a:xfrm flipH="1">
            <a:off x="665747" y="1900989"/>
            <a:ext cx="36097" cy="4475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F1EB-CD7A-403B-995B-767F85BEE664}"/>
              </a:ext>
            </a:extLst>
          </p:cNvPr>
          <p:cNvCxnSpPr>
            <a:cxnSpLocks/>
          </p:cNvCxnSpPr>
          <p:nvPr/>
        </p:nvCxnSpPr>
        <p:spPr>
          <a:xfrm>
            <a:off x="8826578" y="1828800"/>
            <a:ext cx="409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868A73-81D9-4184-B4C8-1D01ADF59F63}"/>
              </a:ext>
            </a:extLst>
          </p:cNvPr>
          <p:cNvSpPr/>
          <p:nvPr/>
        </p:nvSpPr>
        <p:spPr>
          <a:xfrm>
            <a:off x="3308684" y="2590799"/>
            <a:ext cx="2374201" cy="42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9A000-6A5E-471B-B63A-8542B6657915}"/>
              </a:ext>
            </a:extLst>
          </p:cNvPr>
          <p:cNvSpPr/>
          <p:nvPr/>
        </p:nvSpPr>
        <p:spPr>
          <a:xfrm>
            <a:off x="3308684" y="3280609"/>
            <a:ext cx="2374201" cy="2406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E9756C-D7FB-4C3F-AEEC-1648A783A4FC}"/>
              </a:ext>
            </a:extLst>
          </p:cNvPr>
          <p:cNvCxnSpPr>
            <a:cxnSpLocks/>
          </p:cNvCxnSpPr>
          <p:nvPr/>
        </p:nvCxnSpPr>
        <p:spPr>
          <a:xfrm flipH="1">
            <a:off x="3617493" y="2590799"/>
            <a:ext cx="16042" cy="3096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EA700F-8DE4-4F12-B11B-DF92959608D5}"/>
              </a:ext>
            </a:extLst>
          </p:cNvPr>
          <p:cNvCxnSpPr>
            <a:cxnSpLocks/>
          </p:cNvCxnSpPr>
          <p:nvPr/>
        </p:nvCxnSpPr>
        <p:spPr>
          <a:xfrm>
            <a:off x="3308684" y="3513220"/>
            <a:ext cx="237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2806A2-6078-4FF4-92C5-BD4D52B6447A}"/>
              </a:ext>
            </a:extLst>
          </p:cNvPr>
          <p:cNvCxnSpPr>
            <a:cxnSpLocks/>
          </p:cNvCxnSpPr>
          <p:nvPr/>
        </p:nvCxnSpPr>
        <p:spPr>
          <a:xfrm>
            <a:off x="5249783" y="2586787"/>
            <a:ext cx="0" cy="42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9E1167-CADB-4885-A48E-7C0BEAD4597C}"/>
              </a:ext>
            </a:extLst>
          </p:cNvPr>
          <p:cNvCxnSpPr>
            <a:cxnSpLocks/>
          </p:cNvCxnSpPr>
          <p:nvPr/>
        </p:nvCxnSpPr>
        <p:spPr>
          <a:xfrm>
            <a:off x="5249786" y="3015914"/>
            <a:ext cx="0" cy="264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9E33F2-D35C-4A87-9518-D9C11A696502}"/>
              </a:ext>
            </a:extLst>
          </p:cNvPr>
          <p:cNvCxnSpPr>
            <a:cxnSpLocks/>
          </p:cNvCxnSpPr>
          <p:nvPr/>
        </p:nvCxnSpPr>
        <p:spPr>
          <a:xfrm>
            <a:off x="5249783" y="3280608"/>
            <a:ext cx="0" cy="2406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5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F85D-F7F3-44CB-96EA-B4B84401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in the Browser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76BC2-51C5-40A3-9CF3-3D297B3DACE5}"/>
              </a:ext>
            </a:extLst>
          </p:cNvPr>
          <p:cNvSpPr/>
          <p:nvPr/>
        </p:nvSpPr>
        <p:spPr>
          <a:xfrm>
            <a:off x="759279" y="1592036"/>
            <a:ext cx="10466614" cy="5078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153E-42A0-41B4-9069-57807387DE3F}"/>
              </a:ext>
            </a:extLst>
          </p:cNvPr>
          <p:cNvSpPr txBox="1"/>
          <p:nvPr/>
        </p:nvSpPr>
        <p:spPr>
          <a:xfrm>
            <a:off x="541112" y="14073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F9F4-1CA6-4CAB-ABBE-75FE002C88B1}"/>
              </a:ext>
            </a:extLst>
          </p:cNvPr>
          <p:cNvSpPr/>
          <p:nvPr/>
        </p:nvSpPr>
        <p:spPr>
          <a:xfrm>
            <a:off x="5608864" y="1995373"/>
            <a:ext cx="3959679" cy="44028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DD-24FE-4273-B16B-951197C53F93}"/>
              </a:ext>
            </a:extLst>
          </p:cNvPr>
          <p:cNvSpPr txBox="1"/>
          <p:nvPr/>
        </p:nvSpPr>
        <p:spPr>
          <a:xfrm>
            <a:off x="5288904" y="17767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F5103-B915-492E-964B-E56218CD8E7D}"/>
              </a:ext>
            </a:extLst>
          </p:cNvPr>
          <p:cNvSpPr/>
          <p:nvPr/>
        </p:nvSpPr>
        <p:spPr>
          <a:xfrm>
            <a:off x="6588579" y="2917599"/>
            <a:ext cx="1959428" cy="265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C1-59C6-4E78-90AF-F86857B5182A}"/>
              </a:ext>
            </a:extLst>
          </p:cNvPr>
          <p:cNvCxnSpPr>
            <a:cxnSpLocks/>
          </p:cNvCxnSpPr>
          <p:nvPr/>
        </p:nvCxnSpPr>
        <p:spPr>
          <a:xfrm>
            <a:off x="6972729" y="1995373"/>
            <a:ext cx="0" cy="922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4D848-A480-4B6C-B2A8-21465CBD6666}"/>
              </a:ext>
            </a:extLst>
          </p:cNvPr>
          <p:cNvCxnSpPr>
            <a:cxnSpLocks/>
          </p:cNvCxnSpPr>
          <p:nvPr/>
        </p:nvCxnSpPr>
        <p:spPr>
          <a:xfrm>
            <a:off x="5603422" y="3233057"/>
            <a:ext cx="985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5DFC9-EDD0-42DE-AA54-7A9BBF7DE47B}"/>
              </a:ext>
            </a:extLst>
          </p:cNvPr>
          <p:cNvSpPr txBox="1"/>
          <p:nvPr/>
        </p:nvSpPr>
        <p:spPr>
          <a:xfrm>
            <a:off x="6162861" y="26775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A4D35-DF97-4F08-AF55-817DF5229952}"/>
              </a:ext>
            </a:extLst>
          </p:cNvPr>
          <p:cNvSpPr txBox="1"/>
          <p:nvPr/>
        </p:nvSpPr>
        <p:spPr>
          <a:xfrm>
            <a:off x="1554935" y="5021031"/>
            <a:ext cx="178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x0 + </a:t>
            </a:r>
            <a:r>
              <a:rPr lang="en-US" dirty="0" err="1"/>
              <a:t>xMargin</a:t>
            </a:r>
            <a:endParaRPr lang="en-US" dirty="0"/>
          </a:p>
          <a:p>
            <a:r>
              <a:rPr lang="en-US" dirty="0"/>
              <a:t>Y = y0 + </a:t>
            </a:r>
            <a:r>
              <a:rPr lang="en-US" dirty="0" err="1"/>
              <a:t>yMargin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D89A8-3046-46F2-92F4-7FE041FE699F}"/>
              </a:ext>
            </a:extLst>
          </p:cNvPr>
          <p:cNvSpPr txBox="1"/>
          <p:nvPr/>
        </p:nvSpPr>
        <p:spPr>
          <a:xfrm>
            <a:off x="5599694" y="3041341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88CB9-6D3F-4EE7-8514-B389E61DA9CD}"/>
              </a:ext>
            </a:extLst>
          </p:cNvPr>
          <p:cNvSpPr txBox="1"/>
          <p:nvPr/>
        </p:nvSpPr>
        <p:spPr>
          <a:xfrm>
            <a:off x="6802780" y="228693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yMargin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52677D-BB64-4374-85BF-15428E165E83}"/>
              </a:ext>
            </a:extLst>
          </p:cNvPr>
          <p:cNvCxnSpPr>
            <a:cxnSpLocks/>
          </p:cNvCxnSpPr>
          <p:nvPr/>
        </p:nvCxnSpPr>
        <p:spPr>
          <a:xfrm>
            <a:off x="6365850" y="1592036"/>
            <a:ext cx="0" cy="403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49C3F-98FF-4E04-8E03-58BAB54DA279}"/>
              </a:ext>
            </a:extLst>
          </p:cNvPr>
          <p:cNvSpPr txBox="1"/>
          <p:nvPr/>
        </p:nvSpPr>
        <p:spPr>
          <a:xfrm>
            <a:off x="6316246" y="15920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765D7-E39E-41AF-A4FE-B14B1D16E52E}"/>
              </a:ext>
            </a:extLst>
          </p:cNvPr>
          <p:cNvSpPr txBox="1"/>
          <p:nvPr/>
        </p:nvSpPr>
        <p:spPr>
          <a:xfrm>
            <a:off x="2939993" y="342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73210-1AFF-4CE0-A18F-8BFC3C5562F1}"/>
              </a:ext>
            </a:extLst>
          </p:cNvPr>
          <p:cNvCxnSpPr>
            <a:cxnSpLocks/>
          </p:cNvCxnSpPr>
          <p:nvPr/>
        </p:nvCxnSpPr>
        <p:spPr>
          <a:xfrm>
            <a:off x="759279" y="3578490"/>
            <a:ext cx="4844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1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31B1-7DE5-4278-9667-DB8660F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Flood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F140-8FF7-47F3-A9C2-26896144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690688"/>
            <a:ext cx="362000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69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94E7-5F62-4AA4-BF11-89AF8DCF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D1C21-455D-4176-9E4A-0082A3EBE70D}"/>
              </a:ext>
            </a:extLst>
          </p:cNvPr>
          <p:cNvSpPr/>
          <p:nvPr/>
        </p:nvSpPr>
        <p:spPr>
          <a:xfrm>
            <a:off x="3866147" y="3031257"/>
            <a:ext cx="20030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Color Flood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DA44-71EA-479A-B2C4-CFA2D06F63B4}"/>
              </a:ext>
            </a:extLst>
          </p:cNvPr>
          <p:cNvSpPr/>
          <p:nvPr/>
        </p:nvSpPr>
        <p:spPr>
          <a:xfrm>
            <a:off x="749721" y="2047100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AE72D-4A85-4BBC-B336-8B7F0E35A964}"/>
              </a:ext>
            </a:extLst>
          </p:cNvPr>
          <p:cNvSpPr/>
          <p:nvPr/>
        </p:nvSpPr>
        <p:spPr>
          <a:xfrm>
            <a:off x="4581502" y="4399177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flood()</a:t>
            </a: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3C112C70-84C1-4F8D-9D34-4EA2892FE961}"/>
              </a:ext>
            </a:extLst>
          </p:cNvPr>
          <p:cNvSpPr/>
          <p:nvPr/>
        </p:nvSpPr>
        <p:spPr>
          <a:xfrm>
            <a:off x="5464113" y="5495088"/>
            <a:ext cx="2454671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28BB5A-DE3C-4548-B82D-C951DC4D6395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6071362" y="4939169"/>
            <a:ext cx="1027731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77F2-108E-4BEF-AC1F-B569C59715EC}"/>
              </a:ext>
            </a:extLst>
          </p:cNvPr>
          <p:cNvSpPr/>
          <p:nvPr/>
        </p:nvSpPr>
        <p:spPr>
          <a:xfrm>
            <a:off x="1005890" y="2766562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update(steps)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DFB52A-808F-41DF-80C9-76A3E843DDE6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>
            <a:off x="3172585" y="2898911"/>
            <a:ext cx="693563" cy="122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4637F3A8-8D8D-4493-ABCE-C8B5B93F9774}"/>
              </a:ext>
            </a:extLst>
          </p:cNvPr>
          <p:cNvSpPr/>
          <p:nvPr/>
        </p:nvSpPr>
        <p:spPr>
          <a:xfrm>
            <a:off x="8917405" y="1057201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3C5D28-61D6-4751-8760-7FB81948A813}"/>
              </a:ext>
            </a:extLst>
          </p:cNvPr>
          <p:cNvSpPr/>
          <p:nvPr/>
        </p:nvSpPr>
        <p:spPr>
          <a:xfrm>
            <a:off x="8917405" y="2613285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FCEB9-2BB5-4099-9BEB-95F3FE1928F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563100" y="1628450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646C8994-E4A4-4C96-A0DA-600729174BE4}"/>
              </a:ext>
            </a:extLst>
          </p:cNvPr>
          <p:cNvSpPr/>
          <p:nvPr/>
        </p:nvSpPr>
        <p:spPr>
          <a:xfrm>
            <a:off x="9129965" y="1854970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7CFEC8-415F-4087-8EAD-59CA873B28ED}"/>
              </a:ext>
            </a:extLst>
          </p:cNvPr>
          <p:cNvSpPr/>
          <p:nvPr/>
        </p:nvSpPr>
        <p:spPr>
          <a:xfrm>
            <a:off x="4581502" y="3857409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restart()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7CBC57-610B-4167-B4AD-487971FC017E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rot="16200000" flipV="1">
            <a:off x="5800478" y="4668285"/>
            <a:ext cx="1569499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EDA591-8F23-4E5D-8A1D-16CF984CB4E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>
            <a:off x="8917404" y="2255474"/>
            <a:ext cx="645695" cy="643436"/>
          </a:xfrm>
          <a:prstGeom prst="bentConnector3">
            <a:avLst>
              <a:gd name="adj1" fmla="val -900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8E21A4AD-D815-4A95-BD7F-A5391420869E}"/>
              </a:ext>
            </a:extLst>
          </p:cNvPr>
          <p:cNvSpPr/>
          <p:nvPr/>
        </p:nvSpPr>
        <p:spPr>
          <a:xfrm>
            <a:off x="7918784" y="2107159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078989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56F6-4418-47B3-BC14-5115BFF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a grid from a starting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03279-398A-4D14-BBCF-3FB9B26F9FC5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9CD63-858A-48ED-822F-43CD058D718A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36741-DE22-44B1-8B28-1C4E5467EA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03C5-951E-461F-881D-15E899147A69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90F46-F61C-4278-AEC5-364231176B81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560808-E12E-44BA-B5E1-C70FB2EA2E87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7400FC-75C3-4638-B919-4949AD1DB55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07D3C-0DF9-4687-953E-1EB4419AB2E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BE0BF-BC9D-4AEA-846B-2E5EB018086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3473C-D585-4944-90BC-02269BD85EA5}"/>
              </a:ext>
            </a:extLst>
          </p:cNvPr>
          <p:cNvSpPr/>
          <p:nvPr/>
        </p:nvSpPr>
        <p:spPr>
          <a:xfrm>
            <a:off x="6271492" y="2697019"/>
            <a:ext cx="5467922" cy="2710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From a starting point (x, y)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new color == old color,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Paint myself with the new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through my 4 neighbors</a:t>
            </a:r>
          </a:p>
          <a:p>
            <a:pPr lvl="1"/>
            <a:r>
              <a:rPr lang="en-US" dirty="0"/>
              <a:t>If the neighbor has the same old color, do the same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2A6E3-ED97-474B-BDFC-EB657ADCA492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ADD85A-3F86-4D1E-9942-342D8126930B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265CF-6A5A-428F-BF92-5007CF8426E5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64AFE-725C-4368-9D01-84D16BEF7D63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38748</TotalTime>
  <Words>2043</Words>
  <Application>Microsoft Office PowerPoint</Application>
  <PresentationFormat>Widescreen</PresentationFormat>
  <Paragraphs>503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Class(static) vs instance(object) members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Game play states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  <vt:lpstr>Further improvements of Tetris</vt:lpstr>
      <vt:lpstr>Star-Spangled Banner</vt:lpstr>
      <vt:lpstr>Star-Spangled Banner https://en.wikipedia.org/wiki/Flag_of_the_United_States</vt:lpstr>
      <vt:lpstr>Back to Component Design and Reuse</vt:lpstr>
      <vt:lpstr>Bulletin Board – A reusable component</vt:lpstr>
      <vt:lpstr>Bulletin Board in the Browser Display</vt:lpstr>
      <vt:lpstr>Color Flood</vt:lpstr>
      <vt:lpstr>High Level Design</vt:lpstr>
      <vt:lpstr>Flooding a grid from a starting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187</cp:revision>
  <dcterms:created xsi:type="dcterms:W3CDTF">2020-09-08T22:15:36Z</dcterms:created>
  <dcterms:modified xsi:type="dcterms:W3CDTF">2021-05-08T17:55:05Z</dcterms:modified>
</cp:coreProperties>
</file>