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8" r:id="rId14"/>
    <p:sldId id="286" r:id="rId15"/>
    <p:sldId id="289" r:id="rId16"/>
    <p:sldId id="290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55" d="100"/>
          <a:sy n="55" d="100"/>
        </p:scale>
        <p:origin x="1742" y="6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ENEE 459F Final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Zagalsky</a:t>
            </a:r>
            <a:endParaRPr lang="en-US" dirty="0"/>
          </a:p>
          <a:p>
            <a:r>
              <a:rPr lang="en-US" dirty="0"/>
              <a:t>Lukas Ozpaker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3F10-D5BC-7F91-78B9-43B9E166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BF41-55F5-E0E5-FC65-A155FC40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Adder/Subtractor Module</a:t>
            </a:r>
          </a:p>
          <a:p>
            <a:r>
              <a:rPr lang="en-US" dirty="0"/>
              <a:t>I2C (Master/Slave)</a:t>
            </a:r>
          </a:p>
          <a:p>
            <a:r>
              <a:rPr lang="en-US" dirty="0"/>
              <a:t>Multiplier Module</a:t>
            </a:r>
          </a:p>
          <a:p>
            <a:r>
              <a:rPr lang="en-US" dirty="0"/>
              <a:t>FPGA B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4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0951-90B2-215B-9824-F11A3950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FPGA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7514-E6B6-C0EF-C05A-DCE5EEEC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FPGA A</a:t>
            </a:r>
            <a:r>
              <a:rPr lang="en-US" dirty="0"/>
              <a:t>: Addition and Subtraction.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FPGA B</a:t>
            </a:r>
            <a:r>
              <a:rPr lang="en-US" dirty="0"/>
              <a:t>: Multiplication.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9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CB1-FF1E-1D0A-5915-AE312648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1085"/>
            <a:ext cx="9144000" cy="1143000"/>
          </a:xfrm>
        </p:spPr>
        <p:txBody>
          <a:bodyPr/>
          <a:lstStyle/>
          <a:p>
            <a:r>
              <a:rPr lang="en-US" b="1" dirty="0"/>
              <a:t>Adder/Subtractor Simulation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62DA74-69B6-A874-B4CA-541661739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9144000" cy="252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EEE8-41B4-73C3-03DD-01481754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400"/>
            <a:ext cx="9144000" cy="1143000"/>
          </a:xfrm>
        </p:spPr>
        <p:txBody>
          <a:bodyPr/>
          <a:lstStyle/>
          <a:p>
            <a:r>
              <a:rPr lang="en-US" dirty="0"/>
              <a:t>I2C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B952-621A-1B03-2879-B2EDFAFB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DAC9E-6A27-3D3A-4CCB-02EC3592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28800"/>
            <a:ext cx="11049000" cy="26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0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4E5B-63C4-F38B-6805-D05989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0" y="533400"/>
            <a:ext cx="9144000" cy="1143000"/>
          </a:xfrm>
        </p:spPr>
        <p:txBody>
          <a:bodyPr/>
          <a:lstStyle/>
          <a:p>
            <a:r>
              <a:rPr lang="en-US" dirty="0"/>
              <a:t>Multiplier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5D89-CDE9-8BAB-EE80-F7E4C583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D446F-5AEA-642C-13AE-E5DBEE1D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0230"/>
            <a:ext cx="11506200" cy="34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3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EAC8-2B68-3C4A-4EA9-6E6A4C69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45778"/>
            <a:ext cx="9144000" cy="1143000"/>
          </a:xfrm>
        </p:spPr>
        <p:txBody>
          <a:bodyPr/>
          <a:lstStyle/>
          <a:p>
            <a:r>
              <a:rPr lang="en-US" dirty="0"/>
              <a:t>FPGA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E868-AF2C-95C9-40AD-BDAE323B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C0F6F-C22D-9043-4326-C6C0E357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29460"/>
            <a:ext cx="11180161" cy="54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5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CF94-F9CB-9C8E-746B-456A46F5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9144000" cy="1143000"/>
          </a:xfrm>
        </p:spPr>
        <p:txBody>
          <a:bodyPr/>
          <a:lstStyle/>
          <a:p>
            <a:r>
              <a:rPr lang="en-US" dirty="0"/>
              <a:t>FPGA B</a:t>
            </a:r>
          </a:p>
        </p:txBody>
      </p:sp>
      <p:pic>
        <p:nvPicPr>
          <p:cNvPr id="5" name="Content Placeholder 4" descr="A blue electronic board with a red display and black wires&#10;&#10;Description automatically generated with medium confidence">
            <a:extLst>
              <a:ext uri="{FF2B5EF4-FFF2-40B4-BE49-F238E27FC236}">
                <a16:creationId xmlns:a16="http://schemas.microsoft.com/office/drawing/2014/main" id="{F8C72514-CC7D-CC12-78C8-1F75728CE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1" t="16071" r="8036" b="12500"/>
          <a:stretch/>
        </p:blipFill>
        <p:spPr>
          <a:xfrm>
            <a:off x="762000" y="1904999"/>
            <a:ext cx="4470400" cy="3506195"/>
          </a:xfrm>
        </p:spPr>
      </p:pic>
      <p:pic>
        <p:nvPicPr>
          <p:cNvPr id="7" name="Picture 6" descr="A circuit board with a digital display&#10;&#10;Description automatically generated">
            <a:extLst>
              <a:ext uri="{FF2B5EF4-FFF2-40B4-BE49-F238E27FC236}">
                <a16:creationId xmlns:a16="http://schemas.microsoft.com/office/drawing/2014/main" id="{6AFEC3D8-C827-7B7F-6066-98600095B3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20988" b="18519"/>
          <a:stretch/>
        </p:blipFill>
        <p:spPr>
          <a:xfrm>
            <a:off x="5334000" y="1904999"/>
            <a:ext cx="6299200" cy="35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B940-7C17-1013-7BED-1135B905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144000" cy="1143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5B11-D56E-6D02-90D7-EEF8C6B3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Design and implement an </a:t>
            </a:r>
            <a:r>
              <a:rPr lang="en-US" b="1" dirty="0"/>
              <a:t>IEEE Standard Floating-Point Processor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(Optional) Division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Standards</a:t>
            </a:r>
            <a:r>
              <a:rPr lang="en-US" dirty="0"/>
              <a:t>: Address IEEE rounding standards and corner cases.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939D-258A-8563-7AEC-09E24AB3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9E3B-30E8-88D1-3E23-1594D333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0CE3-4F89-133F-9A8A-2C6E8EAC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4936-37CD-211D-EED0-FC3A7919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66-bit stream.</a:t>
            </a:r>
          </a:p>
          <a:p>
            <a:r>
              <a:rPr lang="en-US" dirty="0"/>
              <a:t>Output: 32-bit floating-point numbers (IEEE 754 format).</a:t>
            </a:r>
          </a:p>
          <a:p>
            <a:r>
              <a:rPr lang="en-US" dirty="0"/>
              <a:t>Operands: A and B in IEEE 754 single-precision format.</a:t>
            </a:r>
          </a:p>
          <a:p>
            <a:r>
              <a:rPr lang="en-US" dirty="0"/>
              <a:t>Op-codes:</a:t>
            </a:r>
          </a:p>
          <a:p>
            <a:pPr lvl="1"/>
            <a:r>
              <a:rPr lang="en-US" dirty="0"/>
              <a:t>00: Addition (A + B)</a:t>
            </a:r>
          </a:p>
          <a:p>
            <a:pPr lvl="1"/>
            <a:r>
              <a:rPr lang="en-US" dirty="0"/>
              <a:t>01: Subtraction (A - B)</a:t>
            </a:r>
          </a:p>
          <a:p>
            <a:pPr lvl="1"/>
            <a:r>
              <a:rPr lang="en-US" dirty="0"/>
              <a:t>10: Multiplication (A × B)</a:t>
            </a:r>
          </a:p>
          <a:p>
            <a:pPr lvl="1"/>
            <a:r>
              <a:rPr lang="en-US" dirty="0"/>
              <a:t>11: Division (A / B)</a:t>
            </a:r>
          </a:p>
        </p:txBody>
      </p:sp>
    </p:spTree>
    <p:extLst>
      <p:ext uri="{BB962C8B-B14F-4D97-AF65-F5344CB8AC3E}">
        <p14:creationId xmlns:p14="http://schemas.microsoft.com/office/powerpoint/2010/main" val="243599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3A9D-1375-17DB-2D0C-F0B78FF6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BA99-79DF-12DB-0D15-391D04BD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Tree-structured Carry Lookahead Adders (CLA).</a:t>
            </a:r>
          </a:p>
        </p:txBody>
      </p:sp>
    </p:spTree>
    <p:extLst>
      <p:ext uri="{BB962C8B-B14F-4D97-AF65-F5344CB8AC3E}">
        <p14:creationId xmlns:p14="http://schemas.microsoft.com/office/powerpoint/2010/main" val="97093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727B-B859-01D9-D73A-5EBF18E6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6DF0-9993-2B1B-4324-3B0C6D07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Wallace tree multiplier with </a:t>
            </a:r>
            <a:r>
              <a:rPr lang="en-US" b="1" dirty="0"/>
              <a:t>Radix-4 Booth Encoding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4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0DE6-131B-B06C-7F35-AC9F042F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7E61-B39D-5DFD-2D9F-3D3BDE50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Host PC</a:t>
            </a:r>
            <a:r>
              <a:rPr lang="en-US" dirty="0"/>
              <a:t> ↔ </a:t>
            </a:r>
            <a:r>
              <a:rPr lang="en-US" b="1" dirty="0"/>
              <a:t>FPGA A</a:t>
            </a:r>
            <a:r>
              <a:rPr lang="en-US" dirty="0"/>
              <a:t>: UART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FPGA A</a:t>
            </a:r>
            <a:r>
              <a:rPr lang="en-US" dirty="0"/>
              <a:t> ↔ </a:t>
            </a:r>
            <a:r>
              <a:rPr lang="en-US" b="1" dirty="0"/>
              <a:t>FPGA B</a:t>
            </a:r>
            <a:r>
              <a:rPr lang="en-US" dirty="0"/>
              <a:t>: I2C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FPGA B</a:t>
            </a:r>
            <a:r>
              <a:rPr lang="en-US" dirty="0"/>
              <a:t> ↔ </a:t>
            </a:r>
            <a:r>
              <a:rPr lang="en-US" b="1" dirty="0"/>
              <a:t>OLED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5BE5-C09E-F35E-E78E-50A955EB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B146-D671-1694-9A60-8961474C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Implemented</a:t>
            </a:r>
            <a:r>
              <a:rPr lang="en-US" dirty="0"/>
              <a:t>: IEEE Standard Round to +Infinity.</a:t>
            </a:r>
          </a:p>
        </p:txBody>
      </p:sp>
    </p:spTree>
    <p:extLst>
      <p:ext uri="{BB962C8B-B14F-4D97-AF65-F5344CB8AC3E}">
        <p14:creationId xmlns:p14="http://schemas.microsoft.com/office/powerpoint/2010/main" val="211828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CE9C-B6A7-96B9-F611-19379950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9D9C-00D1-D199-D577-E2B61AC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and inputs displayed on an </a:t>
            </a:r>
            <a:r>
              <a:rPr lang="en-US" b="1" dirty="0"/>
              <a:t>OLED screen</a:t>
            </a:r>
            <a:r>
              <a:rPr lang="en-US" dirty="0"/>
              <a:t> in HEX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values entered in </a:t>
            </a:r>
            <a:r>
              <a:rPr lang="en-US" b="1" dirty="0"/>
              <a:t>binary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14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133</TotalTime>
  <Words>221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Tech Computer 16x9</vt:lpstr>
      <vt:lpstr>ENEE 459F Final Project</vt:lpstr>
      <vt:lpstr>Objective</vt:lpstr>
      <vt:lpstr>Specifications</vt:lpstr>
      <vt:lpstr>Input/Output Data Format</vt:lpstr>
      <vt:lpstr>Adder Structures</vt:lpstr>
      <vt:lpstr>Multiplier Design</vt:lpstr>
      <vt:lpstr>Connectivity</vt:lpstr>
      <vt:lpstr>Rounding Methods</vt:lpstr>
      <vt:lpstr>Outputs</vt:lpstr>
      <vt:lpstr>Simulation Details</vt:lpstr>
      <vt:lpstr>FPGA Allocation</vt:lpstr>
      <vt:lpstr>Adder/Subtractor Simulation</vt:lpstr>
      <vt:lpstr>I2C Simulation </vt:lpstr>
      <vt:lpstr>Multiplier Simulation</vt:lpstr>
      <vt:lpstr>FPGA B</vt:lpstr>
      <vt:lpstr>FPGA B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Murray Zagalsky</dc:creator>
  <cp:lastModifiedBy>Lukas Yunus Ozpaker</cp:lastModifiedBy>
  <cp:revision>6</cp:revision>
  <dcterms:created xsi:type="dcterms:W3CDTF">2024-11-26T13:07:29Z</dcterms:created>
  <dcterms:modified xsi:type="dcterms:W3CDTF">2024-11-27T03:44:58Z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