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04" r:id="rId2"/>
    <p:sldId id="551" r:id="rId3"/>
    <p:sldId id="605" r:id="rId4"/>
    <p:sldId id="559" r:id="rId5"/>
    <p:sldId id="608" r:id="rId6"/>
    <p:sldId id="606" r:id="rId7"/>
    <p:sldId id="610" r:id="rId8"/>
    <p:sldId id="607" r:id="rId9"/>
  </p:sldIdLst>
  <p:sldSz cx="9144000" cy="6858000" type="screen4x3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00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3300"/>
    <a:srgbClr val="F2F2F2"/>
    <a:srgbClr val="3366FF"/>
    <a:srgbClr val="996633"/>
    <a:srgbClr val="FF33CC"/>
    <a:srgbClr val="0099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>
      <p:cViewPr varScale="1">
        <p:scale>
          <a:sx n="65" d="100"/>
          <a:sy n="65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14065" cy="464839"/>
          </a:xfrm>
          <a:prstGeom prst="rect">
            <a:avLst/>
          </a:prstGeom>
        </p:spPr>
        <p:txBody>
          <a:bodyPr vert="horz" lIns="87900" tIns="43949" rIns="87900" bIns="439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9264" y="2"/>
            <a:ext cx="3014065" cy="464839"/>
          </a:xfrm>
          <a:prstGeom prst="rect">
            <a:avLst/>
          </a:prstGeom>
        </p:spPr>
        <p:txBody>
          <a:bodyPr vert="horz" lIns="87900" tIns="43949" rIns="87900" bIns="43949" rtlCol="0"/>
          <a:lstStyle>
            <a:lvl1pPr algn="r">
              <a:defRPr sz="1200"/>
            </a:lvl1pPr>
          </a:lstStyle>
          <a:p>
            <a:fld id="{20F45EC1-1A84-4869-942E-61EAF64E8263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723"/>
            <a:ext cx="3014065" cy="464839"/>
          </a:xfrm>
          <a:prstGeom prst="rect">
            <a:avLst/>
          </a:prstGeom>
        </p:spPr>
        <p:txBody>
          <a:bodyPr vert="horz" lIns="87900" tIns="43949" rIns="87900" bIns="439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9264" y="8842723"/>
            <a:ext cx="3014065" cy="464839"/>
          </a:xfrm>
          <a:prstGeom prst="rect">
            <a:avLst/>
          </a:prstGeom>
        </p:spPr>
        <p:txBody>
          <a:bodyPr vert="horz" lIns="87900" tIns="43949" rIns="87900" bIns="43949" rtlCol="0" anchor="b"/>
          <a:lstStyle>
            <a:lvl1pPr algn="r">
              <a:defRPr sz="1200"/>
            </a:lvl1pPr>
          </a:lstStyle>
          <a:p>
            <a:fld id="{0F718D41-2D4C-4814-AFF4-5EF8797D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376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60" rIns="92918" bIns="4646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1075" y="0"/>
            <a:ext cx="301376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60" rIns="92918" bIns="4646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8500"/>
            <a:ext cx="4652962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312" y="4421823"/>
            <a:ext cx="5100215" cy="41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60" rIns="92918" bIns="464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1376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60" rIns="92918" bIns="4646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1075" y="8843645"/>
            <a:ext cx="3013763" cy="46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60" rIns="92918" bIns="4646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A7D7F12-C866-4A13-8B4F-E75022F6E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5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F7A31-D798-4315-99BA-B0B33E542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8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6B268-738B-436F-B3B8-10A347D0E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19050"/>
            <a:ext cx="2114550" cy="607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9050"/>
            <a:ext cx="6191250" cy="607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246F1-863E-49DA-8E4A-47E447488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4B961-AAD4-47C3-9491-DA9A6957C0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D3363-BB73-4534-B7F9-BFE5AC16B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35F45-E2AF-4F0D-BC3A-6E81B3B17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B1E0E-0D2E-4FD1-8A0C-21EA2E93D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F71FF-0BB2-4E20-BF3F-46599D430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991BF-1CB3-40D6-8A2C-BE8F1CB3B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8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2C9CA-5BCB-4A56-9030-C69B30078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E7FE9-38F0-41FA-B36A-50DB1661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90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UMCP ENEE 204 S 03,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D20AC3-B5B1-4007-9442-68058A3E9D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9050"/>
            <a:ext cx="8731045" cy="1143000"/>
          </a:xfrm>
        </p:spPr>
        <p:txBody>
          <a:bodyPr/>
          <a:lstStyle/>
          <a:p>
            <a:r>
              <a:rPr lang="en-US" dirty="0" smtClean="0"/>
              <a:t>Op Amp</a:t>
            </a:r>
            <a:r>
              <a:rPr lang="en-US" i="1" dirty="0" smtClean="0">
                <a:solidFill>
                  <a:schemeClr val="tx1"/>
                </a:solidFill>
              </a:rPr>
              <a:t>: </a:t>
            </a:r>
            <a:r>
              <a:rPr lang="en-US" i="1" dirty="0" smtClean="0">
                <a:solidFill>
                  <a:schemeClr val="tx1"/>
                </a:solidFill>
              </a:rPr>
              <a:t>Nearly </a:t>
            </a:r>
            <a:r>
              <a:rPr lang="en-US" i="1" dirty="0">
                <a:solidFill>
                  <a:schemeClr val="tx1"/>
                </a:solidFill>
              </a:rPr>
              <a:t>ideal </a:t>
            </a:r>
            <a:r>
              <a:rPr lang="en-US" i="1" dirty="0" smtClean="0">
                <a:solidFill>
                  <a:schemeClr val="tx1"/>
                </a:solidFill>
              </a:rPr>
              <a:t>differential voltage amplifier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71FF-0BB2-4E20-BF3F-46599D43013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50" y="1515099"/>
            <a:ext cx="5370195" cy="435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58146" y="1078200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00FF"/>
                </a:solidFill>
              </a:rPr>
              <a:t>Ideal op-amp: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10380" y="191482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0380" y="2528888"/>
            <a:ext cx="1148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in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50455" y="325594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</a:t>
            </a:r>
            <a:r>
              <a:rPr lang="en-US" baseline="-25000" dirty="0" smtClean="0">
                <a:solidFill>
                  <a:srgbClr val="0000FF"/>
                </a:solidFill>
              </a:rPr>
              <a:t>out</a:t>
            </a:r>
            <a:r>
              <a:rPr 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0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38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047" y="1009405"/>
            <a:ext cx="3602499" cy="2126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build a circuit, you need to draw circuit diagram, and a wiring diagram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71FF-0BB2-4E20-BF3F-46599D43013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7703" y="1949307"/>
            <a:ext cx="3318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This is a circuit diagram:</a:t>
            </a:r>
            <a:endParaRPr lang="en-US" i="1" dirty="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70" y="3858706"/>
            <a:ext cx="8442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Wiring diagram includes the connections specific pins on the chip,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and to the power supplies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4" descr="http://www.engineersgarage.com/sites/default/files/imagecache/Original/wysiwyg_imageupload/4214/lm741%20pin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03" y="2313174"/>
            <a:ext cx="3418549" cy="258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9050"/>
            <a:ext cx="9234049" cy="1143000"/>
          </a:xfrm>
        </p:spPr>
        <p:txBody>
          <a:bodyPr/>
          <a:lstStyle/>
          <a:p>
            <a:r>
              <a:rPr lang="en-US" dirty="0" smtClean="0"/>
              <a:t>This is a wiring diagram for </a:t>
            </a:r>
            <a:r>
              <a:rPr lang="en-US" dirty="0" smtClean="0">
                <a:solidFill>
                  <a:srgbClr val="FF0000"/>
                </a:solidFill>
              </a:rPr>
              <a:t>non-inverting</a:t>
            </a:r>
            <a:r>
              <a:rPr lang="en-US" dirty="0" smtClean="0"/>
              <a:t> amplifier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71FF-0BB2-4E20-BF3F-46599D4301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634180" y="3572009"/>
            <a:ext cx="191729" cy="1740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98089" y="5272990"/>
            <a:ext cx="191729" cy="1740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flipV="1">
            <a:off x="685797" y="5755733"/>
            <a:ext cx="223685" cy="235974"/>
          </a:xfrm>
          <a:prstGeom prst="triangl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6" idx="4"/>
            <a:endCxn id="7" idx="3"/>
          </p:cNvCxnSpPr>
          <p:nvPr/>
        </p:nvCxnSpPr>
        <p:spPr bwMode="auto">
          <a:xfrm>
            <a:off x="793954" y="5447072"/>
            <a:ext cx="3686" cy="30866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72043" y="3942378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Input signal</a:t>
            </a:r>
            <a:endParaRPr lang="en-US" i="1" dirty="0" smtClean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9873" y="6084355"/>
            <a:ext cx="113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Ground</a:t>
            </a:r>
            <a:endParaRPr lang="en-US" i="1" dirty="0" smtClean="0">
              <a:solidFill>
                <a:srgbClr val="0000FF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25909" y="5272990"/>
            <a:ext cx="2133600" cy="219075"/>
            <a:chOff x="4464050" y="592564"/>
            <a:chExt cx="2133600" cy="219075"/>
          </a:xfrm>
        </p:grpSpPr>
        <p:sp>
          <p:nvSpPr>
            <p:cNvPr id="12" name="Line 31"/>
            <p:cNvSpPr>
              <a:spLocks noChangeShapeType="1"/>
            </p:cNvSpPr>
            <p:nvPr/>
          </p:nvSpPr>
          <p:spPr bwMode="auto">
            <a:xfrm rot="16200000" flipV="1">
              <a:off x="6076951" y="186164"/>
              <a:ext cx="11112" cy="1030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 rot="5400000" flipH="1">
              <a:off x="5489575" y="627489"/>
              <a:ext cx="104775" cy="539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rot="5400000">
              <a:off x="5387181" y="685433"/>
              <a:ext cx="200025" cy="523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 rot="5400000" flipH="1">
              <a:off x="5330825" y="670352"/>
              <a:ext cx="200025" cy="63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 rot="5400000">
              <a:off x="5271294" y="685433"/>
              <a:ext cx="200025" cy="52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 rot="5400000" flipH="1">
              <a:off x="5214937" y="670352"/>
              <a:ext cx="200025" cy="63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 rot="5400000">
              <a:off x="5155406" y="675908"/>
              <a:ext cx="200025" cy="523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 rot="5400000" flipH="1">
              <a:off x="5099050" y="660827"/>
              <a:ext cx="200025" cy="63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 rot="5400000">
              <a:off x="5039519" y="666383"/>
              <a:ext cx="200025" cy="52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 rot="5400000" flipH="1">
              <a:off x="5035550" y="703689"/>
              <a:ext cx="104775" cy="539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 rot="5400000">
              <a:off x="4764882" y="377457"/>
              <a:ext cx="0" cy="6016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86661" y="5829934"/>
            <a:ext cx="2133600" cy="219075"/>
            <a:chOff x="4464050" y="592564"/>
            <a:chExt cx="2133600" cy="219075"/>
          </a:xfrm>
        </p:grpSpPr>
        <p:sp>
          <p:nvSpPr>
            <p:cNvPr id="26" name="Line 31"/>
            <p:cNvSpPr>
              <a:spLocks noChangeShapeType="1"/>
            </p:cNvSpPr>
            <p:nvPr/>
          </p:nvSpPr>
          <p:spPr bwMode="auto">
            <a:xfrm rot="16200000" flipV="1">
              <a:off x="6076951" y="186164"/>
              <a:ext cx="11112" cy="10302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rot="5400000" flipH="1">
              <a:off x="5489575" y="627489"/>
              <a:ext cx="104775" cy="539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rot="5400000">
              <a:off x="5387181" y="685433"/>
              <a:ext cx="200025" cy="523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rot="5400000" flipH="1">
              <a:off x="5330825" y="670352"/>
              <a:ext cx="200025" cy="63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rot="5400000">
              <a:off x="5271294" y="685433"/>
              <a:ext cx="200025" cy="52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rot="5400000" flipH="1">
              <a:off x="5214937" y="670352"/>
              <a:ext cx="200025" cy="63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rot="5400000">
              <a:off x="5155406" y="675908"/>
              <a:ext cx="200025" cy="523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rot="5400000" flipH="1">
              <a:off x="5099050" y="660827"/>
              <a:ext cx="200025" cy="635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rot="5400000">
              <a:off x="5039519" y="666383"/>
              <a:ext cx="200025" cy="523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rot="5400000" flipH="1">
              <a:off x="5035550" y="703689"/>
              <a:ext cx="104775" cy="539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rot="5400000">
              <a:off x="4764882" y="377457"/>
              <a:ext cx="0" cy="6016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Freeform 36"/>
          <p:cNvSpPr/>
          <p:nvPr/>
        </p:nvSpPr>
        <p:spPr bwMode="auto">
          <a:xfrm>
            <a:off x="2934927" y="5397910"/>
            <a:ext cx="398207" cy="530942"/>
          </a:xfrm>
          <a:custGeom>
            <a:avLst/>
            <a:gdLst>
              <a:gd name="connsiteX0" fmla="*/ 0 w 398207"/>
              <a:gd name="connsiteY0" fmla="*/ 0 h 530942"/>
              <a:gd name="connsiteX1" fmla="*/ 265471 w 398207"/>
              <a:gd name="connsiteY1" fmla="*/ 162233 h 530942"/>
              <a:gd name="connsiteX2" fmla="*/ 398207 w 398207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8207" h="530942">
                <a:moveTo>
                  <a:pt x="0" y="0"/>
                </a:moveTo>
                <a:cubicBezTo>
                  <a:pt x="99551" y="36871"/>
                  <a:pt x="199103" y="73743"/>
                  <a:pt x="265471" y="162233"/>
                </a:cubicBezTo>
                <a:cubicBezTo>
                  <a:pt x="331839" y="250723"/>
                  <a:pt x="319549" y="496529"/>
                  <a:pt x="398207" y="530942"/>
                </a:cubicBez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 bwMode="auto">
          <a:xfrm>
            <a:off x="8064223" y="3341176"/>
            <a:ext cx="191729" cy="1740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128132" y="5042157"/>
            <a:ext cx="191729" cy="174082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Isosceles Triangle 39"/>
          <p:cNvSpPr/>
          <p:nvPr/>
        </p:nvSpPr>
        <p:spPr bwMode="auto">
          <a:xfrm flipV="1">
            <a:off x="8115840" y="5524900"/>
            <a:ext cx="223685" cy="235974"/>
          </a:xfrm>
          <a:prstGeom prst="triangl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1" name="Straight Connector 40"/>
          <p:cNvCxnSpPr>
            <a:stCxn id="39" idx="4"/>
            <a:endCxn id="40" idx="3"/>
          </p:cNvCxnSpPr>
          <p:nvPr/>
        </p:nvCxnSpPr>
        <p:spPr bwMode="auto">
          <a:xfrm>
            <a:off x="8223997" y="5216239"/>
            <a:ext cx="3686" cy="30866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7222204" y="3814287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Output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to oscilloscope</a:t>
            </a:r>
            <a:endParaRPr lang="en-US" i="1" dirty="0" smtClean="0">
              <a:solidFill>
                <a:srgbClr val="0000F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549916" y="5853522"/>
            <a:ext cx="1131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Ground</a:t>
            </a:r>
            <a:endParaRPr lang="en-US" i="1" dirty="0" smtClean="0">
              <a:solidFill>
                <a:srgbClr val="0000FF"/>
              </a:solidFill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5471651" y="3451123"/>
            <a:ext cx="2684206" cy="537224"/>
          </a:xfrm>
          <a:custGeom>
            <a:avLst/>
            <a:gdLst>
              <a:gd name="connsiteX0" fmla="*/ 0 w 2684206"/>
              <a:gd name="connsiteY0" fmla="*/ 457200 h 537224"/>
              <a:gd name="connsiteX1" fmla="*/ 914400 w 2684206"/>
              <a:gd name="connsiteY1" fmla="*/ 501445 h 537224"/>
              <a:gd name="connsiteX2" fmla="*/ 2684206 w 2684206"/>
              <a:gd name="connsiteY2" fmla="*/ 0 h 53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4206" h="537224">
                <a:moveTo>
                  <a:pt x="0" y="457200"/>
                </a:moveTo>
                <a:cubicBezTo>
                  <a:pt x="233516" y="517422"/>
                  <a:pt x="467032" y="577645"/>
                  <a:pt x="914400" y="501445"/>
                </a:cubicBezTo>
                <a:cubicBezTo>
                  <a:pt x="1361768" y="425245"/>
                  <a:pt x="2431026" y="93406"/>
                  <a:pt x="2684206" y="0"/>
                </a:cubicBez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 bwMode="auto">
          <a:xfrm>
            <a:off x="5324167" y="3864078"/>
            <a:ext cx="1430593" cy="2177235"/>
          </a:xfrm>
          <a:custGeom>
            <a:avLst/>
            <a:gdLst>
              <a:gd name="connsiteX0" fmla="*/ 0 w 1430593"/>
              <a:gd name="connsiteY0" fmla="*/ 2064774 h 2177235"/>
              <a:gd name="connsiteX1" fmla="*/ 1209367 w 1430593"/>
              <a:gd name="connsiteY1" fmla="*/ 1946787 h 2177235"/>
              <a:gd name="connsiteX2" fmla="*/ 1430593 w 1430593"/>
              <a:gd name="connsiteY2" fmla="*/ 0 h 217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0593" h="2177235">
                <a:moveTo>
                  <a:pt x="0" y="2064774"/>
                </a:moveTo>
                <a:cubicBezTo>
                  <a:pt x="485467" y="2177845"/>
                  <a:pt x="970935" y="2290916"/>
                  <a:pt x="1209367" y="1946787"/>
                </a:cubicBezTo>
                <a:cubicBezTo>
                  <a:pt x="1447799" y="1602658"/>
                  <a:pt x="1403554" y="304800"/>
                  <a:pt x="1430593" y="0"/>
                </a:cubicBez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 bwMode="auto">
          <a:xfrm>
            <a:off x="2546859" y="3341402"/>
            <a:ext cx="1169734" cy="2100754"/>
          </a:xfrm>
          <a:custGeom>
            <a:avLst/>
            <a:gdLst>
              <a:gd name="connsiteX0" fmla="*/ 1169734 w 1169734"/>
              <a:gd name="connsiteY0" fmla="*/ 80225 h 2100754"/>
              <a:gd name="connsiteX1" fmla="*/ 122598 w 1169734"/>
              <a:gd name="connsiteY1" fmla="*/ 50728 h 2100754"/>
              <a:gd name="connsiteX2" fmla="*/ 48856 w 1169734"/>
              <a:gd name="connsiteY2" fmla="*/ 670160 h 2100754"/>
              <a:gd name="connsiteX3" fmla="*/ 373321 w 1169734"/>
              <a:gd name="connsiteY3" fmla="*/ 2100754 h 210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734" h="2100754">
                <a:moveTo>
                  <a:pt x="1169734" y="80225"/>
                </a:moveTo>
                <a:cubicBezTo>
                  <a:pt x="739572" y="16315"/>
                  <a:pt x="309411" y="-47595"/>
                  <a:pt x="122598" y="50728"/>
                </a:cubicBezTo>
                <a:cubicBezTo>
                  <a:pt x="-64215" y="149051"/>
                  <a:pt x="7069" y="328489"/>
                  <a:pt x="48856" y="670160"/>
                </a:cubicBezTo>
                <a:cubicBezTo>
                  <a:pt x="90643" y="1011831"/>
                  <a:pt x="311869" y="1884444"/>
                  <a:pt x="373321" y="2100754"/>
                </a:cubicBez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 bwMode="auto">
          <a:xfrm>
            <a:off x="781664" y="3598607"/>
            <a:ext cx="3008670" cy="294968"/>
          </a:xfrm>
          <a:custGeom>
            <a:avLst/>
            <a:gdLst>
              <a:gd name="connsiteX0" fmla="*/ 0 w 3008670"/>
              <a:gd name="connsiteY0" fmla="*/ 73742 h 294968"/>
              <a:gd name="connsiteX1" fmla="*/ 1179870 w 3008670"/>
              <a:gd name="connsiteY1" fmla="*/ 162232 h 294968"/>
              <a:gd name="connsiteX2" fmla="*/ 1445341 w 3008670"/>
              <a:gd name="connsiteY2" fmla="*/ 147484 h 294968"/>
              <a:gd name="connsiteX3" fmla="*/ 1504335 w 3008670"/>
              <a:gd name="connsiteY3" fmla="*/ 58994 h 294968"/>
              <a:gd name="connsiteX4" fmla="*/ 1637070 w 3008670"/>
              <a:gd name="connsiteY4" fmla="*/ 14749 h 294968"/>
              <a:gd name="connsiteX5" fmla="*/ 1725561 w 3008670"/>
              <a:gd name="connsiteY5" fmla="*/ 0 h 294968"/>
              <a:gd name="connsiteX6" fmla="*/ 1784554 w 3008670"/>
              <a:gd name="connsiteY6" fmla="*/ 14749 h 294968"/>
              <a:gd name="connsiteX7" fmla="*/ 1932038 w 3008670"/>
              <a:gd name="connsiteY7" fmla="*/ 14749 h 294968"/>
              <a:gd name="connsiteX8" fmla="*/ 2005780 w 3008670"/>
              <a:gd name="connsiteY8" fmla="*/ 88491 h 294968"/>
              <a:gd name="connsiteX9" fmla="*/ 2020529 w 3008670"/>
              <a:gd name="connsiteY9" fmla="*/ 176981 h 294968"/>
              <a:gd name="connsiteX10" fmla="*/ 2123767 w 3008670"/>
              <a:gd name="connsiteY10" fmla="*/ 206478 h 294968"/>
              <a:gd name="connsiteX11" fmla="*/ 3008670 w 3008670"/>
              <a:gd name="connsiteY11" fmla="*/ 294968 h 294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08670" h="294968">
                <a:moveTo>
                  <a:pt x="0" y="73742"/>
                </a:moveTo>
                <a:lnTo>
                  <a:pt x="1179870" y="162232"/>
                </a:lnTo>
                <a:cubicBezTo>
                  <a:pt x="1420760" y="174522"/>
                  <a:pt x="1391264" y="164690"/>
                  <a:pt x="1445341" y="147484"/>
                </a:cubicBezTo>
                <a:cubicBezTo>
                  <a:pt x="1499419" y="130278"/>
                  <a:pt x="1472380" y="81117"/>
                  <a:pt x="1504335" y="58994"/>
                </a:cubicBezTo>
                <a:cubicBezTo>
                  <a:pt x="1536290" y="36871"/>
                  <a:pt x="1600199" y="24581"/>
                  <a:pt x="1637070" y="14749"/>
                </a:cubicBezTo>
                <a:cubicBezTo>
                  <a:pt x="1673941" y="4917"/>
                  <a:pt x="1725561" y="0"/>
                  <a:pt x="1725561" y="0"/>
                </a:cubicBezTo>
                <a:cubicBezTo>
                  <a:pt x="1750142" y="0"/>
                  <a:pt x="1750141" y="12291"/>
                  <a:pt x="1784554" y="14749"/>
                </a:cubicBezTo>
                <a:cubicBezTo>
                  <a:pt x="1818967" y="17207"/>
                  <a:pt x="1895167" y="2459"/>
                  <a:pt x="1932038" y="14749"/>
                </a:cubicBezTo>
                <a:cubicBezTo>
                  <a:pt x="1968909" y="27039"/>
                  <a:pt x="1991032" y="61452"/>
                  <a:pt x="2005780" y="88491"/>
                </a:cubicBezTo>
                <a:cubicBezTo>
                  <a:pt x="2020529" y="115530"/>
                  <a:pt x="2000865" y="157317"/>
                  <a:pt x="2020529" y="176981"/>
                </a:cubicBezTo>
                <a:cubicBezTo>
                  <a:pt x="2040193" y="196645"/>
                  <a:pt x="1959077" y="186814"/>
                  <a:pt x="2123767" y="206478"/>
                </a:cubicBezTo>
                <a:cubicBezTo>
                  <a:pt x="2288457" y="226143"/>
                  <a:pt x="2648563" y="260555"/>
                  <a:pt x="3008670" y="294968"/>
                </a:cubicBezTo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286661" y="1333439"/>
            <a:ext cx="191729" cy="174082"/>
          </a:xfrm>
          <a:prstGeom prst="ellipse">
            <a:avLst/>
          </a:prstGeom>
          <a:solidFill>
            <a:srgbClr val="00FF00"/>
          </a:solidFill>
          <a:ln w="952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5420262" y="1356765"/>
            <a:ext cx="191729" cy="174082"/>
          </a:xfrm>
          <a:prstGeom prst="ellipse">
            <a:avLst/>
          </a:prstGeom>
          <a:solidFill>
            <a:srgbClr val="FF33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86687" y="1182571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V</a:t>
            </a:r>
            <a:r>
              <a:rPr lang="en-US" i="1" baseline="30000" dirty="0" smtClean="0"/>
              <a:t>+</a:t>
            </a:r>
            <a:endParaRPr lang="en-US" i="1" baseline="30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762448" y="1212973"/>
            <a:ext cx="486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i="1" baseline="30000" dirty="0">
                <a:solidFill>
                  <a:schemeClr val="tx1"/>
                </a:solidFill>
              </a:rPr>
              <a:t> </a:t>
            </a:r>
            <a:r>
              <a:rPr lang="en-US" i="1" baseline="30000" dirty="0" smtClean="0">
                <a:solidFill>
                  <a:schemeClr val="tx1"/>
                </a:solidFill>
              </a:rPr>
              <a:t>-</a:t>
            </a:r>
            <a:endParaRPr lang="en-US" i="1" baseline="30000" dirty="0" smtClean="0">
              <a:solidFill>
                <a:schemeClr val="tx1"/>
              </a:solidFill>
            </a:endParaRPr>
          </a:p>
        </p:txBody>
      </p:sp>
      <p:sp>
        <p:nvSpPr>
          <p:cNvPr id="56" name="Freeform 55"/>
          <p:cNvSpPr/>
          <p:nvPr/>
        </p:nvSpPr>
        <p:spPr bwMode="auto">
          <a:xfrm>
            <a:off x="5486400" y="1519084"/>
            <a:ext cx="738940" cy="1932098"/>
          </a:xfrm>
          <a:custGeom>
            <a:avLst/>
            <a:gdLst>
              <a:gd name="connsiteX0" fmla="*/ 88490 w 738940"/>
              <a:gd name="connsiteY0" fmla="*/ 0 h 1932098"/>
              <a:gd name="connsiteX1" fmla="*/ 560439 w 738940"/>
              <a:gd name="connsiteY1" fmla="*/ 1342103 h 1932098"/>
              <a:gd name="connsiteX2" fmla="*/ 707923 w 738940"/>
              <a:gd name="connsiteY2" fmla="*/ 1858297 h 1932098"/>
              <a:gd name="connsiteX3" fmla="*/ 0 w 738940"/>
              <a:gd name="connsiteY3" fmla="*/ 1917290 h 19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940" h="1932098">
                <a:moveTo>
                  <a:pt x="88490" y="0"/>
                </a:moveTo>
                <a:cubicBezTo>
                  <a:pt x="272845" y="516193"/>
                  <a:pt x="457200" y="1032387"/>
                  <a:pt x="560439" y="1342103"/>
                </a:cubicBezTo>
                <a:cubicBezTo>
                  <a:pt x="663678" y="1651819"/>
                  <a:pt x="801330" y="1762433"/>
                  <a:pt x="707923" y="1858297"/>
                </a:cubicBezTo>
                <a:cubicBezTo>
                  <a:pt x="614517" y="1954162"/>
                  <a:pt x="307258" y="1935726"/>
                  <a:pt x="0" y="191729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 bwMode="auto">
          <a:xfrm>
            <a:off x="2902662" y="1504335"/>
            <a:ext cx="740190" cy="2920181"/>
          </a:xfrm>
          <a:custGeom>
            <a:avLst/>
            <a:gdLst>
              <a:gd name="connsiteX0" fmla="*/ 415725 w 740190"/>
              <a:gd name="connsiteY0" fmla="*/ 0 h 2976299"/>
              <a:gd name="connsiteX1" fmla="*/ 165003 w 740190"/>
              <a:gd name="connsiteY1" fmla="*/ 1076633 h 2976299"/>
              <a:gd name="connsiteX2" fmla="*/ 2770 w 740190"/>
              <a:gd name="connsiteY2" fmla="*/ 2094271 h 2976299"/>
              <a:gd name="connsiteX3" fmla="*/ 297738 w 740190"/>
              <a:gd name="connsiteY3" fmla="*/ 2875936 h 2976299"/>
              <a:gd name="connsiteX4" fmla="*/ 740190 w 740190"/>
              <a:gd name="connsiteY4" fmla="*/ 2964426 h 297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0190" h="2976299">
                <a:moveTo>
                  <a:pt x="415725" y="0"/>
                </a:moveTo>
                <a:cubicBezTo>
                  <a:pt x="324777" y="363794"/>
                  <a:pt x="233829" y="727588"/>
                  <a:pt x="165003" y="1076633"/>
                </a:cubicBezTo>
                <a:cubicBezTo>
                  <a:pt x="96177" y="1425678"/>
                  <a:pt x="-19352" y="1794387"/>
                  <a:pt x="2770" y="2094271"/>
                </a:cubicBezTo>
                <a:cubicBezTo>
                  <a:pt x="24892" y="2394155"/>
                  <a:pt x="174835" y="2730910"/>
                  <a:pt x="297738" y="2875936"/>
                </a:cubicBezTo>
                <a:cubicBezTo>
                  <a:pt x="420641" y="3020962"/>
                  <a:pt x="676280" y="2966884"/>
                  <a:pt x="740190" y="2964426"/>
                </a:cubicBezTo>
              </a:path>
            </a:pathLst>
          </a:custGeom>
          <a:noFill/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25055" y="476347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47695" y="537437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fld id="{E0766BCF-8D67-4FC5-8111-046B1552B55A}" type="slidenum">
              <a:rPr lang="en-US" altLang="en-US" sz="1400" smtClean="0">
                <a:solidFill>
                  <a:schemeClr val="tx1"/>
                </a:solidFill>
              </a:rPr>
              <a:pPr/>
              <a:t>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" y="0"/>
            <a:ext cx="9126537" cy="1143000"/>
          </a:xfrm>
        </p:spPr>
        <p:txBody>
          <a:bodyPr/>
          <a:lstStyle/>
          <a:p>
            <a:r>
              <a:rPr lang="en-US" altLang="en-US" dirty="0" smtClean="0"/>
              <a:t>Inverting amplifier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822470" y="1255256"/>
            <a:ext cx="5416550" cy="2813050"/>
            <a:chOff x="307" y="823"/>
            <a:chExt cx="3412" cy="1772"/>
          </a:xfrm>
        </p:grpSpPr>
        <p:sp>
          <p:nvSpPr>
            <p:cNvPr id="11288" name="Line 5"/>
            <p:cNvSpPr>
              <a:spLocks noChangeShapeType="1"/>
            </p:cNvSpPr>
            <p:nvPr/>
          </p:nvSpPr>
          <p:spPr bwMode="auto">
            <a:xfrm>
              <a:off x="1939" y="1114"/>
              <a:ext cx="0" cy="8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Line 6"/>
            <p:cNvSpPr>
              <a:spLocks noChangeShapeType="1"/>
            </p:cNvSpPr>
            <p:nvPr/>
          </p:nvSpPr>
          <p:spPr bwMode="auto">
            <a:xfrm>
              <a:off x="1935" y="1108"/>
              <a:ext cx="795" cy="4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7"/>
            <p:cNvSpPr>
              <a:spLocks noChangeShapeType="1"/>
            </p:cNvSpPr>
            <p:nvPr/>
          </p:nvSpPr>
          <p:spPr bwMode="auto">
            <a:xfrm flipV="1">
              <a:off x="1939" y="1522"/>
              <a:ext cx="795" cy="4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8"/>
            <p:cNvSpPr>
              <a:spLocks noChangeShapeType="1"/>
            </p:cNvSpPr>
            <p:nvPr/>
          </p:nvSpPr>
          <p:spPr bwMode="auto">
            <a:xfrm>
              <a:off x="1727" y="1341"/>
              <a:ext cx="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Line 9"/>
            <p:cNvSpPr>
              <a:spLocks noChangeShapeType="1"/>
            </p:cNvSpPr>
            <p:nvPr/>
          </p:nvSpPr>
          <p:spPr bwMode="auto">
            <a:xfrm>
              <a:off x="1724" y="1705"/>
              <a:ext cx="34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Line 10"/>
            <p:cNvSpPr>
              <a:spLocks noChangeShapeType="1"/>
            </p:cNvSpPr>
            <p:nvPr/>
          </p:nvSpPr>
          <p:spPr bwMode="auto">
            <a:xfrm>
              <a:off x="2731" y="1525"/>
              <a:ext cx="7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Line 11"/>
            <p:cNvSpPr>
              <a:spLocks noChangeShapeType="1"/>
            </p:cNvSpPr>
            <p:nvPr/>
          </p:nvSpPr>
          <p:spPr bwMode="auto">
            <a:xfrm>
              <a:off x="734" y="2288"/>
              <a:ext cx="27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Text Box 12"/>
            <p:cNvSpPr txBox="1">
              <a:spLocks noChangeArrowheads="1"/>
            </p:cNvSpPr>
            <p:nvPr/>
          </p:nvSpPr>
          <p:spPr bwMode="auto">
            <a:xfrm>
              <a:off x="2045" y="1261"/>
              <a:ext cx="2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endParaRPr lang="en-US" altLang="en-US">
                <a:solidFill>
                  <a:schemeClr val="tx1"/>
                </a:solidFill>
              </a:endParaRPr>
            </a:p>
            <a:p>
              <a:r>
                <a:rPr lang="en-US" altLang="en-US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1296" name="Text Box 13"/>
            <p:cNvSpPr txBox="1">
              <a:spLocks noChangeArrowheads="1"/>
            </p:cNvSpPr>
            <p:nvPr/>
          </p:nvSpPr>
          <p:spPr bwMode="auto">
            <a:xfrm>
              <a:off x="1714" y="1316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>
                  <a:solidFill>
                    <a:schemeClr val="tx1"/>
                  </a:solidFill>
                </a:rPr>
                <a:t>v</a:t>
              </a:r>
              <a:r>
                <a:rPr lang="en-US" altLang="en-US" sz="1800" baseline="-25000">
                  <a:solidFill>
                    <a:schemeClr val="tx1"/>
                  </a:solidFill>
                </a:rPr>
                <a:t>1</a:t>
              </a: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97" name="Text Box 14"/>
            <p:cNvSpPr txBox="1">
              <a:spLocks noChangeArrowheads="1"/>
            </p:cNvSpPr>
            <p:nvPr/>
          </p:nvSpPr>
          <p:spPr bwMode="auto">
            <a:xfrm>
              <a:off x="1729" y="169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800" dirty="0">
                  <a:solidFill>
                    <a:schemeClr val="tx1"/>
                  </a:solidFill>
                </a:rPr>
                <a:t>v</a:t>
              </a:r>
              <a:r>
                <a:rPr lang="en-US" altLang="en-US" sz="1800" baseline="-25000" dirty="0">
                  <a:solidFill>
                    <a:schemeClr val="tx1"/>
                  </a:solidFill>
                </a:rPr>
                <a:t>2</a:t>
              </a:r>
              <a:endParaRPr lang="en-US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1298" name="Text Box 15"/>
            <p:cNvSpPr txBox="1">
              <a:spLocks noChangeArrowheads="1"/>
            </p:cNvSpPr>
            <p:nvPr/>
          </p:nvSpPr>
          <p:spPr bwMode="auto">
            <a:xfrm>
              <a:off x="3241" y="1555"/>
              <a:ext cx="478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dirty="0">
                  <a:solidFill>
                    <a:schemeClr val="tx1"/>
                  </a:solidFill>
                </a:rPr>
                <a:t>+</a:t>
              </a:r>
            </a:p>
            <a:p>
              <a:r>
                <a:rPr lang="en-US" altLang="en-US" dirty="0">
                  <a:solidFill>
                    <a:schemeClr val="tx1"/>
                  </a:solidFill>
                </a:rPr>
                <a:t>V</a:t>
              </a:r>
              <a:r>
                <a:rPr lang="en-US" altLang="en-US" baseline="-25000" dirty="0">
                  <a:solidFill>
                    <a:schemeClr val="tx1"/>
                  </a:solidFill>
                </a:rPr>
                <a:t>out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</a:t>
              </a:r>
            </a:p>
            <a:p>
              <a:r>
                <a:rPr lang="en-US" altLang="en-US" dirty="0" smtClean="0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endParaRPr lang="en-US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299" name="Group 16"/>
            <p:cNvGrpSpPr>
              <a:grpSpLocks/>
            </p:cNvGrpSpPr>
            <p:nvPr/>
          </p:nvGrpSpPr>
          <p:grpSpPr bwMode="auto">
            <a:xfrm>
              <a:off x="3056" y="2295"/>
              <a:ext cx="324" cy="300"/>
              <a:chOff x="1200" y="2286"/>
              <a:chExt cx="324" cy="300"/>
            </a:xfrm>
          </p:grpSpPr>
          <p:sp>
            <p:nvSpPr>
              <p:cNvPr id="11336" name="Line 17"/>
              <p:cNvSpPr>
                <a:spLocks noChangeShapeType="1"/>
              </p:cNvSpPr>
              <p:nvPr/>
            </p:nvSpPr>
            <p:spPr bwMode="auto">
              <a:xfrm>
                <a:off x="1354" y="2286"/>
                <a:ext cx="0" cy="20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7" name="Line 18"/>
              <p:cNvSpPr>
                <a:spLocks noChangeShapeType="1"/>
              </p:cNvSpPr>
              <p:nvPr/>
            </p:nvSpPr>
            <p:spPr bwMode="auto">
              <a:xfrm>
                <a:off x="1200" y="2489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Line 19"/>
              <p:cNvSpPr>
                <a:spLocks noChangeShapeType="1"/>
              </p:cNvSpPr>
              <p:nvPr/>
            </p:nvSpPr>
            <p:spPr bwMode="auto">
              <a:xfrm>
                <a:off x="1322" y="2586"/>
                <a:ext cx="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Line 20"/>
              <p:cNvSpPr>
                <a:spLocks noChangeShapeType="1"/>
              </p:cNvSpPr>
              <p:nvPr/>
            </p:nvSpPr>
            <p:spPr bwMode="auto">
              <a:xfrm>
                <a:off x="1249" y="2546"/>
                <a:ext cx="23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00" name="Line 21"/>
            <p:cNvSpPr>
              <a:spLocks noChangeShapeType="1"/>
            </p:cNvSpPr>
            <p:nvPr/>
          </p:nvSpPr>
          <p:spPr bwMode="auto">
            <a:xfrm>
              <a:off x="1727" y="1702"/>
              <a:ext cx="0" cy="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301" name="Group 22"/>
            <p:cNvGrpSpPr>
              <a:grpSpLocks/>
            </p:cNvGrpSpPr>
            <p:nvPr/>
          </p:nvGrpSpPr>
          <p:grpSpPr bwMode="auto">
            <a:xfrm>
              <a:off x="711" y="1270"/>
              <a:ext cx="1053" cy="138"/>
              <a:chOff x="541" y="978"/>
              <a:chExt cx="1053" cy="138"/>
            </a:xfrm>
          </p:grpSpPr>
          <p:sp>
            <p:nvSpPr>
              <p:cNvPr id="11325" name="Line 23"/>
              <p:cNvSpPr>
                <a:spLocks noChangeShapeType="1"/>
              </p:cNvSpPr>
              <p:nvPr/>
            </p:nvSpPr>
            <p:spPr bwMode="auto">
              <a:xfrm rot="16200000" flipV="1">
                <a:off x="1415" y="868"/>
                <a:ext cx="3" cy="3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6" name="Line 24"/>
              <p:cNvSpPr>
                <a:spLocks noChangeShapeType="1"/>
              </p:cNvSpPr>
              <p:nvPr/>
            </p:nvSpPr>
            <p:spPr bwMode="auto">
              <a:xfrm rot="5400000" flipH="1">
                <a:off x="1191" y="1000"/>
                <a:ext cx="66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7" name="Line 25"/>
              <p:cNvSpPr>
                <a:spLocks noChangeShapeType="1"/>
              </p:cNvSpPr>
              <p:nvPr/>
            </p:nvSpPr>
            <p:spPr bwMode="auto">
              <a:xfrm rot="5400000">
                <a:off x="1127" y="1036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8" name="Line 26"/>
              <p:cNvSpPr>
                <a:spLocks noChangeShapeType="1"/>
              </p:cNvSpPr>
              <p:nvPr/>
            </p:nvSpPr>
            <p:spPr bwMode="auto">
              <a:xfrm rot="5400000" flipH="1">
                <a:off x="1091" y="1027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9" name="Line 27"/>
              <p:cNvSpPr>
                <a:spLocks noChangeShapeType="1"/>
              </p:cNvSpPr>
              <p:nvPr/>
            </p:nvSpPr>
            <p:spPr bwMode="auto">
              <a:xfrm rot="5400000">
                <a:off x="1054" y="1036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0" name="Line 28"/>
              <p:cNvSpPr>
                <a:spLocks noChangeShapeType="1"/>
              </p:cNvSpPr>
              <p:nvPr/>
            </p:nvSpPr>
            <p:spPr bwMode="auto">
              <a:xfrm rot="5400000" flipH="1">
                <a:off x="1018" y="1027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1" name="Line 29"/>
              <p:cNvSpPr>
                <a:spLocks noChangeShapeType="1"/>
              </p:cNvSpPr>
              <p:nvPr/>
            </p:nvSpPr>
            <p:spPr bwMode="auto">
              <a:xfrm rot="5400000">
                <a:off x="981" y="1030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2" name="Line 30"/>
              <p:cNvSpPr>
                <a:spLocks noChangeShapeType="1"/>
              </p:cNvSpPr>
              <p:nvPr/>
            </p:nvSpPr>
            <p:spPr bwMode="auto">
              <a:xfrm rot="5400000" flipH="1">
                <a:off x="945" y="1021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3" name="Line 31"/>
              <p:cNvSpPr>
                <a:spLocks noChangeShapeType="1"/>
              </p:cNvSpPr>
              <p:nvPr/>
            </p:nvSpPr>
            <p:spPr bwMode="auto">
              <a:xfrm rot="5400000">
                <a:off x="908" y="1024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4" name="Line 32"/>
              <p:cNvSpPr>
                <a:spLocks noChangeShapeType="1"/>
              </p:cNvSpPr>
              <p:nvPr/>
            </p:nvSpPr>
            <p:spPr bwMode="auto">
              <a:xfrm rot="5400000" flipH="1">
                <a:off x="905" y="1048"/>
                <a:ext cx="66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5" name="Line 33"/>
              <p:cNvSpPr>
                <a:spLocks noChangeShapeType="1"/>
              </p:cNvSpPr>
              <p:nvPr/>
            </p:nvSpPr>
            <p:spPr bwMode="auto">
              <a:xfrm rot="5400000">
                <a:off x="731" y="842"/>
                <a:ext cx="0" cy="3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302" name="Line 34"/>
            <p:cNvSpPr>
              <a:spLocks noChangeShapeType="1"/>
            </p:cNvSpPr>
            <p:nvPr/>
          </p:nvSpPr>
          <p:spPr bwMode="auto">
            <a:xfrm rot="16200000" flipV="1">
              <a:off x="2702" y="567"/>
              <a:ext cx="7" cy="64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Line 35"/>
            <p:cNvSpPr>
              <a:spLocks noChangeShapeType="1"/>
            </p:cNvSpPr>
            <p:nvPr/>
          </p:nvSpPr>
          <p:spPr bwMode="auto">
            <a:xfrm rot="5400000" flipH="1">
              <a:off x="2332" y="845"/>
              <a:ext cx="66" cy="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Line 36"/>
            <p:cNvSpPr>
              <a:spLocks noChangeShapeType="1"/>
            </p:cNvSpPr>
            <p:nvPr/>
          </p:nvSpPr>
          <p:spPr bwMode="auto">
            <a:xfrm rot="5400000">
              <a:off x="2268" y="881"/>
              <a:ext cx="126" cy="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5" name="Line 37"/>
            <p:cNvSpPr>
              <a:spLocks noChangeShapeType="1"/>
            </p:cNvSpPr>
            <p:nvPr/>
          </p:nvSpPr>
          <p:spPr bwMode="auto">
            <a:xfrm rot="5400000" flipH="1">
              <a:off x="2232" y="872"/>
              <a:ext cx="126" cy="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6" name="Line 38"/>
            <p:cNvSpPr>
              <a:spLocks noChangeShapeType="1"/>
            </p:cNvSpPr>
            <p:nvPr/>
          </p:nvSpPr>
          <p:spPr bwMode="auto">
            <a:xfrm rot="5400000">
              <a:off x="2195" y="881"/>
              <a:ext cx="126" cy="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39"/>
            <p:cNvSpPr>
              <a:spLocks noChangeShapeType="1"/>
            </p:cNvSpPr>
            <p:nvPr/>
          </p:nvSpPr>
          <p:spPr bwMode="auto">
            <a:xfrm rot="5400000" flipH="1">
              <a:off x="2159" y="872"/>
              <a:ext cx="126" cy="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40"/>
            <p:cNvSpPr>
              <a:spLocks noChangeShapeType="1"/>
            </p:cNvSpPr>
            <p:nvPr/>
          </p:nvSpPr>
          <p:spPr bwMode="auto">
            <a:xfrm rot="5400000">
              <a:off x="2122" y="875"/>
              <a:ext cx="126" cy="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9" name="Line 41"/>
            <p:cNvSpPr>
              <a:spLocks noChangeShapeType="1"/>
            </p:cNvSpPr>
            <p:nvPr/>
          </p:nvSpPr>
          <p:spPr bwMode="auto">
            <a:xfrm rot="5400000" flipH="1">
              <a:off x="2086" y="866"/>
              <a:ext cx="126" cy="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0" name="Line 42"/>
            <p:cNvSpPr>
              <a:spLocks noChangeShapeType="1"/>
            </p:cNvSpPr>
            <p:nvPr/>
          </p:nvSpPr>
          <p:spPr bwMode="auto">
            <a:xfrm rot="5400000">
              <a:off x="2049" y="869"/>
              <a:ext cx="126" cy="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1" name="Line 43"/>
            <p:cNvSpPr>
              <a:spLocks noChangeShapeType="1"/>
            </p:cNvSpPr>
            <p:nvPr/>
          </p:nvSpPr>
          <p:spPr bwMode="auto">
            <a:xfrm rot="5400000" flipH="1">
              <a:off x="2046" y="893"/>
              <a:ext cx="66" cy="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2" name="Line 44"/>
            <p:cNvSpPr>
              <a:spLocks noChangeShapeType="1"/>
            </p:cNvSpPr>
            <p:nvPr/>
          </p:nvSpPr>
          <p:spPr bwMode="auto">
            <a:xfrm rot="5400000">
              <a:off x="1876" y="687"/>
              <a:ext cx="0" cy="3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3" name="Line 45"/>
            <p:cNvSpPr>
              <a:spLocks noChangeShapeType="1"/>
            </p:cNvSpPr>
            <p:nvPr/>
          </p:nvSpPr>
          <p:spPr bwMode="auto">
            <a:xfrm flipV="1">
              <a:off x="1695" y="868"/>
              <a:ext cx="0" cy="4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Line 46"/>
            <p:cNvSpPr>
              <a:spLocks noChangeShapeType="1"/>
            </p:cNvSpPr>
            <p:nvPr/>
          </p:nvSpPr>
          <p:spPr bwMode="auto">
            <a:xfrm>
              <a:off x="3041" y="893"/>
              <a:ext cx="0" cy="6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Text Box 47"/>
            <p:cNvSpPr txBox="1">
              <a:spLocks noChangeArrowheads="1"/>
            </p:cNvSpPr>
            <p:nvPr/>
          </p:nvSpPr>
          <p:spPr bwMode="auto">
            <a:xfrm>
              <a:off x="1085" y="92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>
                  <a:solidFill>
                    <a:schemeClr val="tx1"/>
                  </a:solidFill>
                </a:rPr>
                <a:t>R</a:t>
              </a:r>
              <a:r>
                <a:rPr lang="en-US" altLang="en-US" baseline="-25000">
                  <a:solidFill>
                    <a:schemeClr val="tx1"/>
                  </a:solidFill>
                </a:rPr>
                <a:t>1</a:t>
              </a:r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1316" name="Oval 48"/>
            <p:cNvSpPr>
              <a:spLocks noChangeArrowheads="1"/>
            </p:cNvSpPr>
            <p:nvPr/>
          </p:nvSpPr>
          <p:spPr bwMode="auto">
            <a:xfrm>
              <a:off x="593" y="1552"/>
              <a:ext cx="286" cy="25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317" name="Line 49"/>
            <p:cNvSpPr>
              <a:spLocks noChangeShapeType="1"/>
            </p:cNvSpPr>
            <p:nvPr/>
          </p:nvSpPr>
          <p:spPr bwMode="auto">
            <a:xfrm flipV="1">
              <a:off x="733" y="1309"/>
              <a:ext cx="0" cy="24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8" name="Line 50"/>
            <p:cNvSpPr>
              <a:spLocks noChangeShapeType="1"/>
            </p:cNvSpPr>
            <p:nvPr/>
          </p:nvSpPr>
          <p:spPr bwMode="auto">
            <a:xfrm flipV="1">
              <a:off x="733" y="1816"/>
              <a:ext cx="0" cy="4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19" name="Text Box 51"/>
            <p:cNvSpPr txBox="1">
              <a:spLocks noChangeArrowheads="1"/>
            </p:cNvSpPr>
            <p:nvPr/>
          </p:nvSpPr>
          <p:spPr bwMode="auto">
            <a:xfrm>
              <a:off x="647" y="1516"/>
              <a:ext cx="179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400">
                  <a:solidFill>
                    <a:schemeClr val="tx1"/>
                  </a:solidFill>
                </a:rPr>
                <a:t>+</a:t>
              </a:r>
            </a:p>
            <a:p>
              <a:r>
                <a:rPr lang="en-US" altLang="en-US" sz="1400">
                  <a:solidFill>
                    <a:schemeClr val="tx1"/>
                  </a:solidFill>
                  <a:latin typeface="Symbol" pitchFamily="18" charset="2"/>
                </a:rPr>
                <a:t>-</a:t>
              </a:r>
              <a:endParaRPr lang="en-US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1320" name="Text Box 52"/>
            <p:cNvSpPr txBox="1">
              <a:spLocks noChangeArrowheads="1"/>
            </p:cNvSpPr>
            <p:nvPr/>
          </p:nvSpPr>
          <p:spPr bwMode="auto">
            <a:xfrm>
              <a:off x="307" y="1488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FF00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chemeClr val="tx1"/>
                  </a:solidFill>
                </a:rPr>
                <a:t>v</a:t>
              </a:r>
              <a:r>
                <a:rPr lang="en-US" altLang="en-US" sz="2800" baseline="-25000">
                  <a:solidFill>
                    <a:schemeClr val="tx1"/>
                  </a:solidFill>
                </a:rPr>
                <a:t>s</a:t>
              </a:r>
              <a:endParaRPr lang="en-US" alt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3625995" y="7616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R</a:t>
            </a:r>
            <a:r>
              <a:rPr lang="en-US" altLang="en-US" baseline="-25000" dirty="0">
                <a:solidFill>
                  <a:schemeClr val="tx1"/>
                </a:solidFill>
              </a:rPr>
              <a:t>2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618542"/>
              </p:ext>
            </p:extLst>
          </p:nvPr>
        </p:nvGraphicFramePr>
        <p:xfrm>
          <a:off x="6078903" y="2614156"/>
          <a:ext cx="124416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5" name="Equation" r:id="rId3" imgW="622080" imgH="431640" progId="Equation.DSMT4">
                  <p:embed/>
                </p:oleObj>
              </mc:Choice>
              <mc:Fallback>
                <p:oleObj name="Equation" r:id="rId3" imgW="62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8903" y="2614156"/>
                        <a:ext cx="1244160" cy="86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7501" y="4675716"/>
            <a:ext cx="7904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This amplifier works as designed provided V</a:t>
            </a:r>
            <a:r>
              <a:rPr lang="en-US" i="1" baseline="-25000" dirty="0" smtClean="0">
                <a:solidFill>
                  <a:srgbClr val="0000FF"/>
                </a:solidFill>
              </a:rPr>
              <a:t>out</a:t>
            </a:r>
            <a:r>
              <a:rPr lang="en-US" i="1" dirty="0" smtClean="0">
                <a:solidFill>
                  <a:srgbClr val="0000FF"/>
                </a:solidFill>
              </a:rPr>
              <a:t> is in the range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between V</a:t>
            </a:r>
            <a:r>
              <a:rPr lang="en-US" i="1" baseline="30000" dirty="0" smtClean="0">
                <a:solidFill>
                  <a:srgbClr val="0000FF"/>
                </a:solidFill>
                <a:latin typeface="Symbol" panose="05050102010706020507" pitchFamily="18" charset="2"/>
              </a:rPr>
              <a:t>-</a:t>
            </a:r>
            <a:r>
              <a:rPr lang="en-US" i="1" dirty="0" smtClean="0">
                <a:solidFill>
                  <a:srgbClr val="0000FF"/>
                </a:solidFill>
              </a:rPr>
              <a:t> and V</a:t>
            </a:r>
            <a:r>
              <a:rPr lang="en-US" i="1" baseline="30000" dirty="0" smtClean="0">
                <a:solidFill>
                  <a:srgbClr val="0000FF"/>
                </a:solidFill>
              </a:rPr>
              <a:t>+</a:t>
            </a:r>
            <a:endParaRPr lang="en-US" i="1" baseline="30000" dirty="0" smtClean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05" y="5752856"/>
            <a:ext cx="8920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Clipping of output signal occurs when the amplitude of V</a:t>
            </a:r>
            <a:r>
              <a:rPr lang="en-US" i="1" baseline="-25000" dirty="0" smtClean="0">
                <a:solidFill>
                  <a:srgbClr val="0000FF"/>
                </a:solidFill>
              </a:rPr>
              <a:t>out</a:t>
            </a:r>
            <a:r>
              <a:rPr lang="en-US" i="1" dirty="0" smtClean="0">
                <a:solidFill>
                  <a:srgbClr val="0000FF"/>
                </a:solidFill>
              </a:rPr>
              <a:t> is too  high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amplifier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71FF-0BB2-4E20-BF3F-46599D4301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4294980" y="2389220"/>
            <a:ext cx="0" cy="12874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288630" y="2379695"/>
            <a:ext cx="1262063" cy="6572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4294980" y="3036920"/>
            <a:ext cx="1262063" cy="639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906043" y="2749583"/>
            <a:ext cx="5873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953668" y="3327433"/>
            <a:ext cx="5476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5552280" y="3041683"/>
            <a:ext cx="11541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52080" y="4265645"/>
            <a:ext cx="27733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463255" y="2622583"/>
            <a:ext cx="35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latin typeface="Symbol" pitchFamily="18" charset="2"/>
              </a:rPr>
              <a:t>-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361905" y="3089308"/>
            <a:ext cx="596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+</a:t>
            </a:r>
          </a:p>
          <a:p>
            <a:r>
              <a:rPr lang="en-US" altLang="en-US">
                <a:solidFill>
                  <a:schemeClr val="tx1"/>
                </a:solidFill>
              </a:rPr>
              <a:t>v</a:t>
            </a:r>
            <a:r>
              <a:rPr lang="en-US" altLang="en-US" baseline="-25000">
                <a:solidFill>
                  <a:schemeClr val="tx1"/>
                </a:solidFill>
              </a:rPr>
              <a:t>out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chemeClr val="tx1"/>
                </a:solidFill>
                <a:latin typeface="Symbol" pitchFamily="18" charset="2"/>
              </a:rPr>
              <a:t>-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61193" y="2117758"/>
            <a:ext cx="0" cy="11033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16718" y="3221070"/>
            <a:ext cx="5143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10393" y="3375058"/>
            <a:ext cx="1285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94505" y="3311558"/>
            <a:ext cx="3730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3958430" y="3322670"/>
            <a:ext cx="0" cy="952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rot="16200000" flipV="1">
            <a:off x="5506242" y="1520858"/>
            <a:ext cx="11113" cy="1030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rot="5400000" flipH="1">
            <a:off x="4918868" y="1962183"/>
            <a:ext cx="104775" cy="53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rot="5400000">
            <a:off x="4816474" y="2020127"/>
            <a:ext cx="200025" cy="52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rot="5400000" flipH="1">
            <a:off x="4760117" y="2005046"/>
            <a:ext cx="200025" cy="6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rot="5400000">
            <a:off x="4700586" y="2020127"/>
            <a:ext cx="200025" cy="52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rot="5400000" flipH="1">
            <a:off x="4644230" y="2005046"/>
            <a:ext cx="200025" cy="6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rot="5400000">
            <a:off x="4584699" y="2010602"/>
            <a:ext cx="200025" cy="523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rot="5400000" flipH="1">
            <a:off x="4528342" y="1995521"/>
            <a:ext cx="200025" cy="63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rot="5400000">
            <a:off x="4468811" y="2001077"/>
            <a:ext cx="200025" cy="52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rot="5400000" flipH="1">
            <a:off x="4464843" y="2038383"/>
            <a:ext cx="104775" cy="539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rot="5400000">
            <a:off x="4194174" y="1712152"/>
            <a:ext cx="0" cy="6016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3894930" y="2027270"/>
            <a:ext cx="0" cy="714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044405" y="2038383"/>
            <a:ext cx="0" cy="1016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951955" y="230728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</a:rPr>
              <a:t>R</a:t>
            </a:r>
            <a:r>
              <a:rPr lang="en-US" altLang="en-US" sz="2000" baseline="-25000">
                <a:solidFill>
                  <a:schemeClr val="tx1"/>
                </a:solidFill>
              </a:rPr>
              <a:t>1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507705" y="1411320"/>
            <a:ext cx="531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</a:rPr>
              <a:t>R </a:t>
            </a:r>
            <a:r>
              <a:rPr lang="en-US" altLang="en-US" baseline="-25000">
                <a:solidFill>
                  <a:schemeClr val="tx1"/>
                </a:solidFill>
              </a:rPr>
              <a:t>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904080" y="2180288"/>
            <a:ext cx="617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>
                <a:solidFill>
                  <a:schemeClr val="tx1"/>
                </a:solidFill>
              </a:rPr>
              <a:t>v</a:t>
            </a:r>
            <a:r>
              <a:rPr lang="en-US" altLang="en-US" sz="2800" baseline="-25000">
                <a:solidFill>
                  <a:schemeClr val="tx1"/>
                </a:solidFill>
              </a:rPr>
              <a:t>S1</a:t>
            </a:r>
            <a:endParaRPr lang="en-US" altLang="en-US" sz="2800">
              <a:solidFill>
                <a:schemeClr val="tx1"/>
              </a:solidFill>
            </a:endParaRPr>
          </a:p>
        </p:txBody>
      </p: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648493" y="1929463"/>
            <a:ext cx="3240087" cy="454025"/>
            <a:chOff x="753" y="1491"/>
            <a:chExt cx="2041" cy="286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1741" y="1578"/>
              <a:ext cx="1053" cy="138"/>
              <a:chOff x="541" y="978"/>
              <a:chExt cx="1053" cy="138"/>
            </a:xfrm>
          </p:grpSpPr>
          <p:sp>
            <p:nvSpPr>
              <p:cNvPr id="41" name="Line 36"/>
              <p:cNvSpPr>
                <a:spLocks noChangeShapeType="1"/>
              </p:cNvSpPr>
              <p:nvPr/>
            </p:nvSpPr>
            <p:spPr bwMode="auto">
              <a:xfrm rot="16200000" flipV="1">
                <a:off x="1415" y="868"/>
                <a:ext cx="3" cy="3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7"/>
              <p:cNvSpPr>
                <a:spLocks noChangeShapeType="1"/>
              </p:cNvSpPr>
              <p:nvPr/>
            </p:nvSpPr>
            <p:spPr bwMode="auto">
              <a:xfrm rot="5400000" flipH="1">
                <a:off x="1191" y="1000"/>
                <a:ext cx="66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38"/>
              <p:cNvSpPr>
                <a:spLocks noChangeShapeType="1"/>
              </p:cNvSpPr>
              <p:nvPr/>
            </p:nvSpPr>
            <p:spPr bwMode="auto">
              <a:xfrm rot="5400000">
                <a:off x="1127" y="1036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39"/>
              <p:cNvSpPr>
                <a:spLocks noChangeShapeType="1"/>
              </p:cNvSpPr>
              <p:nvPr/>
            </p:nvSpPr>
            <p:spPr bwMode="auto">
              <a:xfrm rot="5400000" flipH="1">
                <a:off x="1091" y="1027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0"/>
              <p:cNvSpPr>
                <a:spLocks noChangeShapeType="1"/>
              </p:cNvSpPr>
              <p:nvPr/>
            </p:nvSpPr>
            <p:spPr bwMode="auto">
              <a:xfrm rot="5400000">
                <a:off x="1054" y="1036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1"/>
              <p:cNvSpPr>
                <a:spLocks noChangeShapeType="1"/>
              </p:cNvSpPr>
              <p:nvPr/>
            </p:nvSpPr>
            <p:spPr bwMode="auto">
              <a:xfrm rot="5400000" flipH="1">
                <a:off x="1018" y="1027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2"/>
              <p:cNvSpPr>
                <a:spLocks noChangeShapeType="1"/>
              </p:cNvSpPr>
              <p:nvPr/>
            </p:nvSpPr>
            <p:spPr bwMode="auto">
              <a:xfrm rot="5400000">
                <a:off x="981" y="1030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43"/>
              <p:cNvSpPr>
                <a:spLocks noChangeShapeType="1"/>
              </p:cNvSpPr>
              <p:nvPr/>
            </p:nvSpPr>
            <p:spPr bwMode="auto">
              <a:xfrm rot="5400000" flipH="1">
                <a:off x="945" y="1021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44"/>
              <p:cNvSpPr>
                <a:spLocks noChangeShapeType="1"/>
              </p:cNvSpPr>
              <p:nvPr/>
            </p:nvSpPr>
            <p:spPr bwMode="auto">
              <a:xfrm rot="5400000">
                <a:off x="908" y="1024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 rot="5400000" flipH="1">
                <a:off x="905" y="1048"/>
                <a:ext cx="66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 rot="5400000">
                <a:off x="731" y="842"/>
                <a:ext cx="0" cy="3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" name="Group 47"/>
            <p:cNvGrpSpPr>
              <a:grpSpLocks/>
            </p:cNvGrpSpPr>
            <p:nvPr/>
          </p:nvGrpSpPr>
          <p:grpSpPr bwMode="auto">
            <a:xfrm>
              <a:off x="753" y="1491"/>
              <a:ext cx="996" cy="286"/>
              <a:chOff x="449" y="2211"/>
              <a:chExt cx="996" cy="286"/>
            </a:xfrm>
          </p:grpSpPr>
          <p:sp>
            <p:nvSpPr>
              <p:cNvPr id="37" name="Oval 48"/>
              <p:cNvSpPr>
                <a:spLocks noChangeArrowheads="1"/>
              </p:cNvSpPr>
              <p:nvPr/>
            </p:nvSpPr>
            <p:spPr bwMode="auto">
              <a:xfrm rot="5400000">
                <a:off x="931" y="2225"/>
                <a:ext cx="286" cy="25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 flipV="1">
                <a:off x="1324" y="2229"/>
                <a:ext cx="0" cy="2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0"/>
              <p:cNvSpPr>
                <a:spLocks noChangeShapeType="1"/>
              </p:cNvSpPr>
              <p:nvPr/>
            </p:nvSpPr>
            <p:spPr bwMode="auto">
              <a:xfrm rot="5400000" flipV="1">
                <a:off x="694" y="2106"/>
                <a:ext cx="0" cy="4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51"/>
              <p:cNvSpPr txBox="1">
                <a:spLocks noChangeArrowheads="1"/>
              </p:cNvSpPr>
              <p:nvPr/>
            </p:nvSpPr>
            <p:spPr bwMode="auto">
              <a:xfrm>
                <a:off x="908" y="2244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tx1"/>
                    </a:solidFill>
                    <a:latin typeface="Symbol" pitchFamily="18" charset="2"/>
                  </a:rPr>
                  <a:t>-</a:t>
                </a:r>
                <a:r>
                  <a:rPr lang="en-US" altLang="en-US" sz="1600">
                    <a:solidFill>
                      <a:schemeClr val="tx1"/>
                    </a:solidFill>
                  </a:rPr>
                  <a:t>  +</a:t>
                </a:r>
              </a:p>
            </p:txBody>
          </p:sp>
        </p:grp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656430" y="2504138"/>
            <a:ext cx="3240088" cy="454025"/>
            <a:chOff x="753" y="1491"/>
            <a:chExt cx="2041" cy="286"/>
          </a:xfrm>
        </p:grpSpPr>
        <p:grpSp>
          <p:nvGrpSpPr>
            <p:cNvPr id="71" name="Group 71"/>
            <p:cNvGrpSpPr>
              <a:grpSpLocks/>
            </p:cNvGrpSpPr>
            <p:nvPr/>
          </p:nvGrpSpPr>
          <p:grpSpPr bwMode="auto">
            <a:xfrm>
              <a:off x="1741" y="1578"/>
              <a:ext cx="1053" cy="138"/>
              <a:chOff x="541" y="978"/>
              <a:chExt cx="1053" cy="138"/>
            </a:xfrm>
          </p:grpSpPr>
          <p:sp>
            <p:nvSpPr>
              <p:cNvPr id="77" name="Line 72"/>
              <p:cNvSpPr>
                <a:spLocks noChangeShapeType="1"/>
              </p:cNvSpPr>
              <p:nvPr/>
            </p:nvSpPr>
            <p:spPr bwMode="auto">
              <a:xfrm rot="16200000" flipV="1">
                <a:off x="1415" y="868"/>
                <a:ext cx="3" cy="35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 rot="5400000" flipH="1">
                <a:off x="1191" y="1000"/>
                <a:ext cx="66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 rot="5400000">
                <a:off x="1127" y="1036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75"/>
              <p:cNvSpPr>
                <a:spLocks noChangeShapeType="1"/>
              </p:cNvSpPr>
              <p:nvPr/>
            </p:nvSpPr>
            <p:spPr bwMode="auto">
              <a:xfrm rot="5400000" flipH="1">
                <a:off x="1091" y="1027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76"/>
              <p:cNvSpPr>
                <a:spLocks noChangeShapeType="1"/>
              </p:cNvSpPr>
              <p:nvPr/>
            </p:nvSpPr>
            <p:spPr bwMode="auto">
              <a:xfrm rot="5400000">
                <a:off x="1054" y="1036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7"/>
              <p:cNvSpPr>
                <a:spLocks noChangeShapeType="1"/>
              </p:cNvSpPr>
              <p:nvPr/>
            </p:nvSpPr>
            <p:spPr bwMode="auto">
              <a:xfrm rot="5400000" flipH="1">
                <a:off x="1018" y="1027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8"/>
              <p:cNvSpPr>
                <a:spLocks noChangeShapeType="1"/>
              </p:cNvSpPr>
              <p:nvPr/>
            </p:nvSpPr>
            <p:spPr bwMode="auto">
              <a:xfrm rot="5400000">
                <a:off x="981" y="1030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9"/>
              <p:cNvSpPr>
                <a:spLocks noChangeShapeType="1"/>
              </p:cNvSpPr>
              <p:nvPr/>
            </p:nvSpPr>
            <p:spPr bwMode="auto">
              <a:xfrm rot="5400000" flipH="1">
                <a:off x="945" y="1021"/>
                <a:ext cx="126" cy="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80"/>
              <p:cNvSpPr>
                <a:spLocks noChangeShapeType="1"/>
              </p:cNvSpPr>
              <p:nvPr/>
            </p:nvSpPr>
            <p:spPr bwMode="auto">
              <a:xfrm rot="5400000">
                <a:off x="908" y="1024"/>
                <a:ext cx="126" cy="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1"/>
              <p:cNvSpPr>
                <a:spLocks noChangeShapeType="1"/>
              </p:cNvSpPr>
              <p:nvPr/>
            </p:nvSpPr>
            <p:spPr bwMode="auto">
              <a:xfrm rot="5400000" flipH="1">
                <a:off x="905" y="1048"/>
                <a:ext cx="66" cy="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82"/>
              <p:cNvSpPr>
                <a:spLocks noChangeShapeType="1"/>
              </p:cNvSpPr>
              <p:nvPr/>
            </p:nvSpPr>
            <p:spPr bwMode="auto">
              <a:xfrm rot="5400000">
                <a:off x="731" y="842"/>
                <a:ext cx="0" cy="37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83"/>
            <p:cNvGrpSpPr>
              <a:grpSpLocks/>
            </p:cNvGrpSpPr>
            <p:nvPr/>
          </p:nvGrpSpPr>
          <p:grpSpPr bwMode="auto">
            <a:xfrm>
              <a:off x="753" y="1491"/>
              <a:ext cx="996" cy="286"/>
              <a:chOff x="449" y="2211"/>
              <a:chExt cx="996" cy="286"/>
            </a:xfrm>
          </p:grpSpPr>
          <p:sp>
            <p:nvSpPr>
              <p:cNvPr id="73" name="Oval 84"/>
              <p:cNvSpPr>
                <a:spLocks noChangeArrowheads="1"/>
              </p:cNvSpPr>
              <p:nvPr/>
            </p:nvSpPr>
            <p:spPr bwMode="auto">
              <a:xfrm rot="5400000">
                <a:off x="931" y="2225"/>
                <a:ext cx="286" cy="258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Line 85"/>
              <p:cNvSpPr>
                <a:spLocks noChangeShapeType="1"/>
              </p:cNvSpPr>
              <p:nvPr/>
            </p:nvSpPr>
            <p:spPr bwMode="auto">
              <a:xfrm rot="5400000" flipV="1">
                <a:off x="1324" y="2229"/>
                <a:ext cx="0" cy="2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86"/>
              <p:cNvSpPr>
                <a:spLocks noChangeShapeType="1"/>
              </p:cNvSpPr>
              <p:nvPr/>
            </p:nvSpPr>
            <p:spPr bwMode="auto">
              <a:xfrm rot="5400000" flipV="1">
                <a:off x="694" y="2106"/>
                <a:ext cx="0" cy="4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Text Box 87"/>
              <p:cNvSpPr txBox="1">
                <a:spLocks noChangeArrowheads="1"/>
              </p:cNvSpPr>
              <p:nvPr/>
            </p:nvSpPr>
            <p:spPr bwMode="auto">
              <a:xfrm>
                <a:off x="908" y="2244"/>
                <a:ext cx="32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FF0000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600">
                    <a:solidFill>
                      <a:schemeClr val="tx1"/>
                    </a:solidFill>
                    <a:latin typeface="Symbol" pitchFamily="18" charset="2"/>
                  </a:rPr>
                  <a:t>-</a:t>
                </a:r>
                <a:r>
                  <a:rPr lang="en-US" altLang="en-US" sz="1600">
                    <a:solidFill>
                      <a:schemeClr val="tx1"/>
                    </a:solidFill>
                  </a:rPr>
                  <a:t>  +</a:t>
                </a:r>
              </a:p>
            </p:txBody>
          </p:sp>
        </p:grpSp>
      </p:grpSp>
      <p:sp>
        <p:nvSpPr>
          <p:cNvPr id="88" name="Text Box 88"/>
          <p:cNvSpPr txBox="1">
            <a:spLocks noChangeArrowheads="1"/>
          </p:cNvSpPr>
          <p:nvPr/>
        </p:nvSpPr>
        <p:spPr bwMode="auto">
          <a:xfrm>
            <a:off x="958850" y="1445169"/>
            <a:ext cx="61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v</a:t>
            </a:r>
            <a:r>
              <a:rPr lang="en-US" altLang="en-US" sz="2800" baseline="-25000" dirty="0">
                <a:solidFill>
                  <a:schemeClr val="tx1"/>
                </a:solidFill>
              </a:rPr>
              <a:t>S2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Text Box 90"/>
          <p:cNvSpPr txBox="1">
            <a:spLocks noChangeArrowheads="1"/>
          </p:cNvSpPr>
          <p:nvPr/>
        </p:nvSpPr>
        <p:spPr bwMode="auto">
          <a:xfrm>
            <a:off x="2897980" y="1713563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>
                <a:solidFill>
                  <a:schemeClr val="tx1"/>
                </a:solidFill>
              </a:rPr>
              <a:t>R</a:t>
            </a:r>
            <a:r>
              <a:rPr lang="en-US" altLang="en-US" sz="2000" baseline="-25000">
                <a:solidFill>
                  <a:schemeClr val="tx1"/>
                </a:solidFill>
              </a:rPr>
              <a:t>2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91" name="Group 92"/>
          <p:cNvGrpSpPr>
            <a:grpSpLocks/>
          </p:cNvGrpSpPr>
          <p:nvPr/>
        </p:nvGrpSpPr>
        <p:grpSpPr bwMode="auto">
          <a:xfrm>
            <a:off x="6468268" y="4276758"/>
            <a:ext cx="514350" cy="476250"/>
            <a:chOff x="1200" y="2286"/>
            <a:chExt cx="324" cy="300"/>
          </a:xfrm>
        </p:grpSpPr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1354" y="2286"/>
              <a:ext cx="0" cy="2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1200" y="2489"/>
              <a:ext cx="3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1322" y="2586"/>
              <a:ext cx="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1249" y="2546"/>
              <a:ext cx="2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Text Box 108"/>
          <p:cNvSpPr txBox="1">
            <a:spLocks noChangeArrowheads="1"/>
          </p:cNvSpPr>
          <p:nvPr/>
        </p:nvSpPr>
        <p:spPr bwMode="auto">
          <a:xfrm>
            <a:off x="1580356" y="5057654"/>
            <a:ext cx="540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FF0000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rgbClr val="FF0000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rgbClr val="FF00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00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V</a:t>
            </a:r>
            <a:r>
              <a:rPr lang="en-US" altLang="en-US" sz="2800" baseline="-25000" dirty="0">
                <a:solidFill>
                  <a:schemeClr val="tx1"/>
                </a:solidFill>
              </a:rPr>
              <a:t>out</a:t>
            </a:r>
            <a:r>
              <a:rPr lang="en-US" altLang="en-US" sz="2800" dirty="0">
                <a:solidFill>
                  <a:schemeClr val="tx1"/>
                </a:solidFill>
              </a:rPr>
              <a:t>= </a:t>
            </a:r>
            <a:r>
              <a:rPr lang="en-US" altLang="en-US" sz="2800" dirty="0">
                <a:solidFill>
                  <a:schemeClr val="tx1"/>
                </a:solidFill>
                <a:latin typeface="Symbol" pitchFamily="18" charset="2"/>
              </a:rPr>
              <a:t>- </a:t>
            </a:r>
            <a:r>
              <a:rPr lang="en-US" altLang="en-US" sz="2800" dirty="0">
                <a:solidFill>
                  <a:schemeClr val="tx1"/>
                </a:solidFill>
              </a:rPr>
              <a:t>R</a:t>
            </a:r>
            <a:r>
              <a:rPr lang="en-US" altLang="en-US" sz="2800" baseline="-25000" dirty="0">
                <a:solidFill>
                  <a:schemeClr val="tx1"/>
                </a:solidFill>
              </a:rPr>
              <a:t>f </a:t>
            </a:r>
            <a:r>
              <a:rPr lang="en-US" altLang="en-US" sz="2800" dirty="0">
                <a:solidFill>
                  <a:schemeClr val="tx1"/>
                </a:solidFill>
                <a:latin typeface="Symbol" pitchFamily="18" charset="2"/>
              </a:rPr>
              <a:t>(</a:t>
            </a:r>
            <a:r>
              <a:rPr lang="en-US" altLang="en-US" sz="2800" dirty="0" smtClean="0">
                <a:solidFill>
                  <a:schemeClr val="tx1"/>
                </a:solidFill>
              </a:rPr>
              <a:t>V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S1</a:t>
            </a:r>
            <a:r>
              <a:rPr lang="en-US" altLang="en-US" sz="2800" dirty="0" smtClean="0">
                <a:solidFill>
                  <a:schemeClr val="tx1"/>
                </a:solidFill>
              </a:rPr>
              <a:t>/R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en-US" sz="2800" dirty="0" smtClean="0">
                <a:solidFill>
                  <a:schemeClr val="tx1"/>
                </a:solidFill>
              </a:rPr>
              <a:t>+V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S2</a:t>
            </a:r>
            <a:r>
              <a:rPr lang="en-US" altLang="en-US" sz="2800" dirty="0" smtClean="0">
                <a:solidFill>
                  <a:schemeClr val="tx1"/>
                </a:solidFill>
              </a:rPr>
              <a:t>/R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800" dirty="0" smtClean="0">
                <a:solidFill>
                  <a:schemeClr val="tx1"/>
                </a:solidFill>
              </a:rPr>
              <a:t>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9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/>
              <a:t>Different pulse shapes can be observed when we add harmonics to sinusoidal signals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71FF-0BB2-4E20-BF3F-46599D43013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147614"/>
            <a:ext cx="8580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clear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t=0:1000;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omega=2*pi/200;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V1=cos(omega*t)-(1/3)*cos(3*omega*t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 +(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1/5)*cos(5*omega*t);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figure(1);plot(t,V1)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857500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4310550"/>
            <a:ext cx="4173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With large number of harmonics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the output approaches the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square wave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1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dirty="0" smtClean="0"/>
              <a:t>Different pulse shapes can be observed when we add harmonics to sinusoidal signals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71FF-0BB2-4E20-BF3F-46599D43013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147614"/>
            <a:ext cx="85801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clear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t=0:1000;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omega=2*pi/200;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V1=cos(omega*t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)+(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1/3)*cos(3*omega*t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             +(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1/5)*cos(5*omega*t);</a:t>
            </a:r>
          </a:p>
          <a:p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figure(1);plot(t,V1)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10" y="2857500"/>
            <a:ext cx="5334000" cy="400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673" y="4340047"/>
            <a:ext cx="4173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With large number of harmonics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the output approaches the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triangular wave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5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real amplifiers have a finite bandwidths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F71FF-0BB2-4E20-BF3F-46599D4301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5767" y="5092547"/>
            <a:ext cx="5990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00FF"/>
                </a:solidFill>
              </a:rPr>
              <a:t>Important trade off: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Gain * Bandwidth  is approximately a constant</a:t>
            </a:r>
            <a:endParaRPr lang="en-US" i="1" dirty="0" smtClean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5453" y="1308944"/>
            <a:ext cx="4921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Bandwidth is the range of frequencies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for which the device works properly</a:t>
            </a:r>
            <a:endParaRPr lang="en-US" i="1" dirty="0" smtClean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504" y="2497041"/>
            <a:ext cx="8048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Our OpAmp circuits work well for low frequencies, down to DC</a:t>
            </a:r>
            <a:endParaRPr lang="en-US" i="1" baseline="-25000" dirty="0" smtClean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5453" y="3223829"/>
            <a:ext cx="6397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Bandwidth in this case is defined as the frequency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for which the output power gain is down to 50%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 of  the design value</a:t>
            </a:r>
            <a:endParaRPr lang="en-US" i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3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 bwMode="auto"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rtlCol="0">
        <a:spAutoFit/>
      </a:bodyPr>
      <a:lstStyle>
        <a:defPPr>
          <a:defRPr i="1" dirty="0" smtClean="0">
            <a:solidFill>
              <a:srgbClr val="0000FF"/>
            </a:solidFill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25928</TotalTime>
  <Words>312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Courier New</vt:lpstr>
      <vt:lpstr>Symbol</vt:lpstr>
      <vt:lpstr>Times New Roman</vt:lpstr>
      <vt:lpstr>Wingdings</vt:lpstr>
      <vt:lpstr>Default Design</vt:lpstr>
      <vt:lpstr>MathType 7.0 Equation</vt:lpstr>
      <vt:lpstr>Op Amp: Nearly ideal differential voltage amplifier</vt:lpstr>
      <vt:lpstr>Before you build a circuit, you need to draw circuit diagram, and a wiring diagram</vt:lpstr>
      <vt:lpstr>This is a wiring diagram for non-inverting amplifier</vt:lpstr>
      <vt:lpstr>Inverting amplifier</vt:lpstr>
      <vt:lpstr>Summing amplifier</vt:lpstr>
      <vt:lpstr>Different pulse shapes can be observed when we add harmonics to sinusoidal signals</vt:lpstr>
      <vt:lpstr>Different pulse shapes can be observed when we add harmonics to sinusoidal signals</vt:lpstr>
      <vt:lpstr>All real amplifiers have a finite bandwidths</vt:lpstr>
    </vt:vector>
  </TitlesOfParts>
  <Company>EE Dept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Lecture_16</dc:title>
  <dc:creator>J.G.</dc:creator>
  <cp:lastModifiedBy>Julius Goldhar</cp:lastModifiedBy>
  <cp:revision>309</cp:revision>
  <cp:lastPrinted>2022-03-15T01:52:02Z</cp:lastPrinted>
  <dcterms:created xsi:type="dcterms:W3CDTF">1999-01-11T19:39:02Z</dcterms:created>
  <dcterms:modified xsi:type="dcterms:W3CDTF">2022-03-24T16:36:51Z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C:\WINDOWS\Desktop\New 204</vt:lpwstr>
  </property>
</Properties>
</file>