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7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2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D5640-866E-434D-99D3-CDF94855533F}"/>
              </a:ext>
            </a:extLst>
          </p:cNvPr>
          <p:cNvSpPr txBox="1"/>
          <p:nvPr/>
        </p:nvSpPr>
        <p:spPr>
          <a:xfrm>
            <a:off x="684974" y="1262767"/>
            <a:ext cx="72202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Building capacity to provide</a:t>
            </a:r>
          </a:p>
          <a:p>
            <a:r>
              <a:rPr lang="en-US" sz="40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in-demand data analysis skills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47224-7EF2-864B-851A-DE131E19ED82}"/>
              </a:ext>
            </a:extLst>
          </p:cNvPr>
          <p:cNvSpPr txBox="1"/>
          <p:nvPr/>
        </p:nvSpPr>
        <p:spPr>
          <a:xfrm>
            <a:off x="9139842" y="3806464"/>
            <a:ext cx="21540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Avenir Next Medium" panose="020B0503020202020204" pitchFamily="34" charset="0"/>
              </a:rPr>
              <a:t>Kirsten </a:t>
            </a:r>
            <a:r>
              <a:rPr lang="en-US" sz="2400" dirty="0" err="1">
                <a:solidFill>
                  <a:schemeClr val="bg1"/>
                </a:solidFill>
                <a:latin typeface="Avenir Next Medium" panose="020B0503020202020204" pitchFamily="34" charset="0"/>
              </a:rPr>
              <a:t>Burcat</a:t>
            </a:r>
            <a:endParaRPr lang="en-US" sz="2400" dirty="0">
              <a:solidFill>
                <a:schemeClr val="bg1"/>
              </a:solidFill>
              <a:latin typeface="Avenir Next Medium" panose="020B0503020202020204" pitchFamily="34" charset="0"/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  <a:latin typeface="Avenir Next Medium" panose="020B0503020202020204" pitchFamily="34" charset="0"/>
              </a:rPr>
              <a:t>JP </a:t>
            </a:r>
            <a:r>
              <a:rPr lang="en-US" sz="2400" dirty="0" err="1">
                <a:solidFill>
                  <a:schemeClr val="bg1"/>
                </a:solidFill>
                <a:latin typeface="Avenir Next Medium" panose="020B0503020202020204" pitchFamily="34" charset="0"/>
              </a:rPr>
              <a:t>Courneya</a:t>
            </a:r>
            <a:endParaRPr lang="en-US" sz="2400" dirty="0">
              <a:solidFill>
                <a:schemeClr val="bg1"/>
              </a:solidFill>
              <a:latin typeface="Avenir Next Medium" panose="020B0503020202020204" pitchFamily="34" charset="0"/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  <a:latin typeface="Avenir Next Medium" panose="020B0503020202020204" pitchFamily="34" charset="0"/>
              </a:rPr>
              <a:t>Amy Yarnell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Avenir Next Medium" panose="020B0503020202020204" pitchFamily="34" charset="0"/>
              </a:rPr>
              <a:t>Brian </a:t>
            </a:r>
            <a:r>
              <a:rPr lang="en-US" sz="2400" dirty="0" err="1">
                <a:solidFill>
                  <a:schemeClr val="bg1"/>
                </a:solidFill>
                <a:latin typeface="Avenir Next Medium" panose="020B0503020202020204" pitchFamily="34" charset="0"/>
              </a:rPr>
              <a:t>Zelip</a:t>
            </a:r>
            <a:endParaRPr lang="en-US" sz="2400" dirty="0">
              <a:solidFill>
                <a:schemeClr val="bg1"/>
              </a:solidFill>
              <a:latin typeface="Avenir Next Medium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5F819-53F8-114C-AD1D-0783565C82A1}"/>
              </a:ext>
            </a:extLst>
          </p:cNvPr>
          <p:cNvSpPr txBox="1"/>
          <p:nvPr/>
        </p:nvSpPr>
        <p:spPr>
          <a:xfrm>
            <a:off x="10780873" y="146884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Medium" panose="020B0503020202020204" pitchFamily="34" charset="0"/>
              </a:rPr>
              <a:t>MAC 2021</a:t>
            </a:r>
          </a:p>
        </p:txBody>
      </p:sp>
    </p:spTree>
    <p:extLst>
      <p:ext uri="{BB962C8B-B14F-4D97-AF65-F5344CB8AC3E}">
        <p14:creationId xmlns:p14="http://schemas.microsoft.com/office/powerpoint/2010/main" val="26025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8E1C9-79BA-7440-B006-72C422F8014E}"/>
              </a:ext>
            </a:extLst>
          </p:cNvPr>
          <p:cNvSpPr txBox="1"/>
          <p:nvPr/>
        </p:nvSpPr>
        <p:spPr>
          <a:xfrm>
            <a:off x="1438662" y="191387"/>
            <a:ext cx="884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What is Library Carpentry?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5BDF8-BAE3-7F42-AA9D-BADF61892044}"/>
              </a:ext>
            </a:extLst>
          </p:cNvPr>
          <p:cNvSpPr txBox="1"/>
          <p:nvPr/>
        </p:nvSpPr>
        <p:spPr>
          <a:xfrm>
            <a:off x="689344" y="1423681"/>
            <a:ext cx="108133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The Carpentries is a non-profit dedicated to teaching coding and data science skills to researchers worldwide through inclusive, hands-on workshops.</a:t>
            </a:r>
          </a:p>
          <a:p>
            <a:endParaRPr lang="en-US" sz="20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Library Carpentry (LC) is a subset of the Carpentries curriculum directed at library staff.</a:t>
            </a:r>
          </a:p>
          <a:p>
            <a:endParaRPr lang="en-US" sz="20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A common LC workshop is held over two days and is comprised of four lessons: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Introduction to working with data and 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The UNIX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Introduction to </a:t>
            </a:r>
            <a:r>
              <a:rPr lang="en-US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Github</a:t>
            </a:r>
            <a:endParaRPr lang="en-US" sz="20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Introduction to </a:t>
            </a:r>
            <a:r>
              <a:rPr lang="en-US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OpenRefine</a:t>
            </a:r>
            <a:endParaRPr lang="en-US" sz="20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3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8E1C9-79BA-7440-B006-72C422F8014E}"/>
              </a:ext>
            </a:extLst>
          </p:cNvPr>
          <p:cNvSpPr txBox="1"/>
          <p:nvPr/>
        </p:nvSpPr>
        <p:spPr>
          <a:xfrm>
            <a:off x="2060676" y="584790"/>
            <a:ext cx="772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Our experience with LC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4586B-2FCD-D349-B5FB-8D1B5582CC90}"/>
              </a:ext>
            </a:extLst>
          </p:cNvPr>
          <p:cNvSpPr txBox="1"/>
          <p:nvPr/>
        </p:nvSpPr>
        <p:spPr>
          <a:xfrm>
            <a:off x="689344" y="1423681"/>
            <a:ext cx="108133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Logistics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Change from in person to virtual (use of Zoom and </a:t>
            </a:r>
            <a:r>
              <a:rPr lang="en-US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Etherpad</a:t>
            </a: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Central org helped with instructor recruitment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Advertising through NNLM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Changes in second LC event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Shorter duration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Tidy Data and R instead of Git and </a:t>
            </a:r>
            <a:r>
              <a:rPr lang="en-US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OpenRefine</a:t>
            </a:r>
            <a:endParaRPr lang="en-US" sz="20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Challenges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Keeping everyone together in </a:t>
            </a:r>
            <a:r>
              <a:rPr lang="en-US" sz="2000">
                <a:solidFill>
                  <a:schemeClr val="bg1"/>
                </a:solidFill>
                <a:latin typeface="Avenir Next" panose="020B0503020202020204" pitchFamily="34" charset="0"/>
              </a:rPr>
              <a:t>virtual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venir Next" panose="020B0503020202020204" pitchFamily="34" charset="0"/>
              </a:rPr>
              <a:t>Harmonizing </a:t>
            </a: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experience with multiple instructors</a:t>
            </a:r>
          </a:p>
        </p:txBody>
      </p:sp>
    </p:spTree>
    <p:extLst>
      <p:ext uri="{BB962C8B-B14F-4D97-AF65-F5344CB8AC3E}">
        <p14:creationId xmlns:p14="http://schemas.microsoft.com/office/powerpoint/2010/main" val="112511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8E1C9-79BA-7440-B006-72C422F8014E}"/>
              </a:ext>
            </a:extLst>
          </p:cNvPr>
          <p:cNvSpPr txBox="1"/>
          <p:nvPr/>
        </p:nvSpPr>
        <p:spPr>
          <a:xfrm>
            <a:off x="2060676" y="988827"/>
            <a:ext cx="8658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Self-hosting LC workshops</a:t>
            </a:r>
          </a:p>
        </p:txBody>
      </p:sp>
    </p:spTree>
    <p:extLst>
      <p:ext uri="{BB962C8B-B14F-4D97-AF65-F5344CB8AC3E}">
        <p14:creationId xmlns:p14="http://schemas.microsoft.com/office/powerpoint/2010/main" val="224117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D5640-866E-434D-99D3-CDF94855533F}"/>
              </a:ext>
            </a:extLst>
          </p:cNvPr>
          <p:cNvSpPr txBox="1"/>
          <p:nvPr/>
        </p:nvSpPr>
        <p:spPr>
          <a:xfrm>
            <a:off x="684974" y="1262767"/>
            <a:ext cx="2860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Thank you!</a:t>
            </a:r>
          </a:p>
          <a:p>
            <a:r>
              <a:rPr lang="en-US" sz="40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47224-7EF2-864B-851A-DE131E19ED82}"/>
              </a:ext>
            </a:extLst>
          </p:cNvPr>
          <p:cNvSpPr txBox="1"/>
          <p:nvPr/>
        </p:nvSpPr>
        <p:spPr>
          <a:xfrm>
            <a:off x="2764715" y="2848294"/>
            <a:ext cx="762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Medium" panose="020B0503020202020204" pitchFamily="34" charset="0"/>
              </a:rPr>
              <a:t>Partial funding made possible by the (acknowledgement goes here)</a:t>
            </a:r>
          </a:p>
          <a:p>
            <a:r>
              <a:rPr lang="en-US" dirty="0">
                <a:solidFill>
                  <a:schemeClr val="bg1"/>
                </a:solidFill>
                <a:latin typeface="Avenir Next Medium" panose="020B0503020202020204" pitchFamily="34" charset="0"/>
              </a:rPr>
              <a:t>Cooperative agreement # UG4 LM013724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5F819-53F8-114C-AD1D-0783565C82A1}"/>
              </a:ext>
            </a:extLst>
          </p:cNvPr>
          <p:cNvSpPr txBox="1"/>
          <p:nvPr/>
        </p:nvSpPr>
        <p:spPr>
          <a:xfrm>
            <a:off x="10780873" y="146884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Medium" panose="020B0503020202020204" pitchFamily="34" charset="0"/>
              </a:rPr>
              <a:t>MAC 2021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3D42E1D-8509-A045-BDA1-1C6B42220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44" y="3762117"/>
            <a:ext cx="3802912" cy="6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6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177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</vt:lpstr>
      <vt:lpstr>Avenir Next Demi Bold</vt:lpstr>
      <vt:lpstr>Avenir Next Medium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Innovation1</dc:creator>
  <cp:lastModifiedBy>Zelip, Brian</cp:lastModifiedBy>
  <cp:revision>11</cp:revision>
  <dcterms:created xsi:type="dcterms:W3CDTF">2021-10-11T13:53:18Z</dcterms:created>
  <dcterms:modified xsi:type="dcterms:W3CDTF">2021-10-13T18:32:18Z</dcterms:modified>
</cp:coreProperties>
</file>