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60" userDrawn="1">
          <p15:clr>
            <a:srgbClr val="A4A3A4"/>
          </p15:clr>
        </p15:guide>
        <p15:guide id="3" pos="2976" userDrawn="1">
          <p15:clr>
            <a:srgbClr val="A4A3A4"/>
          </p15:clr>
        </p15:guide>
        <p15:guide id="4" orient="horz" pos="936" userDrawn="1">
          <p15:clr>
            <a:srgbClr val="A4A3A4"/>
          </p15:clr>
        </p15:guide>
        <p15:guide id="5" orient="horz" pos="2064" userDrawn="1">
          <p15:clr>
            <a:srgbClr val="A4A3A4"/>
          </p15:clr>
        </p15:guide>
        <p15:guide id="6" orient="horz" pos="3384" userDrawn="1">
          <p15:clr>
            <a:srgbClr val="A4A3A4"/>
          </p15:clr>
        </p15:guide>
        <p15:guide id="7" orient="horz" pos="3888" userDrawn="1">
          <p15:clr>
            <a:srgbClr val="A4A3A4"/>
          </p15:clr>
        </p15:guide>
        <p15:guide id="8" pos="2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1E23"/>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3427" autoAdjust="0"/>
  </p:normalViewPr>
  <p:slideViewPr>
    <p:cSldViewPr snapToGrid="0">
      <p:cViewPr varScale="1">
        <p:scale>
          <a:sx n="98" d="100"/>
          <a:sy n="98" d="100"/>
        </p:scale>
        <p:origin x="1056" y="184"/>
      </p:cViewPr>
      <p:guideLst>
        <p:guide pos="360"/>
        <p:guide pos="2976"/>
        <p:guide orient="horz" pos="936"/>
        <p:guide orient="horz" pos="2064"/>
        <p:guide orient="horz" pos="3384"/>
        <p:guide orient="horz" pos="3888"/>
        <p:guide pos="2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2417AA-5186-4DA5-8FC7-94E6CE6234FF}"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3806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9679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428949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67489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2417AA-5186-4DA5-8FC7-94E6CE6234FF}"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9447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2417AA-5186-4DA5-8FC7-94E6CE6234FF}"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272282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2417AA-5186-4DA5-8FC7-94E6CE6234FF}"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83265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2417AA-5186-4DA5-8FC7-94E6CE6234FF}" type="datetimeFigureOut">
              <a:rPr lang="en-US" smtClean="0"/>
              <a:t>10/18/21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1210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417AA-5186-4DA5-8FC7-94E6CE6234FF}" type="datetimeFigureOut">
              <a:rPr lang="en-US" smtClean="0"/>
              <a:t>10/18/21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48121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98613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92408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417AA-5186-4DA5-8FC7-94E6CE6234FF}" type="datetimeFigureOut">
              <a:rPr lang="en-US" smtClean="0"/>
              <a:t>10/18/21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E2BB-BB4D-435C-869E-628F672E8407}" type="slidenum">
              <a:rPr lang="en-US" smtClean="0"/>
              <a:t>‹#›</a:t>
            </a:fld>
            <a:endParaRPr lang="en-US"/>
          </a:p>
        </p:txBody>
      </p:sp>
    </p:spTree>
    <p:extLst>
      <p:ext uri="{BB962C8B-B14F-4D97-AF65-F5344CB8AC3E}">
        <p14:creationId xmlns:p14="http://schemas.microsoft.com/office/powerpoint/2010/main" val="195696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571500" y="1830050"/>
            <a:ext cx="7141763" cy="1446550"/>
          </a:xfrm>
          <a:prstGeom prst="rect">
            <a:avLst/>
          </a:prstGeom>
          <a:noFill/>
        </p:spPr>
        <p:txBody>
          <a:bodyPr wrap="none" rtlCol="0">
            <a:spAutoFit/>
          </a:bodyPr>
          <a:lstStyle/>
          <a:p>
            <a:r>
              <a:rPr lang="en-US" sz="4400" b="1" dirty="0">
                <a:solidFill>
                  <a:schemeClr val="bg1"/>
                </a:solidFill>
                <a:latin typeface="Avenir Next Demi Bold" panose="020B0503020202020204" pitchFamily="34" charset="0"/>
              </a:rPr>
              <a:t>Building capacity to provide </a:t>
            </a:r>
          </a:p>
          <a:p>
            <a:r>
              <a:rPr lang="en-US" sz="4400" b="1" dirty="0">
                <a:solidFill>
                  <a:schemeClr val="bg1"/>
                </a:solidFill>
                <a:latin typeface="Avenir Next Demi Bold" panose="020B0503020202020204" pitchFamily="34" charset="0"/>
              </a:rPr>
              <a:t>in-demand data analysis skills</a:t>
            </a:r>
          </a:p>
        </p:txBody>
      </p:sp>
      <p:sp>
        <p:nvSpPr>
          <p:cNvPr id="3" name="TextBox 2">
            <a:extLst>
              <a:ext uri="{FF2B5EF4-FFF2-40B4-BE49-F238E27FC236}">
                <a16:creationId xmlns:a16="http://schemas.microsoft.com/office/drawing/2014/main" id="{D1347224-7EF2-864B-851A-DE131E19ED82}"/>
              </a:ext>
            </a:extLst>
          </p:cNvPr>
          <p:cNvSpPr txBox="1"/>
          <p:nvPr/>
        </p:nvSpPr>
        <p:spPr>
          <a:xfrm>
            <a:off x="571500" y="3310558"/>
            <a:ext cx="1639551" cy="1323439"/>
          </a:xfrm>
          <a:prstGeom prst="rect">
            <a:avLst/>
          </a:prstGeom>
          <a:noFill/>
        </p:spPr>
        <p:txBody>
          <a:bodyPr wrap="none" rtlCol="0">
            <a:spAutoFit/>
          </a:bodyPr>
          <a:lstStyle/>
          <a:p>
            <a:r>
              <a:rPr lang="en-US" sz="2000" dirty="0">
                <a:solidFill>
                  <a:schemeClr val="bg1"/>
                </a:solidFill>
                <a:latin typeface="Avenir Next Medium" panose="020B0503020202020204" pitchFamily="34" charset="0"/>
              </a:rPr>
              <a:t>Kirsten Burcat</a:t>
            </a:r>
          </a:p>
          <a:p>
            <a:r>
              <a:rPr lang="en-US" sz="2000" dirty="0">
                <a:solidFill>
                  <a:schemeClr val="bg1"/>
                </a:solidFill>
                <a:latin typeface="Avenir Next Medium" panose="020B0503020202020204" pitchFamily="34" charset="0"/>
              </a:rPr>
              <a:t>JP Courneya</a:t>
            </a:r>
          </a:p>
          <a:p>
            <a:r>
              <a:rPr lang="en-US" sz="2000" dirty="0">
                <a:solidFill>
                  <a:schemeClr val="bg1"/>
                </a:solidFill>
                <a:latin typeface="Avenir Next Medium" panose="020B0503020202020204" pitchFamily="34" charset="0"/>
              </a:rPr>
              <a:t>Amy Yarnell</a:t>
            </a:r>
          </a:p>
          <a:p>
            <a:r>
              <a:rPr lang="en-US" sz="2000" dirty="0">
                <a:solidFill>
                  <a:schemeClr val="bg1"/>
                </a:solidFill>
                <a:latin typeface="Avenir Next Medium" panose="020B0503020202020204" pitchFamily="34" charset="0"/>
              </a:rPr>
              <a:t>Brian Zelip</a:t>
            </a: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pic>
        <p:nvPicPr>
          <p:cNvPr id="6" name="Picture 5" descr="Logo, company name&#10;&#10;Description automatically generated">
            <a:extLst>
              <a:ext uri="{FF2B5EF4-FFF2-40B4-BE49-F238E27FC236}">
                <a16:creationId xmlns:a16="http://schemas.microsoft.com/office/drawing/2014/main" id="{4C26C360-2A9D-4B1F-BB2F-43FCF6067F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6014" y="5405350"/>
            <a:ext cx="5396628" cy="865849"/>
          </a:xfrm>
          <a:prstGeom prst="rect">
            <a:avLst/>
          </a:prstGeom>
        </p:spPr>
      </p:pic>
    </p:spTree>
    <p:extLst>
      <p:ext uri="{BB962C8B-B14F-4D97-AF65-F5344CB8AC3E}">
        <p14:creationId xmlns:p14="http://schemas.microsoft.com/office/powerpoint/2010/main" val="260259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8E1C9-79BA-7440-B006-72C422F8014E}"/>
              </a:ext>
            </a:extLst>
          </p:cNvPr>
          <p:cNvSpPr txBox="1"/>
          <p:nvPr/>
        </p:nvSpPr>
        <p:spPr>
          <a:xfrm>
            <a:off x="678055" y="791485"/>
            <a:ext cx="6285119" cy="923330"/>
          </a:xfrm>
          <a:prstGeom prst="rect">
            <a:avLst/>
          </a:prstGeom>
          <a:noFill/>
        </p:spPr>
        <p:txBody>
          <a:bodyPr wrap="none" rtlCol="0">
            <a:spAutoFit/>
          </a:bodyPr>
          <a:lstStyle/>
          <a:p>
            <a:r>
              <a:rPr lang="en-US" sz="5400" b="1" dirty="0">
                <a:solidFill>
                  <a:schemeClr val="bg1"/>
                </a:solidFill>
                <a:latin typeface="Avenir Next Demi Bold" panose="020B0503020202020204" pitchFamily="34" charset="0"/>
              </a:rPr>
              <a:t>Library Carpentry? </a:t>
            </a:r>
          </a:p>
        </p:txBody>
      </p:sp>
      <p:sp>
        <p:nvSpPr>
          <p:cNvPr id="3" name="TextBox 2">
            <a:extLst>
              <a:ext uri="{FF2B5EF4-FFF2-40B4-BE49-F238E27FC236}">
                <a16:creationId xmlns:a16="http://schemas.microsoft.com/office/drawing/2014/main" id="{4285BDF8-BAE3-7F42-AA9D-BADF61892044}"/>
              </a:ext>
            </a:extLst>
          </p:cNvPr>
          <p:cNvSpPr txBox="1"/>
          <p:nvPr/>
        </p:nvSpPr>
        <p:spPr>
          <a:xfrm>
            <a:off x="678055" y="1705957"/>
            <a:ext cx="10813312" cy="1323439"/>
          </a:xfrm>
          <a:prstGeom prst="rect">
            <a:avLst/>
          </a:prstGeom>
          <a:noFill/>
        </p:spPr>
        <p:txBody>
          <a:bodyPr wrap="square" rtlCol="0">
            <a:spAutoFit/>
          </a:bodyPr>
          <a:lstStyle/>
          <a:p>
            <a:r>
              <a:rPr lang="en-US" sz="2000" dirty="0">
                <a:solidFill>
                  <a:schemeClr val="bg1"/>
                </a:solidFill>
                <a:latin typeface="Avenir Next" panose="020B0503020202020204" pitchFamily="34" charset="0"/>
              </a:rPr>
              <a:t>The Carpentries is a non-profit dedicated to teaching coding and data science skills to researchers worldwide through inclusive, hands-on workshops.</a:t>
            </a:r>
          </a:p>
          <a:p>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Library Carpentry (LC) is a subset of the Carpentries curriculum directed library staff.</a:t>
            </a:r>
          </a:p>
        </p:txBody>
      </p:sp>
      <p:sp>
        <p:nvSpPr>
          <p:cNvPr id="6" name="TextBox 5">
            <a:extLst>
              <a:ext uri="{FF2B5EF4-FFF2-40B4-BE49-F238E27FC236}">
                <a16:creationId xmlns:a16="http://schemas.microsoft.com/office/drawing/2014/main" id="{364727F2-CA19-4EE6-8AEA-C4E2A0CE89BB}"/>
              </a:ext>
            </a:extLst>
          </p:cNvPr>
          <p:cNvSpPr txBox="1"/>
          <p:nvPr/>
        </p:nvSpPr>
        <p:spPr>
          <a:xfrm>
            <a:off x="689344" y="3184519"/>
            <a:ext cx="4054781" cy="1692771"/>
          </a:xfrm>
          <a:prstGeom prst="rect">
            <a:avLst/>
          </a:prstGeom>
          <a:noFill/>
        </p:spPr>
        <p:txBody>
          <a:bodyPr wrap="square" rtlCol="0">
            <a:spAutoFit/>
          </a:bodyPr>
          <a:lstStyle/>
          <a:p>
            <a:r>
              <a:rPr lang="en-US" sz="2000" dirty="0">
                <a:solidFill>
                  <a:schemeClr val="bg1"/>
                </a:solidFill>
                <a:latin typeface="Avenir Next" panose="020B0503020202020204" pitchFamily="34" charset="0"/>
              </a:rPr>
              <a:t>A Standard Workshop</a:t>
            </a:r>
          </a:p>
          <a:p>
            <a:pPr indent="-342900">
              <a:buFont typeface="Arial" panose="020B0604020202020204" pitchFamily="34" charset="0"/>
              <a:buChar char="•"/>
            </a:pPr>
            <a:r>
              <a:rPr lang="en-US" sz="2000" dirty="0">
                <a:solidFill>
                  <a:schemeClr val="bg1"/>
                </a:solidFill>
                <a:latin typeface="Avenir Next" panose="020B0503020202020204" pitchFamily="34" charset="0"/>
              </a:rPr>
              <a:t>2 days long, ~7 hrs/day</a:t>
            </a:r>
          </a:p>
          <a:p>
            <a:pPr indent="-342900">
              <a:buFont typeface="Arial" panose="020B0604020202020204" pitchFamily="34" charset="0"/>
              <a:buChar char="•"/>
            </a:pPr>
            <a:r>
              <a:rPr lang="en-US" sz="2000" dirty="0">
                <a:solidFill>
                  <a:schemeClr val="bg1"/>
                </a:solidFill>
                <a:latin typeface="Avenir Next" panose="020B0503020202020204" pitchFamily="34" charset="0"/>
              </a:rPr>
              <a:t>Breaks and group discussion</a:t>
            </a:r>
          </a:p>
          <a:p>
            <a:pPr indent="-342900">
              <a:buFont typeface="Arial" panose="020B0604020202020204" pitchFamily="34" charset="0"/>
              <a:buChar char="•"/>
            </a:pPr>
            <a:r>
              <a:rPr lang="en-US" sz="2000" dirty="0">
                <a:solidFill>
                  <a:schemeClr val="bg1"/>
                </a:solidFill>
                <a:latin typeface="Avenir Next" panose="020B0503020202020204" pitchFamily="34" charset="0"/>
              </a:rPr>
              <a:t>In-person (pre-COVID)</a:t>
            </a:r>
          </a:p>
          <a:p>
            <a:pPr indent="-342900">
              <a:buFont typeface="Arial" panose="020B0604020202020204" pitchFamily="34" charset="0"/>
              <a:buChar char="•"/>
            </a:pPr>
            <a:r>
              <a:rPr lang="en-US" sz="2000" dirty="0">
                <a:solidFill>
                  <a:schemeClr val="bg1"/>
                </a:solidFill>
                <a:latin typeface="Avenir Next" panose="020B0503020202020204" pitchFamily="34" charset="0"/>
              </a:rPr>
              <a:t>Zoom (now)</a:t>
            </a:r>
          </a:p>
        </p:txBody>
      </p:sp>
      <p:sp>
        <p:nvSpPr>
          <p:cNvPr id="4" name="TextBox 3">
            <a:extLst>
              <a:ext uri="{FF2B5EF4-FFF2-40B4-BE49-F238E27FC236}">
                <a16:creationId xmlns:a16="http://schemas.microsoft.com/office/drawing/2014/main" id="{90C4276A-B4AB-4FFD-A8FB-DC4E4920420A}"/>
              </a:ext>
            </a:extLst>
          </p:cNvPr>
          <p:cNvSpPr txBox="1"/>
          <p:nvPr/>
        </p:nvSpPr>
        <p:spPr>
          <a:xfrm>
            <a:off x="4947072" y="3184519"/>
            <a:ext cx="7244928" cy="1908215"/>
          </a:xfrm>
          <a:prstGeom prst="rect">
            <a:avLst/>
          </a:prstGeom>
          <a:noFill/>
        </p:spPr>
        <p:txBody>
          <a:bodyPr wrap="square" rtlCol="0">
            <a:spAutoFit/>
          </a:bodyPr>
          <a:lstStyle/>
          <a:p>
            <a:r>
              <a:rPr lang="en-US" sz="2000" dirty="0">
                <a:solidFill>
                  <a:schemeClr val="bg1"/>
                </a:solidFill>
                <a:latin typeface="Avenir Next" panose="020B0503020202020204" pitchFamily="34" charset="0"/>
              </a:rPr>
              <a:t>Lessons</a:t>
            </a:r>
          </a:p>
          <a:p>
            <a:pPr indent="-285750">
              <a:buFont typeface="Arial" panose="020B0604020202020204" pitchFamily="34" charset="0"/>
              <a:buChar char="•"/>
            </a:pPr>
            <a:r>
              <a:rPr lang="en-US" sz="2000" dirty="0" err="1">
                <a:solidFill>
                  <a:schemeClr val="bg1"/>
                </a:solidFill>
                <a:latin typeface="Avenir Next" panose="020B0503020202020204" pitchFamily="34" charset="0"/>
              </a:rPr>
              <a:t>Github</a:t>
            </a:r>
            <a:endParaRPr lang="en-US" sz="2000" dirty="0">
              <a:solidFill>
                <a:schemeClr val="bg1"/>
              </a:solidFill>
              <a:latin typeface="Avenir Next" panose="020B0503020202020204" pitchFamily="34" charset="0"/>
            </a:endParaRPr>
          </a:p>
          <a:p>
            <a:pPr indent="-285750">
              <a:buFont typeface="Arial" panose="020B0604020202020204" pitchFamily="34" charset="0"/>
              <a:buChar char="•"/>
            </a:pPr>
            <a:r>
              <a:rPr lang="en-US" sz="2000" dirty="0" err="1">
                <a:solidFill>
                  <a:schemeClr val="bg1"/>
                </a:solidFill>
                <a:latin typeface="Avenir Next" panose="020B0503020202020204" pitchFamily="34" charset="0"/>
              </a:rPr>
              <a:t>OpenRefine</a:t>
            </a:r>
            <a:endParaRPr lang="en-US" sz="2000" dirty="0">
              <a:solidFill>
                <a:schemeClr val="bg1"/>
              </a:solidFill>
              <a:latin typeface="Avenir Next" panose="020B0503020202020204" pitchFamily="34" charset="0"/>
            </a:endParaRPr>
          </a:p>
          <a:p>
            <a:pPr indent="-285750">
              <a:buFont typeface="Arial" panose="020B0604020202020204" pitchFamily="34" charset="0"/>
              <a:buChar char="•"/>
            </a:pPr>
            <a:r>
              <a:rPr lang="en-US" sz="2000" dirty="0">
                <a:solidFill>
                  <a:schemeClr val="bg1"/>
                </a:solidFill>
                <a:latin typeface="Avenir Next" panose="020B0503020202020204" pitchFamily="34" charset="0"/>
              </a:rPr>
              <a:t>The UNIX Shell</a:t>
            </a:r>
          </a:p>
          <a:p>
            <a:pPr indent="-285750">
              <a:buFont typeface="Arial" panose="020B0604020202020204" pitchFamily="34" charset="0"/>
              <a:buChar char="•"/>
            </a:pPr>
            <a:r>
              <a:rPr lang="en-US" sz="2000" dirty="0">
                <a:solidFill>
                  <a:schemeClr val="bg1"/>
                </a:solidFill>
                <a:latin typeface="Avenir Next" panose="020B0503020202020204" pitchFamily="34" charset="0"/>
              </a:rPr>
              <a:t>Working with data and regular expressions</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109313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4586B-2FCD-D349-B5FB-8D1B5582CC90}"/>
              </a:ext>
            </a:extLst>
          </p:cNvPr>
          <p:cNvSpPr txBox="1"/>
          <p:nvPr/>
        </p:nvSpPr>
        <p:spPr>
          <a:xfrm>
            <a:off x="4651024" y="1420262"/>
            <a:ext cx="7314478" cy="3785652"/>
          </a:xfrm>
          <a:prstGeom prst="rect">
            <a:avLst/>
          </a:prstGeom>
          <a:noFill/>
        </p:spPr>
        <p:txBody>
          <a:bodyPr wrap="square" rtlCol="0">
            <a:spAutoFit/>
          </a:bodyPr>
          <a:lstStyle/>
          <a:p>
            <a:r>
              <a:rPr lang="en-US" sz="2000" dirty="0">
                <a:solidFill>
                  <a:schemeClr val="bg1"/>
                </a:solidFill>
                <a:latin typeface="Avenir Next" panose="020B0503020202020204" pitchFamily="34" charset="0"/>
              </a:rPr>
              <a:t>Logistics</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Change from in person to virtual</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Central org helped with instructor recruitment</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Advertising through NNLM channels</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Changes in second LC event</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Shorter duration</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Tidy Data and R instead of Git and </a:t>
            </a:r>
            <a:r>
              <a:rPr lang="en-US" sz="2000" dirty="0" err="1">
                <a:solidFill>
                  <a:schemeClr val="bg1"/>
                </a:solidFill>
                <a:latin typeface="Avenir Next" panose="020B0503020202020204" pitchFamily="34" charset="0"/>
              </a:rPr>
              <a:t>OpenRefine</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Challenges</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Keeping everyone together in virtual environment</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Harmonizing experience with multiple instructors</a:t>
            </a:r>
          </a:p>
        </p:txBody>
      </p:sp>
      <p:sp>
        <p:nvSpPr>
          <p:cNvPr id="4" name="TextBox 3">
            <a:extLst>
              <a:ext uri="{FF2B5EF4-FFF2-40B4-BE49-F238E27FC236}">
                <a16:creationId xmlns:a16="http://schemas.microsoft.com/office/drawing/2014/main" id="{2788E1C9-79BA-7440-B006-72C422F8014E}"/>
              </a:ext>
            </a:extLst>
          </p:cNvPr>
          <p:cNvSpPr txBox="1"/>
          <p:nvPr/>
        </p:nvSpPr>
        <p:spPr>
          <a:xfrm>
            <a:off x="571500" y="1485900"/>
            <a:ext cx="3939101" cy="2585323"/>
          </a:xfrm>
          <a:prstGeom prst="rect">
            <a:avLst/>
          </a:prstGeom>
          <a:noFill/>
        </p:spPr>
        <p:txBody>
          <a:bodyPr wrap="square" rtlCol="0">
            <a:spAutoFit/>
          </a:bodyPr>
          <a:lstStyle/>
          <a:p>
            <a:r>
              <a:rPr lang="en-US" sz="5400" b="1" dirty="0">
                <a:solidFill>
                  <a:schemeClr val="bg1"/>
                </a:solidFill>
                <a:latin typeface="Avenir Next Demi Bold" panose="020B0503020202020204" pitchFamily="34" charset="0"/>
              </a:rPr>
              <a:t>Hosting </a:t>
            </a:r>
          </a:p>
          <a:p>
            <a:r>
              <a:rPr lang="en-US" sz="5400" b="1" dirty="0">
                <a:solidFill>
                  <a:schemeClr val="bg1"/>
                </a:solidFill>
                <a:latin typeface="Avenir Next Demi Bold" panose="020B0503020202020204" pitchFamily="34" charset="0"/>
              </a:rPr>
              <a:t> &amp; </a:t>
            </a:r>
          </a:p>
          <a:p>
            <a:r>
              <a:rPr lang="en-US" sz="5400" b="1" dirty="0">
                <a:solidFill>
                  <a:schemeClr val="bg1"/>
                </a:solidFill>
                <a:latin typeface="Avenir Next Demi Bold" panose="020B0503020202020204" pitchFamily="34" charset="0"/>
              </a:rPr>
              <a:t>Helping  </a:t>
            </a:r>
          </a:p>
        </p:txBody>
      </p:sp>
      <p:sp>
        <p:nvSpPr>
          <p:cNvPr id="6" name="TextBox 5">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112511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8E1C9-79BA-7440-B006-72C422F8014E}"/>
              </a:ext>
            </a:extLst>
          </p:cNvPr>
          <p:cNvSpPr txBox="1"/>
          <p:nvPr/>
        </p:nvSpPr>
        <p:spPr>
          <a:xfrm>
            <a:off x="571500" y="1485900"/>
            <a:ext cx="4734278" cy="2585323"/>
          </a:xfrm>
          <a:prstGeom prst="rect">
            <a:avLst/>
          </a:prstGeom>
          <a:noFill/>
        </p:spPr>
        <p:txBody>
          <a:bodyPr wrap="square" rtlCol="0">
            <a:spAutoFit/>
          </a:bodyPr>
          <a:lstStyle/>
          <a:p>
            <a:r>
              <a:rPr lang="en-US" sz="5400" b="1" dirty="0">
                <a:solidFill>
                  <a:schemeClr val="bg1"/>
                </a:solidFill>
                <a:latin typeface="Avenir Next Demi Bold" panose="020B0503020202020204" pitchFamily="34" charset="0"/>
              </a:rPr>
              <a:t>Self-hosting </a:t>
            </a:r>
          </a:p>
          <a:p>
            <a:r>
              <a:rPr lang="en-US" sz="5400" b="1" dirty="0">
                <a:solidFill>
                  <a:schemeClr val="bg1"/>
                </a:solidFill>
                <a:latin typeface="Avenir Next Demi Bold" panose="020B0503020202020204" pitchFamily="34" charset="0"/>
              </a:rPr>
              <a:t> &amp; </a:t>
            </a:r>
          </a:p>
          <a:p>
            <a:r>
              <a:rPr lang="en-US" sz="5400" b="1" dirty="0">
                <a:solidFill>
                  <a:schemeClr val="bg1"/>
                </a:solidFill>
                <a:latin typeface="Avenir Next Demi Bold" panose="020B0503020202020204" pitchFamily="34" charset="0"/>
              </a:rPr>
              <a:t>Teaching </a:t>
            </a:r>
          </a:p>
        </p:txBody>
      </p:sp>
      <p:sp>
        <p:nvSpPr>
          <p:cNvPr id="5" name="TextBox 4">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
        <p:nvSpPr>
          <p:cNvPr id="7" name="TextBox 6">
            <a:extLst>
              <a:ext uri="{FF2B5EF4-FFF2-40B4-BE49-F238E27FC236}">
                <a16:creationId xmlns:a16="http://schemas.microsoft.com/office/drawing/2014/main" id="{9B84586B-2FCD-D349-B5FB-8D1B5582CC90}"/>
              </a:ext>
            </a:extLst>
          </p:cNvPr>
          <p:cNvSpPr txBox="1"/>
          <p:nvPr/>
        </p:nvSpPr>
        <p:spPr>
          <a:xfrm>
            <a:off x="4724400" y="1478952"/>
            <a:ext cx="726730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Next" panose="020B0503020202020204" pitchFamily="34" charset="0"/>
              </a:rPr>
              <a:t>NNLM sponsored national Carpentries Instructor training</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3 HSHSL staff members certified Carpentries instructors</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More control over</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administrative timelines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promotion timeline</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instructor buy-in</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curriculum </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No fee for Carpentries-organized workshop ($2500+)</a:t>
            </a:r>
          </a:p>
        </p:txBody>
      </p:sp>
    </p:spTree>
    <p:extLst>
      <p:ext uri="{BB962C8B-B14F-4D97-AF65-F5344CB8AC3E}">
        <p14:creationId xmlns:p14="http://schemas.microsoft.com/office/powerpoint/2010/main" val="224117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571500" y="1513418"/>
            <a:ext cx="2800831" cy="1446550"/>
          </a:xfrm>
          <a:prstGeom prst="rect">
            <a:avLst/>
          </a:prstGeom>
          <a:noFill/>
        </p:spPr>
        <p:txBody>
          <a:bodyPr wrap="none" rtlCol="0">
            <a:spAutoFit/>
          </a:bodyPr>
          <a:lstStyle/>
          <a:p>
            <a:r>
              <a:rPr lang="en-US" sz="4400" b="1" dirty="0">
                <a:solidFill>
                  <a:schemeClr val="bg1"/>
                </a:solidFill>
                <a:latin typeface="Avenir Next Demi Bold" panose="020B0503020202020204" pitchFamily="34" charset="0"/>
              </a:rPr>
              <a:t>Thank you!</a:t>
            </a:r>
          </a:p>
          <a:p>
            <a:r>
              <a:rPr lang="en-US" sz="4400" b="1" dirty="0">
                <a:solidFill>
                  <a:schemeClr val="bg1"/>
                </a:solidFill>
                <a:latin typeface="Avenir Next Demi Bold" panose="020B0503020202020204" pitchFamily="34" charset="0"/>
              </a:rPr>
              <a:t>Questions?</a:t>
            </a: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
        <p:nvSpPr>
          <p:cNvPr id="3" name="TextBox 2">
            <a:extLst>
              <a:ext uri="{FF2B5EF4-FFF2-40B4-BE49-F238E27FC236}">
                <a16:creationId xmlns:a16="http://schemas.microsoft.com/office/drawing/2014/main" id="{D1347224-7EF2-864B-851A-DE131E19ED82}"/>
              </a:ext>
            </a:extLst>
          </p:cNvPr>
          <p:cNvSpPr txBox="1"/>
          <p:nvPr/>
        </p:nvSpPr>
        <p:spPr>
          <a:xfrm>
            <a:off x="4272845" y="5343744"/>
            <a:ext cx="7885288" cy="830997"/>
          </a:xfrm>
          <a:prstGeom prst="rect">
            <a:avLst/>
          </a:prstGeom>
          <a:noFill/>
        </p:spPr>
        <p:txBody>
          <a:bodyPr wrap="square" rtlCol="0">
            <a:spAutoFit/>
          </a:bodyPr>
          <a:lstStyle/>
          <a:p>
            <a:r>
              <a:rPr lang="en-US" sz="1600" i="1" dirty="0">
                <a:solidFill>
                  <a:schemeClr val="bg1"/>
                </a:solidFill>
                <a:latin typeface="Avenir Next" panose="020B0503020202020204" pitchFamily="34" charset="0"/>
              </a:rPr>
              <a:t>This project has been funded in whole or in part with Federal funds from the National Library of Medicine, National Institutes of Health, Department of Health and Human Services, under Cooperative Agreement Number UG4LM013724 with the University of Maryland, Baltimore.</a:t>
            </a:r>
          </a:p>
        </p:txBody>
      </p:sp>
      <p:cxnSp>
        <p:nvCxnSpPr>
          <p:cNvPr id="7" name="Straight Connector 6">
            <a:extLst>
              <a:ext uri="{FF2B5EF4-FFF2-40B4-BE49-F238E27FC236}">
                <a16:creationId xmlns:a16="http://schemas.microsoft.com/office/drawing/2014/main" id="{AB2F8511-A72F-4836-BD8D-3E91F9C0CD4C}"/>
              </a:ext>
              <a:ext uri="{C183D7F6-B498-43B3-948B-1728B52AA6E4}">
                <adec:decorative xmlns:adec="http://schemas.microsoft.com/office/drawing/2017/decorative" val="1"/>
              </a:ext>
            </a:extLst>
          </p:cNvPr>
          <p:cNvCxnSpPr>
            <a:cxnSpLocks/>
          </p:cNvCxnSpPr>
          <p:nvPr/>
        </p:nvCxnSpPr>
        <p:spPr>
          <a:xfrm>
            <a:off x="4137378" y="5349656"/>
            <a:ext cx="0" cy="77893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665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242</Words>
  <Application>Microsoft Macintosh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Avenir Next</vt:lpstr>
      <vt:lpstr>Avenir Next Demi Bold</vt:lpstr>
      <vt:lpstr>Avenir Next Medium</vt:lpstr>
      <vt:lpstr>Avenir Next Ultra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Innovation1</dc:creator>
  <cp:lastModifiedBy>Zelip, Brian</cp:lastModifiedBy>
  <cp:revision>38</cp:revision>
  <dcterms:created xsi:type="dcterms:W3CDTF">2021-10-11T13:53:18Z</dcterms:created>
  <dcterms:modified xsi:type="dcterms:W3CDTF">2021-10-18T14:36:55Z</dcterms:modified>
</cp:coreProperties>
</file>