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0" d="100"/>
          <a:sy n="120"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3806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9679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428949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67489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944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27228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417AA-5186-4DA5-8FC7-94E6CE6234FF}" type="datetimeFigureOut">
              <a:rPr lang="en-US" smtClean="0"/>
              <a:t>10/15/21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83265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417AA-5186-4DA5-8FC7-94E6CE6234FF}" type="datetimeFigureOut">
              <a:rPr lang="en-US" smtClean="0"/>
              <a:t>10/15/21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1210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417AA-5186-4DA5-8FC7-94E6CE6234FF}" type="datetimeFigureOut">
              <a:rPr lang="en-US" smtClean="0"/>
              <a:t>10/15/21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48121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98613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92408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17AA-5186-4DA5-8FC7-94E6CE6234FF}" type="datetimeFigureOut">
              <a:rPr lang="en-US" smtClean="0"/>
              <a:t>10/15/21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E2BB-BB4D-435C-869E-628F672E8407}" type="slidenum">
              <a:rPr lang="en-US" smtClean="0"/>
              <a:t>‹#›</a:t>
            </a:fld>
            <a:endParaRPr lang="en-US"/>
          </a:p>
        </p:txBody>
      </p:sp>
    </p:spTree>
    <p:extLst>
      <p:ext uri="{BB962C8B-B14F-4D97-AF65-F5344CB8AC3E}">
        <p14:creationId xmlns:p14="http://schemas.microsoft.com/office/powerpoint/2010/main" val="195696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7220246"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Building capacity to provide</a:t>
            </a:r>
          </a:p>
          <a:p>
            <a:r>
              <a:rPr lang="en-US" sz="4000" b="1" dirty="0">
                <a:solidFill>
                  <a:schemeClr val="bg1"/>
                </a:solidFill>
                <a:latin typeface="Avenir Next Demi Bold" panose="020B0503020202020204" pitchFamily="34" charset="0"/>
              </a:rPr>
              <a:t>in-demand data analysis skills</a:t>
            </a:r>
          </a:p>
        </p:txBody>
      </p:sp>
      <p:sp>
        <p:nvSpPr>
          <p:cNvPr id="3" name="TextBox 2">
            <a:extLst>
              <a:ext uri="{FF2B5EF4-FFF2-40B4-BE49-F238E27FC236}">
                <a16:creationId xmlns:a16="http://schemas.microsoft.com/office/drawing/2014/main" id="{D1347224-7EF2-864B-851A-DE131E19ED82}"/>
              </a:ext>
            </a:extLst>
          </p:cNvPr>
          <p:cNvSpPr txBox="1"/>
          <p:nvPr/>
        </p:nvSpPr>
        <p:spPr>
          <a:xfrm>
            <a:off x="9139842" y="3806464"/>
            <a:ext cx="2154051" cy="1569660"/>
          </a:xfrm>
          <a:prstGeom prst="rect">
            <a:avLst/>
          </a:prstGeom>
          <a:noFill/>
        </p:spPr>
        <p:txBody>
          <a:bodyPr wrap="none" rtlCol="0">
            <a:spAutoFit/>
          </a:bodyPr>
          <a:lstStyle/>
          <a:p>
            <a:pPr algn="r"/>
            <a:r>
              <a:rPr lang="en-US" sz="2400" dirty="0">
                <a:solidFill>
                  <a:schemeClr val="bg1"/>
                </a:solidFill>
                <a:latin typeface="Avenir Next Medium" panose="020B0503020202020204" pitchFamily="34" charset="0"/>
              </a:rPr>
              <a:t>Kirsten </a:t>
            </a:r>
            <a:r>
              <a:rPr lang="en-US" sz="2400" dirty="0" err="1">
                <a:solidFill>
                  <a:schemeClr val="bg1"/>
                </a:solidFill>
                <a:latin typeface="Avenir Next Medium" panose="020B0503020202020204" pitchFamily="34" charset="0"/>
              </a:rPr>
              <a:t>Burcat</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JP </a:t>
            </a:r>
            <a:r>
              <a:rPr lang="en-US" sz="2400" dirty="0" err="1">
                <a:solidFill>
                  <a:schemeClr val="bg1"/>
                </a:solidFill>
                <a:latin typeface="Avenir Next Medium" panose="020B0503020202020204" pitchFamily="34" charset="0"/>
              </a:rPr>
              <a:t>Courneya</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Amy Yarnell</a:t>
            </a:r>
          </a:p>
          <a:p>
            <a:pPr algn="r"/>
            <a:r>
              <a:rPr lang="en-US" sz="2400" dirty="0">
                <a:solidFill>
                  <a:schemeClr val="bg1"/>
                </a:solidFill>
                <a:latin typeface="Avenir Next Medium" panose="020B0503020202020204" pitchFamily="34" charset="0"/>
              </a:rPr>
              <a:t>Brian </a:t>
            </a:r>
            <a:r>
              <a:rPr lang="en-US" sz="2400" dirty="0" err="1">
                <a:solidFill>
                  <a:schemeClr val="bg1"/>
                </a:solidFill>
                <a:latin typeface="Avenir Next Medium" panose="020B0503020202020204" pitchFamily="34" charset="0"/>
              </a:rPr>
              <a:t>Zelip</a:t>
            </a:r>
            <a:endParaRPr lang="en-US" sz="2400" dirty="0">
              <a:solidFill>
                <a:schemeClr val="bg1"/>
              </a:solidFill>
              <a:latin typeface="Avenir Next Medium" panose="020B0503020202020204" pitchFamily="34" charset="0"/>
            </a:endParaRP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26025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8E1C9-79BA-7440-B006-72C422F8014E}"/>
              </a:ext>
            </a:extLst>
          </p:cNvPr>
          <p:cNvSpPr txBox="1"/>
          <p:nvPr/>
        </p:nvSpPr>
        <p:spPr>
          <a:xfrm>
            <a:off x="689344" y="170366"/>
            <a:ext cx="6285119"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Library Carpentry? </a:t>
            </a:r>
          </a:p>
        </p:txBody>
      </p:sp>
      <p:sp>
        <p:nvSpPr>
          <p:cNvPr id="3" name="TextBox 2">
            <a:extLst>
              <a:ext uri="{FF2B5EF4-FFF2-40B4-BE49-F238E27FC236}">
                <a16:creationId xmlns:a16="http://schemas.microsoft.com/office/drawing/2014/main" id="{4285BDF8-BAE3-7F42-AA9D-BADF61892044}"/>
              </a:ext>
            </a:extLst>
          </p:cNvPr>
          <p:cNvSpPr txBox="1"/>
          <p:nvPr/>
        </p:nvSpPr>
        <p:spPr>
          <a:xfrm>
            <a:off x="689344" y="1423681"/>
            <a:ext cx="10813312" cy="1938992"/>
          </a:xfrm>
          <a:prstGeom prst="rect">
            <a:avLst/>
          </a:prstGeom>
          <a:noFill/>
        </p:spPr>
        <p:txBody>
          <a:bodyPr wrap="square" rtlCol="0">
            <a:spAutoFit/>
          </a:bodyPr>
          <a:lstStyle/>
          <a:p>
            <a:r>
              <a:rPr lang="en-US" sz="2000" dirty="0">
                <a:solidFill>
                  <a:schemeClr val="bg1"/>
                </a:solidFill>
                <a:latin typeface="Avenir Next" panose="020B0503020202020204" pitchFamily="34" charset="0"/>
              </a:rPr>
              <a:t>The Carpentries is a non-profit dedicated to teaching coding and data science skills to researchers worldwide through inclusive, hands-on workshops.</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Library Carpentry (LC) is a subset of the Carpentries curriculum directed library staff.</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A common LC workshop</a:t>
            </a:r>
          </a:p>
        </p:txBody>
      </p:sp>
      <p:sp>
        <p:nvSpPr>
          <p:cNvPr id="5" name="TextBox 4"/>
          <p:cNvSpPr txBox="1"/>
          <p:nvPr/>
        </p:nvSpPr>
        <p:spPr>
          <a:xfrm>
            <a:off x="689344" y="3362673"/>
            <a:ext cx="10016359" cy="2585323"/>
          </a:xfrm>
          <a:prstGeom prst="rect">
            <a:avLst/>
          </a:prstGeom>
          <a:noFill/>
        </p:spPr>
        <p:txBody>
          <a:bodyPr wrap="square" numCol="2" rtlCol="0">
            <a:spAutoFit/>
          </a:bodyPr>
          <a:lstStyle/>
          <a:p>
            <a:pPr marL="342900" indent="-342900">
              <a:buFont typeface="Arial" panose="020B0604020202020204" pitchFamily="34" charset="0"/>
              <a:buChar char="•"/>
            </a:pPr>
            <a:r>
              <a:rPr lang="en-US" dirty="0">
                <a:solidFill>
                  <a:schemeClr val="bg1"/>
                </a:solidFill>
                <a:latin typeface="Avenir Next" panose="020B0503020202020204" pitchFamily="34" charset="0"/>
              </a:rPr>
              <a:t>2 days long, ~7hrs/day</a:t>
            </a:r>
          </a:p>
          <a:p>
            <a:pPr marL="342900" indent="-342900">
              <a:buFont typeface="Arial" panose="020B0604020202020204" pitchFamily="34" charset="0"/>
              <a:buChar char="•"/>
            </a:pPr>
            <a:r>
              <a:rPr lang="en-US" dirty="0">
                <a:solidFill>
                  <a:schemeClr val="bg1"/>
                </a:solidFill>
                <a:latin typeface="Avenir Next" panose="020B0503020202020204" pitchFamily="34" charset="0"/>
              </a:rPr>
              <a:t>Plenty of breaks and group discussion</a:t>
            </a:r>
          </a:p>
          <a:p>
            <a:pPr marL="342900" indent="-342900">
              <a:buFont typeface="Arial" panose="020B0604020202020204" pitchFamily="34" charset="0"/>
              <a:buChar char="•"/>
            </a:pPr>
            <a:r>
              <a:rPr lang="en-US" dirty="0">
                <a:solidFill>
                  <a:schemeClr val="bg1"/>
                </a:solidFill>
                <a:latin typeface="Avenir Next" panose="020B0503020202020204" pitchFamily="34" charset="0"/>
              </a:rPr>
              <a:t>In-person (pre-COVID)</a:t>
            </a:r>
          </a:p>
          <a:p>
            <a:pPr marL="342900" indent="-342900">
              <a:buFont typeface="Arial" panose="020B0604020202020204" pitchFamily="34" charset="0"/>
              <a:buChar char="•"/>
            </a:pPr>
            <a:r>
              <a:rPr lang="en-US" dirty="0">
                <a:solidFill>
                  <a:schemeClr val="bg1"/>
                </a:solidFill>
                <a:latin typeface="Avenir Next" panose="020B0503020202020204" pitchFamily="34" charset="0"/>
              </a:rPr>
              <a:t>Zoom, </a:t>
            </a:r>
            <a:r>
              <a:rPr lang="en-US" dirty="0" err="1">
                <a:solidFill>
                  <a:schemeClr val="bg1"/>
                </a:solidFill>
                <a:latin typeface="Avenir Next" panose="020B0503020202020204" pitchFamily="34" charset="0"/>
              </a:rPr>
              <a:t>etc</a:t>
            </a:r>
            <a:r>
              <a:rPr lang="en-US" dirty="0">
                <a:solidFill>
                  <a:schemeClr val="bg1"/>
                </a:solidFill>
                <a:latin typeface="Avenir Next" panose="020B0503020202020204" pitchFamily="34" charset="0"/>
              </a:rPr>
              <a:t> (now)</a:t>
            </a: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285750" indent="-285750">
              <a:buFont typeface="Arial" panose="020B0604020202020204" pitchFamily="34" charset="0"/>
              <a:buChar char="•"/>
            </a:pPr>
            <a:r>
              <a:rPr lang="en-US" dirty="0">
                <a:solidFill>
                  <a:schemeClr val="bg1"/>
                </a:solidFill>
                <a:latin typeface="Avenir Next" panose="020B0503020202020204" pitchFamily="34" charset="0"/>
              </a:rPr>
              <a:t>Lessons</a:t>
            </a: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a:t>
            </a:r>
            <a:r>
              <a:rPr lang="en-US" dirty="0" err="1">
                <a:solidFill>
                  <a:schemeClr val="bg1"/>
                </a:solidFill>
                <a:latin typeface="Avenir Next" panose="020B0503020202020204" pitchFamily="34" charset="0"/>
              </a:rPr>
              <a:t>Github</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a:t>
            </a:r>
            <a:r>
              <a:rPr lang="en-US" dirty="0" err="1">
                <a:solidFill>
                  <a:schemeClr val="bg1"/>
                </a:solidFill>
                <a:latin typeface="Avenir Next" panose="020B0503020202020204" pitchFamily="34" charset="0"/>
              </a:rPr>
              <a:t>OpenRefine</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The UNIX Shell</a:t>
            </a: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working with data and Regular Expressions</a:t>
            </a:r>
          </a:p>
        </p:txBody>
      </p:sp>
      <p:sp>
        <p:nvSpPr>
          <p:cNvPr id="7" name="TextBox 6">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09313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4586B-2FCD-D349-B5FB-8D1B5582CC90}"/>
              </a:ext>
            </a:extLst>
          </p:cNvPr>
          <p:cNvSpPr txBox="1"/>
          <p:nvPr/>
        </p:nvSpPr>
        <p:spPr>
          <a:xfrm>
            <a:off x="689344" y="1296085"/>
            <a:ext cx="10813312"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Logistics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Change from in person to virtual (use of Zoom and </a:t>
            </a:r>
            <a:r>
              <a:rPr lang="en-US" sz="2000" dirty="0" err="1">
                <a:solidFill>
                  <a:schemeClr val="bg1"/>
                </a:solidFill>
                <a:latin typeface="Avenir Next" panose="020B0503020202020204" pitchFamily="34" charset="0"/>
              </a:rPr>
              <a:t>Etherpad</a:t>
            </a:r>
            <a:r>
              <a:rPr lang="en-US" sz="2000" dirty="0">
                <a:solidFill>
                  <a:schemeClr val="bg1"/>
                </a:solidFill>
                <a:latin typeface="Avenir Next" panose="020B0503020202020204" pitchFamily="34" charset="0"/>
              </a:rPr>
              <a: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Central org helped with instructor recruitment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Advertising through NNLM channels</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Changes in second LC event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Shorter duration</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Tidy Data and R instead of Git and </a:t>
            </a:r>
            <a:r>
              <a:rPr lang="en-US" sz="2000" dirty="0" err="1">
                <a:solidFill>
                  <a:schemeClr val="bg1"/>
                </a:solidFill>
                <a:latin typeface="Avenir Next" panose="020B0503020202020204" pitchFamily="34" charset="0"/>
              </a:rPr>
              <a:t>OpenRefine</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Challenges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Keeping everyone together in virtual environment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Harmonizing experience with multiple instructors</a:t>
            </a:r>
          </a:p>
        </p:txBody>
      </p:sp>
      <p:sp>
        <p:nvSpPr>
          <p:cNvPr id="4" name="TextBox 3">
            <a:extLst>
              <a:ext uri="{FF2B5EF4-FFF2-40B4-BE49-F238E27FC236}">
                <a16:creationId xmlns:a16="http://schemas.microsoft.com/office/drawing/2014/main" id="{2788E1C9-79BA-7440-B006-72C422F8014E}"/>
              </a:ext>
            </a:extLst>
          </p:cNvPr>
          <p:cNvSpPr txBox="1"/>
          <p:nvPr/>
        </p:nvSpPr>
        <p:spPr>
          <a:xfrm>
            <a:off x="689344" y="170366"/>
            <a:ext cx="7092006"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Hosting &amp; helping LC </a:t>
            </a:r>
          </a:p>
        </p:txBody>
      </p:sp>
      <p:sp>
        <p:nvSpPr>
          <p:cNvPr id="6" name="TextBox 5">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12511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8E1C9-79BA-7440-B006-72C422F8014E}"/>
              </a:ext>
            </a:extLst>
          </p:cNvPr>
          <p:cNvSpPr txBox="1"/>
          <p:nvPr/>
        </p:nvSpPr>
        <p:spPr>
          <a:xfrm>
            <a:off x="689344" y="170366"/>
            <a:ext cx="8677375"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Self-hosting &amp; teaching LC</a:t>
            </a:r>
          </a:p>
        </p:txBody>
      </p:sp>
      <p:sp>
        <p:nvSpPr>
          <p:cNvPr id="5" name="TextBox 4">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
        <p:nvSpPr>
          <p:cNvPr id="7" name="TextBox 6">
            <a:extLst>
              <a:ext uri="{FF2B5EF4-FFF2-40B4-BE49-F238E27FC236}">
                <a16:creationId xmlns:a16="http://schemas.microsoft.com/office/drawing/2014/main" id="{9B84586B-2FCD-D349-B5FB-8D1B5582CC90}"/>
              </a:ext>
            </a:extLst>
          </p:cNvPr>
          <p:cNvSpPr txBox="1"/>
          <p:nvPr/>
        </p:nvSpPr>
        <p:spPr>
          <a:xfrm>
            <a:off x="689344" y="1591841"/>
            <a:ext cx="1081331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3 in-house certified LC instructors with history of collaboration</a:t>
            </a:r>
          </a:p>
          <a:p>
            <a:pPr marL="800100" lvl="1" indent="-342900">
              <a:buFont typeface="Arial" panose="020B0604020202020204" pitchFamily="34" charset="0"/>
              <a:buChar char="•"/>
            </a:pP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More control over</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administrative timelines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promotion timeline</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instructor buy-in</a:t>
            </a:r>
          </a:p>
          <a:p>
            <a:pPr marL="342900" indent="-342900">
              <a:buFont typeface="Arial" panose="020B0604020202020204" pitchFamily="34" charset="0"/>
              <a:buChar char="•"/>
            </a:pP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No fee paid to the central Carpentries organization (approx. $XXX HOW MUCH WAS IT?)</a:t>
            </a:r>
          </a:p>
        </p:txBody>
      </p:sp>
    </p:spTree>
    <p:extLst>
      <p:ext uri="{BB962C8B-B14F-4D97-AF65-F5344CB8AC3E}">
        <p14:creationId xmlns:p14="http://schemas.microsoft.com/office/powerpoint/2010/main" val="224117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2860078"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Thank you!</a:t>
            </a:r>
          </a:p>
          <a:p>
            <a:r>
              <a:rPr lang="en-US" sz="4000" b="1" dirty="0">
                <a:solidFill>
                  <a:schemeClr val="bg1"/>
                </a:solidFill>
                <a:latin typeface="Avenir Next Demi Bold" panose="020B0503020202020204" pitchFamily="34" charset="0"/>
              </a:rPr>
              <a:t>Questions?</a:t>
            </a:r>
          </a:p>
        </p:txBody>
      </p:sp>
      <p:sp>
        <p:nvSpPr>
          <p:cNvPr id="3" name="TextBox 2">
            <a:extLst>
              <a:ext uri="{FF2B5EF4-FFF2-40B4-BE49-F238E27FC236}">
                <a16:creationId xmlns:a16="http://schemas.microsoft.com/office/drawing/2014/main" id="{D1347224-7EF2-864B-851A-DE131E19ED82}"/>
              </a:ext>
            </a:extLst>
          </p:cNvPr>
          <p:cNvSpPr txBox="1"/>
          <p:nvPr/>
        </p:nvSpPr>
        <p:spPr>
          <a:xfrm>
            <a:off x="4948865" y="4193597"/>
            <a:ext cx="7157051" cy="1077218"/>
          </a:xfrm>
          <a:prstGeom prst="rect">
            <a:avLst/>
          </a:prstGeom>
          <a:noFill/>
        </p:spPr>
        <p:txBody>
          <a:bodyPr wrap="square" rtlCol="0">
            <a:spAutoFit/>
          </a:bodyPr>
          <a:lstStyle/>
          <a:p>
            <a:r>
              <a:rPr lang="en-US" sz="1600" i="1" dirty="0">
                <a:solidFill>
                  <a:schemeClr val="bg1"/>
                </a:solidFill>
                <a:latin typeface="Avenir Next" panose="020B0503020202020204" pitchFamily="34" charset="0"/>
              </a:rPr>
              <a:t>This project has been funded in whole or in part with Federal funds from the National Library of Medicine, National Institutes of Health, Department of Health and Human Services, under Cooperative Agreement Number UG4LM013724 with the University of Maryland, Baltimore.</a:t>
            </a: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pic>
        <p:nvPicPr>
          <p:cNvPr id="8" name="Picture 7" descr="Text&#10;&#10;Description automatically generated">
            <a:extLst>
              <a:ext uri="{FF2B5EF4-FFF2-40B4-BE49-F238E27FC236}">
                <a16:creationId xmlns:a16="http://schemas.microsoft.com/office/drawing/2014/main" id="{C3D42E1D-8509-A045-BDA1-1C6B42220E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4778" y="3542467"/>
            <a:ext cx="3802912" cy="610149"/>
          </a:xfrm>
          <a:prstGeom prst="rect">
            <a:avLst/>
          </a:prstGeom>
        </p:spPr>
      </p:pic>
    </p:spTree>
    <p:extLst>
      <p:ext uri="{BB962C8B-B14F-4D97-AF65-F5344CB8AC3E}">
        <p14:creationId xmlns:p14="http://schemas.microsoft.com/office/powerpoint/2010/main" val="43466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261</Words>
  <Application>Microsoft Macintosh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Next</vt:lpstr>
      <vt:lpstr>Avenir Next Demi Bold</vt:lpstr>
      <vt:lpstr>Avenir Next Medium</vt:lpstr>
      <vt:lpstr>Avenir Next Ultra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Innovation1</dc:creator>
  <cp:lastModifiedBy>Zelip, Brian</cp:lastModifiedBy>
  <cp:revision>30</cp:revision>
  <dcterms:created xsi:type="dcterms:W3CDTF">2021-10-11T13:53:18Z</dcterms:created>
  <dcterms:modified xsi:type="dcterms:W3CDTF">2021-10-15T15:26:40Z</dcterms:modified>
</cp:coreProperties>
</file>