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72417AA-5186-4DA5-8FC7-94E6CE6234FF}"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3238060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2417AA-5186-4DA5-8FC7-94E6CE6234FF}"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59679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2417AA-5186-4DA5-8FC7-94E6CE6234FF}"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428949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2417AA-5186-4DA5-8FC7-94E6CE6234FF}"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1674896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2417AA-5186-4DA5-8FC7-94E6CE6234FF}"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329447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2417AA-5186-4DA5-8FC7-94E6CE6234FF}"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2722821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2417AA-5186-4DA5-8FC7-94E6CE6234FF}" type="datetimeFigureOut">
              <a:rPr lang="en-US" smtClean="0"/>
              <a:t>10/15/2021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183265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2417AA-5186-4DA5-8FC7-94E6CE6234FF}" type="datetimeFigureOut">
              <a:rPr lang="en-US" smtClean="0"/>
              <a:t>10/15/2021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51210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2417AA-5186-4DA5-8FC7-94E6CE6234FF}" type="datetimeFigureOut">
              <a:rPr lang="en-US" smtClean="0"/>
              <a:t>10/15/2021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348121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2417AA-5186-4DA5-8FC7-94E6CE6234FF}"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1986130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2417AA-5186-4DA5-8FC7-94E6CE6234FF}"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3924086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417AA-5186-4DA5-8FC7-94E6CE6234FF}" type="datetimeFigureOut">
              <a:rPr lang="en-US" smtClean="0"/>
              <a:t>10/15/2021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21E2BB-BB4D-435C-869E-628F672E8407}" type="slidenum">
              <a:rPr lang="en-US" smtClean="0"/>
              <a:t>‹#›</a:t>
            </a:fld>
            <a:endParaRPr lang="en-US"/>
          </a:p>
        </p:txBody>
      </p:sp>
    </p:spTree>
    <p:extLst>
      <p:ext uri="{BB962C8B-B14F-4D97-AF65-F5344CB8AC3E}">
        <p14:creationId xmlns:p14="http://schemas.microsoft.com/office/powerpoint/2010/main" val="1956968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D5640-866E-434D-99D3-CDF94855533F}"/>
              </a:ext>
            </a:extLst>
          </p:cNvPr>
          <p:cNvSpPr txBox="1"/>
          <p:nvPr/>
        </p:nvSpPr>
        <p:spPr>
          <a:xfrm>
            <a:off x="684974" y="1262767"/>
            <a:ext cx="7220246" cy="1323439"/>
          </a:xfrm>
          <a:prstGeom prst="rect">
            <a:avLst/>
          </a:prstGeom>
          <a:noFill/>
        </p:spPr>
        <p:txBody>
          <a:bodyPr wrap="none" rtlCol="0">
            <a:spAutoFit/>
          </a:bodyPr>
          <a:lstStyle/>
          <a:p>
            <a:r>
              <a:rPr lang="en-US" sz="4000" b="1" dirty="0">
                <a:solidFill>
                  <a:schemeClr val="bg1"/>
                </a:solidFill>
                <a:latin typeface="Avenir Next Demi Bold" panose="020B0503020202020204" pitchFamily="34" charset="0"/>
              </a:rPr>
              <a:t>Building capacity to provide</a:t>
            </a:r>
          </a:p>
          <a:p>
            <a:r>
              <a:rPr lang="en-US" sz="4000" b="1" dirty="0">
                <a:solidFill>
                  <a:schemeClr val="bg1"/>
                </a:solidFill>
                <a:latin typeface="Avenir Next Demi Bold" panose="020B0503020202020204" pitchFamily="34" charset="0"/>
              </a:rPr>
              <a:t>in-demand data analysis skills</a:t>
            </a:r>
          </a:p>
        </p:txBody>
      </p:sp>
      <p:sp>
        <p:nvSpPr>
          <p:cNvPr id="3" name="TextBox 2">
            <a:extLst>
              <a:ext uri="{FF2B5EF4-FFF2-40B4-BE49-F238E27FC236}">
                <a16:creationId xmlns:a16="http://schemas.microsoft.com/office/drawing/2014/main" id="{D1347224-7EF2-864B-851A-DE131E19ED82}"/>
              </a:ext>
            </a:extLst>
          </p:cNvPr>
          <p:cNvSpPr txBox="1"/>
          <p:nvPr/>
        </p:nvSpPr>
        <p:spPr>
          <a:xfrm>
            <a:off x="9139842" y="3806464"/>
            <a:ext cx="2154051" cy="1569660"/>
          </a:xfrm>
          <a:prstGeom prst="rect">
            <a:avLst/>
          </a:prstGeom>
          <a:noFill/>
        </p:spPr>
        <p:txBody>
          <a:bodyPr wrap="none" rtlCol="0">
            <a:spAutoFit/>
          </a:bodyPr>
          <a:lstStyle/>
          <a:p>
            <a:pPr algn="r"/>
            <a:r>
              <a:rPr lang="en-US" sz="2400" dirty="0">
                <a:solidFill>
                  <a:schemeClr val="bg1"/>
                </a:solidFill>
                <a:latin typeface="Avenir Next Medium" panose="020B0503020202020204" pitchFamily="34" charset="0"/>
              </a:rPr>
              <a:t>Kirsten </a:t>
            </a:r>
            <a:r>
              <a:rPr lang="en-US" sz="2400" dirty="0" err="1">
                <a:solidFill>
                  <a:schemeClr val="bg1"/>
                </a:solidFill>
                <a:latin typeface="Avenir Next Medium" panose="020B0503020202020204" pitchFamily="34" charset="0"/>
              </a:rPr>
              <a:t>Burcat</a:t>
            </a:r>
            <a:endParaRPr lang="en-US" sz="2400" dirty="0">
              <a:solidFill>
                <a:schemeClr val="bg1"/>
              </a:solidFill>
              <a:latin typeface="Avenir Next Medium" panose="020B0503020202020204" pitchFamily="34" charset="0"/>
            </a:endParaRPr>
          </a:p>
          <a:p>
            <a:pPr algn="r"/>
            <a:r>
              <a:rPr lang="en-US" sz="2400" dirty="0">
                <a:solidFill>
                  <a:schemeClr val="bg1"/>
                </a:solidFill>
                <a:latin typeface="Avenir Next Medium" panose="020B0503020202020204" pitchFamily="34" charset="0"/>
              </a:rPr>
              <a:t>JP </a:t>
            </a:r>
            <a:r>
              <a:rPr lang="en-US" sz="2400" dirty="0" err="1">
                <a:solidFill>
                  <a:schemeClr val="bg1"/>
                </a:solidFill>
                <a:latin typeface="Avenir Next Medium" panose="020B0503020202020204" pitchFamily="34" charset="0"/>
              </a:rPr>
              <a:t>Courneya</a:t>
            </a:r>
            <a:endParaRPr lang="en-US" sz="2400" dirty="0">
              <a:solidFill>
                <a:schemeClr val="bg1"/>
              </a:solidFill>
              <a:latin typeface="Avenir Next Medium" panose="020B0503020202020204" pitchFamily="34" charset="0"/>
            </a:endParaRPr>
          </a:p>
          <a:p>
            <a:pPr algn="r"/>
            <a:r>
              <a:rPr lang="en-US" sz="2400" dirty="0">
                <a:solidFill>
                  <a:schemeClr val="bg1"/>
                </a:solidFill>
                <a:latin typeface="Avenir Next Medium" panose="020B0503020202020204" pitchFamily="34" charset="0"/>
              </a:rPr>
              <a:t>Amy Yarnell</a:t>
            </a:r>
          </a:p>
          <a:p>
            <a:pPr algn="r"/>
            <a:r>
              <a:rPr lang="en-US" sz="2400" dirty="0">
                <a:solidFill>
                  <a:schemeClr val="bg1"/>
                </a:solidFill>
                <a:latin typeface="Avenir Next Medium" panose="020B0503020202020204" pitchFamily="34" charset="0"/>
              </a:rPr>
              <a:t>Brian </a:t>
            </a:r>
            <a:r>
              <a:rPr lang="en-US" sz="2400" dirty="0" err="1">
                <a:solidFill>
                  <a:schemeClr val="bg1"/>
                </a:solidFill>
                <a:latin typeface="Avenir Next Medium" panose="020B0503020202020204" pitchFamily="34" charset="0"/>
              </a:rPr>
              <a:t>Zelip</a:t>
            </a:r>
            <a:endParaRPr lang="en-US" sz="2400" dirty="0">
              <a:solidFill>
                <a:schemeClr val="bg1"/>
              </a:solidFill>
              <a:latin typeface="Avenir Next Medium" panose="020B0503020202020204" pitchFamily="34" charset="0"/>
            </a:endParaRPr>
          </a:p>
        </p:txBody>
      </p:sp>
      <p:sp>
        <p:nvSpPr>
          <p:cNvPr id="4" name="TextBox 3">
            <a:extLst>
              <a:ext uri="{FF2B5EF4-FFF2-40B4-BE49-F238E27FC236}">
                <a16:creationId xmlns:a16="http://schemas.microsoft.com/office/drawing/2014/main" id="{2DA5F819-53F8-114C-AD1D-0783565C82A1}"/>
              </a:ext>
            </a:extLst>
          </p:cNvPr>
          <p:cNvSpPr txBox="1"/>
          <p:nvPr/>
        </p:nvSpPr>
        <p:spPr>
          <a:xfrm>
            <a:off x="10780873" y="146884"/>
            <a:ext cx="1325043" cy="369332"/>
          </a:xfrm>
          <a:prstGeom prst="rect">
            <a:avLst/>
          </a:prstGeom>
          <a:noFill/>
        </p:spPr>
        <p:txBody>
          <a:bodyPr wrap="none" rtlCol="0">
            <a:spAutoFit/>
          </a:bodyPr>
          <a:lstStyle/>
          <a:p>
            <a:r>
              <a:rPr lang="en-US" dirty="0">
                <a:solidFill>
                  <a:schemeClr val="bg1"/>
                </a:solidFill>
                <a:latin typeface="Avenir Next Medium" panose="020B0503020202020204" pitchFamily="34" charset="0"/>
              </a:rPr>
              <a:t>MAC 2021</a:t>
            </a:r>
          </a:p>
        </p:txBody>
      </p:sp>
    </p:spTree>
    <p:extLst>
      <p:ext uri="{BB962C8B-B14F-4D97-AF65-F5344CB8AC3E}">
        <p14:creationId xmlns:p14="http://schemas.microsoft.com/office/powerpoint/2010/main" val="260259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88E1C9-79BA-7440-B006-72C422F8014E}"/>
              </a:ext>
            </a:extLst>
          </p:cNvPr>
          <p:cNvSpPr txBox="1"/>
          <p:nvPr/>
        </p:nvSpPr>
        <p:spPr>
          <a:xfrm>
            <a:off x="689344" y="170366"/>
            <a:ext cx="6655155" cy="923330"/>
          </a:xfrm>
          <a:prstGeom prst="rect">
            <a:avLst/>
          </a:prstGeom>
          <a:noFill/>
        </p:spPr>
        <p:txBody>
          <a:bodyPr wrap="none" rtlCol="0">
            <a:spAutoFit/>
          </a:bodyPr>
          <a:lstStyle/>
          <a:p>
            <a:r>
              <a:rPr lang="en-US" sz="5400" b="1" dirty="0" smtClean="0">
                <a:solidFill>
                  <a:schemeClr val="bg1"/>
                </a:solidFill>
                <a:latin typeface="Avenir Next Demi Bold" panose="020B0503020202020204" pitchFamily="34" charset="0"/>
              </a:rPr>
              <a:t>Library Carpentry? </a:t>
            </a:r>
            <a:endParaRPr lang="en-US" sz="5400" b="1" dirty="0">
              <a:solidFill>
                <a:schemeClr val="bg1"/>
              </a:solidFill>
              <a:latin typeface="Avenir Next Demi Bold" panose="020B0503020202020204" pitchFamily="34" charset="0"/>
            </a:endParaRPr>
          </a:p>
        </p:txBody>
      </p:sp>
      <p:sp>
        <p:nvSpPr>
          <p:cNvPr id="3" name="TextBox 2">
            <a:extLst>
              <a:ext uri="{FF2B5EF4-FFF2-40B4-BE49-F238E27FC236}">
                <a16:creationId xmlns:a16="http://schemas.microsoft.com/office/drawing/2014/main" id="{4285BDF8-BAE3-7F42-AA9D-BADF61892044}"/>
              </a:ext>
            </a:extLst>
          </p:cNvPr>
          <p:cNvSpPr txBox="1"/>
          <p:nvPr/>
        </p:nvSpPr>
        <p:spPr>
          <a:xfrm>
            <a:off x="689344" y="1423681"/>
            <a:ext cx="10813312" cy="1938992"/>
          </a:xfrm>
          <a:prstGeom prst="rect">
            <a:avLst/>
          </a:prstGeom>
          <a:noFill/>
        </p:spPr>
        <p:txBody>
          <a:bodyPr wrap="square" rtlCol="0">
            <a:spAutoFit/>
          </a:bodyPr>
          <a:lstStyle/>
          <a:p>
            <a:r>
              <a:rPr lang="en-US" sz="2000" dirty="0">
                <a:solidFill>
                  <a:schemeClr val="bg1"/>
                </a:solidFill>
                <a:latin typeface="Avenir Next" panose="020B0503020202020204" pitchFamily="34" charset="0"/>
              </a:rPr>
              <a:t>The Carpentries is a non-profit dedicated to teaching coding and data science skills to researchers worldwide through inclusive, hands-on workshops.</a:t>
            </a:r>
          </a:p>
          <a:p>
            <a:endParaRPr lang="en-US" sz="2000" dirty="0">
              <a:solidFill>
                <a:schemeClr val="bg1"/>
              </a:solidFill>
              <a:latin typeface="Avenir Next" panose="020B0503020202020204" pitchFamily="34" charset="0"/>
            </a:endParaRPr>
          </a:p>
          <a:p>
            <a:r>
              <a:rPr lang="en-US" sz="2000" dirty="0">
                <a:solidFill>
                  <a:schemeClr val="bg1"/>
                </a:solidFill>
                <a:latin typeface="Avenir Next" panose="020B0503020202020204" pitchFamily="34" charset="0"/>
              </a:rPr>
              <a:t>Library Carpentry (LC) is a subset of the Carpentries curriculum </a:t>
            </a:r>
            <a:r>
              <a:rPr lang="en-US" sz="2000" dirty="0" smtClean="0">
                <a:solidFill>
                  <a:schemeClr val="bg1"/>
                </a:solidFill>
                <a:latin typeface="Avenir Next" panose="020B0503020202020204" pitchFamily="34" charset="0"/>
              </a:rPr>
              <a:t>directed library staff.</a:t>
            </a:r>
            <a:endParaRPr lang="en-US" sz="2000" dirty="0">
              <a:solidFill>
                <a:schemeClr val="bg1"/>
              </a:solidFill>
              <a:latin typeface="Avenir Next" panose="020B0503020202020204" pitchFamily="34" charset="0"/>
            </a:endParaRPr>
          </a:p>
          <a:p>
            <a:endParaRPr lang="en-US" sz="2000" dirty="0">
              <a:solidFill>
                <a:schemeClr val="bg1"/>
              </a:solidFill>
              <a:latin typeface="Avenir Next" panose="020B0503020202020204" pitchFamily="34" charset="0"/>
            </a:endParaRPr>
          </a:p>
          <a:p>
            <a:r>
              <a:rPr lang="en-US" sz="2000" dirty="0">
                <a:solidFill>
                  <a:schemeClr val="bg1"/>
                </a:solidFill>
                <a:latin typeface="Avenir Next" panose="020B0503020202020204" pitchFamily="34" charset="0"/>
              </a:rPr>
              <a:t>A common LC </a:t>
            </a:r>
            <a:r>
              <a:rPr lang="en-US" sz="2000" dirty="0" smtClean="0">
                <a:solidFill>
                  <a:schemeClr val="bg1"/>
                </a:solidFill>
                <a:latin typeface="Avenir Next" panose="020B0503020202020204" pitchFamily="34" charset="0"/>
              </a:rPr>
              <a:t>workshop:</a:t>
            </a:r>
          </a:p>
        </p:txBody>
      </p:sp>
      <p:sp>
        <p:nvSpPr>
          <p:cNvPr id="5" name="TextBox 4"/>
          <p:cNvSpPr txBox="1"/>
          <p:nvPr/>
        </p:nvSpPr>
        <p:spPr>
          <a:xfrm>
            <a:off x="689344" y="3362673"/>
            <a:ext cx="10016359" cy="2585323"/>
          </a:xfrm>
          <a:prstGeom prst="rect">
            <a:avLst/>
          </a:prstGeom>
          <a:noFill/>
        </p:spPr>
        <p:txBody>
          <a:bodyPr wrap="square" numCol="2" rtlCol="0">
            <a:spAutoFit/>
          </a:bodyPr>
          <a:lstStyle/>
          <a:p>
            <a:pPr marL="342900" indent="-342900">
              <a:buFont typeface="Arial" panose="020B0604020202020204" pitchFamily="34" charset="0"/>
              <a:buChar char="•"/>
            </a:pPr>
            <a:r>
              <a:rPr lang="en-US" dirty="0">
                <a:solidFill>
                  <a:schemeClr val="bg1"/>
                </a:solidFill>
                <a:latin typeface="Avenir Next" panose="020B0503020202020204" pitchFamily="34" charset="0"/>
              </a:rPr>
              <a:t>2 days long, </a:t>
            </a:r>
            <a:r>
              <a:rPr lang="en-US" dirty="0" smtClean="0">
                <a:solidFill>
                  <a:schemeClr val="bg1"/>
                </a:solidFill>
                <a:latin typeface="Avenir Next" panose="020B0503020202020204" pitchFamily="34" charset="0"/>
              </a:rPr>
              <a:t>~7hrs/day</a:t>
            </a:r>
            <a:endParaRPr lang="en-US" dirty="0">
              <a:solidFill>
                <a:schemeClr val="bg1"/>
              </a:solidFill>
              <a:latin typeface="Avenir Next" panose="020B0503020202020204" pitchFamily="34" charset="0"/>
            </a:endParaRPr>
          </a:p>
          <a:p>
            <a:pPr marL="342900" indent="-342900">
              <a:buFont typeface="Arial" panose="020B0604020202020204" pitchFamily="34" charset="0"/>
              <a:buChar char="•"/>
            </a:pPr>
            <a:r>
              <a:rPr lang="en-US" dirty="0">
                <a:solidFill>
                  <a:schemeClr val="bg1"/>
                </a:solidFill>
                <a:latin typeface="Avenir Next" panose="020B0503020202020204" pitchFamily="34" charset="0"/>
              </a:rPr>
              <a:t>Plenty of breaks and group discussion</a:t>
            </a:r>
          </a:p>
          <a:p>
            <a:pPr marL="342900" indent="-342900">
              <a:buFont typeface="Arial" panose="020B0604020202020204" pitchFamily="34" charset="0"/>
              <a:buChar char="•"/>
            </a:pPr>
            <a:r>
              <a:rPr lang="en-US" dirty="0" smtClean="0">
                <a:solidFill>
                  <a:schemeClr val="bg1"/>
                </a:solidFill>
                <a:latin typeface="Avenir Next" panose="020B0503020202020204" pitchFamily="34" charset="0"/>
              </a:rPr>
              <a:t>In-person (pre-COVID)</a:t>
            </a:r>
          </a:p>
          <a:p>
            <a:pPr marL="342900" indent="-342900">
              <a:buFont typeface="Arial" panose="020B0604020202020204" pitchFamily="34" charset="0"/>
              <a:buChar char="•"/>
            </a:pPr>
            <a:r>
              <a:rPr lang="en-US" dirty="0" smtClean="0">
                <a:solidFill>
                  <a:schemeClr val="bg1"/>
                </a:solidFill>
                <a:latin typeface="Avenir Next" panose="020B0503020202020204" pitchFamily="34" charset="0"/>
              </a:rPr>
              <a:t>Zoom, </a:t>
            </a:r>
            <a:r>
              <a:rPr lang="en-US" dirty="0" err="1" smtClean="0">
                <a:solidFill>
                  <a:schemeClr val="bg1"/>
                </a:solidFill>
                <a:latin typeface="Avenir Next" panose="020B0503020202020204" pitchFamily="34" charset="0"/>
              </a:rPr>
              <a:t>etc</a:t>
            </a:r>
            <a:r>
              <a:rPr lang="en-US" dirty="0" smtClean="0">
                <a:solidFill>
                  <a:schemeClr val="bg1"/>
                </a:solidFill>
                <a:latin typeface="Avenir Next" panose="020B0503020202020204" pitchFamily="34" charset="0"/>
              </a:rPr>
              <a:t> (now)</a:t>
            </a:r>
          </a:p>
          <a:p>
            <a:pPr marL="342900" indent="-342900">
              <a:buFont typeface="Arial" panose="020B0604020202020204" pitchFamily="34" charset="0"/>
              <a:buChar char="•"/>
            </a:pPr>
            <a:endParaRPr lang="en-US" dirty="0">
              <a:solidFill>
                <a:schemeClr val="bg1"/>
              </a:solidFill>
              <a:latin typeface="Avenir Next" panose="020B0503020202020204" pitchFamily="34" charset="0"/>
            </a:endParaRPr>
          </a:p>
          <a:p>
            <a:pPr marL="342900" indent="-342900">
              <a:buFont typeface="Arial" panose="020B0604020202020204" pitchFamily="34" charset="0"/>
              <a:buChar char="•"/>
            </a:pPr>
            <a:endParaRPr lang="en-US" dirty="0" smtClean="0">
              <a:solidFill>
                <a:schemeClr val="bg1"/>
              </a:solidFill>
              <a:latin typeface="Avenir Next" panose="020B0503020202020204" pitchFamily="34" charset="0"/>
            </a:endParaRPr>
          </a:p>
          <a:p>
            <a:pPr marL="342900" indent="-342900">
              <a:buFont typeface="Arial" panose="020B0604020202020204" pitchFamily="34" charset="0"/>
              <a:buChar char="•"/>
            </a:pPr>
            <a:endParaRPr lang="en-US" dirty="0">
              <a:solidFill>
                <a:schemeClr val="bg1"/>
              </a:solidFill>
              <a:latin typeface="Avenir Next" panose="020B0503020202020204" pitchFamily="34" charset="0"/>
            </a:endParaRPr>
          </a:p>
          <a:p>
            <a:pPr marL="342900" indent="-342900">
              <a:buFont typeface="Arial" panose="020B0604020202020204" pitchFamily="34" charset="0"/>
              <a:buChar char="•"/>
            </a:pPr>
            <a:endParaRPr lang="en-US" dirty="0" smtClean="0">
              <a:solidFill>
                <a:schemeClr val="bg1"/>
              </a:solidFill>
              <a:latin typeface="Avenir Next" panose="020B0503020202020204" pitchFamily="34" charset="0"/>
            </a:endParaRPr>
          </a:p>
          <a:p>
            <a:pPr marL="342900" indent="-342900">
              <a:buFont typeface="Arial" panose="020B0604020202020204" pitchFamily="34" charset="0"/>
              <a:buChar char="•"/>
            </a:pPr>
            <a:endParaRPr lang="en-US" dirty="0">
              <a:solidFill>
                <a:schemeClr val="bg1"/>
              </a:solidFill>
              <a:latin typeface="Avenir Next" panose="020B0503020202020204" pitchFamily="34" charset="0"/>
            </a:endParaRPr>
          </a:p>
          <a:p>
            <a:pPr marL="285750" indent="-285750">
              <a:buFont typeface="Arial" panose="020B0604020202020204" pitchFamily="34" charset="0"/>
              <a:buChar char="•"/>
            </a:pPr>
            <a:r>
              <a:rPr lang="en-US" dirty="0" smtClean="0">
                <a:solidFill>
                  <a:schemeClr val="bg1"/>
                </a:solidFill>
                <a:latin typeface="Avenir Next" panose="020B0503020202020204" pitchFamily="34" charset="0"/>
              </a:rPr>
              <a:t>Lessons:</a:t>
            </a:r>
          </a:p>
          <a:p>
            <a:pPr marL="742950" lvl="1" indent="-285750">
              <a:buFont typeface="Arial" panose="020B0604020202020204" pitchFamily="34" charset="0"/>
              <a:buChar char="•"/>
            </a:pPr>
            <a:r>
              <a:rPr lang="en-US" dirty="0" smtClean="0">
                <a:solidFill>
                  <a:schemeClr val="bg1"/>
                </a:solidFill>
                <a:latin typeface="Avenir Next" panose="020B0503020202020204" pitchFamily="34" charset="0"/>
              </a:rPr>
              <a:t>Introduction </a:t>
            </a:r>
            <a:r>
              <a:rPr lang="en-US" dirty="0">
                <a:solidFill>
                  <a:schemeClr val="bg1"/>
                </a:solidFill>
                <a:latin typeface="Avenir Next" panose="020B0503020202020204" pitchFamily="34" charset="0"/>
              </a:rPr>
              <a:t>to </a:t>
            </a:r>
            <a:r>
              <a:rPr lang="en-US" dirty="0" err="1">
                <a:solidFill>
                  <a:schemeClr val="bg1"/>
                </a:solidFill>
                <a:latin typeface="Avenir Next" panose="020B0503020202020204" pitchFamily="34" charset="0"/>
              </a:rPr>
              <a:t>Github</a:t>
            </a:r>
            <a:endParaRPr lang="en-US" dirty="0">
              <a:solidFill>
                <a:schemeClr val="bg1"/>
              </a:solidFill>
              <a:latin typeface="Avenir Next" panose="020B0503020202020204" pitchFamily="34" charset="0"/>
            </a:endParaRPr>
          </a:p>
          <a:p>
            <a:pPr marL="742950" lvl="1" indent="-285750">
              <a:buFont typeface="Arial" panose="020B0604020202020204" pitchFamily="34" charset="0"/>
              <a:buChar char="•"/>
            </a:pPr>
            <a:r>
              <a:rPr lang="en-US" dirty="0">
                <a:solidFill>
                  <a:schemeClr val="bg1"/>
                </a:solidFill>
                <a:latin typeface="Avenir Next" panose="020B0503020202020204" pitchFamily="34" charset="0"/>
              </a:rPr>
              <a:t>Introduction to </a:t>
            </a:r>
            <a:r>
              <a:rPr lang="en-US" dirty="0" err="1">
                <a:solidFill>
                  <a:schemeClr val="bg1"/>
                </a:solidFill>
                <a:latin typeface="Avenir Next" panose="020B0503020202020204" pitchFamily="34" charset="0"/>
              </a:rPr>
              <a:t>OpenRefine</a:t>
            </a:r>
            <a:endParaRPr lang="en-US" dirty="0">
              <a:solidFill>
                <a:schemeClr val="bg1"/>
              </a:solidFill>
              <a:latin typeface="Avenir Next" panose="020B0503020202020204" pitchFamily="34" charset="0"/>
            </a:endParaRPr>
          </a:p>
          <a:p>
            <a:pPr marL="742950" lvl="1" indent="-285750">
              <a:buFont typeface="Arial" panose="020B0604020202020204" pitchFamily="34" charset="0"/>
              <a:buChar char="•"/>
            </a:pPr>
            <a:r>
              <a:rPr lang="en-US" dirty="0">
                <a:solidFill>
                  <a:schemeClr val="bg1"/>
                </a:solidFill>
                <a:latin typeface="Avenir Next" panose="020B0503020202020204" pitchFamily="34" charset="0"/>
              </a:rPr>
              <a:t>The UNIX </a:t>
            </a:r>
            <a:r>
              <a:rPr lang="en-US" dirty="0" smtClean="0">
                <a:solidFill>
                  <a:schemeClr val="bg1"/>
                </a:solidFill>
                <a:latin typeface="Avenir Next" panose="020B0503020202020204" pitchFamily="34" charset="0"/>
              </a:rPr>
              <a:t>Shell</a:t>
            </a:r>
          </a:p>
          <a:p>
            <a:pPr marL="742950" lvl="1" indent="-285750">
              <a:buFont typeface="Arial" panose="020B0604020202020204" pitchFamily="34" charset="0"/>
              <a:buChar char="•"/>
            </a:pPr>
            <a:r>
              <a:rPr lang="en-US" dirty="0" smtClean="0">
                <a:solidFill>
                  <a:schemeClr val="bg1"/>
                </a:solidFill>
                <a:latin typeface="Avenir Next" panose="020B0503020202020204" pitchFamily="34" charset="0"/>
              </a:rPr>
              <a:t>Introduction </a:t>
            </a:r>
            <a:r>
              <a:rPr lang="en-US" dirty="0">
                <a:solidFill>
                  <a:schemeClr val="bg1"/>
                </a:solidFill>
                <a:latin typeface="Avenir Next" panose="020B0503020202020204" pitchFamily="34" charset="0"/>
              </a:rPr>
              <a:t>to working with data and Regular </a:t>
            </a:r>
            <a:r>
              <a:rPr lang="en-US" dirty="0" smtClean="0">
                <a:solidFill>
                  <a:schemeClr val="bg1"/>
                </a:solidFill>
                <a:latin typeface="Avenir Next" panose="020B0503020202020204" pitchFamily="34" charset="0"/>
              </a:rPr>
              <a:t>Expressions</a:t>
            </a:r>
            <a:endParaRPr lang="en-US" dirty="0">
              <a:solidFill>
                <a:schemeClr val="bg1"/>
              </a:solidFill>
              <a:latin typeface="Avenir Next" panose="020B0503020202020204" pitchFamily="34" charset="0"/>
            </a:endParaRPr>
          </a:p>
        </p:txBody>
      </p:sp>
      <p:sp>
        <p:nvSpPr>
          <p:cNvPr id="7" name="TextBox 6">
            <a:extLst>
              <a:ext uri="{FF2B5EF4-FFF2-40B4-BE49-F238E27FC236}">
                <a16:creationId xmlns:a16="http://schemas.microsoft.com/office/drawing/2014/main" id="{2DA5F819-53F8-114C-AD1D-0783565C82A1}"/>
              </a:ext>
            </a:extLst>
          </p:cNvPr>
          <p:cNvSpPr txBox="1"/>
          <p:nvPr/>
        </p:nvSpPr>
        <p:spPr>
          <a:xfrm>
            <a:off x="10780873" y="146884"/>
            <a:ext cx="1325043" cy="369332"/>
          </a:xfrm>
          <a:prstGeom prst="rect">
            <a:avLst/>
          </a:prstGeom>
          <a:noFill/>
        </p:spPr>
        <p:txBody>
          <a:bodyPr wrap="none" rtlCol="0">
            <a:spAutoFit/>
          </a:bodyPr>
          <a:lstStyle/>
          <a:p>
            <a:r>
              <a:rPr lang="en-US" dirty="0">
                <a:solidFill>
                  <a:schemeClr val="bg1"/>
                </a:solidFill>
                <a:latin typeface="Avenir Next Medium" panose="020B0503020202020204" pitchFamily="34" charset="0"/>
              </a:rPr>
              <a:t>MAC 2021</a:t>
            </a:r>
          </a:p>
        </p:txBody>
      </p:sp>
    </p:spTree>
    <p:extLst>
      <p:ext uri="{BB962C8B-B14F-4D97-AF65-F5344CB8AC3E}">
        <p14:creationId xmlns:p14="http://schemas.microsoft.com/office/powerpoint/2010/main" val="1093137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84586B-2FCD-D349-B5FB-8D1B5582CC90}"/>
              </a:ext>
            </a:extLst>
          </p:cNvPr>
          <p:cNvSpPr txBox="1"/>
          <p:nvPr/>
        </p:nvSpPr>
        <p:spPr>
          <a:xfrm>
            <a:off x="689344" y="1423681"/>
            <a:ext cx="10813312"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Avenir Next" panose="020B0503020202020204" pitchFamily="34" charset="0"/>
              </a:rPr>
              <a:t>Logistics</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Change from in person to virtual (use of Zoom and </a:t>
            </a:r>
            <a:r>
              <a:rPr lang="en-US" sz="2000" dirty="0" err="1">
                <a:solidFill>
                  <a:schemeClr val="bg1"/>
                </a:solidFill>
                <a:latin typeface="Avenir Next" panose="020B0503020202020204" pitchFamily="34" charset="0"/>
              </a:rPr>
              <a:t>Etherpad</a:t>
            </a:r>
            <a:r>
              <a:rPr lang="en-US" sz="2000" dirty="0">
                <a:solidFill>
                  <a:schemeClr val="bg1"/>
                </a:solidFill>
                <a:latin typeface="Avenir Next" panose="020B0503020202020204" pitchFamily="34" charset="0"/>
              </a:rPr>
              <a:t>)</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Central org helped with instructor recruitment</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Advertising through NNLM channels</a:t>
            </a:r>
          </a:p>
          <a:p>
            <a:pPr marL="342900" indent="-342900">
              <a:buFont typeface="Arial" panose="020B0604020202020204" pitchFamily="34" charset="0"/>
              <a:buChar char="•"/>
            </a:pPr>
            <a:r>
              <a:rPr lang="en-US" sz="2000" dirty="0">
                <a:solidFill>
                  <a:schemeClr val="bg1"/>
                </a:solidFill>
                <a:latin typeface="Avenir Next" panose="020B0503020202020204" pitchFamily="34" charset="0"/>
              </a:rPr>
              <a:t>Changes in second LC event</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Shorter duration</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Tidy Data and R instead of Git and </a:t>
            </a:r>
            <a:r>
              <a:rPr lang="en-US" sz="2000" dirty="0" err="1">
                <a:solidFill>
                  <a:schemeClr val="bg1"/>
                </a:solidFill>
                <a:latin typeface="Avenir Next" panose="020B0503020202020204" pitchFamily="34" charset="0"/>
              </a:rPr>
              <a:t>OpenRefine</a:t>
            </a:r>
            <a:endParaRPr lang="en-US" sz="2000" dirty="0">
              <a:solidFill>
                <a:schemeClr val="bg1"/>
              </a:solidFill>
              <a:latin typeface="Avenir Next" panose="020B0503020202020204" pitchFamily="34" charset="0"/>
            </a:endParaRPr>
          </a:p>
          <a:p>
            <a:pPr marL="342900" indent="-342900">
              <a:buFont typeface="Arial" panose="020B0604020202020204" pitchFamily="34" charset="0"/>
              <a:buChar char="•"/>
            </a:pPr>
            <a:r>
              <a:rPr lang="en-US" sz="2000" dirty="0">
                <a:solidFill>
                  <a:schemeClr val="bg1"/>
                </a:solidFill>
                <a:latin typeface="Avenir Next" panose="020B0503020202020204" pitchFamily="34" charset="0"/>
              </a:rPr>
              <a:t>Challenges</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Keeping everyone together in virtual environment</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Harmonizing experience with multiple instructors</a:t>
            </a:r>
          </a:p>
        </p:txBody>
      </p:sp>
      <p:sp>
        <p:nvSpPr>
          <p:cNvPr id="4" name="TextBox 3">
            <a:extLst>
              <a:ext uri="{FF2B5EF4-FFF2-40B4-BE49-F238E27FC236}">
                <a16:creationId xmlns:a16="http://schemas.microsoft.com/office/drawing/2014/main" id="{2788E1C9-79BA-7440-B006-72C422F8014E}"/>
              </a:ext>
            </a:extLst>
          </p:cNvPr>
          <p:cNvSpPr txBox="1"/>
          <p:nvPr/>
        </p:nvSpPr>
        <p:spPr>
          <a:xfrm>
            <a:off x="689344" y="170366"/>
            <a:ext cx="7092006" cy="923330"/>
          </a:xfrm>
          <a:prstGeom prst="rect">
            <a:avLst/>
          </a:prstGeom>
          <a:noFill/>
        </p:spPr>
        <p:txBody>
          <a:bodyPr wrap="none" rtlCol="0">
            <a:spAutoFit/>
          </a:bodyPr>
          <a:lstStyle/>
          <a:p>
            <a:r>
              <a:rPr lang="en-US" sz="5400" b="1" dirty="0" smtClean="0">
                <a:solidFill>
                  <a:schemeClr val="bg1"/>
                </a:solidFill>
                <a:latin typeface="Avenir Next Demi Bold" panose="020B0503020202020204" pitchFamily="34" charset="0"/>
              </a:rPr>
              <a:t>Hosting &amp; helping LC </a:t>
            </a:r>
            <a:endParaRPr lang="en-US" sz="5400" b="1" dirty="0">
              <a:solidFill>
                <a:schemeClr val="bg1"/>
              </a:solidFill>
              <a:latin typeface="Avenir Next Demi Bold" panose="020B0503020202020204" pitchFamily="34" charset="0"/>
            </a:endParaRPr>
          </a:p>
        </p:txBody>
      </p:sp>
      <p:sp>
        <p:nvSpPr>
          <p:cNvPr id="6" name="TextBox 5">
            <a:extLst>
              <a:ext uri="{FF2B5EF4-FFF2-40B4-BE49-F238E27FC236}">
                <a16:creationId xmlns:a16="http://schemas.microsoft.com/office/drawing/2014/main" id="{2DA5F819-53F8-114C-AD1D-0783565C82A1}"/>
              </a:ext>
            </a:extLst>
          </p:cNvPr>
          <p:cNvSpPr txBox="1"/>
          <p:nvPr/>
        </p:nvSpPr>
        <p:spPr>
          <a:xfrm>
            <a:off x="10780873" y="146884"/>
            <a:ext cx="1325043" cy="369332"/>
          </a:xfrm>
          <a:prstGeom prst="rect">
            <a:avLst/>
          </a:prstGeom>
          <a:noFill/>
        </p:spPr>
        <p:txBody>
          <a:bodyPr wrap="none" rtlCol="0">
            <a:spAutoFit/>
          </a:bodyPr>
          <a:lstStyle/>
          <a:p>
            <a:r>
              <a:rPr lang="en-US" dirty="0">
                <a:solidFill>
                  <a:schemeClr val="bg1"/>
                </a:solidFill>
                <a:latin typeface="Avenir Next Medium" panose="020B0503020202020204" pitchFamily="34" charset="0"/>
              </a:rPr>
              <a:t>MAC 2021</a:t>
            </a:r>
          </a:p>
        </p:txBody>
      </p:sp>
    </p:spTree>
    <p:extLst>
      <p:ext uri="{BB962C8B-B14F-4D97-AF65-F5344CB8AC3E}">
        <p14:creationId xmlns:p14="http://schemas.microsoft.com/office/powerpoint/2010/main" val="112511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88E1C9-79BA-7440-B006-72C422F8014E}"/>
              </a:ext>
            </a:extLst>
          </p:cNvPr>
          <p:cNvSpPr txBox="1"/>
          <p:nvPr/>
        </p:nvSpPr>
        <p:spPr>
          <a:xfrm>
            <a:off x="689344" y="170366"/>
            <a:ext cx="8677375" cy="923330"/>
          </a:xfrm>
          <a:prstGeom prst="rect">
            <a:avLst/>
          </a:prstGeom>
          <a:noFill/>
        </p:spPr>
        <p:txBody>
          <a:bodyPr wrap="none" rtlCol="0">
            <a:spAutoFit/>
          </a:bodyPr>
          <a:lstStyle/>
          <a:p>
            <a:r>
              <a:rPr lang="en-US" sz="5400" b="1" dirty="0" smtClean="0">
                <a:solidFill>
                  <a:schemeClr val="bg1"/>
                </a:solidFill>
                <a:latin typeface="Avenir Next Demi Bold" panose="020B0503020202020204" pitchFamily="34" charset="0"/>
              </a:rPr>
              <a:t>Self-hosting &amp; teaching LC</a:t>
            </a:r>
            <a:endParaRPr lang="en-US" sz="5400" b="1" dirty="0">
              <a:solidFill>
                <a:schemeClr val="bg1"/>
              </a:solidFill>
              <a:latin typeface="Avenir Next Demi Bold" panose="020B0503020202020204" pitchFamily="34" charset="0"/>
            </a:endParaRPr>
          </a:p>
        </p:txBody>
      </p:sp>
      <p:sp>
        <p:nvSpPr>
          <p:cNvPr id="5" name="TextBox 4">
            <a:extLst>
              <a:ext uri="{FF2B5EF4-FFF2-40B4-BE49-F238E27FC236}">
                <a16:creationId xmlns:a16="http://schemas.microsoft.com/office/drawing/2014/main" id="{2DA5F819-53F8-114C-AD1D-0783565C82A1}"/>
              </a:ext>
            </a:extLst>
          </p:cNvPr>
          <p:cNvSpPr txBox="1"/>
          <p:nvPr/>
        </p:nvSpPr>
        <p:spPr>
          <a:xfrm>
            <a:off x="10780873" y="146884"/>
            <a:ext cx="1325043" cy="369332"/>
          </a:xfrm>
          <a:prstGeom prst="rect">
            <a:avLst/>
          </a:prstGeom>
          <a:noFill/>
        </p:spPr>
        <p:txBody>
          <a:bodyPr wrap="none" rtlCol="0">
            <a:spAutoFit/>
          </a:bodyPr>
          <a:lstStyle/>
          <a:p>
            <a:r>
              <a:rPr lang="en-US" dirty="0">
                <a:solidFill>
                  <a:schemeClr val="bg1"/>
                </a:solidFill>
                <a:latin typeface="Avenir Next Medium" panose="020B0503020202020204" pitchFamily="34" charset="0"/>
              </a:rPr>
              <a:t>MAC 2021</a:t>
            </a:r>
          </a:p>
        </p:txBody>
      </p:sp>
      <p:sp>
        <p:nvSpPr>
          <p:cNvPr id="7" name="TextBox 6">
            <a:extLst>
              <a:ext uri="{FF2B5EF4-FFF2-40B4-BE49-F238E27FC236}">
                <a16:creationId xmlns:a16="http://schemas.microsoft.com/office/drawing/2014/main" id="{9B84586B-2FCD-D349-B5FB-8D1B5582CC90}"/>
              </a:ext>
            </a:extLst>
          </p:cNvPr>
          <p:cNvSpPr txBox="1"/>
          <p:nvPr/>
        </p:nvSpPr>
        <p:spPr>
          <a:xfrm>
            <a:off x="689344" y="1591841"/>
            <a:ext cx="10813312"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Avenir Next" panose="020B0503020202020204" pitchFamily="34" charset="0"/>
              </a:rPr>
              <a:t>3 in-house certified LC </a:t>
            </a:r>
            <a:r>
              <a:rPr lang="en-US" sz="2000" dirty="0" smtClean="0">
                <a:solidFill>
                  <a:schemeClr val="bg1"/>
                </a:solidFill>
                <a:latin typeface="Avenir Next" panose="020B0503020202020204" pitchFamily="34" charset="0"/>
              </a:rPr>
              <a:t>instructors with history of collaboration</a:t>
            </a:r>
          </a:p>
          <a:p>
            <a:pPr marL="800100" lvl="1" indent="-342900">
              <a:buFont typeface="Arial" panose="020B0604020202020204" pitchFamily="34" charset="0"/>
              <a:buChar char="•"/>
            </a:pPr>
            <a:endParaRPr lang="en-US" sz="2000" dirty="0">
              <a:solidFill>
                <a:schemeClr val="bg1"/>
              </a:solidFill>
              <a:latin typeface="Avenir Next" panose="020B0503020202020204" pitchFamily="34" charset="0"/>
            </a:endParaRPr>
          </a:p>
          <a:p>
            <a:pPr marL="342900" indent="-342900">
              <a:buFont typeface="Arial" panose="020B0604020202020204" pitchFamily="34" charset="0"/>
              <a:buChar char="•"/>
            </a:pPr>
            <a:r>
              <a:rPr lang="en-US" sz="2000" dirty="0" smtClean="0">
                <a:solidFill>
                  <a:schemeClr val="bg1"/>
                </a:solidFill>
                <a:latin typeface="Avenir Next" panose="020B0503020202020204" pitchFamily="34" charset="0"/>
              </a:rPr>
              <a:t>More control over:</a:t>
            </a:r>
          </a:p>
          <a:p>
            <a:pPr marL="800100" lvl="1" indent="-342900">
              <a:buFont typeface="Arial" panose="020B0604020202020204" pitchFamily="34" charset="0"/>
              <a:buChar char="•"/>
            </a:pPr>
            <a:r>
              <a:rPr lang="en-US" sz="2000" dirty="0" smtClean="0">
                <a:solidFill>
                  <a:schemeClr val="bg1"/>
                </a:solidFill>
                <a:latin typeface="Avenir Next" panose="020B0503020202020204" pitchFamily="34" charset="0"/>
              </a:rPr>
              <a:t>administrative timelines</a:t>
            </a:r>
          </a:p>
          <a:p>
            <a:pPr marL="800100" lvl="1" indent="-342900">
              <a:buFont typeface="Arial" panose="020B0604020202020204" pitchFamily="34" charset="0"/>
              <a:buChar char="•"/>
            </a:pPr>
            <a:r>
              <a:rPr lang="en-US" sz="2000" dirty="0" smtClean="0">
                <a:solidFill>
                  <a:schemeClr val="bg1"/>
                </a:solidFill>
                <a:latin typeface="Avenir Next" panose="020B0503020202020204" pitchFamily="34" charset="0"/>
              </a:rPr>
              <a:t>promotion timeline</a:t>
            </a:r>
          </a:p>
          <a:p>
            <a:pPr marL="800100" lvl="1" indent="-342900">
              <a:buFont typeface="Arial" panose="020B0604020202020204" pitchFamily="34" charset="0"/>
              <a:buChar char="•"/>
            </a:pPr>
            <a:r>
              <a:rPr lang="en-US" sz="2000" dirty="0" smtClean="0">
                <a:solidFill>
                  <a:schemeClr val="bg1"/>
                </a:solidFill>
                <a:latin typeface="Avenir Next" panose="020B0503020202020204" pitchFamily="34" charset="0"/>
              </a:rPr>
              <a:t>instructor buy-in</a:t>
            </a:r>
          </a:p>
          <a:p>
            <a:pPr marL="342900" indent="-342900">
              <a:buFont typeface="Arial" panose="020B0604020202020204" pitchFamily="34" charset="0"/>
              <a:buChar char="•"/>
            </a:pPr>
            <a:endParaRPr lang="en-US" sz="2000" dirty="0" smtClean="0">
              <a:solidFill>
                <a:schemeClr val="bg1"/>
              </a:solidFill>
              <a:latin typeface="Avenir Next" panose="020B0503020202020204" pitchFamily="34" charset="0"/>
            </a:endParaRPr>
          </a:p>
          <a:p>
            <a:pPr marL="342900" indent="-342900">
              <a:buFont typeface="Arial" panose="020B0604020202020204" pitchFamily="34" charset="0"/>
              <a:buChar char="•"/>
            </a:pPr>
            <a:r>
              <a:rPr lang="en-US" sz="2000" dirty="0" smtClean="0">
                <a:solidFill>
                  <a:schemeClr val="bg1"/>
                </a:solidFill>
                <a:latin typeface="Avenir Next" panose="020B0503020202020204" pitchFamily="34" charset="0"/>
              </a:rPr>
              <a:t>No fee paid to the central Carpentries organization (approx. $XXX HOW MUCH WAS IT?)</a:t>
            </a:r>
            <a:endParaRPr lang="en-US" sz="2000" dirty="0">
              <a:solidFill>
                <a:schemeClr val="bg1"/>
              </a:solidFill>
              <a:latin typeface="Avenir Next" panose="020B0503020202020204" pitchFamily="34" charset="0"/>
            </a:endParaRPr>
          </a:p>
        </p:txBody>
      </p:sp>
    </p:spTree>
    <p:extLst>
      <p:ext uri="{BB962C8B-B14F-4D97-AF65-F5344CB8AC3E}">
        <p14:creationId xmlns:p14="http://schemas.microsoft.com/office/powerpoint/2010/main" val="2241170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D5640-866E-434D-99D3-CDF94855533F}"/>
              </a:ext>
            </a:extLst>
          </p:cNvPr>
          <p:cNvSpPr txBox="1"/>
          <p:nvPr/>
        </p:nvSpPr>
        <p:spPr>
          <a:xfrm>
            <a:off x="684974" y="1262767"/>
            <a:ext cx="2860078" cy="1323439"/>
          </a:xfrm>
          <a:prstGeom prst="rect">
            <a:avLst/>
          </a:prstGeom>
          <a:noFill/>
        </p:spPr>
        <p:txBody>
          <a:bodyPr wrap="none" rtlCol="0">
            <a:spAutoFit/>
          </a:bodyPr>
          <a:lstStyle/>
          <a:p>
            <a:r>
              <a:rPr lang="en-US" sz="4000" b="1" dirty="0">
                <a:solidFill>
                  <a:schemeClr val="bg1"/>
                </a:solidFill>
                <a:latin typeface="Avenir Next Demi Bold" panose="020B0503020202020204" pitchFamily="34" charset="0"/>
              </a:rPr>
              <a:t>Thank you!</a:t>
            </a:r>
          </a:p>
          <a:p>
            <a:r>
              <a:rPr lang="en-US" sz="4000" b="1" dirty="0">
                <a:solidFill>
                  <a:schemeClr val="bg1"/>
                </a:solidFill>
                <a:latin typeface="Avenir Next Demi Bold" panose="020B0503020202020204" pitchFamily="34" charset="0"/>
              </a:rPr>
              <a:t>Questions?</a:t>
            </a:r>
          </a:p>
        </p:txBody>
      </p:sp>
      <p:sp>
        <p:nvSpPr>
          <p:cNvPr id="3" name="TextBox 2">
            <a:extLst>
              <a:ext uri="{FF2B5EF4-FFF2-40B4-BE49-F238E27FC236}">
                <a16:creationId xmlns:a16="http://schemas.microsoft.com/office/drawing/2014/main" id="{D1347224-7EF2-864B-851A-DE131E19ED82}"/>
              </a:ext>
            </a:extLst>
          </p:cNvPr>
          <p:cNvSpPr txBox="1"/>
          <p:nvPr/>
        </p:nvSpPr>
        <p:spPr>
          <a:xfrm>
            <a:off x="4948865" y="4193597"/>
            <a:ext cx="7157051" cy="1077218"/>
          </a:xfrm>
          <a:prstGeom prst="rect">
            <a:avLst/>
          </a:prstGeom>
          <a:noFill/>
        </p:spPr>
        <p:txBody>
          <a:bodyPr wrap="square" rtlCol="0">
            <a:spAutoFit/>
          </a:bodyPr>
          <a:lstStyle/>
          <a:p>
            <a:r>
              <a:rPr lang="en-US" sz="1600" i="1" dirty="0">
                <a:solidFill>
                  <a:schemeClr val="bg1"/>
                </a:solidFill>
                <a:latin typeface="Avenir Next Medium" panose="020B0503020202020204" pitchFamily="34" charset="0"/>
              </a:rPr>
              <a:t>This project has been funded in whole or in part with Federal funds from the National Library of Medicine, National Institutes of Health, Department of Health and Human Services, under Cooperative Agreement Number UG4LM013724 with the University of Maryland, Baltimore.</a:t>
            </a:r>
            <a:endParaRPr lang="en-US" sz="1600" i="1" dirty="0">
              <a:solidFill>
                <a:schemeClr val="bg1"/>
              </a:solidFill>
              <a:latin typeface="Avenir Next Medium" panose="020B0503020202020204" pitchFamily="34" charset="0"/>
            </a:endParaRPr>
          </a:p>
        </p:txBody>
      </p:sp>
      <p:sp>
        <p:nvSpPr>
          <p:cNvPr id="4" name="TextBox 3">
            <a:extLst>
              <a:ext uri="{FF2B5EF4-FFF2-40B4-BE49-F238E27FC236}">
                <a16:creationId xmlns:a16="http://schemas.microsoft.com/office/drawing/2014/main" id="{2DA5F819-53F8-114C-AD1D-0783565C82A1}"/>
              </a:ext>
            </a:extLst>
          </p:cNvPr>
          <p:cNvSpPr txBox="1"/>
          <p:nvPr/>
        </p:nvSpPr>
        <p:spPr>
          <a:xfrm>
            <a:off x="10780873" y="146884"/>
            <a:ext cx="1325043" cy="369332"/>
          </a:xfrm>
          <a:prstGeom prst="rect">
            <a:avLst/>
          </a:prstGeom>
          <a:noFill/>
        </p:spPr>
        <p:txBody>
          <a:bodyPr wrap="none" rtlCol="0">
            <a:spAutoFit/>
          </a:bodyPr>
          <a:lstStyle/>
          <a:p>
            <a:r>
              <a:rPr lang="en-US" dirty="0">
                <a:solidFill>
                  <a:schemeClr val="bg1"/>
                </a:solidFill>
                <a:latin typeface="Avenir Next Medium" panose="020B0503020202020204" pitchFamily="34" charset="0"/>
              </a:rPr>
              <a:t>MAC 2021</a:t>
            </a:r>
          </a:p>
        </p:txBody>
      </p:sp>
      <p:pic>
        <p:nvPicPr>
          <p:cNvPr id="8" name="Picture 7" descr="Text&#10;&#10;Description automatically generated">
            <a:extLst>
              <a:ext uri="{FF2B5EF4-FFF2-40B4-BE49-F238E27FC236}">
                <a16:creationId xmlns:a16="http://schemas.microsoft.com/office/drawing/2014/main" id="{C3D42E1D-8509-A045-BDA1-1C6B42220E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5411" y="3531834"/>
            <a:ext cx="3802912" cy="610149"/>
          </a:xfrm>
          <a:prstGeom prst="rect">
            <a:avLst/>
          </a:prstGeom>
        </p:spPr>
      </p:pic>
    </p:spTree>
    <p:extLst>
      <p:ext uri="{BB962C8B-B14F-4D97-AF65-F5344CB8AC3E}">
        <p14:creationId xmlns:p14="http://schemas.microsoft.com/office/powerpoint/2010/main" val="434665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260</Words>
  <Application>Microsoft Office PowerPoint</Application>
  <PresentationFormat>Widescreen</PresentationFormat>
  <Paragraphs>54</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Avenir Next</vt:lpstr>
      <vt:lpstr>Avenir Next Demi Bold</vt:lpstr>
      <vt:lpstr>Avenir Next Medium</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Innovation1</dc:creator>
  <cp:lastModifiedBy>Innovation1</cp:lastModifiedBy>
  <cp:revision>19</cp:revision>
  <dcterms:created xsi:type="dcterms:W3CDTF">2021-10-11T13:53:18Z</dcterms:created>
  <dcterms:modified xsi:type="dcterms:W3CDTF">2021-10-15T15:18:18Z</dcterms:modified>
</cp:coreProperties>
</file>