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2" r:id="rId3"/>
    <p:sldId id="278" r:id="rId4"/>
    <p:sldId id="263" r:id="rId5"/>
    <p:sldId id="274" r:id="rId6"/>
    <p:sldId id="283" r:id="rId7"/>
    <p:sldId id="264" r:id="rId8"/>
    <p:sldId id="280" r:id="rId9"/>
    <p:sldId id="271" r:id="rId10"/>
    <p:sldId id="281" r:id="rId11"/>
    <p:sldId id="269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C250FF-ACF8-46FA-B041-5AAAC9B875A4}">
          <p14:sldIdLst>
            <p14:sldId id="260"/>
            <p14:sldId id="262"/>
            <p14:sldId id="278"/>
            <p14:sldId id="263"/>
            <p14:sldId id="274"/>
            <p14:sldId id="283"/>
          </p14:sldIdLst>
        </p14:section>
        <p14:section name="Untitled Section" id="{DADD712A-BD65-4B10-B5D8-30CC2D391662}">
          <p14:sldIdLst>
            <p14:sldId id="264"/>
            <p14:sldId id="280"/>
            <p14:sldId id="271"/>
            <p14:sldId id="281"/>
            <p14:sldId id="269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7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6" y="10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t"/>
      <c:overlay val="0"/>
      <c:txPr>
        <a:bodyPr/>
        <a:lstStyle/>
        <a:p>
          <a:pPr>
            <a:defRPr>
              <a:latin typeface="Century Gothic"/>
              <a:cs typeface="Century Gothic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t"/>
      <c:overlay val="0"/>
      <c:txPr>
        <a:bodyPr/>
        <a:lstStyle/>
        <a:p>
          <a:pPr>
            <a:defRPr>
              <a:latin typeface="Century Gothic"/>
              <a:cs typeface="Century Gothic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0.01386</cdr:y>
    </cdr:from>
    <cdr:to>
      <cdr:x>1</cdr:x>
      <cdr:y>0.93127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7FA63742-51D7-8B44-99DE-D0206E1462A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-7057571" y="64396"/>
          <a:ext cx="4581072" cy="4260969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1DEE08F1-C13C-8941-A7E7-439639C4BDF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-7057571" y="0"/>
          <a:ext cx="4581072" cy="4644571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9241B-8E67-4A13-A093-478F35C7307C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D227-FA3A-4CD4-8F06-9B646F8A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8969B-F016-40CE-99CF-DFD791E6041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E0B0E-7423-4679-BEC3-E07D28DC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1"/>
          <p:cNvSpPr/>
          <p:nvPr userDrawn="1"/>
        </p:nvSpPr>
        <p:spPr>
          <a:xfrm>
            <a:off x="8775700" y="12700"/>
            <a:ext cx="2476500" cy="6858000"/>
          </a:xfrm>
          <a:custGeom>
            <a:avLst/>
            <a:gdLst>
              <a:gd name="connsiteX0" fmla="*/ 0 w 2476500"/>
              <a:gd name="connsiteY0" fmla="*/ 0 h 6858000"/>
              <a:gd name="connsiteX1" fmla="*/ 2476500 w 2476500"/>
              <a:gd name="connsiteY1" fmla="*/ 0 h 6858000"/>
              <a:gd name="connsiteX2" fmla="*/ 2476500 w 2476500"/>
              <a:gd name="connsiteY2" fmla="*/ 6858000 h 6858000"/>
              <a:gd name="connsiteX3" fmla="*/ 0 w 2476500"/>
              <a:gd name="connsiteY3" fmla="*/ 6858000 h 6858000"/>
              <a:gd name="connsiteX4" fmla="*/ 0 w 2476500"/>
              <a:gd name="connsiteY4" fmla="*/ 0 h 6858000"/>
              <a:gd name="connsiteX0" fmla="*/ 0 w 2476500"/>
              <a:gd name="connsiteY0" fmla="*/ 0 h 6858000"/>
              <a:gd name="connsiteX1" fmla="*/ 2476500 w 2476500"/>
              <a:gd name="connsiteY1" fmla="*/ 6858000 h 6858000"/>
              <a:gd name="connsiteX2" fmla="*/ 0 w 2476500"/>
              <a:gd name="connsiteY2" fmla="*/ 6858000 h 6858000"/>
              <a:gd name="connsiteX3" fmla="*/ 0 w 24765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6858000">
                <a:moveTo>
                  <a:pt x="0" y="0"/>
                </a:moveTo>
                <a:lnTo>
                  <a:pt x="24765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4"/>
          <p:cNvSpPr/>
          <p:nvPr userDrawn="1"/>
        </p:nvSpPr>
        <p:spPr>
          <a:xfrm rot="10800000" flipV="1">
            <a:off x="4054364" y="-3766"/>
            <a:ext cx="8137635" cy="687023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589989" y="1615384"/>
            <a:ext cx="6116133" cy="159348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89989" y="4450841"/>
            <a:ext cx="5458837" cy="935421"/>
          </a:xfrm>
        </p:spPr>
        <p:txBody>
          <a:bodyPr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 descr="ODU_sig_REV-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9989" y="471245"/>
            <a:ext cx="1825083" cy="767281"/>
          </a:xfrm>
          <a:prstGeom prst="rect">
            <a:avLst/>
          </a:prstGeom>
        </p:spPr>
      </p:pic>
      <p:sp>
        <p:nvSpPr>
          <p:cNvPr id="2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9988" y="5472335"/>
            <a:ext cx="4300215" cy="430926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59935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57781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4495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2 Photos,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62205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4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11567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64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62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08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rgbClr val="9264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03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rgbClr val="57C1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rgbClr val="0436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29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2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6039"/>
          <a:stretch/>
        </p:blipFill>
        <p:spPr>
          <a:xfrm>
            <a:off x="4456204" y="-29166"/>
            <a:ext cx="7735796" cy="6915954"/>
          </a:xfrm>
          <a:prstGeom prst="rect">
            <a:avLst/>
          </a:prstGeom>
        </p:spPr>
      </p:pic>
      <p:sp>
        <p:nvSpPr>
          <p:cNvPr id="27" name="Rectangle 11"/>
          <p:cNvSpPr/>
          <p:nvPr userDrawn="1"/>
        </p:nvSpPr>
        <p:spPr>
          <a:xfrm>
            <a:off x="4734036" y="25400"/>
            <a:ext cx="2476500" cy="6858000"/>
          </a:xfrm>
          <a:custGeom>
            <a:avLst/>
            <a:gdLst>
              <a:gd name="connsiteX0" fmla="*/ 0 w 2476500"/>
              <a:gd name="connsiteY0" fmla="*/ 0 h 6858000"/>
              <a:gd name="connsiteX1" fmla="*/ 2476500 w 2476500"/>
              <a:gd name="connsiteY1" fmla="*/ 0 h 6858000"/>
              <a:gd name="connsiteX2" fmla="*/ 2476500 w 2476500"/>
              <a:gd name="connsiteY2" fmla="*/ 6858000 h 6858000"/>
              <a:gd name="connsiteX3" fmla="*/ 0 w 2476500"/>
              <a:gd name="connsiteY3" fmla="*/ 6858000 h 6858000"/>
              <a:gd name="connsiteX4" fmla="*/ 0 w 2476500"/>
              <a:gd name="connsiteY4" fmla="*/ 0 h 6858000"/>
              <a:gd name="connsiteX0" fmla="*/ 0 w 2476500"/>
              <a:gd name="connsiteY0" fmla="*/ 0 h 6858000"/>
              <a:gd name="connsiteX1" fmla="*/ 2476500 w 2476500"/>
              <a:gd name="connsiteY1" fmla="*/ 6858000 h 6858000"/>
              <a:gd name="connsiteX2" fmla="*/ 0 w 2476500"/>
              <a:gd name="connsiteY2" fmla="*/ 6858000 h 6858000"/>
              <a:gd name="connsiteX3" fmla="*/ 0 w 24765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6858000">
                <a:moveTo>
                  <a:pt x="0" y="0"/>
                </a:moveTo>
                <a:lnTo>
                  <a:pt x="24765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4"/>
          <p:cNvSpPr/>
          <p:nvPr userDrawn="1"/>
        </p:nvSpPr>
        <p:spPr>
          <a:xfrm rot="10800000" flipV="1">
            <a:off x="0" y="-27642"/>
            <a:ext cx="8137635" cy="6906809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535625" y="1602684"/>
            <a:ext cx="6116133" cy="159348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5625" y="4438141"/>
            <a:ext cx="5458837" cy="935421"/>
          </a:xfrm>
        </p:spPr>
        <p:txBody>
          <a:bodyPr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 descr="ODU_sig_REV-01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625" y="458545"/>
            <a:ext cx="1825083" cy="767281"/>
          </a:xfrm>
          <a:prstGeom prst="rect">
            <a:avLst/>
          </a:prstGeom>
        </p:spPr>
      </p:pic>
      <p:sp>
        <p:nvSpPr>
          <p:cNvPr id="2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35624" y="5459635"/>
            <a:ext cx="4300215" cy="430926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23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71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180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29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40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304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718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321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263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4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/>
          <p:cNvSpPr/>
          <p:nvPr userDrawn="1"/>
        </p:nvSpPr>
        <p:spPr>
          <a:xfrm>
            <a:off x="7747000" y="12700"/>
            <a:ext cx="2476500" cy="6858000"/>
          </a:xfrm>
          <a:custGeom>
            <a:avLst/>
            <a:gdLst>
              <a:gd name="connsiteX0" fmla="*/ 0 w 2476500"/>
              <a:gd name="connsiteY0" fmla="*/ 0 h 6858000"/>
              <a:gd name="connsiteX1" fmla="*/ 2476500 w 2476500"/>
              <a:gd name="connsiteY1" fmla="*/ 0 h 6858000"/>
              <a:gd name="connsiteX2" fmla="*/ 2476500 w 2476500"/>
              <a:gd name="connsiteY2" fmla="*/ 6858000 h 6858000"/>
              <a:gd name="connsiteX3" fmla="*/ 0 w 2476500"/>
              <a:gd name="connsiteY3" fmla="*/ 6858000 h 6858000"/>
              <a:gd name="connsiteX4" fmla="*/ 0 w 2476500"/>
              <a:gd name="connsiteY4" fmla="*/ 0 h 6858000"/>
              <a:gd name="connsiteX0" fmla="*/ 0 w 2476500"/>
              <a:gd name="connsiteY0" fmla="*/ 0 h 6858000"/>
              <a:gd name="connsiteX1" fmla="*/ 2476500 w 2476500"/>
              <a:gd name="connsiteY1" fmla="*/ 6858000 h 6858000"/>
              <a:gd name="connsiteX2" fmla="*/ 0 w 2476500"/>
              <a:gd name="connsiteY2" fmla="*/ 6858000 h 6858000"/>
              <a:gd name="connsiteX3" fmla="*/ 0 w 24765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6858000">
                <a:moveTo>
                  <a:pt x="0" y="0"/>
                </a:moveTo>
                <a:lnTo>
                  <a:pt x="24765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rot="10800000" flipV="1">
            <a:off x="-815" y="-3766"/>
            <a:ext cx="11612244" cy="687023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57621" y="1615384"/>
            <a:ext cx="7006312" cy="159348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57621" y="4450841"/>
            <a:ext cx="6938579" cy="935421"/>
          </a:xfrm>
        </p:spPr>
        <p:txBody>
          <a:bodyPr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ODU_sig_REV-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621" y="471245"/>
            <a:ext cx="1825083" cy="767281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57620" y="5472335"/>
            <a:ext cx="6938577" cy="430926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56089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728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rge Photo and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05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913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253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671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137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53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015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um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rgbClr val="043657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768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rgbClr val="FCB24C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9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3388" y="1468658"/>
            <a:ext cx="11315472" cy="47731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5608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232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 rot="10800000" flipV="1">
            <a:off x="-816" y="-3766"/>
            <a:ext cx="17717315" cy="687023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3388" y="1468658"/>
            <a:ext cx="11315472" cy="4773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2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8139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6100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4501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60039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rot="10800000">
            <a:off x="10972799" y="-6021"/>
            <a:ext cx="1231237" cy="123123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11309839" cy="971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615" y="1468315"/>
            <a:ext cx="11309839" cy="470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2" r:id="rId2"/>
    <p:sldLayoutId id="2147483668" r:id="rId3"/>
    <p:sldLayoutId id="2147483650" r:id="rId4"/>
    <p:sldLayoutId id="2147483701" r:id="rId5"/>
    <p:sldLayoutId id="2147483671" r:id="rId6"/>
    <p:sldLayoutId id="2147483697" r:id="rId7"/>
    <p:sldLayoutId id="2147483698" r:id="rId8"/>
    <p:sldLayoutId id="2147483699" r:id="rId9"/>
    <p:sldLayoutId id="2147483700" r:id="rId10"/>
    <p:sldLayoutId id="2147483702" r:id="rId11"/>
    <p:sldLayoutId id="2147483691" r:id="rId12"/>
    <p:sldLayoutId id="2147483692" r:id="rId13"/>
    <p:sldLayoutId id="2147483693" r:id="rId14"/>
    <p:sldLayoutId id="2147483666" r:id="rId15"/>
    <p:sldLayoutId id="2147483694" r:id="rId16"/>
    <p:sldLayoutId id="2147483695" r:id="rId17"/>
    <p:sldLayoutId id="2147483659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69" r:id="rId24"/>
    <p:sldLayoutId id="2147483685" r:id="rId25"/>
    <p:sldLayoutId id="2147483681" r:id="rId26"/>
    <p:sldLayoutId id="2147483682" r:id="rId27"/>
    <p:sldLayoutId id="2147483683" r:id="rId28"/>
    <p:sldLayoutId id="2147483684" r:id="rId29"/>
    <p:sldLayoutId id="2147483670" r:id="rId30"/>
    <p:sldLayoutId id="2147483703" r:id="rId31"/>
    <p:sldLayoutId id="2147483677" r:id="rId32"/>
    <p:sldLayoutId id="2147483678" r:id="rId33"/>
    <p:sldLayoutId id="2147483679" r:id="rId34"/>
    <p:sldLayoutId id="2147483680" r:id="rId35"/>
    <p:sldLayoutId id="2147483658" r:id="rId36"/>
    <p:sldLayoutId id="2147483673" r:id="rId37"/>
    <p:sldLayoutId id="2147483674" r:id="rId38"/>
    <p:sldLayoutId id="2147483676" r:id="rId39"/>
    <p:sldLayoutId id="2147483675" r:id="rId40"/>
    <p:sldLayoutId id="2147483654" r:id="rId4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6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4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4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350" y="1395576"/>
            <a:ext cx="7358757" cy="1593483"/>
          </a:xfrm>
        </p:spPr>
        <p:txBody>
          <a:bodyPr>
            <a:normAutofit/>
          </a:bodyPr>
          <a:lstStyle/>
          <a:p>
            <a:r>
              <a:rPr lang="en-US" sz="3200" dirty="0"/>
              <a:t>ZILLOW’S HOME VALUE PREDICTION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89989" y="4450842"/>
            <a:ext cx="5458837" cy="60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YU ZHANG and Udochukwu Nweke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89988" y="5472335"/>
            <a:ext cx="5055174" cy="430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December 12, 2018</a:t>
            </a:r>
          </a:p>
        </p:txBody>
      </p:sp>
      <p:pic>
        <p:nvPicPr>
          <p:cNvPr id="13" name="Picture Placeholder 10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53" y="499161"/>
            <a:ext cx="11309839" cy="971306"/>
          </a:xfrm>
        </p:spPr>
        <p:txBody>
          <a:bodyPr/>
          <a:lstStyle/>
          <a:p>
            <a:pPr algn="ctr"/>
            <a:r>
              <a:rPr lang="en-US" b="1" dirty="0"/>
              <a:t>Model Fitting Continues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115994152"/>
              </p:ext>
            </p:extLst>
          </p:nvPr>
        </p:nvGraphicFramePr>
        <p:xfrm>
          <a:off x="7057571" y="1406071"/>
          <a:ext cx="4581072" cy="4644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196926" y="1342319"/>
            <a:ext cx="4157589" cy="41214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4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4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Since our main task is to improve the </a:t>
            </a:r>
            <a:r>
              <a:rPr lang="en-US" dirty="0" err="1">
                <a:solidFill>
                  <a:schemeClr val="tx1"/>
                </a:solidFill>
              </a:rPr>
              <a:t>Zestimate</a:t>
            </a:r>
            <a:r>
              <a:rPr lang="en-US" dirty="0">
                <a:solidFill>
                  <a:schemeClr val="tx1"/>
                </a:solidFill>
              </a:rPr>
              <a:t> log error, we tried to do something different</a:t>
            </a:r>
          </a:p>
          <a:p>
            <a:r>
              <a:rPr lang="en-US" dirty="0">
                <a:solidFill>
                  <a:schemeClr val="tx1"/>
                </a:solidFill>
              </a:rPr>
              <a:t>we ran the model twice with deferent parameters</a:t>
            </a:r>
          </a:p>
          <a:p>
            <a:r>
              <a:rPr lang="en-US" dirty="0">
                <a:solidFill>
                  <a:schemeClr val="tx1"/>
                </a:solidFill>
              </a:rPr>
              <a:t>We assigned weights for the different prediction and came up with a better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0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Our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5" y="1593701"/>
            <a:ext cx="8273562" cy="43166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92308" y="2136531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Kaggle</a:t>
            </a:r>
            <a:r>
              <a:rPr lang="en-US" dirty="0"/>
              <a:t> Submission</a:t>
            </a:r>
          </a:p>
        </p:txBody>
      </p:sp>
    </p:spTree>
    <p:extLst>
      <p:ext uri="{BB962C8B-B14F-4D97-AF65-F5344CB8AC3E}">
        <p14:creationId xmlns:p14="http://schemas.microsoft.com/office/powerpoint/2010/main" val="163342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Our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18685" y="2321170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Score.</a:t>
            </a: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86D479E-950F-254F-8634-0B7A0B303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94" y="1133474"/>
            <a:ext cx="75057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12519" y="1336432"/>
            <a:ext cx="11315472" cy="477313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Zillow is a real estate company created to give users as much information possible about homes and housing market. They provide company with the necessary information required before a home purchase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Zillow challenged data scientist on </a:t>
            </a:r>
            <a:r>
              <a:rPr lang="en-US" dirty="0" err="1">
                <a:solidFill>
                  <a:schemeClr val="tx1"/>
                </a:solidFill>
              </a:rPr>
              <a:t>Kaggle</a:t>
            </a:r>
            <a:r>
              <a:rPr lang="en-US" dirty="0">
                <a:solidFill>
                  <a:schemeClr val="tx1"/>
                </a:solidFill>
              </a:rPr>
              <a:t>  to help push the accuracy of the </a:t>
            </a:r>
            <a:r>
              <a:rPr lang="en-US" dirty="0" err="1">
                <a:solidFill>
                  <a:schemeClr val="tx1"/>
                </a:solidFill>
              </a:rPr>
              <a:t>Zestimate</a:t>
            </a:r>
            <a:r>
              <a:rPr lang="en-US" dirty="0">
                <a:solidFill>
                  <a:schemeClr val="tx1"/>
                </a:solidFill>
              </a:rPr>
              <a:t> even further.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goal of this project is to come up with a model that will the </a:t>
            </a:r>
            <a:r>
              <a:rPr lang="en-US" dirty="0" err="1">
                <a:solidFill>
                  <a:schemeClr val="tx1"/>
                </a:solidFill>
              </a:rPr>
              <a:t>Zestimate</a:t>
            </a:r>
            <a:r>
              <a:rPr lang="en-US" dirty="0">
                <a:solidFill>
                  <a:schemeClr val="tx1"/>
                </a:solidFill>
              </a:rPr>
              <a:t> residual error</a:t>
            </a:r>
          </a:p>
          <a:p>
            <a:r>
              <a:rPr lang="en-US" dirty="0" err="1">
                <a:solidFill>
                  <a:schemeClr val="tx1"/>
                </a:solidFill>
              </a:rPr>
              <a:t>Logerror</a:t>
            </a:r>
            <a:r>
              <a:rPr lang="en-US" dirty="0">
                <a:solidFill>
                  <a:schemeClr val="tx1"/>
                </a:solidFill>
              </a:rPr>
              <a:t> = log(</a:t>
            </a:r>
            <a:r>
              <a:rPr lang="en-US" dirty="0" err="1">
                <a:solidFill>
                  <a:schemeClr val="tx1"/>
                </a:solidFill>
              </a:rPr>
              <a:t>Zestimate</a:t>
            </a:r>
            <a:r>
              <a:rPr lang="en-US" dirty="0">
                <a:solidFill>
                  <a:schemeClr val="tx1"/>
                </a:solidFill>
              </a:rPr>
              <a:t>) – log(</a:t>
            </a:r>
            <a:r>
              <a:rPr lang="en-US" dirty="0" err="1">
                <a:solidFill>
                  <a:schemeClr val="tx1"/>
                </a:solidFill>
              </a:rPr>
              <a:t>SalePrice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579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How We Achieved this Goal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Data Exploration and Visualization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Handling Missing Values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Choosing  a model after trying different Models</a:t>
            </a:r>
          </a:p>
          <a:p>
            <a:pPr>
              <a:buFontTx/>
              <a:buChar char="-"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Model Evaluation</a:t>
            </a:r>
          </a:p>
          <a:p>
            <a:pPr>
              <a:buFontTx/>
              <a:buChar char="-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0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6106616" cy="1295400"/>
          </a:xfrm>
        </p:spPr>
        <p:txBody>
          <a:bodyPr/>
          <a:lstStyle/>
          <a:p>
            <a:r>
              <a:rPr lang="en-US" b="1" dirty="0"/>
              <a:t>Exploration and Visualization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Positive </a:t>
            </a:r>
            <a:r>
              <a:rPr lang="en-US" dirty="0" err="1">
                <a:solidFill>
                  <a:schemeClr val="tx1"/>
                </a:solidFill>
              </a:rPr>
              <a:t>logerror</a:t>
            </a:r>
            <a:r>
              <a:rPr lang="en-US" dirty="0">
                <a:solidFill>
                  <a:schemeClr val="tx1"/>
                </a:solidFill>
              </a:rPr>
              <a:t> shows that </a:t>
            </a:r>
            <a:r>
              <a:rPr lang="en-US" dirty="0" err="1">
                <a:solidFill>
                  <a:schemeClr val="tx1"/>
                </a:solidFill>
              </a:rPr>
              <a:t>Zestimate</a:t>
            </a:r>
            <a:r>
              <a:rPr lang="en-US" dirty="0">
                <a:solidFill>
                  <a:schemeClr val="tx1"/>
                </a:solidFill>
              </a:rPr>
              <a:t> is overestimating while negative log error shows the </a:t>
            </a:r>
            <a:r>
              <a:rPr lang="en-US" dirty="0" err="1">
                <a:solidFill>
                  <a:schemeClr val="tx1"/>
                </a:solidFill>
              </a:rPr>
              <a:t>Zestimate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dirty="0" err="1">
                <a:solidFill>
                  <a:schemeClr val="tx1"/>
                </a:solidFill>
              </a:rPr>
              <a:t>understimating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next feature we explored was location, we used </a:t>
            </a:r>
            <a:r>
              <a:rPr lang="en-US" dirty="0" err="1">
                <a:solidFill>
                  <a:schemeClr val="tx1"/>
                </a:solidFill>
              </a:rPr>
              <a:t>heatmap</a:t>
            </a:r>
            <a:r>
              <a:rPr lang="en-US" dirty="0">
                <a:solidFill>
                  <a:schemeClr val="tx1"/>
                </a:solidFill>
              </a:rPr>
              <a:t> to visualize locations</a:t>
            </a:r>
          </a:p>
          <a:p>
            <a:r>
              <a:rPr lang="en-US" dirty="0">
                <a:solidFill>
                  <a:schemeClr val="tx1"/>
                </a:solidFill>
              </a:rPr>
              <a:t>Some locations showed very high </a:t>
            </a:r>
            <a:r>
              <a:rPr lang="en-US" dirty="0" err="1">
                <a:solidFill>
                  <a:schemeClr val="tx1"/>
                </a:solidFill>
              </a:rPr>
              <a:t>logerror</a:t>
            </a:r>
            <a:r>
              <a:rPr lang="en-US" dirty="0">
                <a:solidFill>
                  <a:schemeClr val="tx1"/>
                </a:solidFill>
              </a:rPr>
              <a:t>. E.g. Malibu, Santa Monica, Beverly Hills, etc.</a:t>
            </a:r>
          </a:p>
          <a:p>
            <a:r>
              <a:rPr lang="en-US" dirty="0">
                <a:solidFill>
                  <a:schemeClr val="tx1"/>
                </a:solidFill>
              </a:rPr>
              <a:t>This explains that location is a bad feature for prediction</a:t>
            </a:r>
          </a:p>
        </p:txBody>
      </p:sp>
      <p:pic>
        <p:nvPicPr>
          <p:cNvPr id="11" name="Picture 10" descr="\\cifs-ecs.cs.odu.edu\Grad\unweke\win_user_profile\Desktop\map (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7" y="762000"/>
            <a:ext cx="594360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\\cifs-ecs.cs.odu.edu\Grad\unweke\win_user_profile\Desktop\logerror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1" y="3477358"/>
            <a:ext cx="3524250" cy="2581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037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Correlation </a:t>
            </a:r>
          </a:p>
        </p:txBody>
      </p:sp>
      <p:pic>
        <p:nvPicPr>
          <p:cNvPr id="5" name="Content Placeholder 4" descr="\\cifs-ecs.cs.odu.edu\Grad\unweke\win_user_profile\Desktop\correlation.jpeg"/>
          <p:cNvPicPr>
            <a:picLocks noGrp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38" y="1478634"/>
            <a:ext cx="5227890" cy="47355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403123" y="2048608"/>
            <a:ext cx="3947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like </a:t>
            </a:r>
            <a:r>
              <a:rPr lang="en-US" dirty="0" err="1"/>
              <a:t>taxamount</a:t>
            </a:r>
            <a:r>
              <a:rPr lang="en-US" dirty="0"/>
              <a:t>, fireplace, etc. showed a high correlation</a:t>
            </a:r>
          </a:p>
          <a:p>
            <a:endParaRPr lang="en-US" dirty="0"/>
          </a:p>
          <a:p>
            <a:r>
              <a:rPr lang="en-US" dirty="0"/>
              <a:t>Number of stories, region neighborhood has low correlation</a:t>
            </a:r>
          </a:p>
        </p:txBody>
      </p:sp>
    </p:spTree>
    <p:extLst>
      <p:ext uri="{BB962C8B-B14F-4D97-AF65-F5344CB8AC3E}">
        <p14:creationId xmlns:p14="http://schemas.microsoft.com/office/powerpoint/2010/main" val="27904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Important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11816" y="1916723"/>
            <a:ext cx="5351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"tax amount" is the most important variable followed by "structure tax value dollar count" and "land tax value dollar count“.</a:t>
            </a:r>
          </a:p>
          <a:p>
            <a:endParaRPr lang="en-US" dirty="0"/>
          </a:p>
          <a:p>
            <a:r>
              <a:rPr lang="en-US" dirty="0"/>
              <a:t>“bathroom count” is the least important variable followed by “property land use” and “building quality”.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54" y="1243094"/>
            <a:ext cx="5011615" cy="528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After exploring the data, we observed that missing values actually had meaning. Hence, we filled missing value with -1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next thing we did was to transform categorical data into numerical variables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used </a:t>
            </a:r>
            <a:r>
              <a:rPr lang="en-US" dirty="0" err="1">
                <a:solidFill>
                  <a:schemeClr val="tx1"/>
                </a:solidFill>
              </a:rPr>
              <a:t>sklearn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LabelEncoder</a:t>
            </a:r>
            <a:r>
              <a:rPr lang="en-US" dirty="0">
                <a:solidFill>
                  <a:schemeClr val="tx1"/>
                </a:solidFill>
              </a:rPr>
              <a:t> package for transforming categorical attributes into numerical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408924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After plotting the log error, we observed some outliers. Features with log error &gt; -0.4 and log error &lt; 0.419 were deleted from the dataset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used 95% confidence interval and tuned the parameter until we came up with the above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Handling Outliers</a:t>
            </a:r>
          </a:p>
        </p:txBody>
      </p:sp>
      <p:pic>
        <p:nvPicPr>
          <p:cNvPr id="7" name="Picture 6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575B1A2-513F-D64F-897C-816848497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937" y="3593882"/>
            <a:ext cx="9639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1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53" y="499161"/>
            <a:ext cx="11309839" cy="971306"/>
          </a:xfrm>
        </p:spPr>
        <p:txBody>
          <a:bodyPr/>
          <a:lstStyle/>
          <a:p>
            <a:pPr algn="ctr"/>
            <a:r>
              <a:rPr lang="en-US" b="1" dirty="0"/>
              <a:t>Model Fitting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628403249"/>
              </p:ext>
            </p:extLst>
          </p:nvPr>
        </p:nvGraphicFramePr>
        <p:xfrm>
          <a:off x="7057571" y="1406071"/>
          <a:ext cx="4581072" cy="4644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196926" y="1342319"/>
            <a:ext cx="4157589" cy="41214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4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4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Model Prediction, we used </a:t>
            </a:r>
            <a:r>
              <a:rPr lang="en-US" dirty="0" err="1">
                <a:solidFill>
                  <a:schemeClr val="tx1"/>
                </a:solidFill>
              </a:rPr>
              <a:t>xgboost</a:t>
            </a:r>
            <a:r>
              <a:rPr lang="en-US" dirty="0">
                <a:solidFill>
                  <a:schemeClr val="tx1"/>
                </a:solidFill>
              </a:rPr>
              <a:t> model .</a:t>
            </a:r>
          </a:p>
          <a:p>
            <a:r>
              <a:rPr lang="en-US" dirty="0" err="1">
                <a:solidFill>
                  <a:schemeClr val="tx1"/>
                </a:solidFill>
              </a:rPr>
              <a:t>Xgboost</a:t>
            </a:r>
            <a:r>
              <a:rPr lang="en-US" dirty="0">
                <a:solidFill>
                  <a:schemeClr val="tx1"/>
                </a:solidFill>
              </a:rPr>
              <a:t> is an extreme gradient boosting machine learning technique for regression and classification</a:t>
            </a:r>
          </a:p>
          <a:p>
            <a:r>
              <a:rPr lang="en-US" dirty="0">
                <a:solidFill>
                  <a:schemeClr val="tx1"/>
                </a:solidFill>
              </a:rPr>
              <a:t>We used linear regression objective function, and Mean Absolute error as evaluation metric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20431"/>
      </p:ext>
    </p:extLst>
  </p:cSld>
  <p:clrMapOvr>
    <a:masterClrMapping/>
  </p:clrMapOvr>
</p:sld>
</file>

<file path=ppt/theme/theme1.xml><?xml version="1.0" encoding="utf-8"?>
<a:theme xmlns:a="http://schemas.openxmlformats.org/drawingml/2006/main" name="ODU Angle Theme">
  <a:themeElements>
    <a:clrScheme name="Custom 1">
      <a:dk1>
        <a:srgbClr val="043657"/>
      </a:dk1>
      <a:lt1>
        <a:sysClr val="window" lastClr="FFFFFF"/>
      </a:lt1>
      <a:dk2>
        <a:srgbClr val="043657"/>
      </a:dk2>
      <a:lt2>
        <a:srgbClr val="FFFFFF"/>
      </a:lt2>
      <a:accent1>
        <a:srgbClr val="57C1EA"/>
      </a:accent1>
      <a:accent2>
        <a:srgbClr val="83CDB8"/>
      </a:accent2>
      <a:accent3>
        <a:srgbClr val="E0E329"/>
      </a:accent3>
      <a:accent4>
        <a:srgbClr val="FCB24C"/>
      </a:accent4>
      <a:accent5>
        <a:srgbClr val="9264AA"/>
      </a:accent5>
      <a:accent6>
        <a:srgbClr val="FFD140"/>
      </a:accent6>
      <a:hlink>
        <a:srgbClr val="98C5EA"/>
      </a:hlink>
      <a:folHlink>
        <a:srgbClr val="838A8F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ODU-PowerPoint_Angle-Theme</Template>
  <TotalTime>295</TotalTime>
  <Words>451</Words>
  <Application>Microsoft Macintosh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ODU Angle Theme</vt:lpstr>
      <vt:lpstr>ZILLOW’S HOME VALUE PREDICTION </vt:lpstr>
      <vt:lpstr>Introduction</vt:lpstr>
      <vt:lpstr>How We Achieved this Goal</vt:lpstr>
      <vt:lpstr>Exploration and Visualization</vt:lpstr>
      <vt:lpstr>Correlation </vt:lpstr>
      <vt:lpstr>Important Features</vt:lpstr>
      <vt:lpstr>              Data Preprocessing</vt:lpstr>
      <vt:lpstr>              Handling Outliers</vt:lpstr>
      <vt:lpstr>Model Fitting</vt:lpstr>
      <vt:lpstr>Model Fitting Continues</vt:lpstr>
      <vt:lpstr>Our Result</vt:lpstr>
      <vt:lpstr>Our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ODU PRESENTATION</dc:title>
  <dc:creator>Spears, Kayla M.</dc:creator>
  <cp:lastModifiedBy>Zhang, Brian</cp:lastModifiedBy>
  <cp:revision>21</cp:revision>
  <dcterms:created xsi:type="dcterms:W3CDTF">2017-04-24T13:01:22Z</dcterms:created>
  <dcterms:modified xsi:type="dcterms:W3CDTF">2018-12-06T19:27:29Z</dcterms:modified>
</cp:coreProperties>
</file>