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Julius Sans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EDF70D-B3BA-4D7C-B97D-0D496A3F2770}">
  <a:tblStyle styleId="{58EDF70D-B3BA-4D7C-B97D-0D496A3F27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JuliusSansOne-regular.fntdata"/><Relationship Id="rId3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e55432d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e55432d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Leung Wing Shun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49db52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49db52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Lee, Leung Wing Shun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436d5f79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6436d5f79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Lee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446cebc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446cebc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Leung Wing Shun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436d5f79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436d5f7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Yeung Cho Ho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436d5f7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436d5f7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Lee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e56678e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e56678e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Lee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e56678e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e56678e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Lee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6a5dbbc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66a5dbbc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Leung Wing Shun</a:t>
            </a:r>
            <a:endParaRPr/>
          </a:p>
          <a:p>
            <a:pPr indent="-298450" lvl="0" marL="457200" rtl="0" algn="l">
              <a:spcBef>
                <a:spcPts val="0"/>
              </a:spcBef>
              <a:spcAft>
                <a:spcPts val="0"/>
              </a:spcAft>
              <a:buSzPts val="1100"/>
              <a:buChar char="-"/>
            </a:pPr>
            <a:r>
              <a:rPr lang="en"/>
              <a:t>Outliers identified from visualisation</a:t>
            </a:r>
            <a:endParaRPr/>
          </a:p>
          <a:p>
            <a:pPr indent="-298450" lvl="0" marL="457200" rtl="0" algn="l">
              <a:spcBef>
                <a:spcPts val="0"/>
              </a:spcBef>
              <a:spcAft>
                <a:spcPts val="0"/>
              </a:spcAft>
              <a:buSzPts val="1100"/>
              <a:buChar char="-"/>
            </a:pPr>
            <a:r>
              <a:rPr lang="en"/>
              <a:t>Helps doctors and physicians to improve the diagnosis of heart failure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Internal factors should be taken into account</a:t>
            </a:r>
            <a:endParaRPr/>
          </a:p>
          <a:p>
            <a:pPr indent="-298450" lvl="0" marL="457200" rtl="0" algn="l">
              <a:spcBef>
                <a:spcPts val="0"/>
              </a:spcBef>
              <a:spcAft>
                <a:spcPts val="0"/>
              </a:spcAft>
              <a:buSzPts val="1100"/>
              <a:buChar char="-"/>
            </a:pPr>
            <a:r>
              <a:rPr lang="en"/>
              <a:t>More trials, samplings, outlier analysis required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436d5f79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436d5f79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ae5e795d7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ae5e795d7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Lee, Jiawei Zhu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e57a7b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e57a7b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436d5f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436d5f7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Lee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e5e795d7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e5e795d7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Jiawei Zhu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436d5f7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436d5f7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Jiawei Zhu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e56678e3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e56678e3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Jiawei Zhu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436d5f7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436d5f7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Jiawei Zhu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5a3618da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5a3618da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Jiawei Zhu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436d5f79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436d5f79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Yeung Cho Ho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2.jp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3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medicinenet.com/heart_disease_symptoms_and_signs/symptoms.htm" TargetMode="External"/><Relationship Id="rId4" Type="http://schemas.openxmlformats.org/officeDocument/2006/relationships/hyperlink" Target="https://www.thoughtco.com/ventricles-of-the-heart-373254" TargetMode="External"/><Relationship Id="rId5" Type="http://schemas.openxmlformats.org/officeDocument/2006/relationships/hyperlink" Target="https://www.cdc.gov/bloodpressure/about.htm#:~:text=High%20blood%20pressure%20can%20damage%20your%20arteries%20by%20making%20them,Chest%20pain%2C%20also%20called%20angina" TargetMode="External"/><Relationship Id="rId6" Type="http://schemas.openxmlformats.org/officeDocument/2006/relationships/hyperlink" Target="https://blogs.sas.com/content/iml/2013/02/27/slope-of-a-regression-lin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andrewmvd/heart-failure-clinical-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43509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Brian Lee, Zhu Jiawei,</a:t>
            </a:r>
            <a:endParaRPr>
              <a:solidFill>
                <a:schemeClr val="lt1"/>
              </a:solidFill>
              <a:latin typeface="Montserrat"/>
              <a:ea typeface="Montserrat"/>
              <a:cs typeface="Montserrat"/>
              <a:sym typeface="Montserrat"/>
            </a:endParaRPr>
          </a:p>
          <a:p>
            <a:pPr indent="0" lvl="0" marL="0" rtl="0" algn="ctr">
              <a:spcBef>
                <a:spcPts val="0"/>
              </a:spcBef>
              <a:spcAft>
                <a:spcPts val="0"/>
              </a:spcAft>
              <a:buNone/>
            </a:pPr>
            <a:r>
              <a:rPr lang="en">
                <a:solidFill>
                  <a:schemeClr val="lt1"/>
                </a:solidFill>
                <a:latin typeface="Montserrat"/>
                <a:ea typeface="Montserrat"/>
                <a:cs typeface="Montserrat"/>
                <a:sym typeface="Montserrat"/>
              </a:rPr>
              <a:t>Yeung Cho Ho, Leung Wing Shun</a:t>
            </a:r>
            <a:endParaRPr>
              <a:solidFill>
                <a:schemeClr val="lt1"/>
              </a:solidFill>
              <a:latin typeface="Montserrat"/>
              <a:ea typeface="Montserrat"/>
              <a:cs typeface="Montserrat"/>
              <a:sym typeface="Montserrat"/>
            </a:endParaRPr>
          </a:p>
        </p:txBody>
      </p:sp>
      <p:sp>
        <p:nvSpPr>
          <p:cNvPr id="55" name="Google Shape;55;p13"/>
          <p:cNvSpPr txBox="1"/>
          <p:nvPr/>
        </p:nvSpPr>
        <p:spPr>
          <a:xfrm>
            <a:off x="3331775" y="1725925"/>
            <a:ext cx="2610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Julius Sans One"/>
                <a:ea typeface="Julius Sans One"/>
                <a:cs typeface="Julius Sans One"/>
                <a:sym typeface="Julius Sans One"/>
              </a:rPr>
              <a:t>Heart Failure</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alpha val="25000"/>
          </a:srgbClr>
        </a:solidFill>
      </p:bgPr>
    </p:bg>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Conditionals and Loops with IF and DO statements</a:t>
            </a:r>
            <a:endParaRPr/>
          </a:p>
        </p:txBody>
      </p:sp>
      <p:sp>
        <p:nvSpPr>
          <p:cNvPr id="149" name="Google Shape;149;p22"/>
          <p:cNvSpPr txBox="1"/>
          <p:nvPr>
            <p:ph idx="1" type="body"/>
          </p:nvPr>
        </p:nvSpPr>
        <p:spPr>
          <a:xfrm>
            <a:off x="5993325" y="890525"/>
            <a:ext cx="3150600" cy="3899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Loops through every condition and returns a value when the first condition is met.</a:t>
            </a:r>
            <a:endParaRPr/>
          </a:p>
          <a:p>
            <a:pPr indent="-322580" lvl="1" marL="914400" rtl="0" algn="l">
              <a:spcBef>
                <a:spcPts val="0"/>
              </a:spcBef>
              <a:spcAft>
                <a:spcPts val="0"/>
              </a:spcAft>
              <a:buSzPct val="100000"/>
              <a:buChar char="-"/>
            </a:pPr>
            <a:r>
              <a:rPr lang="en" sz="1600"/>
              <a:t>True condition → jump directly to end of loop and returns result.</a:t>
            </a:r>
            <a:endParaRPr sz="1600"/>
          </a:p>
          <a:p>
            <a:pPr indent="-322580" lvl="1" marL="914400" rtl="0" algn="l">
              <a:spcBef>
                <a:spcPts val="0"/>
              </a:spcBef>
              <a:spcAft>
                <a:spcPts val="0"/>
              </a:spcAft>
              <a:buSzPct val="100000"/>
              <a:buChar char="-"/>
            </a:pPr>
            <a:r>
              <a:rPr lang="en" sz="1600"/>
              <a:t>No conditions met → returns value in the ELSE clause.</a:t>
            </a:r>
            <a:endParaRPr sz="1600"/>
          </a:p>
          <a:p>
            <a:pPr indent="-322580" lvl="1" marL="914400" rtl="0" algn="l">
              <a:spcBef>
                <a:spcPts val="0"/>
              </a:spcBef>
              <a:spcAft>
                <a:spcPts val="0"/>
              </a:spcAft>
              <a:buSzPct val="100000"/>
              <a:buChar char="-"/>
            </a:pPr>
            <a:r>
              <a:rPr lang="en" sz="1600"/>
              <a:t>If the result requires more than 2 steps → use DO</a:t>
            </a:r>
            <a:endParaRPr sz="1600"/>
          </a:p>
          <a:p>
            <a:pPr indent="-322580" lvl="1" marL="914400" rtl="0" algn="l">
              <a:spcBef>
                <a:spcPts val="0"/>
              </a:spcBef>
              <a:spcAft>
                <a:spcPts val="0"/>
              </a:spcAft>
              <a:buSzPct val="100000"/>
              <a:buChar char="-"/>
            </a:pPr>
            <a:r>
              <a:rPr lang="en" sz="1600"/>
              <a:t>If missing data exists → return N/A for the two newly created variables</a:t>
            </a:r>
            <a:endParaRPr sz="1600"/>
          </a:p>
        </p:txBody>
      </p:sp>
      <p:pic>
        <p:nvPicPr>
          <p:cNvPr id="150" name="Google Shape;150;p22"/>
          <p:cNvPicPr preferRelativeResize="0"/>
          <p:nvPr/>
        </p:nvPicPr>
        <p:blipFill>
          <a:blip r:embed="rId3">
            <a:alphaModFix/>
          </a:blip>
          <a:stretch>
            <a:fillRect/>
          </a:stretch>
        </p:blipFill>
        <p:spPr>
          <a:xfrm>
            <a:off x="230300" y="3961525"/>
            <a:ext cx="2829725" cy="890250"/>
          </a:xfrm>
          <a:prstGeom prst="rect">
            <a:avLst/>
          </a:prstGeom>
          <a:noFill/>
          <a:ln>
            <a:noFill/>
          </a:ln>
        </p:spPr>
      </p:pic>
      <p:pic>
        <p:nvPicPr>
          <p:cNvPr id="151" name="Google Shape;151;p22"/>
          <p:cNvPicPr preferRelativeResize="0"/>
          <p:nvPr/>
        </p:nvPicPr>
        <p:blipFill>
          <a:blip r:embed="rId4">
            <a:alphaModFix/>
          </a:blip>
          <a:stretch>
            <a:fillRect/>
          </a:stretch>
        </p:blipFill>
        <p:spPr>
          <a:xfrm>
            <a:off x="30150" y="1121012"/>
            <a:ext cx="6007126" cy="2455263"/>
          </a:xfrm>
          <a:prstGeom prst="rect">
            <a:avLst/>
          </a:prstGeom>
          <a:noFill/>
          <a:ln>
            <a:noFill/>
          </a:ln>
        </p:spPr>
      </p:pic>
      <p:sp>
        <p:nvSpPr>
          <p:cNvPr id="152" name="Google Shape;15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
        <p:nvSpPr>
          <p:cNvPr id="153" name="Google Shape;153;p22"/>
          <p:cNvSpPr txBox="1"/>
          <p:nvPr/>
        </p:nvSpPr>
        <p:spPr>
          <a:xfrm>
            <a:off x="3162875" y="3513675"/>
            <a:ext cx="37461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Used 2 IF-THEN-ELSE statements, with one of them with a DO statement</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2 new variables: Remarks, Caution on the rightmost 2 columns</a:t>
            </a:r>
            <a:endParaRPr sz="1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alpha val="25000"/>
          </a:srgbClr>
        </a:soli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0" y="0"/>
            <a:ext cx="6377100" cy="90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 SQL DML and CASE WHEN statements</a:t>
            </a:r>
            <a:endParaRPr/>
          </a:p>
        </p:txBody>
      </p:sp>
      <p:sp>
        <p:nvSpPr>
          <p:cNvPr id="159" name="Google Shape;159;p23"/>
          <p:cNvSpPr txBox="1"/>
          <p:nvPr>
            <p:ph idx="1" type="body"/>
          </p:nvPr>
        </p:nvSpPr>
        <p:spPr>
          <a:xfrm>
            <a:off x="107500" y="968250"/>
            <a:ext cx="58344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FILTER CONDITIONS with NOT IN and subquery using data manipulation language</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CASE WHEN statement: same logic to IF-THEN-ELSE IF statement</a:t>
            </a:r>
            <a:endParaRPr/>
          </a:p>
          <a:p>
            <a:pPr indent="-334327" lvl="0" marL="457200" rtl="0" algn="l">
              <a:spcBef>
                <a:spcPts val="0"/>
              </a:spcBef>
              <a:spcAft>
                <a:spcPts val="0"/>
              </a:spcAft>
              <a:buSzPct val="100000"/>
              <a:buChar char="-"/>
            </a:pPr>
            <a:r>
              <a:rPr lang="en"/>
              <a:t>Loops</a:t>
            </a:r>
            <a:r>
              <a:rPr lang="en"/>
              <a:t> through every condition and returns a value when the first condition is met.</a:t>
            </a:r>
            <a:endParaRPr/>
          </a:p>
          <a:p>
            <a:pPr indent="-322580" lvl="1" marL="914400" rtl="0" algn="l">
              <a:spcBef>
                <a:spcPts val="0"/>
              </a:spcBef>
              <a:spcAft>
                <a:spcPts val="0"/>
              </a:spcAft>
              <a:buSzPct val="100000"/>
              <a:buChar char="-"/>
            </a:pPr>
            <a:r>
              <a:rPr lang="en" sz="1600"/>
              <a:t>True condition → stop reading, jump directly to end and returns result.</a:t>
            </a:r>
            <a:endParaRPr sz="1600"/>
          </a:p>
          <a:p>
            <a:pPr indent="-322580" lvl="1" marL="914400" rtl="0" algn="l">
              <a:spcBef>
                <a:spcPts val="0"/>
              </a:spcBef>
              <a:spcAft>
                <a:spcPts val="0"/>
              </a:spcAft>
              <a:buSzPct val="100000"/>
              <a:buChar char="-"/>
            </a:pPr>
            <a:r>
              <a:rPr lang="en" sz="1600"/>
              <a:t>No conditions met → returns value in the ELSE clause.</a:t>
            </a:r>
            <a:endParaRPr sz="1600"/>
          </a:p>
          <a:p>
            <a:pPr indent="-322580" lvl="1" marL="914400" rtl="0" algn="l">
              <a:spcBef>
                <a:spcPts val="0"/>
              </a:spcBef>
              <a:spcAft>
                <a:spcPts val="0"/>
              </a:spcAft>
              <a:buSzPct val="100000"/>
              <a:buChar char="-"/>
            </a:pPr>
            <a:r>
              <a:rPr lang="en" sz="1600"/>
              <a:t>No ELSE part and no true conditions → return NULL</a:t>
            </a:r>
            <a:endParaRPr sz="1600"/>
          </a:p>
        </p:txBody>
      </p:sp>
      <p:pic>
        <p:nvPicPr>
          <p:cNvPr id="160" name="Google Shape;160;p23"/>
          <p:cNvPicPr preferRelativeResize="0"/>
          <p:nvPr/>
        </p:nvPicPr>
        <p:blipFill rotWithShape="1">
          <a:blip r:embed="rId3">
            <a:alphaModFix/>
          </a:blip>
          <a:srcRect b="0" l="1791" r="1897" t="2856"/>
          <a:stretch/>
        </p:blipFill>
        <p:spPr>
          <a:xfrm>
            <a:off x="5603550" y="0"/>
            <a:ext cx="3546700" cy="2088100"/>
          </a:xfrm>
          <a:prstGeom prst="rect">
            <a:avLst/>
          </a:prstGeom>
          <a:noFill/>
          <a:ln>
            <a:noFill/>
          </a:ln>
        </p:spPr>
      </p:pic>
      <p:pic>
        <p:nvPicPr>
          <p:cNvPr id="161" name="Google Shape;161;p23"/>
          <p:cNvPicPr preferRelativeResize="0"/>
          <p:nvPr/>
        </p:nvPicPr>
        <p:blipFill>
          <a:blip r:embed="rId4">
            <a:alphaModFix/>
          </a:blip>
          <a:stretch>
            <a:fillRect/>
          </a:stretch>
        </p:blipFill>
        <p:spPr>
          <a:xfrm>
            <a:off x="6863285" y="2088100"/>
            <a:ext cx="1773715" cy="3055401"/>
          </a:xfrm>
          <a:prstGeom prst="rect">
            <a:avLst/>
          </a:prstGeom>
          <a:noFill/>
          <a:ln>
            <a:noFill/>
          </a:ln>
        </p:spPr>
      </p:pic>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alpha val="16069"/>
          </a:srgbClr>
        </a:solidFill>
      </p:bgPr>
    </p:bg>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a:t>
            </a:r>
            <a:endParaRPr/>
          </a:p>
        </p:txBody>
      </p:sp>
      <p:sp>
        <p:nvSpPr>
          <p:cNvPr id="168" name="Google Shape;168;p24"/>
          <p:cNvSpPr txBox="1"/>
          <p:nvPr>
            <p:ph idx="1" type="body"/>
          </p:nvPr>
        </p:nvSpPr>
        <p:spPr>
          <a:xfrm>
            <a:off x="76775" y="1152475"/>
            <a:ext cx="4825200" cy="3822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Extreme o</a:t>
            </a:r>
            <a:r>
              <a:rPr lang="en" sz="1600"/>
              <a:t>utliers → both groups of patients (</a:t>
            </a:r>
            <a:r>
              <a:rPr lang="en" sz="1600">
                <a:latin typeface="Courier New"/>
                <a:ea typeface="Courier New"/>
                <a:cs typeface="Courier New"/>
                <a:sym typeface="Courier New"/>
              </a:rPr>
              <a:t>Kurtosis = 4.8954</a:t>
            </a:r>
            <a:r>
              <a:rPr lang="en" sz="1600"/>
              <a:t>)</a:t>
            </a:r>
            <a:endParaRPr sz="1600"/>
          </a:p>
          <a:p>
            <a:pPr indent="-330200" lvl="0" marL="457200" rtl="0" algn="l">
              <a:spcBef>
                <a:spcPts val="0"/>
              </a:spcBef>
              <a:spcAft>
                <a:spcPts val="0"/>
              </a:spcAft>
              <a:buSzPts val="1600"/>
              <a:buChar char="-"/>
            </a:pPr>
            <a:r>
              <a:rPr lang="en" sz="1600"/>
              <a:t>Highly positively skewed </a:t>
            </a:r>
            <a:r>
              <a:rPr lang="en" sz="1600"/>
              <a:t>(</a:t>
            </a:r>
            <a:r>
              <a:rPr lang="en" sz="1600">
                <a:latin typeface="Courier New"/>
                <a:ea typeface="Courier New"/>
                <a:cs typeface="Courier New"/>
                <a:sym typeface="Courier New"/>
              </a:rPr>
              <a:t>Skewness = 2.5086</a:t>
            </a:r>
            <a:r>
              <a:rPr lang="en" sz="1600"/>
              <a:t>)</a:t>
            </a:r>
            <a:endParaRPr sz="1600"/>
          </a:p>
          <a:p>
            <a:pPr indent="-330200" lvl="0" marL="457200" rtl="0" algn="l">
              <a:spcBef>
                <a:spcPts val="0"/>
              </a:spcBef>
              <a:spcAft>
                <a:spcPts val="0"/>
              </a:spcAft>
              <a:buSzPts val="1600"/>
              <a:buChar char="-"/>
            </a:pPr>
            <a:r>
              <a:rPr lang="en" sz="1600"/>
              <a:t>E</a:t>
            </a:r>
            <a:r>
              <a:rPr lang="en" sz="1600"/>
              <a:t>xternal factors</a:t>
            </a:r>
            <a:endParaRPr sz="1600"/>
          </a:p>
          <a:p>
            <a:pPr indent="-330200" lvl="1" marL="914400" rtl="0" algn="l">
              <a:spcBef>
                <a:spcPts val="0"/>
              </a:spcBef>
              <a:spcAft>
                <a:spcPts val="0"/>
              </a:spcAft>
              <a:buSzPts val="1600"/>
              <a:buChar char="-"/>
            </a:pPr>
            <a:r>
              <a:rPr lang="en" sz="1600"/>
              <a:t>other long-term diseases</a:t>
            </a:r>
            <a:endParaRPr sz="1600"/>
          </a:p>
          <a:p>
            <a:pPr indent="-330200" lvl="1" marL="914400" rtl="0" algn="l">
              <a:spcBef>
                <a:spcPts val="0"/>
              </a:spcBef>
              <a:spcAft>
                <a:spcPts val="0"/>
              </a:spcAft>
              <a:buSzPts val="1600"/>
              <a:buChar char="-"/>
            </a:pPr>
            <a:r>
              <a:rPr lang="en" sz="1600"/>
              <a:t>inherited genetic issue</a:t>
            </a:r>
            <a:endParaRPr sz="1600"/>
          </a:p>
          <a:p>
            <a:pPr indent="-330200" lvl="0" marL="457200" rtl="0" algn="l">
              <a:spcBef>
                <a:spcPts val="0"/>
              </a:spcBef>
              <a:spcAft>
                <a:spcPts val="0"/>
              </a:spcAft>
              <a:buSzPts val="1600"/>
              <a:buChar char="-"/>
            </a:pPr>
            <a:r>
              <a:rPr lang="en" sz="1600"/>
              <a:t>Internal factors</a:t>
            </a:r>
            <a:endParaRPr sz="1600"/>
          </a:p>
          <a:p>
            <a:pPr indent="-330200" lvl="1" marL="914400" rtl="0" algn="l">
              <a:spcBef>
                <a:spcPts val="0"/>
              </a:spcBef>
              <a:spcAft>
                <a:spcPts val="0"/>
              </a:spcAft>
              <a:buSzPts val="1600"/>
              <a:buChar char="-"/>
            </a:pPr>
            <a:r>
              <a:rPr lang="en" sz="1600"/>
              <a:t>inaccurate measurements and readings</a:t>
            </a:r>
            <a:endParaRPr sz="1600"/>
          </a:p>
          <a:p>
            <a:pPr indent="-330200" lvl="1" marL="914400" rtl="0" algn="l">
              <a:spcBef>
                <a:spcPts val="0"/>
              </a:spcBef>
              <a:spcAft>
                <a:spcPts val="0"/>
              </a:spcAft>
              <a:buSzPts val="1600"/>
              <a:buChar char="-"/>
            </a:pPr>
            <a:r>
              <a:rPr lang="en" sz="1600"/>
              <a:t>errors in the practical labs</a:t>
            </a:r>
            <a:endParaRPr sz="1600"/>
          </a:p>
        </p:txBody>
      </p:sp>
      <p:pic>
        <p:nvPicPr>
          <p:cNvPr id="169" name="Google Shape;169;p24"/>
          <p:cNvPicPr preferRelativeResize="0"/>
          <p:nvPr/>
        </p:nvPicPr>
        <p:blipFill rotWithShape="1">
          <a:blip r:embed="rId3">
            <a:alphaModFix/>
          </a:blip>
          <a:srcRect b="0" l="0" r="0" t="5096"/>
          <a:stretch/>
        </p:blipFill>
        <p:spPr>
          <a:xfrm>
            <a:off x="4901975" y="3175575"/>
            <a:ext cx="3621100" cy="1881250"/>
          </a:xfrm>
          <a:prstGeom prst="rect">
            <a:avLst/>
          </a:prstGeom>
          <a:noFill/>
          <a:ln>
            <a:noFill/>
          </a:ln>
        </p:spPr>
      </p:pic>
      <p:pic>
        <p:nvPicPr>
          <p:cNvPr id="170" name="Google Shape;170;p24"/>
          <p:cNvPicPr preferRelativeResize="0"/>
          <p:nvPr/>
        </p:nvPicPr>
        <p:blipFill>
          <a:blip r:embed="rId4">
            <a:alphaModFix/>
          </a:blip>
          <a:stretch>
            <a:fillRect/>
          </a:stretch>
        </p:blipFill>
        <p:spPr>
          <a:xfrm>
            <a:off x="5141354" y="110725"/>
            <a:ext cx="3930325" cy="2947734"/>
          </a:xfrm>
          <a:prstGeom prst="rect">
            <a:avLst/>
          </a:prstGeom>
          <a:noFill/>
          <a:ln>
            <a:noFill/>
          </a:ln>
        </p:spPr>
      </p:pic>
      <p:sp>
        <p:nvSpPr>
          <p:cNvPr id="171" name="Google Shape;17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alpha val="16069"/>
          </a:srgbClr>
        </a:solidFill>
      </p:bgPr>
    </p:bg>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Plot</a:t>
            </a:r>
            <a:endParaRPr/>
          </a:p>
        </p:txBody>
      </p:sp>
      <p:sp>
        <p:nvSpPr>
          <p:cNvPr id="177" name="Google Shape;177;p25"/>
          <p:cNvSpPr txBox="1"/>
          <p:nvPr>
            <p:ph idx="1" type="body"/>
          </p:nvPr>
        </p:nvSpPr>
        <p:spPr>
          <a:xfrm>
            <a:off x="0" y="1152475"/>
            <a:ext cx="4707000" cy="388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ourier New"/>
              <a:buChar char="-"/>
            </a:pPr>
            <a:r>
              <a:rPr lang="en" sz="1600">
                <a:solidFill>
                  <a:schemeClr val="dk1"/>
                </a:solidFill>
                <a:latin typeface="Courier New"/>
                <a:ea typeface="Courier New"/>
                <a:cs typeface="Courier New"/>
                <a:sym typeface="Courier New"/>
              </a:rPr>
              <a:t>R</a:t>
            </a:r>
            <a:r>
              <a:rPr baseline="30000" lang="en" sz="1600">
                <a:solidFill>
                  <a:schemeClr val="dk1"/>
                </a:solidFill>
                <a:latin typeface="Courier New"/>
                <a:ea typeface="Courier New"/>
                <a:cs typeface="Courier New"/>
                <a:sym typeface="Courier New"/>
              </a:rPr>
              <a:t>2</a:t>
            </a:r>
            <a:r>
              <a:rPr lang="en" sz="1600">
                <a:latin typeface="Courier New"/>
                <a:ea typeface="Courier New"/>
                <a:cs typeface="Courier New"/>
                <a:sym typeface="Courier New"/>
              </a:rPr>
              <a:t>=</a:t>
            </a:r>
            <a:r>
              <a:rPr lang="en" sz="1600">
                <a:latin typeface="Courier New"/>
                <a:ea typeface="Courier New"/>
                <a:cs typeface="Courier New"/>
                <a:sym typeface="Courier New"/>
              </a:rPr>
              <a:t>0.0509</a:t>
            </a:r>
            <a:endParaRPr sz="1600">
              <a:latin typeface="Courier New"/>
              <a:ea typeface="Courier New"/>
              <a:cs typeface="Courier New"/>
              <a:sym typeface="Courier New"/>
            </a:endParaRPr>
          </a:p>
          <a:p>
            <a:pPr indent="-330200" lvl="0" marL="457200" rtl="0" algn="l">
              <a:spcBef>
                <a:spcPts val="0"/>
              </a:spcBef>
              <a:spcAft>
                <a:spcPts val="0"/>
              </a:spcAft>
              <a:buSzPts val="1600"/>
              <a:buChar char="-"/>
            </a:pPr>
            <a:r>
              <a:rPr lang="en" sz="1600"/>
              <a:t>Limited portions of platelets (y) can be explained by sodium (x).</a:t>
            </a:r>
            <a:endParaRPr sz="1600"/>
          </a:p>
          <a:p>
            <a:pPr indent="-330200" lvl="0" marL="457200" rtl="0" algn="l">
              <a:spcBef>
                <a:spcPts val="0"/>
              </a:spcBef>
              <a:spcAft>
                <a:spcPts val="0"/>
              </a:spcAft>
              <a:buSzPts val="1600"/>
              <a:buChar char="-"/>
            </a:pPr>
            <a:r>
              <a:rPr lang="en" sz="1600"/>
              <a:t>No existence of linear relationship</a:t>
            </a:r>
            <a:endParaRPr sz="1600"/>
          </a:p>
          <a:p>
            <a:pPr indent="-330200" lvl="0" marL="457200" rtl="0" algn="l">
              <a:spcBef>
                <a:spcPts val="0"/>
              </a:spcBef>
              <a:spcAft>
                <a:spcPts val="0"/>
              </a:spcAft>
              <a:buSzPts val="1600"/>
              <a:buChar char="-"/>
            </a:pPr>
            <a:r>
              <a:rPr lang="en" sz="1600"/>
              <a:t>Outliers → both groups of patients</a:t>
            </a:r>
            <a:endParaRPr sz="1600"/>
          </a:p>
          <a:p>
            <a:pPr indent="-330200" lvl="0" marL="457200" rtl="0" algn="l">
              <a:spcBef>
                <a:spcPts val="0"/>
              </a:spcBef>
              <a:spcAft>
                <a:spcPts val="0"/>
              </a:spcAft>
              <a:buSzPts val="1600"/>
              <a:buChar char="-"/>
            </a:pPr>
            <a:r>
              <a:rPr lang="en" sz="1600"/>
              <a:t>External factors</a:t>
            </a:r>
            <a:endParaRPr sz="1600"/>
          </a:p>
          <a:p>
            <a:pPr indent="-330200" lvl="1" marL="914400" rtl="0" algn="l">
              <a:spcBef>
                <a:spcPts val="0"/>
              </a:spcBef>
              <a:spcAft>
                <a:spcPts val="0"/>
              </a:spcAft>
              <a:buSzPts val="1600"/>
              <a:buChar char="-"/>
            </a:pPr>
            <a:r>
              <a:rPr lang="en" sz="1600"/>
              <a:t>other long-term diseases</a:t>
            </a:r>
            <a:endParaRPr sz="1600"/>
          </a:p>
          <a:p>
            <a:pPr indent="-330200" lvl="1" marL="914400" rtl="0" algn="l">
              <a:spcBef>
                <a:spcPts val="0"/>
              </a:spcBef>
              <a:spcAft>
                <a:spcPts val="0"/>
              </a:spcAft>
              <a:buSzPts val="1600"/>
              <a:buChar char="-"/>
            </a:pPr>
            <a:r>
              <a:rPr lang="en" sz="1600"/>
              <a:t>inherited genetic issue</a:t>
            </a:r>
            <a:endParaRPr sz="1600"/>
          </a:p>
          <a:p>
            <a:pPr indent="-330200" lvl="0" marL="457200" rtl="0" algn="l">
              <a:spcBef>
                <a:spcPts val="0"/>
              </a:spcBef>
              <a:spcAft>
                <a:spcPts val="0"/>
              </a:spcAft>
              <a:buSzPts val="1600"/>
              <a:buChar char="-"/>
            </a:pPr>
            <a:r>
              <a:rPr lang="en" sz="1600"/>
              <a:t>Internal factors</a:t>
            </a:r>
            <a:endParaRPr sz="1600"/>
          </a:p>
          <a:p>
            <a:pPr indent="-330200" lvl="1" marL="914400" rtl="0" algn="l">
              <a:spcBef>
                <a:spcPts val="0"/>
              </a:spcBef>
              <a:spcAft>
                <a:spcPts val="0"/>
              </a:spcAft>
              <a:buSzPts val="1600"/>
              <a:buChar char="-"/>
            </a:pPr>
            <a:r>
              <a:rPr lang="en" sz="1600"/>
              <a:t>inaccurate measurements in sampling</a:t>
            </a:r>
            <a:endParaRPr sz="1600"/>
          </a:p>
          <a:p>
            <a:pPr indent="-330200" lvl="1" marL="914400" rtl="0" algn="l">
              <a:spcBef>
                <a:spcPts val="0"/>
              </a:spcBef>
              <a:spcAft>
                <a:spcPts val="0"/>
              </a:spcAft>
              <a:buSzPts val="1600"/>
              <a:buChar char="-"/>
            </a:pPr>
            <a:r>
              <a:rPr lang="en" sz="1600"/>
              <a:t>errors in lab procedures</a:t>
            </a:r>
            <a:endParaRPr sz="1600"/>
          </a:p>
        </p:txBody>
      </p:sp>
      <p:pic>
        <p:nvPicPr>
          <p:cNvPr id="178" name="Google Shape;178;p25"/>
          <p:cNvPicPr preferRelativeResize="0"/>
          <p:nvPr/>
        </p:nvPicPr>
        <p:blipFill rotWithShape="1">
          <a:blip r:embed="rId3">
            <a:alphaModFix/>
          </a:blip>
          <a:srcRect b="3506" l="0" r="0" t="3236"/>
          <a:stretch/>
        </p:blipFill>
        <p:spPr>
          <a:xfrm>
            <a:off x="4809725" y="2884425"/>
            <a:ext cx="3662725" cy="1967350"/>
          </a:xfrm>
          <a:prstGeom prst="rect">
            <a:avLst/>
          </a:prstGeom>
          <a:noFill/>
          <a:ln>
            <a:noFill/>
          </a:ln>
        </p:spPr>
      </p:pic>
      <p:pic>
        <p:nvPicPr>
          <p:cNvPr id="179" name="Google Shape;179;p25"/>
          <p:cNvPicPr preferRelativeResize="0"/>
          <p:nvPr/>
        </p:nvPicPr>
        <p:blipFill>
          <a:blip r:embed="rId4">
            <a:alphaModFix/>
          </a:blip>
          <a:stretch>
            <a:fillRect/>
          </a:stretch>
        </p:blipFill>
        <p:spPr>
          <a:xfrm>
            <a:off x="5535687" y="64675"/>
            <a:ext cx="3553901" cy="2665426"/>
          </a:xfrm>
          <a:prstGeom prst="rect">
            <a:avLst/>
          </a:prstGeom>
          <a:noFill/>
          <a:ln>
            <a:noFill/>
          </a:ln>
        </p:spPr>
      </p:pic>
      <p:sp>
        <p:nvSpPr>
          <p:cNvPr id="180" name="Google Shape;18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Sample T Test</a:t>
            </a:r>
            <a:endParaRPr/>
          </a:p>
        </p:txBody>
      </p:sp>
      <p:sp>
        <p:nvSpPr>
          <p:cNvPr id="186" name="Google Shape;186;p26"/>
          <p:cNvSpPr txBox="1"/>
          <p:nvPr>
            <p:ph idx="1" type="body"/>
          </p:nvPr>
        </p:nvSpPr>
        <p:spPr>
          <a:xfrm>
            <a:off x="311700" y="1152475"/>
            <a:ext cx="4325100" cy="3929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Whether a sample mean is the same as population mean from dataset values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Chosen variable: sodium</a:t>
            </a:r>
            <a:endParaRPr>
              <a:solidFill>
                <a:schemeClr val="dk1"/>
              </a:solidFill>
            </a:endParaRPr>
          </a:p>
          <a:p>
            <a:pPr indent="0" lvl="0" marL="0" rtl="0" algn="l">
              <a:lnSpc>
                <a:spcPct val="150000"/>
              </a:lnSpc>
              <a:spcBef>
                <a:spcPts val="0"/>
              </a:spcBef>
              <a:spcAft>
                <a:spcPts val="0"/>
              </a:spcAft>
              <a:buNone/>
            </a:pPr>
            <a:r>
              <a:rPr lang="en">
                <a:solidFill>
                  <a:schemeClr val="dk1"/>
                </a:solidFill>
              </a:rPr>
              <a:t>H0: mean=150 ←→ H1: not H0.</a:t>
            </a:r>
            <a:endParaRPr/>
          </a:p>
          <a:p>
            <a:pPr indent="0" lvl="0" marL="0" rtl="0" algn="l">
              <a:spcBef>
                <a:spcPts val="0"/>
              </a:spcBef>
              <a:spcAft>
                <a:spcPts val="0"/>
              </a:spcAft>
              <a:buNone/>
            </a:pPr>
            <a:r>
              <a:rPr lang="en">
                <a:latin typeface="Courier New"/>
                <a:ea typeface="Courier New"/>
                <a:cs typeface="Courier New"/>
                <a:sym typeface="Courier New"/>
              </a:rPr>
              <a:t>p</a:t>
            </a:r>
            <a:r>
              <a:rPr lang="en">
                <a:latin typeface="Courier New"/>
                <a:ea typeface="Courier New"/>
                <a:cs typeface="Courier New"/>
                <a:sym typeface="Courier New"/>
              </a:rPr>
              <a:t> &lt; 0.05 (p &lt; 0.0001)</a:t>
            </a:r>
            <a:endParaRPr>
              <a:latin typeface="Courier New"/>
              <a:ea typeface="Courier New"/>
              <a:cs typeface="Courier New"/>
              <a:sym typeface="Courier New"/>
            </a:endParaRPr>
          </a:p>
          <a:p>
            <a:pPr indent="0" lvl="0" marL="0" rtl="0" algn="l">
              <a:spcBef>
                <a:spcPts val="1200"/>
              </a:spcBef>
              <a:spcAft>
                <a:spcPts val="1200"/>
              </a:spcAft>
              <a:buNone/>
            </a:pPr>
            <a:r>
              <a:rPr lang="en"/>
              <a:t>The hypothesized sample mean is significantly different as population mean of dataset for the variable sodium.</a:t>
            </a:r>
            <a:endParaRPr/>
          </a:p>
        </p:txBody>
      </p:sp>
      <p:pic>
        <p:nvPicPr>
          <p:cNvPr id="187" name="Google Shape;187;p26"/>
          <p:cNvPicPr preferRelativeResize="0"/>
          <p:nvPr/>
        </p:nvPicPr>
        <p:blipFill rotWithShape="1">
          <a:blip r:embed="rId3">
            <a:alphaModFix/>
          </a:blip>
          <a:srcRect b="0" l="2865" r="0" t="0"/>
          <a:stretch/>
        </p:blipFill>
        <p:spPr>
          <a:xfrm>
            <a:off x="5742275" y="2951825"/>
            <a:ext cx="2864325" cy="2130350"/>
          </a:xfrm>
          <a:prstGeom prst="rect">
            <a:avLst/>
          </a:prstGeom>
          <a:noFill/>
          <a:ln>
            <a:noFill/>
          </a:ln>
        </p:spPr>
      </p:pic>
      <p:pic>
        <p:nvPicPr>
          <p:cNvPr id="188" name="Google Shape;188;p26"/>
          <p:cNvPicPr preferRelativeResize="0"/>
          <p:nvPr/>
        </p:nvPicPr>
        <p:blipFill>
          <a:blip r:embed="rId4">
            <a:alphaModFix/>
          </a:blip>
          <a:stretch>
            <a:fillRect/>
          </a:stretch>
        </p:blipFill>
        <p:spPr>
          <a:xfrm>
            <a:off x="5235625" y="64675"/>
            <a:ext cx="3752650" cy="2814475"/>
          </a:xfrm>
          <a:prstGeom prst="rect">
            <a:avLst/>
          </a:prstGeom>
          <a:noFill/>
          <a:ln>
            <a:noFill/>
          </a:ln>
        </p:spPr>
      </p:pic>
      <p:sp>
        <p:nvSpPr>
          <p:cNvPr id="189" name="Google Shape;18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pic>
        <p:nvPicPr>
          <p:cNvPr id="190" name="Google Shape;190;p26"/>
          <p:cNvPicPr preferRelativeResize="0"/>
          <p:nvPr/>
        </p:nvPicPr>
        <p:blipFill>
          <a:blip r:embed="rId5">
            <a:alphaModFix/>
          </a:blip>
          <a:stretch>
            <a:fillRect/>
          </a:stretch>
        </p:blipFill>
        <p:spPr>
          <a:xfrm>
            <a:off x="3999213" y="3676400"/>
            <a:ext cx="1145575" cy="114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Normality Testing</a:t>
            </a:r>
            <a:endParaRPr/>
          </a:p>
          <a:p>
            <a:pPr indent="0" lvl="0" marL="0" rtl="0" algn="l">
              <a:spcBef>
                <a:spcPts val="0"/>
              </a:spcBef>
              <a:spcAft>
                <a:spcPts val="0"/>
              </a:spcAft>
              <a:buNone/>
            </a:pPr>
            <a:r>
              <a:t/>
            </a:r>
            <a:endParaRPr/>
          </a:p>
        </p:txBody>
      </p:sp>
      <p:sp>
        <p:nvSpPr>
          <p:cNvPr id="196" name="Google Shape;196;p27"/>
          <p:cNvSpPr txBox="1"/>
          <p:nvPr>
            <p:ph idx="1" type="body"/>
          </p:nvPr>
        </p:nvSpPr>
        <p:spPr>
          <a:xfrm>
            <a:off x="92125" y="1152475"/>
            <a:ext cx="900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t>
            </a:r>
            <a:r>
              <a:rPr lang="en"/>
              <a:t>erify the normality of </a:t>
            </a:r>
            <a:r>
              <a:rPr lang="en"/>
              <a:t>the data distribution from One Sample T-Test</a:t>
            </a:r>
            <a:endParaRPr/>
          </a:p>
          <a:p>
            <a:pPr indent="0" lvl="0" marL="0" rtl="0" algn="l">
              <a:spcBef>
                <a:spcPts val="1200"/>
              </a:spcBef>
              <a:spcAft>
                <a:spcPts val="0"/>
              </a:spcAft>
              <a:buNone/>
            </a:pPr>
            <a:r>
              <a:rPr lang="en"/>
              <a:t>Since sample size is </a:t>
            </a:r>
            <a:r>
              <a:rPr lang="en"/>
              <a:t>small (n &lt; 50) → use Shapiro-Wilk and Kolmogorov-Smirnov Test.</a:t>
            </a:r>
            <a:endParaRPr/>
          </a:p>
          <a:p>
            <a:pPr indent="0" lvl="0" marL="0" rtl="0" algn="l">
              <a:spcBef>
                <a:spcPts val="1200"/>
              </a:spcBef>
              <a:spcAft>
                <a:spcPts val="0"/>
              </a:spcAft>
              <a:buNone/>
            </a:pPr>
            <a:r>
              <a:rPr lang="en"/>
              <a:t>H0: data follows a normal distribution ←→ H1 = not H0</a:t>
            </a:r>
            <a:endParaRPr/>
          </a:p>
          <a:p>
            <a:pPr indent="0" lvl="0" marL="0" rtl="0" algn="l">
              <a:spcBef>
                <a:spcPts val="1200"/>
              </a:spcBef>
              <a:spcAft>
                <a:spcPts val="0"/>
              </a:spcAft>
              <a:buNone/>
            </a:pPr>
            <a:r>
              <a:rPr lang="en">
                <a:latin typeface="Courier New"/>
                <a:ea typeface="Courier New"/>
                <a:cs typeface="Courier New"/>
                <a:sym typeface="Courier New"/>
              </a:rPr>
              <a:t>p</a:t>
            </a:r>
            <a:r>
              <a:rPr lang="en">
                <a:latin typeface="Courier New"/>
                <a:ea typeface="Courier New"/>
                <a:cs typeface="Courier New"/>
                <a:sym typeface="Courier New"/>
              </a:rPr>
              <a:t> = 0.0023 and 0.0334 &lt; 0.05</a:t>
            </a:r>
            <a:endParaRPr>
              <a:latin typeface="Courier New"/>
              <a:ea typeface="Courier New"/>
              <a:cs typeface="Courier New"/>
              <a:sym typeface="Courier New"/>
            </a:endParaRPr>
          </a:p>
          <a:p>
            <a:pPr indent="0" lvl="0" marL="0" rtl="0" algn="l">
              <a:spcBef>
                <a:spcPts val="1200"/>
              </a:spcBef>
              <a:spcAft>
                <a:spcPts val="1200"/>
              </a:spcAft>
              <a:buNone/>
            </a:pPr>
            <a:r>
              <a:rPr lang="en"/>
              <a:t>Data is not normally distributed!</a:t>
            </a:r>
            <a:endParaRPr/>
          </a:p>
        </p:txBody>
      </p:sp>
      <p:pic>
        <p:nvPicPr>
          <p:cNvPr id="197" name="Google Shape;197;p27"/>
          <p:cNvPicPr preferRelativeResize="0"/>
          <p:nvPr/>
        </p:nvPicPr>
        <p:blipFill>
          <a:blip r:embed="rId3">
            <a:alphaModFix/>
          </a:blip>
          <a:stretch>
            <a:fillRect/>
          </a:stretch>
        </p:blipFill>
        <p:spPr>
          <a:xfrm>
            <a:off x="4222200" y="2955513"/>
            <a:ext cx="4610100" cy="1781175"/>
          </a:xfrm>
          <a:prstGeom prst="rect">
            <a:avLst/>
          </a:prstGeom>
          <a:noFill/>
          <a:ln>
            <a:noFill/>
          </a:ln>
        </p:spPr>
      </p:pic>
      <p:sp>
        <p:nvSpPr>
          <p:cNvPr id="198" name="Google Shape;19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pic>
        <p:nvPicPr>
          <p:cNvPr id="199" name="Google Shape;199;p27"/>
          <p:cNvPicPr preferRelativeResize="0"/>
          <p:nvPr/>
        </p:nvPicPr>
        <p:blipFill rotWithShape="1">
          <a:blip r:embed="rId4">
            <a:alphaModFix/>
          </a:blip>
          <a:srcRect b="0" l="5958" r="3625" t="8817"/>
          <a:stretch/>
        </p:blipFill>
        <p:spPr>
          <a:xfrm>
            <a:off x="92125" y="3530787"/>
            <a:ext cx="2109600" cy="876300"/>
          </a:xfrm>
          <a:prstGeom prst="rect">
            <a:avLst/>
          </a:prstGeom>
          <a:noFill/>
          <a:ln>
            <a:noFill/>
          </a:ln>
        </p:spPr>
      </p:pic>
      <p:pic>
        <p:nvPicPr>
          <p:cNvPr id="200" name="Google Shape;200;p27"/>
          <p:cNvPicPr preferRelativeResize="0"/>
          <p:nvPr/>
        </p:nvPicPr>
        <p:blipFill rotWithShape="1">
          <a:blip r:embed="rId5">
            <a:alphaModFix/>
          </a:blip>
          <a:srcRect b="10336" l="2161" r="3042" t="11945"/>
          <a:stretch/>
        </p:blipFill>
        <p:spPr>
          <a:xfrm>
            <a:off x="92125" y="4559500"/>
            <a:ext cx="3488775" cy="50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Unpaired T Test</a:t>
            </a:r>
            <a:endParaRPr/>
          </a:p>
        </p:txBody>
      </p:sp>
      <p:sp>
        <p:nvSpPr>
          <p:cNvPr id="206" name="Google Shape;206;p28"/>
          <p:cNvSpPr txBox="1"/>
          <p:nvPr>
            <p:ph idx="1" type="body"/>
          </p:nvPr>
        </p:nvSpPr>
        <p:spPr>
          <a:xfrm>
            <a:off x="112100" y="8635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a:t>
            </a:r>
            <a:r>
              <a:rPr lang="en"/>
              <a:t>hether the population mean is the significantly different between the two independent groups, assuming unequal variance between two groups.</a:t>
            </a:r>
            <a:endParaRPr/>
          </a:p>
          <a:p>
            <a:pPr indent="0" lvl="0" marL="0" rtl="0" algn="l">
              <a:spcBef>
                <a:spcPts val="1200"/>
              </a:spcBef>
              <a:spcAft>
                <a:spcPts val="0"/>
              </a:spcAft>
              <a:buNone/>
            </a:pPr>
            <a:r>
              <a:rPr lang="en"/>
              <a:t>Groups: patients with and without high blood pressure.</a:t>
            </a:r>
            <a:endParaRPr/>
          </a:p>
          <a:p>
            <a:pPr indent="-342900" lvl="0" marL="457200" rtl="0" algn="l">
              <a:spcBef>
                <a:spcPts val="1200"/>
              </a:spcBef>
              <a:spcAft>
                <a:spcPts val="0"/>
              </a:spcAft>
              <a:buSzPts val="1800"/>
              <a:buChar char="-"/>
            </a:pPr>
            <a:r>
              <a:rPr lang="en"/>
              <a:t>P value &lt; 0.05 (p &lt; 0.0001)</a:t>
            </a:r>
            <a:endParaRPr/>
          </a:p>
          <a:p>
            <a:pPr indent="-342900" lvl="0" marL="457200" rtl="0" algn="l">
              <a:spcBef>
                <a:spcPts val="0"/>
              </a:spcBef>
              <a:spcAft>
                <a:spcPts val="0"/>
              </a:spcAft>
              <a:buSzPts val="1800"/>
              <a:buChar char="-"/>
            </a:pPr>
            <a:r>
              <a:rPr lang="en"/>
              <a:t>Reject null hypothesis</a:t>
            </a:r>
            <a:endParaRPr/>
          </a:p>
          <a:p>
            <a:pPr indent="0" lvl="0" marL="0" rtl="0" algn="l">
              <a:spcBef>
                <a:spcPts val="1200"/>
              </a:spcBef>
              <a:spcAft>
                <a:spcPts val="0"/>
              </a:spcAft>
              <a:buNone/>
            </a:pPr>
            <a:r>
              <a:rPr lang="en"/>
              <a:t>There is significant evidence that the</a:t>
            </a:r>
            <a:endParaRPr/>
          </a:p>
          <a:p>
            <a:pPr indent="0" lvl="0" marL="0" rtl="0" algn="l">
              <a:spcBef>
                <a:spcPts val="1200"/>
              </a:spcBef>
              <a:spcAft>
                <a:spcPts val="0"/>
              </a:spcAft>
              <a:buNone/>
            </a:pPr>
            <a:r>
              <a:rPr lang="en"/>
              <a:t>population mean is significantly different between</a:t>
            </a:r>
            <a:endParaRPr/>
          </a:p>
          <a:p>
            <a:pPr indent="0" lvl="0" marL="0" rtl="0" algn="l">
              <a:spcBef>
                <a:spcPts val="1200"/>
              </a:spcBef>
              <a:spcAft>
                <a:spcPts val="1200"/>
              </a:spcAft>
              <a:buNone/>
            </a:pPr>
            <a:r>
              <a:rPr lang="en"/>
              <a:t>the two groups</a:t>
            </a:r>
            <a:endParaRPr/>
          </a:p>
        </p:txBody>
      </p:sp>
      <p:pic>
        <p:nvPicPr>
          <p:cNvPr id="207" name="Google Shape;207;p28"/>
          <p:cNvPicPr preferRelativeResize="0"/>
          <p:nvPr/>
        </p:nvPicPr>
        <p:blipFill>
          <a:blip r:embed="rId3">
            <a:alphaModFix/>
          </a:blip>
          <a:stretch>
            <a:fillRect/>
          </a:stretch>
        </p:blipFill>
        <p:spPr>
          <a:xfrm>
            <a:off x="5389150" y="2014950"/>
            <a:ext cx="3681474" cy="3052350"/>
          </a:xfrm>
          <a:prstGeom prst="rect">
            <a:avLst/>
          </a:prstGeom>
          <a:noFill/>
          <a:ln>
            <a:noFill/>
          </a:ln>
        </p:spPr>
      </p:pic>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pic>
        <p:nvPicPr>
          <p:cNvPr id="209" name="Google Shape;209;p28"/>
          <p:cNvPicPr preferRelativeResize="0"/>
          <p:nvPr/>
        </p:nvPicPr>
        <p:blipFill>
          <a:blip r:embed="rId4">
            <a:alphaModFix/>
          </a:blip>
          <a:stretch>
            <a:fillRect/>
          </a:stretch>
        </p:blipFill>
        <p:spPr>
          <a:xfrm>
            <a:off x="2163725" y="3638900"/>
            <a:ext cx="2534525" cy="1356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107475"/>
            <a:ext cx="8520600" cy="9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Wilcoxon Rank Sum Test for Independent Samples</a:t>
            </a:r>
            <a:endParaRPr/>
          </a:p>
        </p:txBody>
      </p:sp>
      <p:sp>
        <p:nvSpPr>
          <p:cNvPr id="215" name="Google Shape;21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t>
            </a:r>
            <a:r>
              <a:rPr lang="en"/>
              <a:t>xamines whether two independent groups</a:t>
            </a:r>
            <a:endParaRPr/>
          </a:p>
          <a:p>
            <a:pPr indent="0" lvl="0" marL="0" rtl="0" algn="l">
              <a:spcBef>
                <a:spcPts val="1200"/>
              </a:spcBef>
              <a:spcAft>
                <a:spcPts val="0"/>
              </a:spcAft>
              <a:buNone/>
            </a:pPr>
            <a:r>
              <a:rPr lang="en"/>
              <a:t>a</a:t>
            </a:r>
            <a:r>
              <a:rPr lang="en"/>
              <a:t>re significantly different in terms of the median</a:t>
            </a:r>
            <a:endParaRPr/>
          </a:p>
          <a:p>
            <a:pPr indent="0" lvl="0" marL="0" rtl="0" algn="l">
              <a:spcBef>
                <a:spcPts val="1200"/>
              </a:spcBef>
              <a:spcAft>
                <a:spcPts val="0"/>
              </a:spcAft>
              <a:buNone/>
            </a:pPr>
            <a:r>
              <a:rPr lang="en"/>
              <a:t>Two groups: patients with and without hbp</a:t>
            </a:r>
            <a:endParaRPr/>
          </a:p>
          <a:p>
            <a:pPr indent="0" lvl="0" marL="0" rtl="0" algn="l">
              <a:spcBef>
                <a:spcPts val="1200"/>
              </a:spcBef>
              <a:spcAft>
                <a:spcPts val="0"/>
              </a:spcAft>
              <a:buNone/>
            </a:pPr>
            <a:r>
              <a:rPr lang="en"/>
              <a:t>P value &gt; 0.05 → do not reject null hypothesis</a:t>
            </a:r>
            <a:endParaRPr/>
          </a:p>
          <a:p>
            <a:pPr indent="0" lvl="0" marL="0" rtl="0" algn="l">
              <a:spcBef>
                <a:spcPts val="1200"/>
              </a:spcBef>
              <a:spcAft>
                <a:spcPts val="0"/>
              </a:spcAft>
              <a:buNone/>
            </a:pPr>
            <a:r>
              <a:rPr lang="en"/>
              <a:t>No</a:t>
            </a:r>
            <a:r>
              <a:rPr lang="en"/>
              <a:t> evidence that the median is significantly</a:t>
            </a:r>
            <a:endParaRPr/>
          </a:p>
          <a:p>
            <a:pPr indent="0" lvl="0" marL="0" rtl="0" algn="l">
              <a:spcBef>
                <a:spcPts val="1200"/>
              </a:spcBef>
              <a:spcAft>
                <a:spcPts val="1200"/>
              </a:spcAft>
              <a:buNone/>
            </a:pPr>
            <a:r>
              <a:rPr lang="en"/>
              <a:t>different between the two groups</a:t>
            </a:r>
            <a:endParaRPr/>
          </a:p>
        </p:txBody>
      </p:sp>
      <p:pic>
        <p:nvPicPr>
          <p:cNvPr id="216" name="Google Shape;216;p29"/>
          <p:cNvPicPr preferRelativeResize="0"/>
          <p:nvPr/>
        </p:nvPicPr>
        <p:blipFill>
          <a:blip r:embed="rId3">
            <a:alphaModFix/>
          </a:blip>
          <a:stretch>
            <a:fillRect/>
          </a:stretch>
        </p:blipFill>
        <p:spPr>
          <a:xfrm>
            <a:off x="5676025" y="1345510"/>
            <a:ext cx="3156274" cy="3030325"/>
          </a:xfrm>
          <a:prstGeom prst="rect">
            <a:avLst/>
          </a:prstGeom>
          <a:noFill/>
          <a:ln>
            <a:noFill/>
          </a:ln>
        </p:spPr>
      </p:pic>
      <p:sp>
        <p:nvSpPr>
          <p:cNvPr id="217" name="Google Shape;21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pic>
        <p:nvPicPr>
          <p:cNvPr id="218" name="Google Shape;218;p29"/>
          <p:cNvPicPr preferRelativeResize="0"/>
          <p:nvPr/>
        </p:nvPicPr>
        <p:blipFill>
          <a:blip r:embed="rId4">
            <a:alphaModFix/>
          </a:blip>
          <a:stretch>
            <a:fillRect/>
          </a:stretch>
        </p:blipFill>
        <p:spPr>
          <a:xfrm>
            <a:off x="2055975" y="3986225"/>
            <a:ext cx="3041475" cy="107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22" name="Shape 222"/>
        <p:cNvGrpSpPr/>
        <p:nvPr/>
      </p:nvGrpSpPr>
      <p:grpSpPr>
        <a:xfrm>
          <a:off x="0" y="0"/>
          <a:ext cx="0" cy="0"/>
          <a:chOff x="0" y="0"/>
          <a:chExt cx="0" cy="0"/>
        </a:xfrm>
      </p:grpSpPr>
      <p:sp>
        <p:nvSpPr>
          <p:cNvPr id="223" name="Google Shape;223;p3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Limitations</a:t>
            </a:r>
            <a:endParaRPr/>
          </a:p>
        </p:txBody>
      </p:sp>
      <p:sp>
        <p:nvSpPr>
          <p:cNvPr id="224" name="Google Shape;224;p30"/>
          <p:cNvSpPr txBox="1"/>
          <p:nvPr>
            <p:ph idx="1" type="body"/>
          </p:nvPr>
        </p:nvSpPr>
        <p:spPr>
          <a:xfrm>
            <a:off x="0" y="572700"/>
            <a:ext cx="39765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Conclusion</a:t>
            </a:r>
            <a:endParaRPr b="1">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Extreme outliers from box and regression plots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Reasons of outliers: inaccurate measurement of blood, sampling error in lab trials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Help doctors and physicians to propose ways to enhance the diagnosis of heart failure.</a:t>
            </a:r>
            <a:endParaRPr>
              <a:solidFill>
                <a:srgbClr val="000000"/>
              </a:solidFill>
            </a:endParaRPr>
          </a:p>
        </p:txBody>
      </p:sp>
      <p:sp>
        <p:nvSpPr>
          <p:cNvPr id="225" name="Google Shape;225;p30"/>
          <p:cNvSpPr txBox="1"/>
          <p:nvPr>
            <p:ph idx="1" type="body"/>
          </p:nvPr>
        </p:nvSpPr>
        <p:spPr>
          <a:xfrm>
            <a:off x="4498650" y="510150"/>
            <a:ext cx="46452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Limitation and Suggestions</a:t>
            </a:r>
            <a:endParaRPr b="1">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Other internal factors not considered, e.g. family genetic history</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Extra information on standardization of sampling procedures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Extreme outliers should be replaced by the population mean of the variable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More trials and samplings needed</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Outlier analysis</a:t>
            </a:r>
            <a:endParaRPr>
              <a:solidFill>
                <a:srgbClr val="000000"/>
              </a:solidFill>
            </a:endParaRPr>
          </a:p>
        </p:txBody>
      </p:sp>
      <p:sp>
        <p:nvSpPr>
          <p:cNvPr id="226" name="Google Shape;22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232" name="Google Shape;232;p31"/>
          <p:cNvSpPr txBox="1"/>
          <p:nvPr>
            <p:ph idx="1" type="body"/>
          </p:nvPr>
        </p:nvSpPr>
        <p:spPr>
          <a:xfrm>
            <a:off x="76775" y="1152475"/>
            <a:ext cx="8966700" cy="3416400"/>
          </a:xfrm>
          <a:prstGeom prst="rect">
            <a:avLst/>
          </a:prstGeom>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Clr>
                <a:schemeClr val="dk1"/>
              </a:buClr>
              <a:buSzPts val="1100"/>
              <a:buFont typeface="Arial"/>
              <a:buNone/>
            </a:pPr>
            <a:r>
              <a:rPr lang="en" sz="1400">
                <a:solidFill>
                  <a:schemeClr val="dk1"/>
                </a:solidFill>
              </a:rPr>
              <a:t>Stöppler, M. C. (n.d.). </a:t>
            </a:r>
            <a:r>
              <a:rPr i="1" lang="en" sz="1400">
                <a:solidFill>
                  <a:schemeClr val="dk1"/>
                </a:solidFill>
              </a:rPr>
              <a:t>Heart disease: Symptoms, signs, causes and treatment</a:t>
            </a:r>
            <a:r>
              <a:rPr lang="en" sz="1400">
                <a:solidFill>
                  <a:schemeClr val="dk1"/>
                </a:solidFill>
              </a:rPr>
              <a:t>. MedicineNet. </a:t>
            </a:r>
            <a:r>
              <a:rPr lang="en" sz="1400" u="sng">
                <a:solidFill>
                  <a:schemeClr val="hlink"/>
                </a:solidFill>
                <a:hlinkClick r:id="rId3"/>
              </a:rPr>
              <a:t>https://www.medicinenet.com/heart_disease_symptoms_and_signs/symptoms.htm</a:t>
            </a:r>
            <a:r>
              <a:rPr lang="en" sz="1400">
                <a:solidFill>
                  <a:schemeClr val="dk1"/>
                </a:solidFill>
              </a:rPr>
              <a:t> </a:t>
            </a:r>
            <a:endParaRPr sz="1400">
              <a:solidFill>
                <a:schemeClr val="dk1"/>
              </a:solidFill>
            </a:endParaRPr>
          </a:p>
          <a:p>
            <a:pPr indent="-457200" lvl="0" marL="457200" rtl="0" algn="l">
              <a:lnSpc>
                <a:spcPct val="150000"/>
              </a:lnSpc>
              <a:spcBef>
                <a:spcPts val="0"/>
              </a:spcBef>
              <a:spcAft>
                <a:spcPts val="0"/>
              </a:spcAft>
              <a:buClr>
                <a:schemeClr val="dk1"/>
              </a:buClr>
              <a:buSzPts val="1100"/>
              <a:buFont typeface="Arial"/>
              <a:buNone/>
            </a:pPr>
            <a:r>
              <a:rPr lang="en" sz="1400">
                <a:solidFill>
                  <a:schemeClr val="dk1"/>
                </a:solidFill>
              </a:rPr>
              <a:t>Bailey, R. (n.d.). </a:t>
            </a:r>
            <a:r>
              <a:rPr i="1" lang="en" sz="1400">
                <a:solidFill>
                  <a:schemeClr val="dk1"/>
                </a:solidFill>
              </a:rPr>
              <a:t>Functions of the Heart</a:t>
            </a:r>
            <a:r>
              <a:rPr lang="en" sz="1400">
                <a:solidFill>
                  <a:schemeClr val="dk1"/>
                </a:solidFill>
              </a:rPr>
              <a:t>. ThoughtCo. </a:t>
            </a:r>
            <a:r>
              <a:rPr lang="en" sz="1400" u="sng">
                <a:solidFill>
                  <a:schemeClr val="hlink"/>
                </a:solidFill>
                <a:hlinkClick r:id="rId4"/>
              </a:rPr>
              <a:t>https://www.thoughtco.com/ventricles-of-the-heart-373254</a:t>
            </a:r>
            <a:r>
              <a:rPr lang="en" sz="1400">
                <a:solidFill>
                  <a:schemeClr val="dk1"/>
                </a:solidFill>
              </a:rPr>
              <a:t> </a:t>
            </a:r>
            <a:endParaRPr sz="1400">
              <a:solidFill>
                <a:schemeClr val="dk1"/>
              </a:solidFill>
            </a:endParaRPr>
          </a:p>
          <a:p>
            <a:pPr indent="-457200" lvl="0" marL="457200" rtl="0" algn="l">
              <a:lnSpc>
                <a:spcPct val="150000"/>
              </a:lnSpc>
              <a:spcBef>
                <a:spcPts val="0"/>
              </a:spcBef>
              <a:spcAft>
                <a:spcPts val="0"/>
              </a:spcAft>
              <a:buClr>
                <a:schemeClr val="dk1"/>
              </a:buClr>
              <a:buSzPts val="1100"/>
              <a:buFont typeface="Arial"/>
              <a:buNone/>
            </a:pPr>
            <a:r>
              <a:rPr lang="en" sz="1400">
                <a:solidFill>
                  <a:schemeClr val="dk1"/>
                </a:solidFill>
              </a:rPr>
              <a:t>Centers for Disease Control and Prevention. (n.d.). </a:t>
            </a:r>
            <a:r>
              <a:rPr i="1" lang="en" sz="1400">
                <a:solidFill>
                  <a:schemeClr val="dk1"/>
                </a:solidFill>
              </a:rPr>
              <a:t>High blood pressure symptoms and causes</a:t>
            </a:r>
            <a:r>
              <a:rPr lang="en" sz="1400">
                <a:solidFill>
                  <a:schemeClr val="dk1"/>
                </a:solidFill>
              </a:rPr>
              <a:t>. Centers for Disease Control and Prevention. </a:t>
            </a:r>
            <a:r>
              <a:rPr lang="en" sz="1400" u="sng">
                <a:solidFill>
                  <a:schemeClr val="hlink"/>
                </a:solidFill>
                <a:hlinkClick r:id="rId5"/>
              </a:rPr>
              <a:t>https://www.cdc.gov/bloodpressure/about.htm#:~:text=High%20blood%20pressure%20can%20damage%20your%20arteries%20by%20making%20them,Chest%20pain%2C%20also%20called%20angina</a:t>
            </a:r>
            <a:r>
              <a:rPr lang="en" sz="1400">
                <a:solidFill>
                  <a:schemeClr val="dk1"/>
                </a:solidFill>
              </a:rPr>
              <a:t> </a:t>
            </a:r>
            <a:endParaRPr sz="1400">
              <a:solidFill>
                <a:schemeClr val="dk1"/>
              </a:solidFill>
            </a:endParaRPr>
          </a:p>
          <a:p>
            <a:pPr indent="-457200" lvl="0" marL="457200" rtl="0" algn="l">
              <a:lnSpc>
                <a:spcPct val="150000"/>
              </a:lnSpc>
              <a:spcBef>
                <a:spcPts val="0"/>
              </a:spcBef>
              <a:spcAft>
                <a:spcPts val="0"/>
              </a:spcAft>
              <a:buClr>
                <a:schemeClr val="dk1"/>
              </a:buClr>
              <a:buSzPts val="1100"/>
              <a:buFont typeface="Arial"/>
              <a:buNone/>
            </a:pPr>
            <a:r>
              <a:rPr lang="en" sz="1400">
                <a:solidFill>
                  <a:schemeClr val="dk1"/>
                </a:solidFill>
              </a:rPr>
              <a:t>Wicklin, D. (2013). How to use PROC SGPLOT to display the slope and intercept of a regression line. SAS Blogs. </a:t>
            </a:r>
            <a:r>
              <a:rPr lang="en" sz="1400" u="sng">
                <a:solidFill>
                  <a:schemeClr val="hlink"/>
                </a:solidFill>
                <a:hlinkClick r:id="rId6"/>
              </a:rPr>
              <a:t>https://blogs.sas.com/content/iml/2013/02/27/slope-of-a-regression-line.html</a:t>
            </a:r>
            <a:r>
              <a:rPr lang="en" sz="1400">
                <a:solidFill>
                  <a:schemeClr val="dk1"/>
                </a:solidFill>
              </a:rPr>
              <a:t> </a:t>
            </a:r>
            <a:endParaRPr sz="1400">
              <a:solidFill>
                <a:schemeClr val="dk1"/>
              </a:solidFill>
            </a:endParaRPr>
          </a:p>
        </p:txBody>
      </p:sp>
      <p:sp>
        <p:nvSpPr>
          <p:cNvPr id="233" name="Google Shape;23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Presentation Flow</a:t>
            </a:r>
            <a:endParaRPr sz="2200"/>
          </a:p>
        </p:txBody>
      </p:sp>
      <p:sp>
        <p:nvSpPr>
          <p:cNvPr id="62" name="Google Shape;62;p14"/>
          <p:cNvSpPr/>
          <p:nvPr/>
        </p:nvSpPr>
        <p:spPr>
          <a:xfrm>
            <a:off x="23650" y="449850"/>
            <a:ext cx="2271900" cy="1719900"/>
          </a:xfrm>
          <a:prstGeom prst="ellipse">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Problem Description, Tabulation</a:t>
            </a:r>
            <a:endParaRPr sz="1800"/>
          </a:p>
          <a:p>
            <a:pPr indent="0" lvl="0" marL="0" rtl="0" algn="l">
              <a:spcBef>
                <a:spcPts val="0"/>
              </a:spcBef>
              <a:spcAft>
                <a:spcPts val="0"/>
              </a:spcAft>
              <a:buNone/>
            </a:pPr>
            <a:r>
              <a:rPr lang="en" sz="1800"/>
              <a:t>Slide 3-4</a:t>
            </a:r>
            <a:endParaRPr sz="1800"/>
          </a:p>
        </p:txBody>
      </p:sp>
      <p:sp>
        <p:nvSpPr>
          <p:cNvPr id="63" name="Google Shape;63;p14"/>
          <p:cNvSpPr/>
          <p:nvPr/>
        </p:nvSpPr>
        <p:spPr>
          <a:xfrm>
            <a:off x="3289550" y="76200"/>
            <a:ext cx="2103600" cy="1427700"/>
          </a:xfrm>
          <a:prstGeom prst="ellipse">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Solution of reading files</a:t>
            </a:r>
            <a:endParaRPr sz="1800"/>
          </a:p>
          <a:p>
            <a:pPr indent="0" lvl="0" marL="0" rtl="0" algn="l">
              <a:spcBef>
                <a:spcPts val="0"/>
              </a:spcBef>
              <a:spcAft>
                <a:spcPts val="0"/>
              </a:spcAft>
              <a:buNone/>
            </a:pPr>
            <a:r>
              <a:rPr lang="en" sz="1800"/>
              <a:t>Slide 5-8</a:t>
            </a:r>
            <a:endParaRPr sz="1800"/>
          </a:p>
        </p:txBody>
      </p:sp>
      <p:sp>
        <p:nvSpPr>
          <p:cNvPr id="64" name="Google Shape;64;p14"/>
          <p:cNvSpPr/>
          <p:nvPr/>
        </p:nvSpPr>
        <p:spPr>
          <a:xfrm>
            <a:off x="3838200" y="2113075"/>
            <a:ext cx="2103600" cy="1326300"/>
          </a:xfrm>
          <a:prstGeom prst="ellipse">
            <a:avLst/>
          </a:prstGeom>
          <a:solidFill>
            <a:srgbClr val="EAD1D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Data Visualisation</a:t>
            </a:r>
            <a:endParaRPr sz="1800"/>
          </a:p>
          <a:p>
            <a:pPr indent="0" lvl="0" marL="0" rtl="0" algn="l">
              <a:spcBef>
                <a:spcPts val="0"/>
              </a:spcBef>
              <a:spcAft>
                <a:spcPts val="0"/>
              </a:spcAft>
              <a:buNone/>
            </a:pPr>
            <a:r>
              <a:rPr lang="en" sz="1800"/>
              <a:t>Slide 12-13</a:t>
            </a:r>
            <a:endParaRPr sz="1800"/>
          </a:p>
        </p:txBody>
      </p:sp>
      <p:sp>
        <p:nvSpPr>
          <p:cNvPr id="65" name="Google Shape;65;p14"/>
          <p:cNvSpPr/>
          <p:nvPr/>
        </p:nvSpPr>
        <p:spPr>
          <a:xfrm>
            <a:off x="2127250" y="3957600"/>
            <a:ext cx="1984500" cy="1171200"/>
          </a:xfrm>
          <a:prstGeom prst="ellipse">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Data Analysis</a:t>
            </a:r>
            <a:endParaRPr sz="1800"/>
          </a:p>
          <a:p>
            <a:pPr indent="0" lvl="0" marL="0" rtl="0" algn="l">
              <a:spcBef>
                <a:spcPts val="0"/>
              </a:spcBef>
              <a:spcAft>
                <a:spcPts val="0"/>
              </a:spcAft>
              <a:buNone/>
            </a:pPr>
            <a:r>
              <a:rPr lang="en" sz="1800"/>
              <a:t>Slide 14-17</a:t>
            </a:r>
            <a:endParaRPr sz="1800"/>
          </a:p>
        </p:txBody>
      </p:sp>
      <p:sp>
        <p:nvSpPr>
          <p:cNvPr id="66" name="Google Shape;66;p14"/>
          <p:cNvSpPr/>
          <p:nvPr/>
        </p:nvSpPr>
        <p:spPr>
          <a:xfrm>
            <a:off x="23650" y="2258325"/>
            <a:ext cx="2103600" cy="1610700"/>
          </a:xfrm>
          <a:prstGeom prst="ellipse">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Conclusion, Limitation</a:t>
            </a:r>
            <a:endParaRPr sz="1800"/>
          </a:p>
          <a:p>
            <a:pPr indent="0" lvl="0" marL="0" rtl="0" algn="l">
              <a:spcBef>
                <a:spcPts val="0"/>
              </a:spcBef>
              <a:spcAft>
                <a:spcPts val="0"/>
              </a:spcAft>
              <a:buNone/>
            </a:pPr>
            <a:r>
              <a:rPr lang="en" sz="1800"/>
              <a:t>Slide 18</a:t>
            </a:r>
            <a:endParaRPr sz="1800"/>
          </a:p>
        </p:txBody>
      </p:sp>
      <p:sp>
        <p:nvSpPr>
          <p:cNvPr id="67" name="Google Shape;67;p14"/>
          <p:cNvSpPr/>
          <p:nvPr/>
        </p:nvSpPr>
        <p:spPr>
          <a:xfrm>
            <a:off x="6387150" y="107475"/>
            <a:ext cx="2610000" cy="1427700"/>
          </a:xfrm>
          <a:prstGeom prst="rect">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Read different data types</a:t>
            </a:r>
            <a:endParaRPr sz="1600"/>
          </a:p>
          <a:p>
            <a:pPr indent="0" lvl="0" marL="0" rtl="0" algn="l">
              <a:spcBef>
                <a:spcPts val="0"/>
              </a:spcBef>
              <a:spcAft>
                <a:spcPts val="0"/>
              </a:spcAft>
              <a:buNone/>
            </a:pPr>
            <a:r>
              <a:rPr lang="en" sz="1600"/>
              <a:t>Problematic files</a:t>
            </a:r>
            <a:endParaRPr sz="1600"/>
          </a:p>
          <a:p>
            <a:pPr indent="0" lvl="0" marL="0" rtl="0" algn="l">
              <a:spcBef>
                <a:spcPts val="0"/>
              </a:spcBef>
              <a:spcAft>
                <a:spcPts val="0"/>
              </a:spcAft>
              <a:buNone/>
            </a:pPr>
            <a:r>
              <a:rPr lang="en" sz="1600"/>
              <a:t>Merge dataset</a:t>
            </a:r>
            <a:endParaRPr sz="1600"/>
          </a:p>
          <a:p>
            <a:pPr indent="0" lvl="0" marL="0" rtl="0" algn="l">
              <a:spcBef>
                <a:spcPts val="0"/>
              </a:spcBef>
              <a:spcAft>
                <a:spcPts val="0"/>
              </a:spcAft>
              <a:buNone/>
            </a:pPr>
            <a:r>
              <a:rPr lang="en" sz="1600"/>
              <a:t>Export dataset</a:t>
            </a:r>
            <a:endParaRPr sz="1600"/>
          </a:p>
        </p:txBody>
      </p:sp>
      <p:sp>
        <p:nvSpPr>
          <p:cNvPr id="68" name="Google Shape;68;p14"/>
          <p:cNvSpPr/>
          <p:nvPr/>
        </p:nvSpPr>
        <p:spPr>
          <a:xfrm>
            <a:off x="7400500" y="3677275"/>
            <a:ext cx="1667100" cy="1077000"/>
          </a:xfrm>
          <a:prstGeom prst="rect">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Box Plot</a:t>
            </a:r>
            <a:endParaRPr sz="1600"/>
          </a:p>
          <a:p>
            <a:pPr indent="0" lvl="0" marL="0" rtl="0" algn="l">
              <a:spcBef>
                <a:spcPts val="0"/>
              </a:spcBef>
              <a:spcAft>
                <a:spcPts val="0"/>
              </a:spcAft>
              <a:buNone/>
            </a:pPr>
            <a:r>
              <a:rPr lang="en" sz="1600"/>
              <a:t>Regression Plot</a:t>
            </a:r>
            <a:endParaRPr sz="1600"/>
          </a:p>
        </p:txBody>
      </p:sp>
      <p:sp>
        <p:nvSpPr>
          <p:cNvPr id="69" name="Google Shape;69;p14"/>
          <p:cNvSpPr/>
          <p:nvPr/>
        </p:nvSpPr>
        <p:spPr>
          <a:xfrm>
            <a:off x="4467663" y="3677275"/>
            <a:ext cx="2816700" cy="1427700"/>
          </a:xfrm>
          <a:prstGeom prst="rect">
            <a:avLst/>
          </a:prstGeom>
          <a:solidFill>
            <a:srgbClr val="EAD1D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One sample T-Test</a:t>
            </a:r>
            <a:endParaRPr sz="1600"/>
          </a:p>
          <a:p>
            <a:pPr indent="0" lvl="0" marL="0" rtl="0" algn="l">
              <a:spcBef>
                <a:spcPts val="0"/>
              </a:spcBef>
              <a:spcAft>
                <a:spcPts val="0"/>
              </a:spcAft>
              <a:buNone/>
            </a:pPr>
            <a:r>
              <a:rPr lang="en" sz="1600"/>
              <a:t>Test for normality</a:t>
            </a:r>
            <a:endParaRPr sz="1600"/>
          </a:p>
          <a:p>
            <a:pPr indent="0" lvl="0" marL="0" rtl="0" algn="l">
              <a:spcBef>
                <a:spcPts val="0"/>
              </a:spcBef>
              <a:spcAft>
                <a:spcPts val="0"/>
              </a:spcAft>
              <a:buNone/>
            </a:pPr>
            <a:r>
              <a:rPr lang="en" sz="1600"/>
              <a:t>Unpaired Two Sample T test</a:t>
            </a:r>
            <a:endParaRPr sz="1600"/>
          </a:p>
          <a:p>
            <a:pPr indent="0" lvl="0" marL="0" rtl="0" algn="l">
              <a:spcBef>
                <a:spcPts val="0"/>
              </a:spcBef>
              <a:spcAft>
                <a:spcPts val="0"/>
              </a:spcAft>
              <a:buNone/>
            </a:pPr>
            <a:r>
              <a:rPr lang="en" sz="1600"/>
              <a:t>Wilcoxon Rank Sum Test</a:t>
            </a:r>
            <a:endParaRPr sz="1600"/>
          </a:p>
        </p:txBody>
      </p:sp>
      <p:sp>
        <p:nvSpPr>
          <p:cNvPr id="70" name="Google Shape;70;p14"/>
          <p:cNvSpPr/>
          <p:nvPr/>
        </p:nvSpPr>
        <p:spPr>
          <a:xfrm>
            <a:off x="6533850" y="1611375"/>
            <a:ext cx="2610000" cy="1719900"/>
          </a:xfrm>
          <a:prstGeom prst="ellipse">
            <a:avLst/>
          </a:prstGeom>
          <a:solidFill>
            <a:srgbClr val="C9DAF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Conditionals and Loops</a:t>
            </a:r>
            <a:endParaRPr sz="1800"/>
          </a:p>
          <a:p>
            <a:pPr indent="0" lvl="0" marL="0" rtl="0" algn="l">
              <a:spcBef>
                <a:spcPts val="0"/>
              </a:spcBef>
              <a:spcAft>
                <a:spcPts val="0"/>
              </a:spcAft>
              <a:buNone/>
            </a:pPr>
            <a:r>
              <a:rPr lang="en" sz="1800"/>
              <a:t>(IF-ELSE + PROC SQL)</a:t>
            </a:r>
            <a:endParaRPr sz="1800"/>
          </a:p>
          <a:p>
            <a:pPr indent="0" lvl="0" marL="0" rtl="0" algn="l">
              <a:spcBef>
                <a:spcPts val="0"/>
              </a:spcBef>
              <a:spcAft>
                <a:spcPts val="0"/>
              </a:spcAft>
              <a:buNone/>
            </a:pPr>
            <a:r>
              <a:rPr lang="en" sz="1800"/>
              <a:t>Slide 9-11</a:t>
            </a:r>
            <a:endParaRPr sz="1800"/>
          </a:p>
        </p:txBody>
      </p:sp>
      <p:sp>
        <p:nvSpPr>
          <p:cNvPr id="71" name="Google Shape;71;p14"/>
          <p:cNvSpPr/>
          <p:nvPr/>
        </p:nvSpPr>
        <p:spPr>
          <a:xfrm>
            <a:off x="2322350" y="790050"/>
            <a:ext cx="967200" cy="476100"/>
          </a:xfrm>
          <a:prstGeom prst="rightArrow">
            <a:avLst>
              <a:gd fmla="val 50000" name="adj1"/>
              <a:gd fmla="val 50000" name="adj2"/>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10800000">
            <a:off x="5762325" y="2113071"/>
            <a:ext cx="732300" cy="420300"/>
          </a:xfrm>
          <a:prstGeom prst="rightArrow">
            <a:avLst>
              <a:gd fmla="val 28256" name="adj1"/>
              <a:gd fmla="val 50000" name="adj2"/>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8100000">
            <a:off x="3453425" y="3289272"/>
            <a:ext cx="749250" cy="773858"/>
          </a:xfrm>
          <a:prstGeom prst="rightArrow">
            <a:avLst>
              <a:gd fmla="val 50000" name="adj1"/>
              <a:gd fmla="val 50000" name="adj2"/>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8514537">
            <a:off x="1662135" y="3559443"/>
            <a:ext cx="641906" cy="731866"/>
          </a:xfrm>
          <a:prstGeom prst="rightArrow">
            <a:avLst>
              <a:gd fmla="val 50000" name="adj1"/>
              <a:gd fmla="val 50000" name="adj2"/>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rot="-9448152">
            <a:off x="5125440" y="1468071"/>
            <a:ext cx="1514171" cy="514062"/>
          </a:xfrm>
          <a:prstGeom prst="rightArrow">
            <a:avLst>
              <a:gd fmla="val 50000" name="adj1"/>
              <a:gd fmla="val 50000" name="adj2"/>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4"/>
          <p:cNvCxnSpPr>
            <a:stCxn id="63" idx="6"/>
            <a:endCxn id="67" idx="1"/>
          </p:cNvCxnSpPr>
          <p:nvPr/>
        </p:nvCxnSpPr>
        <p:spPr>
          <a:xfrm>
            <a:off x="5393150" y="790050"/>
            <a:ext cx="993900" cy="31200"/>
          </a:xfrm>
          <a:prstGeom prst="straightConnector1">
            <a:avLst/>
          </a:prstGeom>
          <a:noFill/>
          <a:ln cap="flat" cmpd="sng" w="28575">
            <a:solidFill>
              <a:schemeClr val="dk2"/>
            </a:solidFill>
            <a:prstDash val="solid"/>
            <a:round/>
            <a:headEnd len="med" w="med" type="none"/>
            <a:tailEnd len="med" w="med" type="none"/>
          </a:ln>
        </p:spPr>
      </p:cxnSp>
      <p:cxnSp>
        <p:nvCxnSpPr>
          <p:cNvPr id="77" name="Google Shape;77;p14"/>
          <p:cNvCxnSpPr>
            <a:stCxn id="64" idx="6"/>
            <a:endCxn id="68" idx="0"/>
          </p:cNvCxnSpPr>
          <p:nvPr/>
        </p:nvCxnSpPr>
        <p:spPr>
          <a:xfrm>
            <a:off x="5941800" y="2776225"/>
            <a:ext cx="2292300" cy="901200"/>
          </a:xfrm>
          <a:prstGeom prst="straightConnector1">
            <a:avLst/>
          </a:prstGeom>
          <a:noFill/>
          <a:ln cap="flat" cmpd="sng" w="28575">
            <a:solidFill>
              <a:schemeClr val="dk2"/>
            </a:solidFill>
            <a:prstDash val="solid"/>
            <a:round/>
            <a:headEnd len="med" w="med" type="none"/>
            <a:tailEnd len="med" w="med" type="none"/>
          </a:ln>
        </p:spPr>
      </p:cxnSp>
      <p:cxnSp>
        <p:nvCxnSpPr>
          <p:cNvPr id="78" name="Google Shape;78;p14"/>
          <p:cNvCxnSpPr>
            <a:stCxn id="65" idx="6"/>
            <a:endCxn id="69" idx="1"/>
          </p:cNvCxnSpPr>
          <p:nvPr/>
        </p:nvCxnSpPr>
        <p:spPr>
          <a:xfrm flipH="1" rot="10800000">
            <a:off x="4111750" y="4391100"/>
            <a:ext cx="355800" cy="152100"/>
          </a:xfrm>
          <a:prstGeom prst="straightConnector1">
            <a:avLst/>
          </a:prstGeom>
          <a:noFill/>
          <a:ln cap="flat" cmpd="sng" w="28575">
            <a:solidFill>
              <a:schemeClr val="dk2"/>
            </a:solidFill>
            <a:prstDash val="solid"/>
            <a:round/>
            <a:headEnd len="med" w="med" type="none"/>
            <a:tailEnd len="med" w="med" type="none"/>
          </a:ln>
        </p:spPr>
      </p:cxnSp>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11700" y="122875"/>
            <a:ext cx="85206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Role List</a:t>
            </a:r>
            <a:endParaRPr sz="2500"/>
          </a:p>
        </p:txBody>
      </p:sp>
      <p:graphicFrame>
        <p:nvGraphicFramePr>
          <p:cNvPr id="239" name="Google Shape;239;p32"/>
          <p:cNvGraphicFramePr/>
          <p:nvPr/>
        </p:nvGraphicFramePr>
        <p:xfrm>
          <a:off x="142338" y="558038"/>
          <a:ext cx="3000000" cy="3000000"/>
        </p:xfrm>
        <a:graphic>
          <a:graphicData uri="http://schemas.openxmlformats.org/drawingml/2006/table">
            <a:tbl>
              <a:tblPr>
                <a:noFill/>
                <a:tableStyleId>{58EDF70D-B3BA-4D7C-B97D-0D496A3F2770}</a:tableStyleId>
              </a:tblPr>
              <a:tblGrid>
                <a:gridCol w="3383975"/>
                <a:gridCol w="947450"/>
                <a:gridCol w="1129050"/>
                <a:gridCol w="1386300"/>
                <a:gridCol w="1673825"/>
              </a:tblGrid>
              <a:tr h="249925">
                <a:tc>
                  <a:txBody>
                    <a:bodyPr/>
                    <a:lstStyle/>
                    <a:p>
                      <a:pPr indent="0" lvl="0" marL="0" rtl="0" algn="l">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t>Brian Lee</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t>Zhu Jiawei</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t>Yeung Cho Ho</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t>Leung Wing Shun</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9875">
                <a:tc>
                  <a:txBody>
                    <a:bodyPr/>
                    <a:lstStyle/>
                    <a:p>
                      <a:pPr indent="0" lvl="0" marL="0" rtl="0" algn="l">
                        <a:spcBef>
                          <a:spcPts val="0"/>
                        </a:spcBef>
                        <a:spcAft>
                          <a:spcPts val="0"/>
                        </a:spcAft>
                        <a:buNone/>
                      </a:pPr>
                      <a:r>
                        <a:rPr lang="en" sz="1600"/>
                        <a:t>Problem Description,</a:t>
                      </a:r>
                      <a:endParaRPr sz="1600"/>
                    </a:p>
                    <a:p>
                      <a:pPr indent="0" lvl="0" marL="0" rtl="0" algn="l">
                        <a:spcBef>
                          <a:spcPts val="0"/>
                        </a:spcBef>
                        <a:spcAft>
                          <a:spcPts val="0"/>
                        </a:spcAft>
                        <a:buNone/>
                      </a:pPr>
                      <a:r>
                        <a:rPr lang="en" sz="1600"/>
                        <a:t>Research Objective</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1111"/>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925">
                <a:tc>
                  <a:txBody>
                    <a:bodyPr/>
                    <a:lstStyle/>
                    <a:p>
                      <a:pPr indent="0" lvl="0" marL="0" rtl="0" algn="l">
                        <a:spcBef>
                          <a:spcPts val="0"/>
                        </a:spcBef>
                        <a:spcAft>
                          <a:spcPts val="0"/>
                        </a:spcAft>
                        <a:buNone/>
                      </a:pPr>
                      <a:r>
                        <a:rPr lang="en" sz="1600"/>
                        <a:t>Reading data in different data types</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1111"/>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925">
                <a:tc>
                  <a:txBody>
                    <a:bodyPr/>
                    <a:lstStyle/>
                    <a:p>
                      <a:pPr indent="0" lvl="0" marL="0" rtl="0" algn="l">
                        <a:spcBef>
                          <a:spcPts val="0"/>
                        </a:spcBef>
                        <a:spcAft>
                          <a:spcPts val="0"/>
                        </a:spcAft>
                        <a:buNone/>
                      </a:pPr>
                      <a:r>
                        <a:rPr lang="en" sz="1600"/>
                        <a:t>Problematic Files</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1111"/>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925">
                <a:tc>
                  <a:txBody>
                    <a:bodyPr/>
                    <a:lstStyle/>
                    <a:p>
                      <a:pPr indent="0" lvl="0" marL="0" rtl="0" algn="l">
                        <a:spcBef>
                          <a:spcPts val="0"/>
                        </a:spcBef>
                        <a:spcAft>
                          <a:spcPts val="0"/>
                        </a:spcAft>
                        <a:buNone/>
                      </a:pPr>
                      <a:r>
                        <a:rPr lang="en" sz="1600"/>
                        <a:t>Merge Dataset</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1111"/>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925">
                <a:tc>
                  <a:txBody>
                    <a:bodyPr/>
                    <a:lstStyle/>
                    <a:p>
                      <a:pPr indent="0" lvl="0" marL="0" rtl="0" algn="l">
                        <a:spcBef>
                          <a:spcPts val="0"/>
                        </a:spcBef>
                        <a:spcAft>
                          <a:spcPts val="0"/>
                        </a:spcAft>
                        <a:buNone/>
                      </a:pPr>
                      <a:r>
                        <a:rPr lang="en" sz="1600"/>
                        <a:t>Export Dataset</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11111"/>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925">
                <a:tc>
                  <a:txBody>
                    <a:bodyPr/>
                    <a:lstStyle/>
                    <a:p>
                      <a:pPr indent="0" lvl="0" marL="0" rtl="0" algn="l">
                        <a:spcBef>
                          <a:spcPts val="0"/>
                        </a:spcBef>
                        <a:spcAft>
                          <a:spcPts val="0"/>
                        </a:spcAft>
                        <a:buNone/>
                      </a:pPr>
                      <a:r>
                        <a:rPr lang="en" sz="1600"/>
                        <a:t>Extreme Observations</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9875">
                <a:tc>
                  <a:txBody>
                    <a:bodyPr/>
                    <a:lstStyle/>
                    <a:p>
                      <a:pPr indent="0" lvl="0" marL="0" rtl="0" algn="l">
                        <a:spcBef>
                          <a:spcPts val="0"/>
                        </a:spcBef>
                        <a:spcAft>
                          <a:spcPts val="0"/>
                        </a:spcAft>
                        <a:buNone/>
                      </a:pPr>
                      <a:r>
                        <a:rPr lang="en" sz="1600"/>
                        <a:t>Conditionals and Loops</a:t>
                      </a:r>
                      <a:endParaRPr sz="1600"/>
                    </a:p>
                    <a:p>
                      <a:pPr indent="0" lvl="0" marL="0" rtl="0" algn="l">
                        <a:spcBef>
                          <a:spcPts val="0"/>
                        </a:spcBef>
                        <a:spcAft>
                          <a:spcPts val="0"/>
                        </a:spcAft>
                        <a:buNone/>
                      </a:pPr>
                      <a:r>
                        <a:rPr lang="en" sz="1600"/>
                        <a:t>(IF-THEN, DO + PROC SQL)</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r h="249925">
                <a:tc>
                  <a:txBody>
                    <a:bodyPr/>
                    <a:lstStyle/>
                    <a:p>
                      <a:pPr indent="0" lvl="0" marL="0" rtl="0" algn="l">
                        <a:spcBef>
                          <a:spcPts val="0"/>
                        </a:spcBef>
                        <a:spcAft>
                          <a:spcPts val="0"/>
                        </a:spcAft>
                        <a:buNone/>
                      </a:pPr>
                      <a:r>
                        <a:rPr lang="en" sz="1600"/>
                        <a:t>Box Plot</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r h="249925">
                <a:tc>
                  <a:txBody>
                    <a:bodyPr/>
                    <a:lstStyle/>
                    <a:p>
                      <a:pPr indent="0" lvl="0" marL="0" rtl="0" algn="l">
                        <a:spcBef>
                          <a:spcPts val="0"/>
                        </a:spcBef>
                        <a:spcAft>
                          <a:spcPts val="0"/>
                        </a:spcAft>
                        <a:buNone/>
                      </a:pPr>
                      <a:r>
                        <a:rPr lang="en" sz="1600"/>
                        <a:t>Regression Plot</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r h="249925">
                <a:tc>
                  <a:txBody>
                    <a:bodyPr/>
                    <a:lstStyle/>
                    <a:p>
                      <a:pPr indent="0" lvl="0" marL="0" rtl="0" algn="l">
                        <a:spcBef>
                          <a:spcPts val="0"/>
                        </a:spcBef>
                        <a:spcAft>
                          <a:spcPts val="0"/>
                        </a:spcAft>
                        <a:buNone/>
                      </a:pPr>
                      <a:r>
                        <a:rPr lang="en" sz="1600"/>
                        <a:t>One Sample T Test</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r h="249925">
                <a:tc>
                  <a:txBody>
                    <a:bodyPr/>
                    <a:lstStyle/>
                    <a:p>
                      <a:pPr indent="0" lvl="0" marL="0" rtl="0" algn="l">
                        <a:spcBef>
                          <a:spcPts val="0"/>
                        </a:spcBef>
                        <a:spcAft>
                          <a:spcPts val="0"/>
                        </a:spcAft>
                        <a:buNone/>
                      </a:pPr>
                      <a:r>
                        <a:rPr lang="en" sz="1600"/>
                        <a:t>Test for Normality</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925">
                <a:tc>
                  <a:txBody>
                    <a:bodyPr/>
                    <a:lstStyle/>
                    <a:p>
                      <a:pPr indent="0" lvl="0" marL="0" rtl="0" algn="l">
                        <a:spcBef>
                          <a:spcPts val="0"/>
                        </a:spcBef>
                        <a:spcAft>
                          <a:spcPts val="0"/>
                        </a:spcAft>
                        <a:buNone/>
                      </a:pPr>
                      <a:r>
                        <a:rPr lang="en" sz="1600"/>
                        <a:t>Two Sample Unpaired T Test</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r h="499875">
                <a:tc>
                  <a:txBody>
                    <a:bodyPr/>
                    <a:lstStyle/>
                    <a:p>
                      <a:pPr indent="0" lvl="0" marL="0" rtl="0" algn="l">
                        <a:spcBef>
                          <a:spcPts val="0"/>
                        </a:spcBef>
                        <a:spcAft>
                          <a:spcPts val="0"/>
                        </a:spcAft>
                        <a:buNone/>
                      </a:pPr>
                      <a:r>
                        <a:rPr lang="en" sz="1600"/>
                        <a:t>Wilcoxon Rank Sum Test for Independent Samples</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925">
                <a:tc>
                  <a:txBody>
                    <a:bodyPr/>
                    <a:lstStyle/>
                    <a:p>
                      <a:pPr indent="0" lvl="0" marL="0" rtl="0" algn="l">
                        <a:spcBef>
                          <a:spcPts val="0"/>
                        </a:spcBef>
                        <a:spcAft>
                          <a:spcPts val="0"/>
                        </a:spcAft>
                        <a:buNone/>
                      </a:pPr>
                      <a:r>
                        <a:rPr lang="en" sz="1600"/>
                        <a:t>Conclusion and Limitation</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6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bl>
          </a:graphicData>
        </a:graphic>
      </p:graphicFrame>
      <p:sp>
        <p:nvSpPr>
          <p:cNvPr id="240" name="Google Shape;24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 Research Objectives</a:t>
            </a:r>
            <a:endParaRPr/>
          </a:p>
        </p:txBody>
      </p:sp>
      <p:sp>
        <p:nvSpPr>
          <p:cNvPr id="85" name="Google Shape;85;p15"/>
          <p:cNvSpPr txBox="1"/>
          <p:nvPr>
            <p:ph idx="1" type="body"/>
          </p:nvPr>
        </p:nvSpPr>
        <p:spPr>
          <a:xfrm>
            <a:off x="122825" y="1017725"/>
            <a:ext cx="4463400" cy="38835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sz="1600"/>
              <a:t>Blood is pumped via arteries and veins → cardiovascular system</a:t>
            </a:r>
            <a:endParaRPr sz="1600"/>
          </a:p>
          <a:p>
            <a:pPr indent="0" lvl="0" marL="0" rtl="0" algn="l">
              <a:spcBef>
                <a:spcPts val="1200"/>
              </a:spcBef>
              <a:spcAft>
                <a:spcPts val="0"/>
              </a:spcAft>
              <a:buNone/>
            </a:pPr>
            <a:r>
              <a:rPr lang="en" sz="1600"/>
              <a:t>Atriums and ventricles → oxygenated blood → human body</a:t>
            </a:r>
            <a:endParaRPr sz="1600"/>
          </a:p>
          <a:p>
            <a:pPr indent="0" lvl="0" marL="0" rtl="0" algn="l">
              <a:spcBef>
                <a:spcPts val="1200"/>
              </a:spcBef>
              <a:spcAft>
                <a:spcPts val="0"/>
              </a:spcAft>
              <a:buNone/>
            </a:pPr>
            <a:r>
              <a:rPr lang="en" sz="1600"/>
              <a:t>Different causes can lead to heart disease</a:t>
            </a:r>
            <a:endParaRPr sz="1600"/>
          </a:p>
          <a:p>
            <a:pPr indent="-330200" lvl="0" marL="457200" rtl="0" algn="l">
              <a:spcBef>
                <a:spcPts val="1200"/>
              </a:spcBef>
              <a:spcAft>
                <a:spcPts val="0"/>
              </a:spcAft>
              <a:buSzPts val="1600"/>
              <a:buChar char="-"/>
            </a:pPr>
            <a:r>
              <a:rPr lang="en" sz="1600"/>
              <a:t>Congenital heart defects and arrhythmias</a:t>
            </a:r>
            <a:endParaRPr sz="1600"/>
          </a:p>
          <a:p>
            <a:pPr indent="-330200" lvl="0" marL="457200" rtl="0" algn="l">
              <a:spcBef>
                <a:spcPts val="0"/>
              </a:spcBef>
              <a:spcAft>
                <a:spcPts val="0"/>
              </a:spcAft>
              <a:buSzPts val="1600"/>
              <a:buChar char="-"/>
            </a:pPr>
            <a:r>
              <a:rPr lang="en" sz="1600"/>
              <a:t>High blood pressure</a:t>
            </a:r>
            <a:endParaRPr sz="1600"/>
          </a:p>
          <a:p>
            <a:pPr indent="-330200" lvl="1" marL="914400" rtl="0" algn="l">
              <a:spcBef>
                <a:spcPts val="0"/>
              </a:spcBef>
              <a:spcAft>
                <a:spcPts val="0"/>
              </a:spcAft>
              <a:buSzPts val="1600"/>
              <a:buChar char="-"/>
            </a:pPr>
            <a:r>
              <a:rPr lang="en" sz="1600"/>
              <a:t>decreases the flow of blood and oxygen to your heart</a:t>
            </a:r>
            <a:endParaRPr sz="1600"/>
          </a:p>
          <a:p>
            <a:pPr indent="-330200" lvl="1" marL="914400" rtl="0" algn="l">
              <a:spcBef>
                <a:spcPts val="0"/>
              </a:spcBef>
              <a:spcAft>
                <a:spcPts val="0"/>
              </a:spcAft>
              <a:buSzPts val="1600"/>
              <a:buChar char="-"/>
            </a:pPr>
            <a:r>
              <a:rPr lang="en" sz="1600"/>
              <a:t>interrupting the flow of the blood cells.</a:t>
            </a:r>
            <a:endParaRPr sz="1600"/>
          </a:p>
        </p:txBody>
      </p:sp>
      <p:sp>
        <p:nvSpPr>
          <p:cNvPr id="86" name="Google Shape;86;p15"/>
          <p:cNvSpPr txBox="1"/>
          <p:nvPr/>
        </p:nvSpPr>
        <p:spPr>
          <a:xfrm>
            <a:off x="4897850" y="1152475"/>
            <a:ext cx="4084200" cy="158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solidFill>
                  <a:schemeClr val="dk1"/>
                </a:solidFill>
              </a:rPr>
              <a:t>Research objective:</a:t>
            </a:r>
            <a:endParaRPr sz="18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a:t>
            </a:r>
            <a:r>
              <a:rPr lang="en" sz="1600">
                <a:solidFill>
                  <a:schemeClr val="dk1"/>
                </a:solidFill>
              </a:rPr>
              <a:t>pply visualization and statistical analysis → factors that contribute to heart failure</a:t>
            </a:r>
            <a:endParaRPr sz="1600"/>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pic>
        <p:nvPicPr>
          <p:cNvPr id="88" name="Google Shape;88;p15"/>
          <p:cNvPicPr preferRelativeResize="0"/>
          <p:nvPr/>
        </p:nvPicPr>
        <p:blipFill rotWithShape="1">
          <a:blip r:embed="rId3">
            <a:alphaModFix/>
          </a:blip>
          <a:srcRect b="0" l="14825" r="10414" t="0"/>
          <a:stretch/>
        </p:blipFill>
        <p:spPr>
          <a:xfrm>
            <a:off x="4467250" y="2872725"/>
            <a:ext cx="2071275" cy="1837425"/>
          </a:xfrm>
          <a:prstGeom prst="rect">
            <a:avLst/>
          </a:prstGeom>
          <a:noFill/>
          <a:ln>
            <a:noFill/>
          </a:ln>
        </p:spPr>
      </p:pic>
      <p:pic>
        <p:nvPicPr>
          <p:cNvPr id="89" name="Google Shape;89;p15"/>
          <p:cNvPicPr preferRelativeResize="0"/>
          <p:nvPr/>
        </p:nvPicPr>
        <p:blipFill>
          <a:blip r:embed="rId4">
            <a:alphaModFix/>
          </a:blip>
          <a:stretch>
            <a:fillRect/>
          </a:stretch>
        </p:blipFill>
        <p:spPr>
          <a:xfrm>
            <a:off x="6619875" y="2905250"/>
            <a:ext cx="2447925" cy="1590675"/>
          </a:xfrm>
          <a:prstGeom prst="rect">
            <a:avLst/>
          </a:prstGeom>
          <a:noFill/>
          <a:ln>
            <a:noFill/>
          </a:ln>
        </p:spPr>
      </p:pic>
      <p:sp>
        <p:nvSpPr>
          <p:cNvPr id="90" name="Google Shape;90;p15"/>
          <p:cNvSpPr txBox="1"/>
          <p:nvPr/>
        </p:nvSpPr>
        <p:spPr>
          <a:xfrm>
            <a:off x="3062825" y="4319875"/>
            <a:ext cx="1523400" cy="4617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lang="en" sz="1800">
                <a:solidFill>
                  <a:schemeClr val="dk1"/>
                </a:solidFill>
              </a:rPr>
              <a:t>Bailey (n.d.)</a:t>
            </a:r>
            <a:endParaRPr sz="1800"/>
          </a:p>
        </p:txBody>
      </p:sp>
      <p:sp>
        <p:nvSpPr>
          <p:cNvPr id="91" name="Google Shape;91;p15"/>
          <p:cNvSpPr txBox="1"/>
          <p:nvPr/>
        </p:nvSpPr>
        <p:spPr>
          <a:xfrm>
            <a:off x="4467250" y="4781575"/>
            <a:ext cx="45540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rPr>
              <a:t>Centers for Disease Control and Prevention (n.d.)</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Tabulation</a:t>
            </a:r>
            <a:endParaRPr/>
          </a:p>
        </p:txBody>
      </p:sp>
      <p:sp>
        <p:nvSpPr>
          <p:cNvPr id="97" name="Google Shape;97;p16"/>
          <p:cNvSpPr txBox="1"/>
          <p:nvPr>
            <p:ph idx="1" type="body"/>
          </p:nvPr>
        </p:nvSpPr>
        <p:spPr>
          <a:xfrm>
            <a:off x="0" y="1152475"/>
            <a:ext cx="91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imported from the “heart_failure_clinical_dataset” csv file with 299 records and read in SAS Program.</a:t>
            </a:r>
            <a:endParaRPr/>
          </a:p>
          <a:p>
            <a:pPr indent="0" lvl="0" marL="0" rtl="0" algn="l">
              <a:spcBef>
                <a:spcPts val="1200"/>
              </a:spcBef>
              <a:spcAft>
                <a:spcPts val="0"/>
              </a:spcAft>
              <a:buNone/>
            </a:pPr>
            <a:r>
              <a:rPr lang="en"/>
              <a:t>Dataset link: </a:t>
            </a:r>
            <a:r>
              <a:rPr lang="en" u="sng">
                <a:solidFill>
                  <a:schemeClr val="hlink"/>
                </a:solidFill>
                <a:hlinkClick r:id="rId3"/>
              </a:rPr>
              <a:t>https://www.kaggle.com/datasets/andrewmvd/heart-failure-clinical-data</a:t>
            </a:r>
            <a:r>
              <a:rPr lang="en"/>
              <a:t> </a:t>
            </a:r>
            <a:endParaRPr/>
          </a:p>
          <a:p>
            <a:pPr indent="0" lvl="0" marL="0" rtl="0" algn="l">
              <a:spcBef>
                <a:spcPts val="1200"/>
              </a:spcBef>
              <a:spcAft>
                <a:spcPts val="0"/>
              </a:spcAft>
              <a:buNone/>
            </a:pPr>
            <a:r>
              <a:rPr lang="en"/>
              <a:t>First 16 records of the dataset → extracted from the original csv file → dat file named “heartfailure” → for simplicity and ease in data processing</a:t>
            </a:r>
            <a:endParaRPr/>
          </a:p>
          <a:p>
            <a:pPr indent="0" lvl="0" marL="0" rtl="0" algn="l">
              <a:spcBef>
                <a:spcPts val="1200"/>
              </a:spcBef>
              <a:spcAft>
                <a:spcPts val="0"/>
              </a:spcAft>
              <a:buNone/>
            </a:pPr>
            <a:r>
              <a:rPr lang="en"/>
              <a:t>Shortened name of variables → easier for reading data in data implementation and analysis</a:t>
            </a:r>
            <a:endParaRPr/>
          </a:p>
          <a:p>
            <a:pPr indent="0" lvl="0" marL="0" rtl="0" algn="l">
              <a:spcBef>
                <a:spcPts val="1200"/>
              </a:spcBef>
              <a:spcAft>
                <a:spcPts val="1200"/>
              </a:spcAft>
              <a:buNone/>
            </a:pPr>
            <a:r>
              <a:rPr lang="en"/>
              <a:t>Alpha values set as 0.05 for analysis and the threshold for rejection.</a:t>
            </a:r>
            <a:endParaRPr/>
          </a:p>
        </p:txBody>
      </p:sp>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6129">
            <a:alpha val="34520"/>
          </a:srgbClr>
        </a:solidFill>
      </p:bgPr>
    </p:bg>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 in different data types</a:t>
            </a:r>
            <a:endParaRPr/>
          </a:p>
        </p:txBody>
      </p:sp>
      <p:sp>
        <p:nvSpPr>
          <p:cNvPr id="104" name="Google Shape;10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data scientists, we might get the files in different format.</a:t>
            </a:r>
            <a:endParaRPr/>
          </a:p>
          <a:p>
            <a:pPr indent="0" lvl="0" marL="0" rtl="0" algn="l">
              <a:spcBef>
                <a:spcPts val="1200"/>
              </a:spcBef>
              <a:spcAft>
                <a:spcPts val="0"/>
              </a:spcAft>
              <a:buNone/>
            </a:pPr>
            <a:r>
              <a:rPr lang="en"/>
              <a:t>Sometimes, our customers will provide a txt note.</a:t>
            </a:r>
            <a:endParaRPr/>
          </a:p>
          <a:p>
            <a:pPr indent="0" lvl="0" marL="0" rtl="0" algn="l">
              <a:spcBef>
                <a:spcPts val="1200"/>
              </a:spcBef>
              <a:spcAft>
                <a:spcPts val="0"/>
              </a:spcAft>
              <a:buNone/>
            </a:pPr>
            <a:r>
              <a:rPr lang="en"/>
              <a:t>We provide the solutions for reading of different type of original datas.</a:t>
            </a:r>
            <a:endParaRPr/>
          </a:p>
          <a:p>
            <a:pPr indent="0" lvl="0" marL="0" rtl="0" algn="l">
              <a:spcBef>
                <a:spcPts val="1200"/>
              </a:spcBef>
              <a:spcAft>
                <a:spcPts val="1200"/>
              </a:spcAft>
              <a:buNone/>
            </a:pPr>
            <a:r>
              <a:t/>
            </a:r>
            <a:endParaRPr/>
          </a:p>
        </p:txBody>
      </p:sp>
      <p:pic>
        <p:nvPicPr>
          <p:cNvPr id="105" name="Google Shape;105;p17"/>
          <p:cNvPicPr preferRelativeResize="0"/>
          <p:nvPr/>
        </p:nvPicPr>
        <p:blipFill>
          <a:blip r:embed="rId3">
            <a:alphaModFix/>
          </a:blip>
          <a:stretch>
            <a:fillRect/>
          </a:stretch>
        </p:blipFill>
        <p:spPr>
          <a:xfrm>
            <a:off x="468124" y="2680275"/>
            <a:ext cx="2037225" cy="1888600"/>
          </a:xfrm>
          <a:prstGeom prst="rect">
            <a:avLst/>
          </a:prstGeom>
          <a:noFill/>
          <a:ln>
            <a:noFill/>
          </a:ln>
        </p:spPr>
      </p:pic>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6129">
            <a:alpha val="34520"/>
          </a:srgbClr>
        </a:solidFill>
      </p:bgPr>
    </p:bg>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Problematic Files</a:t>
            </a:r>
            <a:endParaRPr/>
          </a:p>
        </p:txBody>
      </p:sp>
      <p:sp>
        <p:nvSpPr>
          <p:cNvPr id="112" name="Google Shape;11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 use → problematic files like overlength, missing value.</a:t>
            </a:r>
            <a:endParaRPr/>
          </a:p>
          <a:p>
            <a:pPr indent="0" lvl="0" marL="0" rtl="0" algn="l">
              <a:spcBef>
                <a:spcPts val="1200"/>
              </a:spcBef>
              <a:spcAft>
                <a:spcPts val="1200"/>
              </a:spcAft>
              <a:buNone/>
            </a:pPr>
            <a:r>
              <a:rPr lang="en"/>
              <a:t>There also be any kind of values, e.g. the surgeon need to record the date of some essential events, the name of the patience, and the datas as parameter of the the patiences.</a:t>
            </a:r>
            <a:endParaRPr/>
          </a:p>
        </p:txBody>
      </p:sp>
      <p:pic>
        <p:nvPicPr>
          <p:cNvPr id="113" name="Google Shape;113;p18"/>
          <p:cNvPicPr preferRelativeResize="0"/>
          <p:nvPr/>
        </p:nvPicPr>
        <p:blipFill>
          <a:blip r:embed="rId3">
            <a:alphaModFix/>
          </a:blip>
          <a:stretch>
            <a:fillRect/>
          </a:stretch>
        </p:blipFill>
        <p:spPr>
          <a:xfrm>
            <a:off x="5718703" y="2481401"/>
            <a:ext cx="3052172" cy="2352200"/>
          </a:xfrm>
          <a:prstGeom prst="rect">
            <a:avLst/>
          </a:prstGeom>
          <a:noFill/>
          <a:ln>
            <a:noFill/>
          </a:ln>
        </p:spPr>
      </p:pic>
      <p:pic>
        <p:nvPicPr>
          <p:cNvPr id="114" name="Google Shape;114;p18"/>
          <p:cNvPicPr preferRelativeResize="0"/>
          <p:nvPr/>
        </p:nvPicPr>
        <p:blipFill>
          <a:blip r:embed="rId4">
            <a:alphaModFix/>
          </a:blip>
          <a:stretch>
            <a:fillRect/>
          </a:stretch>
        </p:blipFill>
        <p:spPr>
          <a:xfrm>
            <a:off x="626400" y="2662100"/>
            <a:ext cx="2736075" cy="2171500"/>
          </a:xfrm>
          <a:prstGeom prst="rect">
            <a:avLst/>
          </a:prstGeom>
          <a:noFill/>
          <a:ln>
            <a:noFill/>
          </a:ln>
        </p:spPr>
      </p:pic>
      <p:pic>
        <p:nvPicPr>
          <p:cNvPr id="115" name="Google Shape;115;p18"/>
          <p:cNvPicPr preferRelativeResize="0"/>
          <p:nvPr/>
        </p:nvPicPr>
        <p:blipFill rotWithShape="1">
          <a:blip r:embed="rId5">
            <a:alphaModFix/>
          </a:blip>
          <a:srcRect b="11166" l="0" r="26546" t="0"/>
          <a:stretch/>
        </p:blipFill>
        <p:spPr>
          <a:xfrm>
            <a:off x="3729325" y="2571750"/>
            <a:ext cx="1685350" cy="2352200"/>
          </a:xfrm>
          <a:prstGeom prst="rect">
            <a:avLst/>
          </a:prstGeom>
          <a:noFill/>
          <a:ln>
            <a:noFill/>
          </a:ln>
        </p:spPr>
      </p:pic>
      <p:sp>
        <p:nvSpPr>
          <p:cNvPr id="116" name="Google Shape;11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6129">
            <a:alpha val="34520"/>
          </a:srgbClr>
        </a:soli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Dataset</a:t>
            </a:r>
            <a:endParaRPr/>
          </a:p>
        </p:txBody>
      </p:sp>
      <p:sp>
        <p:nvSpPr>
          <p:cNvPr id="122" name="Google Shape;122;p19"/>
          <p:cNvSpPr txBox="1"/>
          <p:nvPr>
            <p:ph idx="1" type="body"/>
          </p:nvPr>
        </p:nvSpPr>
        <p:spPr>
          <a:xfrm>
            <a:off x="173500" y="863550"/>
            <a:ext cx="4187100" cy="41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 may be separated in different files.</a:t>
            </a:r>
            <a:endParaRPr/>
          </a:p>
          <a:p>
            <a:pPr indent="0" lvl="0" marL="0" rtl="0" algn="l">
              <a:spcBef>
                <a:spcPts val="1200"/>
              </a:spcBef>
              <a:spcAft>
                <a:spcPts val="0"/>
              </a:spcAft>
              <a:buNone/>
            </a:pPr>
            <a:r>
              <a:rPr lang="en"/>
              <a:t>Abstract the datas we need to use.</a:t>
            </a:r>
            <a:endParaRPr/>
          </a:p>
          <a:p>
            <a:pPr indent="0" lvl="0" marL="0" rtl="0" algn="l">
              <a:spcBef>
                <a:spcPts val="1200"/>
              </a:spcBef>
              <a:spcAft>
                <a:spcPts val="0"/>
              </a:spcAft>
              <a:buNone/>
            </a:pPr>
            <a:r>
              <a:rPr b="1" i="1" lang="en" u="sng"/>
              <a:t>MERGE</a:t>
            </a:r>
            <a:r>
              <a:rPr i="1" lang="en"/>
              <a:t> </a:t>
            </a:r>
            <a:r>
              <a:rPr lang="en"/>
              <a:t>the different tables by key variables.</a:t>
            </a:r>
            <a:endParaRPr/>
          </a:p>
          <a:p>
            <a:pPr indent="0" lvl="0" marL="0" rtl="0" algn="l">
              <a:spcBef>
                <a:spcPts val="1200"/>
              </a:spcBef>
              <a:spcAft>
                <a:spcPts val="1200"/>
              </a:spcAft>
              <a:buNone/>
            </a:pPr>
            <a:r>
              <a:rPr lang="en"/>
              <a:t>When the customers need the dates in specified type. We also provided the solution for this request.</a:t>
            </a:r>
            <a:endParaRPr/>
          </a:p>
        </p:txBody>
      </p:sp>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pic>
        <p:nvPicPr>
          <p:cNvPr id="124" name="Google Shape;124;p19"/>
          <p:cNvPicPr preferRelativeResize="0"/>
          <p:nvPr/>
        </p:nvPicPr>
        <p:blipFill>
          <a:blip r:embed="rId3">
            <a:alphaModFix/>
          </a:blip>
          <a:stretch>
            <a:fillRect/>
          </a:stretch>
        </p:blipFill>
        <p:spPr>
          <a:xfrm>
            <a:off x="4360608" y="54538"/>
            <a:ext cx="2125249" cy="2517200"/>
          </a:xfrm>
          <a:prstGeom prst="rect">
            <a:avLst/>
          </a:prstGeom>
          <a:noFill/>
          <a:ln>
            <a:noFill/>
          </a:ln>
        </p:spPr>
      </p:pic>
      <p:pic>
        <p:nvPicPr>
          <p:cNvPr id="125" name="Google Shape;125;p19"/>
          <p:cNvPicPr preferRelativeResize="0"/>
          <p:nvPr/>
        </p:nvPicPr>
        <p:blipFill>
          <a:blip r:embed="rId4">
            <a:alphaModFix/>
          </a:blip>
          <a:stretch>
            <a:fillRect/>
          </a:stretch>
        </p:blipFill>
        <p:spPr>
          <a:xfrm>
            <a:off x="6680021" y="239000"/>
            <a:ext cx="2403574" cy="2058825"/>
          </a:xfrm>
          <a:prstGeom prst="rect">
            <a:avLst/>
          </a:prstGeom>
          <a:noFill/>
          <a:ln>
            <a:noFill/>
          </a:ln>
        </p:spPr>
      </p:pic>
      <p:pic>
        <p:nvPicPr>
          <p:cNvPr id="126" name="Google Shape;126;p19"/>
          <p:cNvPicPr preferRelativeResize="0"/>
          <p:nvPr/>
        </p:nvPicPr>
        <p:blipFill>
          <a:blip r:embed="rId5">
            <a:alphaModFix/>
          </a:blip>
          <a:stretch>
            <a:fillRect/>
          </a:stretch>
        </p:blipFill>
        <p:spPr>
          <a:xfrm>
            <a:off x="4745078" y="2664300"/>
            <a:ext cx="3342884" cy="2402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6129">
            <a:alpha val="34520"/>
          </a:srgbClr>
        </a:solidFill>
      </p:bgPr>
    </p:bg>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Export Dataset</a:t>
            </a:r>
            <a:endParaRPr/>
          </a:p>
        </p:txBody>
      </p:sp>
      <p:sp>
        <p:nvSpPr>
          <p:cNvPr id="132" name="Google Shape;13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Export the dataset into csv file as shown</a:t>
            </a:r>
            <a:endParaRPr/>
          </a:p>
          <a:p>
            <a:pPr indent="0" lvl="0" marL="0" rtl="0" algn="l">
              <a:spcBef>
                <a:spcPts val="1200"/>
              </a:spcBef>
              <a:spcAft>
                <a:spcPts val="1200"/>
              </a:spcAft>
              <a:buNone/>
            </a:pPr>
            <a:r>
              <a:rPr lang="en"/>
              <a:t>i</a:t>
            </a:r>
            <a:r>
              <a:rPr lang="en"/>
              <a:t>n the figure on the right.</a:t>
            </a:r>
            <a:endParaRPr/>
          </a:p>
        </p:txBody>
      </p:sp>
      <p:pic>
        <p:nvPicPr>
          <p:cNvPr id="133" name="Google Shape;133;p20"/>
          <p:cNvPicPr preferRelativeResize="0"/>
          <p:nvPr/>
        </p:nvPicPr>
        <p:blipFill>
          <a:blip r:embed="rId3">
            <a:alphaModFix/>
          </a:blip>
          <a:stretch>
            <a:fillRect/>
          </a:stretch>
        </p:blipFill>
        <p:spPr>
          <a:xfrm>
            <a:off x="4984000" y="195263"/>
            <a:ext cx="3714750" cy="4752975"/>
          </a:xfrm>
          <a:prstGeom prst="rect">
            <a:avLst/>
          </a:prstGeom>
          <a:noFill/>
          <a:ln>
            <a:noFill/>
          </a:ln>
        </p:spPr>
      </p:pic>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alpha val="32139"/>
          </a:srgbClr>
        </a:solidFill>
      </p:bgPr>
    </p:bg>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Extreme Observations and Statistics: PROC UNIVARIATE</a:t>
            </a:r>
            <a:endParaRPr/>
          </a:p>
        </p:txBody>
      </p:sp>
      <p:sp>
        <p:nvSpPr>
          <p:cNvPr id="140" name="Google Shape;140;p21"/>
          <p:cNvSpPr txBox="1"/>
          <p:nvPr>
            <p:ph idx="1" type="body"/>
          </p:nvPr>
        </p:nvSpPr>
        <p:spPr>
          <a:xfrm>
            <a:off x="250275" y="1130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extreme observations</a:t>
            </a:r>
            <a:endParaRPr/>
          </a:p>
          <a:p>
            <a:pPr indent="0" lvl="0" marL="0" rtl="0" algn="l">
              <a:spcBef>
                <a:spcPts val="1200"/>
              </a:spcBef>
              <a:spcAft>
                <a:spcPts val="0"/>
              </a:spcAft>
              <a:buNone/>
            </a:pPr>
            <a:r>
              <a:rPr lang="en"/>
              <a:t>V</a:t>
            </a:r>
            <a:r>
              <a:rPr lang="en"/>
              <a:t>ariable: platelets </a:t>
            </a:r>
            <a:endParaRPr/>
          </a:p>
          <a:p>
            <a:pPr indent="-342900" lvl="0" marL="457200" rtl="0" algn="l">
              <a:spcBef>
                <a:spcPts val="1200"/>
              </a:spcBef>
              <a:spcAft>
                <a:spcPts val="0"/>
              </a:spcAft>
              <a:buSzPts val="1800"/>
              <a:buChar char="-"/>
            </a:pPr>
            <a:r>
              <a:rPr lang="en"/>
              <a:t>50% people(1830-4075 </a:t>
            </a:r>
            <a:r>
              <a:rPr lang="en"/>
              <a:t>ml</a:t>
            </a:r>
            <a:r>
              <a:rPr lang="en"/>
              <a:t> </a:t>
            </a:r>
            <a:r>
              <a:rPr lang="en"/>
              <a:t>platelets)</a:t>
            </a:r>
            <a:r>
              <a:rPr lang="en"/>
              <a:t> </a:t>
            </a:r>
            <a:endParaRPr/>
          </a:p>
          <a:p>
            <a:pPr indent="-342900" lvl="0" marL="457200" rtl="0" algn="l">
              <a:spcBef>
                <a:spcPts val="0"/>
              </a:spcBef>
              <a:spcAft>
                <a:spcPts val="0"/>
              </a:spcAft>
              <a:buSzPts val="1800"/>
              <a:buChar char="-"/>
            </a:pPr>
            <a:r>
              <a:rPr lang="en"/>
              <a:t>quartile deviation = 2245</a:t>
            </a:r>
            <a:r>
              <a:rPr lang="en"/>
              <a:t> </a:t>
            </a:r>
            <a:endParaRPr/>
          </a:p>
          <a:p>
            <a:pPr indent="-342900" lvl="0" marL="457200" rtl="0" algn="l">
              <a:spcBef>
                <a:spcPts val="0"/>
              </a:spcBef>
              <a:spcAft>
                <a:spcPts val="0"/>
              </a:spcAft>
              <a:buSzPts val="1800"/>
              <a:buChar char="-"/>
            </a:pPr>
            <a:r>
              <a:rPr lang="en"/>
              <a:t>4 maximum values: obs 2, 8, 9, 15</a:t>
            </a:r>
            <a:endParaRPr/>
          </a:p>
          <a:p>
            <a:pPr indent="-342900" lvl="0" marL="457200" rtl="0" algn="l">
              <a:spcBef>
                <a:spcPts val="0"/>
              </a:spcBef>
              <a:spcAft>
                <a:spcPts val="0"/>
              </a:spcAft>
              <a:buSzPts val="1800"/>
              <a:buChar char="-"/>
            </a:pPr>
            <a:r>
              <a:rPr lang="en"/>
              <a:t>4 minimum values: obs 6, 7, 13, 16</a:t>
            </a:r>
            <a:endParaRPr/>
          </a:p>
          <a:p>
            <a:pPr indent="-342900" lvl="0" marL="457200" rtl="0" algn="l">
              <a:spcBef>
                <a:spcPts val="0"/>
              </a:spcBef>
              <a:spcAft>
                <a:spcPts val="0"/>
              </a:spcAft>
              <a:buSzPts val="1800"/>
              <a:buChar char="-"/>
            </a:pPr>
            <a:r>
              <a:rPr lang="en"/>
              <a:t>Quantiles are identified.</a:t>
            </a:r>
            <a:endParaRPr/>
          </a:p>
        </p:txBody>
      </p:sp>
      <p:pic>
        <p:nvPicPr>
          <p:cNvPr id="141" name="Google Shape;141;p21"/>
          <p:cNvPicPr preferRelativeResize="0"/>
          <p:nvPr/>
        </p:nvPicPr>
        <p:blipFill>
          <a:blip r:embed="rId3">
            <a:alphaModFix/>
          </a:blip>
          <a:stretch>
            <a:fillRect/>
          </a:stretch>
        </p:blipFill>
        <p:spPr>
          <a:xfrm>
            <a:off x="4939925" y="1130675"/>
            <a:ext cx="1905000" cy="3714750"/>
          </a:xfrm>
          <a:prstGeom prst="rect">
            <a:avLst/>
          </a:prstGeom>
          <a:noFill/>
          <a:ln>
            <a:noFill/>
          </a:ln>
        </p:spPr>
      </p:pic>
      <p:pic>
        <p:nvPicPr>
          <p:cNvPr id="142" name="Google Shape;142;p21"/>
          <p:cNvPicPr preferRelativeResize="0"/>
          <p:nvPr/>
        </p:nvPicPr>
        <p:blipFill rotWithShape="1">
          <a:blip r:embed="rId4">
            <a:alphaModFix/>
          </a:blip>
          <a:srcRect b="0" l="2757" r="2795" t="0"/>
          <a:stretch/>
        </p:blipFill>
        <p:spPr>
          <a:xfrm>
            <a:off x="6909175" y="2130800"/>
            <a:ext cx="2195025" cy="2333625"/>
          </a:xfrm>
          <a:prstGeom prst="rect">
            <a:avLst/>
          </a:prstGeom>
          <a:noFill/>
          <a:ln>
            <a:noFill/>
          </a:ln>
        </p:spPr>
      </p:pic>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800"/>
              <a:t>‹#›</a:t>
            </a:fld>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