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189BDE-01A2-48F4-9DDC-95560865D0E2}">
  <a:tblStyle styleId="{80189BDE-01A2-48F4-9DDC-95560865D0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9f067bb0e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9f067bb0e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e3e0285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e3e0285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20c9363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20c9363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20c9363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20c9363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2234579a4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2234579a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2234579a4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2234579a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f067bb0e8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f067bb0e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e3e0285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e3e0285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e3e02854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e3e02854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e3e0285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8e3e0285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e3e0285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e3e0285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482bb39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482bb39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e3e0285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e3e0285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e3e0285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e3e0285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234579a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234579a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234579a4_2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2234579a4_2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0c9363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0c9363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287490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2287490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234579a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234579a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234579a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2234579a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nalyticsvidhya.com/blog/2020/09/precision-recall-machine-learning/" TargetMode="External"/><Relationship Id="rId4" Type="http://schemas.openxmlformats.org/officeDocument/2006/relationships/hyperlink" Target="https://www.kaggle.com/code/ahmedshahriarsakib/scrape-youtube-comments-for-free-no-google-api/output" TargetMode="External"/><Relationship Id="rId5" Type="http://schemas.openxmlformats.org/officeDocument/2006/relationships/hyperlink" Target="https://www.educative.io/answers/what-is-the-difference-between-micro-and-macro-averag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ode/ahmedshahriarsakib/scrape-youtube-comments-for-free-no-google-api/outpu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287124" y="508925"/>
            <a:ext cx="5195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3600">
                <a:solidFill>
                  <a:schemeClr val="dk1"/>
                </a:solidFill>
              </a:rPr>
              <a:t> </a:t>
            </a: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</a:t>
            </a:r>
            <a:r>
              <a:rPr lang="en" sz="3600">
                <a:solidFill>
                  <a:schemeClr val="dk1"/>
                </a:solidFill>
              </a:rPr>
              <a:t>R </a:t>
            </a: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 OF YOUTUBE COMMENTS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4483061" y="-489729"/>
            <a:ext cx="6179422" cy="6151846"/>
            <a:chOff x="6189" y="-1128"/>
            <a:chExt cx="10326" cy="10279"/>
          </a:xfrm>
        </p:grpSpPr>
        <p:sp>
          <p:nvSpPr>
            <p:cNvPr id="57" name="Google Shape;57;p14"/>
            <p:cNvSpPr/>
            <p:nvPr/>
          </p:nvSpPr>
          <p:spPr>
            <a:xfrm rot="-3615307">
              <a:off x="10144" y="2735"/>
              <a:ext cx="2419" cy="2419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3615307">
              <a:off x="10050" y="2714"/>
              <a:ext cx="2419" cy="2419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9725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3267739">
              <a:off x="10024" y="2757"/>
              <a:ext cx="2581" cy="2581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9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3267739">
              <a:off x="9931" y="2726"/>
              <a:ext cx="2581" cy="2581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9216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-3187806">
              <a:off x="9928" y="2481"/>
              <a:ext cx="3000" cy="30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-3187806">
              <a:off x="9835" y="2442"/>
              <a:ext cx="3000" cy="30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8745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-2928844">
              <a:off x="9799" y="2453"/>
              <a:ext cx="3189" cy="3189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8471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-2928844">
              <a:off x="9708" y="2405"/>
              <a:ext cx="3189" cy="3189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8235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2928844">
              <a:off x="9617" y="2352"/>
              <a:ext cx="3189" cy="3189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8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-2700000">
              <a:off x="9577" y="2341"/>
              <a:ext cx="3394" cy="3394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7725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-2700000">
              <a:off x="9490" y="2280"/>
              <a:ext cx="3394" cy="3394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749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-2498012">
              <a:off x="9445" y="2255"/>
              <a:ext cx="3612" cy="3612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7216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-2498012">
              <a:off x="9361" y="2184"/>
              <a:ext cx="3612" cy="3612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6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-2319588">
              <a:off x="9315" y="2145"/>
              <a:ext cx="3842" cy="3842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6745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rot="-2357364">
              <a:off x="9324" y="1855"/>
              <a:ext cx="4264" cy="4264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6470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-2161642">
              <a:off x="9189" y="2013"/>
              <a:ext cx="4080" cy="408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6235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-2021404">
              <a:off x="9141" y="1954"/>
              <a:ext cx="4327" cy="4327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600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-2212194">
              <a:off x="9068" y="1740"/>
              <a:ext cx="4500" cy="45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5804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2388334">
              <a:off x="8989" y="1525"/>
              <a:ext cx="4686" cy="4686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560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-2254116">
              <a:off x="8887" y="1590"/>
              <a:ext cx="4920" cy="492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5412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-2414181">
              <a:off x="8807" y="1381"/>
              <a:ext cx="5109" cy="5109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5216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rot="-2414181">
              <a:off x="8673" y="1420"/>
              <a:ext cx="5109" cy="5109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5059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2436078">
              <a:off x="8627" y="1252"/>
              <a:ext cx="5532" cy="5532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4863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-2436078">
              <a:off x="8493" y="1298"/>
              <a:ext cx="5532" cy="5532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4667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 rot="-2572734">
              <a:off x="8410" y="1099"/>
              <a:ext cx="5731" cy="5731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4471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-2700000">
              <a:off x="8323" y="899"/>
              <a:ext cx="5940" cy="594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4275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 rot="-2581504">
              <a:off x="8233" y="999"/>
              <a:ext cx="6155" cy="615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411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2700000">
              <a:off x="8148" y="807"/>
              <a:ext cx="6364" cy="6364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3922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2810857">
              <a:off x="8060" y="614"/>
              <a:ext cx="6580" cy="658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3725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-2810857">
              <a:off x="7930" y="683"/>
              <a:ext cx="6580" cy="658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3529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-2804142">
              <a:off x="7890" y="544"/>
              <a:ext cx="7004" cy="7004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3373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-2901988">
              <a:off x="7802" y="359"/>
              <a:ext cx="7225" cy="722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3176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-2901988">
              <a:off x="7677" y="439"/>
              <a:ext cx="7225" cy="7225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12700">
              <a:solidFill>
                <a:srgbClr val="783F04">
                  <a:alpha val="2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443725" y="2944600"/>
            <a:ext cx="4245300" cy="2053800"/>
          </a:xfrm>
          <a:prstGeom prst="roundRect">
            <a:avLst>
              <a:gd fmla="val 50000" name="adj"/>
            </a:avLst>
          </a:prstGeom>
          <a:solidFill>
            <a:schemeClr val="lt1">
              <a:alpha val="20000"/>
            </a:schemeClr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Brian Lee 12623187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ZHU Jiawei 12627010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James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XIE Ziyang 12998410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Yeung Cho Ho 12963225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Classification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1001"/>
            <a:ext cx="4544551" cy="16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372" y="1214350"/>
            <a:ext cx="3550349" cy="329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311700" y="3390825"/>
            <a:ext cx="3705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11 Model Splitting and Selection for SVM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856250" y="4432225"/>
            <a:ext cx="3705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12 Derivation of the model accuracy with SVM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0" y="502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Classifier: Confusion Matrix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5344875" y="1152475"/>
            <a:ext cx="37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y_pred and y_test, there will be bias, so we formed the matrix. Here because it is not binary, so we need to judge the TF, TN, FP, FN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Set [2,2] as TP, [0,2], [1,2] are TN, [0,0], [1,1] FP, the </a:t>
            </a:r>
            <a:r>
              <a:rPr lang="en"/>
              <a:t>others</a:t>
            </a:r>
            <a:r>
              <a:rPr lang="en"/>
              <a:t> are FN</a:t>
            </a:r>
            <a:endParaRPr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0" y="4432225"/>
            <a:ext cx="3705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13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Confusion Matrix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" y="1037425"/>
            <a:ext cx="4470381" cy="34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0" y="567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Metrics: Precision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79125" y="1300950"/>
            <a:ext cx="906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often an ML model is correct when predicting the target class.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Independent of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Low precision score (test data) → the classifier contains high number of False positives.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Imbalanced class or untuned model hyperparameters.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data that is more specific to the target predicting variable.</a:t>
            </a:r>
            <a:endParaRPr sz="1600"/>
          </a:p>
        </p:txBody>
      </p:sp>
      <p:sp>
        <p:nvSpPr>
          <p:cNvPr id="221" name="Google Shape;221;p25"/>
          <p:cNvSpPr txBox="1"/>
          <p:nvPr/>
        </p:nvSpPr>
        <p:spPr>
          <a:xfrm>
            <a:off x="-150" y="3684825"/>
            <a:ext cx="9144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Remarks: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Macro average - arithmetic mean of the individual class related to precision.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Treat all classes equally to evaluate the overall performance of the classifier against the most common class labels.</a:t>
            </a:r>
            <a:endParaRPr sz="1600"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326" y="3210659"/>
            <a:ext cx="5185526" cy="6318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4">
            <a:alphaModFix/>
          </a:blip>
          <a:srcRect b="52050" l="5279" r="17188" t="15631"/>
          <a:stretch/>
        </p:blipFill>
        <p:spPr>
          <a:xfrm>
            <a:off x="4828889" y="0"/>
            <a:ext cx="4315112" cy="110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4698288" y="676350"/>
            <a:ext cx="3705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14a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Equation for Precision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5932700" y="36848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14b Training and test data for precision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Metrics: Recall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-92525" y="1152475"/>
            <a:ext cx="92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hether an ML model can find all objects of the target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recall score (test data) → high number of false negatives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Imbalanced class or untuned model 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data collection, fine-tuning model hyperparameters, implementing class weights, ensembling → improve the recall score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01" y="3625438"/>
            <a:ext cx="49901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-51650" y="3810625"/>
            <a:ext cx="92364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Remarks: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Macro average - arithmetic mean of the individual class related to recall.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Treat all classes equally to evaluate the overall performance of the classifier against the most common class labels.</a:t>
            </a:r>
            <a:endParaRPr sz="1600"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 b="14813" l="6569" r="22788" t="54625"/>
          <a:stretch/>
        </p:blipFill>
        <p:spPr>
          <a:xfrm>
            <a:off x="5307028" y="-3"/>
            <a:ext cx="3836971" cy="10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4698288" y="676350"/>
            <a:ext cx="3705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15a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Equation for Recall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5832300" y="29483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15b Training and test data for recall output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Metrics: F1-Score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98250" y="1017725"/>
            <a:ext cx="8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valuation metric in binary and multi-class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etter performance metrics than accuracy → imbalanced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F1 Score → Low Precision and Low Recall for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Imbalanced dataset, i.e. class 2 (positive) → represented significantly more frequently than the other (from confusion matrix in slide 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struggle learning to distinguish the minority class → poor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Over/under-sampling of dataset for combating </a:t>
            </a:r>
            <a:r>
              <a:rPr lang="en"/>
              <a:t>imbalanced</a:t>
            </a:r>
            <a:r>
              <a:rPr lang="en"/>
              <a:t> class is required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450" y="3662600"/>
            <a:ext cx="5627925" cy="6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0" y="3848100"/>
            <a:ext cx="91440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Remarks: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Macro average - arithmetic mean of the individual class related to F1 score.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Treat all classes equally to evaluate the overall performance of the classifier against the most common class labels.</a:t>
            </a:r>
            <a:endParaRPr sz="1600"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650" y="0"/>
            <a:ext cx="2933725" cy="11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5263250" y="298325"/>
            <a:ext cx="1845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16a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Equation for F1 Score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5545500" y="3171000"/>
            <a:ext cx="328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16b Training and test data for F1 Score output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Metrics: ROC &amp; AUC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311700" y="969025"/>
            <a:ext cx="5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AUC (0-1): The area under the ROC curve </a:t>
            </a:r>
            <a:r>
              <a:rPr lang="en"/>
              <a:t>→ Higher AUC, better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ROC </a:t>
            </a:r>
            <a:r>
              <a:rPr lang="en"/>
              <a:t>curve</a:t>
            </a:r>
            <a:r>
              <a:rPr lang="en"/>
              <a:t>: </a:t>
            </a:r>
            <a:r>
              <a:rPr lang="en"/>
              <a:t>Mapping</a:t>
            </a:r>
            <a:r>
              <a:rPr lang="en"/>
              <a:t> </a:t>
            </a:r>
            <a:r>
              <a:rPr lang="en"/>
              <a:t>the </a:t>
            </a:r>
            <a:r>
              <a:rPr lang="en"/>
              <a:t>TPR and FPR from the confusion matrix under different thresholds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affected by </a:t>
            </a:r>
            <a:r>
              <a:rPr lang="en"/>
              <a:t>imbalanced</a:t>
            </a:r>
            <a:r>
              <a:rPr lang="en"/>
              <a:t> class → ROC curves are based on TPR and FPR, which are independent of class distribution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206850" y="3799125"/>
            <a:ext cx="82656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Remarks (in the Python codes):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One-vs-Rest (OVR): Transform the ternary classification problem into three binary classification problems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875" y="3799125"/>
            <a:ext cx="4968150" cy="5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575" y="9387"/>
            <a:ext cx="2629056" cy="14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075" y="1489188"/>
            <a:ext cx="3049075" cy="22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 txBox="1"/>
          <p:nvPr/>
        </p:nvSpPr>
        <p:spPr>
          <a:xfrm>
            <a:off x="5540525" y="969025"/>
            <a:ext cx="2710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17a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Equation for TPR and FPR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897075" y="3129300"/>
            <a:ext cx="2710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17b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ROC Curve and AUC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5540525" y="4547725"/>
            <a:ext cx="2710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17c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Binarizing multiclass labels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0" y="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Logistic Regression (LASSO)</a:t>
            </a:r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0" y="619050"/>
            <a:ext cx="3956700" cy="4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Encourages</a:t>
            </a:r>
            <a:r>
              <a:rPr lang="en"/>
              <a:t> simple, sparse models (fewer parameters).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Reducing the coefficients of less important features to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Limitation: all features have the same level of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C → greater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and testing accuracy → increase as C increase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Generalize well in unseen data</a:t>
            </a:r>
            <a:endParaRPr/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5195100" y="3854500"/>
            <a:ext cx="2710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18b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L1 Logistic Regression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5195100" y="4479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 → set as 0.1</a:t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575" y="0"/>
            <a:ext cx="4196425" cy="13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204" y="1631450"/>
            <a:ext cx="3216921" cy="22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/>
        </p:nvSpPr>
        <p:spPr>
          <a:xfrm>
            <a:off x="4054575" y="1006850"/>
            <a:ext cx="3317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18a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L1 Logistic Regression formula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Logistic Regression (Ridge)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38950" y="843650"/>
            <a:ext cx="4316100" cy="4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R</a:t>
            </a:r>
            <a:r>
              <a:rPr lang="en"/>
              <a:t>educe S.E. by adding some bias in the regression estimates.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Handle multicollinearity, less sensitive to outliers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Prevent overfitting: shrink weights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Lower complexity of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Limitation: retain all features in the model, only lead the coefficient to become close to zero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Small C → greater accuracy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Reduce model performance if the value of C is set too large.</a:t>
            </a:r>
            <a:endParaRPr/>
          </a:p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5227750" y="3917625"/>
            <a:ext cx="2710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19b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L2 Logistic Regression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5573113" y="44627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 → set as 0.1</a:t>
            </a:r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125" y="1482049"/>
            <a:ext cx="3317025" cy="23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086" y="0"/>
            <a:ext cx="3896077" cy="10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 txBox="1"/>
          <p:nvPr/>
        </p:nvSpPr>
        <p:spPr>
          <a:xfrm>
            <a:off x="5573125" y="941525"/>
            <a:ext cx="3317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19a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L2 Logistic Regression formula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0" y="572700"/>
            <a:ext cx="42183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Conclusion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/>
              <a:t>Compared performance of four models in sentiment analysis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/>
              <a:t>Imbalanced classes, with low precision, recall and F1 Score.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/>
              <a:t>Provide quantitative insights to various social media users.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/>
              <a:t>Outliers → inflated penalty values → affect model performance (L1/L2 regularization)</a:t>
            </a:r>
            <a:endParaRPr sz="1800"/>
          </a:p>
        </p:txBody>
      </p:sp>
      <p:sp>
        <p:nvSpPr>
          <p:cNvPr id="295" name="Google Shape;295;p31"/>
          <p:cNvSpPr txBox="1"/>
          <p:nvPr/>
        </p:nvSpPr>
        <p:spPr>
          <a:xfrm>
            <a:off x="4498650" y="510150"/>
            <a:ext cx="46452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Limitation and Suggestions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/>
              <a:t>Cover more language background to address diversity of comments problem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/>
              <a:t>More amount of data and training should be collected and conducted.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/>
              <a:t>R</a:t>
            </a:r>
            <a:r>
              <a:rPr lang="en" sz="1800"/>
              <a:t>emove layers and neurons to decrease the complexity of the model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/>
              <a:t>Ensembling - better overall predictive performance on predictive modeling problem.</a:t>
            </a:r>
            <a:endParaRPr sz="1800"/>
          </a:p>
        </p:txBody>
      </p:sp>
      <p:sp>
        <p:nvSpPr>
          <p:cNvPr id="296" name="Google Shape;296;p31"/>
          <p:cNvSpPr txBox="1"/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Conclusion and Limitations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125275" y="53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List</a:t>
            </a:r>
            <a:endParaRPr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Huilgol, P. (n.d.). </a:t>
            </a:r>
            <a:r>
              <a:rPr i="1" lang="en" sz="1600"/>
              <a:t>Essential Metrics for Machine Learning (2023 Update)</a:t>
            </a:r>
            <a:r>
              <a:rPr lang="en" sz="1600"/>
              <a:t>. Analytics Vidhya.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https://www.analyticsvidhya.com/blog/2020/09/precision-recall-machine-learning/</a:t>
            </a:r>
            <a:r>
              <a:rPr lang="en" sz="1600"/>
              <a:t> </a:t>
            </a:r>
            <a:endParaRPr sz="16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Sakib, A.S. (2022). </a:t>
            </a:r>
            <a:r>
              <a:rPr i="1" lang="en" sz="1600"/>
              <a:t>Scrape Youtube Comments For Free (No Google API)</a:t>
            </a:r>
            <a:r>
              <a:rPr lang="en" sz="1600"/>
              <a:t>. Kaggle.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https://www.kaggle.com/code/ahmedshahriarsakib/scrape-youtube-comments-for-free-no-google-api/output</a:t>
            </a:r>
            <a:r>
              <a:rPr lang="en" sz="1600"/>
              <a:t> </a:t>
            </a:r>
            <a:endParaRPr sz="16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Tariq, A. (n.d.). </a:t>
            </a:r>
            <a:r>
              <a:rPr i="1" lang="en" sz="1600"/>
              <a:t>What is the difference between micro and macro averaging?</a:t>
            </a:r>
            <a:r>
              <a:rPr lang="en" sz="1600"/>
              <a:t> Educative.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https://www.educative.io/answers/what-is-the-difference-between-micro-and-macro-averaging</a:t>
            </a:r>
            <a:r>
              <a:rPr lang="en" sz="1600"/>
              <a:t> </a:t>
            </a:r>
            <a:endParaRPr sz="1600"/>
          </a:p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10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Presentation Flow</a:t>
            </a:r>
            <a:endParaRPr sz="2200"/>
          </a:p>
        </p:txBody>
      </p:sp>
      <p:sp>
        <p:nvSpPr>
          <p:cNvPr id="96" name="Google Shape;96;p15"/>
          <p:cNvSpPr/>
          <p:nvPr/>
        </p:nvSpPr>
        <p:spPr>
          <a:xfrm>
            <a:off x="23650" y="449850"/>
            <a:ext cx="2271900" cy="1719900"/>
          </a:xfrm>
          <a:prstGeom prst="ellips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Description,   Tabulation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 3-4</a:t>
            </a:r>
            <a:endParaRPr sz="1800"/>
          </a:p>
        </p:txBody>
      </p:sp>
      <p:sp>
        <p:nvSpPr>
          <p:cNvPr id="97" name="Google Shape;97;p15"/>
          <p:cNvSpPr/>
          <p:nvPr/>
        </p:nvSpPr>
        <p:spPr>
          <a:xfrm>
            <a:off x="3289550" y="76200"/>
            <a:ext cx="2103600" cy="1427700"/>
          </a:xfrm>
          <a:prstGeom prst="ellipse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Cleaning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 5</a:t>
            </a:r>
            <a:endParaRPr sz="1800"/>
          </a:p>
        </p:txBody>
      </p:sp>
      <p:sp>
        <p:nvSpPr>
          <p:cNvPr id="98" name="Google Shape;98;p15"/>
          <p:cNvSpPr/>
          <p:nvPr/>
        </p:nvSpPr>
        <p:spPr>
          <a:xfrm>
            <a:off x="2701950" y="1738900"/>
            <a:ext cx="2610000" cy="1427700"/>
          </a:xfrm>
          <a:prstGeom prst="ellipse">
            <a:avLst/>
          </a:prstGeom>
          <a:solidFill>
            <a:srgbClr val="EAD1D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SVM and Naive Bayes Classifier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 10-11</a:t>
            </a:r>
            <a:endParaRPr sz="1800"/>
          </a:p>
        </p:txBody>
      </p:sp>
      <p:sp>
        <p:nvSpPr>
          <p:cNvPr id="99" name="Google Shape;99;p15"/>
          <p:cNvSpPr/>
          <p:nvPr/>
        </p:nvSpPr>
        <p:spPr>
          <a:xfrm>
            <a:off x="5932650" y="3746775"/>
            <a:ext cx="2271900" cy="11712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 Metrics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 12-15</a:t>
            </a:r>
            <a:endParaRPr sz="1800"/>
          </a:p>
        </p:txBody>
      </p:sp>
      <p:sp>
        <p:nvSpPr>
          <p:cNvPr id="100" name="Google Shape;100;p15"/>
          <p:cNvSpPr/>
          <p:nvPr/>
        </p:nvSpPr>
        <p:spPr>
          <a:xfrm>
            <a:off x="62625" y="2331375"/>
            <a:ext cx="2103600" cy="1610700"/>
          </a:xfrm>
          <a:prstGeom prst="ellipse">
            <a:avLst/>
          </a:prstGeom>
          <a:solidFill>
            <a:srgbClr val="E6B8A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Conclusion, Limitation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 18</a:t>
            </a:r>
            <a:endParaRPr sz="1800"/>
          </a:p>
        </p:txBody>
      </p:sp>
      <p:sp>
        <p:nvSpPr>
          <p:cNvPr id="101" name="Google Shape;101;p15"/>
          <p:cNvSpPr/>
          <p:nvPr/>
        </p:nvSpPr>
        <p:spPr>
          <a:xfrm>
            <a:off x="6387150" y="107475"/>
            <a:ext cx="2610000" cy="14277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Lowercasing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Removing special characters in excel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2" name="Google Shape;102;p15"/>
          <p:cNvSpPr/>
          <p:nvPr/>
        </p:nvSpPr>
        <p:spPr>
          <a:xfrm>
            <a:off x="6354375" y="1711800"/>
            <a:ext cx="2610000" cy="17199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Preprocessing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 6-9</a:t>
            </a:r>
            <a:endParaRPr sz="1800"/>
          </a:p>
        </p:txBody>
      </p:sp>
      <p:sp>
        <p:nvSpPr>
          <p:cNvPr id="103" name="Google Shape;103;p15"/>
          <p:cNvSpPr/>
          <p:nvPr/>
        </p:nvSpPr>
        <p:spPr>
          <a:xfrm>
            <a:off x="2322350" y="790050"/>
            <a:ext cx="967200" cy="4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>
            <a:off x="5489575" y="2225096"/>
            <a:ext cx="732300" cy="420300"/>
          </a:xfrm>
          <a:prstGeom prst="rightArrow">
            <a:avLst>
              <a:gd fmla="val 28256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1845165">
            <a:off x="5679652" y="3011869"/>
            <a:ext cx="740416" cy="7806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8514537">
            <a:off x="1881310" y="3559443"/>
            <a:ext cx="641906" cy="7318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flipH="1" rot="-9448152">
            <a:off x="5098640" y="1419371"/>
            <a:ext cx="1514171" cy="5140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5"/>
          <p:cNvCxnSpPr>
            <a:stCxn id="97" idx="6"/>
            <a:endCxn id="101" idx="1"/>
          </p:cNvCxnSpPr>
          <p:nvPr/>
        </p:nvCxnSpPr>
        <p:spPr>
          <a:xfrm>
            <a:off x="5393150" y="790050"/>
            <a:ext cx="993900" cy="3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 rot="10800000">
            <a:off x="5021918" y="3942073"/>
            <a:ext cx="740400" cy="780600"/>
          </a:xfrm>
          <a:prstGeom prst="rightArrow">
            <a:avLst>
              <a:gd fmla="val 50000" name="adj1"/>
              <a:gd fmla="val 48306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2605850" y="3467925"/>
            <a:ext cx="2416200" cy="14277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L1 and L2   Logistic </a:t>
            </a:r>
            <a:r>
              <a:rPr lang="en" sz="1800">
                <a:solidFill>
                  <a:schemeClr val="dk1"/>
                </a:solidFill>
              </a:rPr>
              <a:t>Regression</a:t>
            </a:r>
            <a:r>
              <a:rPr lang="en" sz="1800"/>
              <a:t>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Slide 16-17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idx="4294967295" type="title"/>
          </p:nvPr>
        </p:nvSpPr>
        <p:spPr>
          <a:xfrm>
            <a:off x="0" y="7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List</a:t>
            </a:r>
            <a:endParaRPr/>
          </a:p>
        </p:txBody>
      </p:sp>
      <p:graphicFrame>
        <p:nvGraphicFramePr>
          <p:cNvPr id="309" name="Google Shape;309;p33"/>
          <p:cNvGraphicFramePr/>
          <p:nvPr/>
        </p:nvGraphicFramePr>
        <p:xfrm>
          <a:off x="72100" y="60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{80189BDE-01A2-48F4-9DDC-95560865D0E2}</a:tableStyleId>
              </a:tblPr>
              <a:tblGrid>
                <a:gridCol w="3751575"/>
                <a:gridCol w="1032350"/>
                <a:gridCol w="1128250"/>
                <a:gridCol w="1721425"/>
                <a:gridCol w="1366175"/>
              </a:tblGrid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Brian Lee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Zhu Jiawei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James Xie Ziyang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Yeung Cho Ho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Problem Description, Research Objective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Tabulation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Data Cleaning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Data Preprocessing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TF-IDF Vectorizer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Label Encoding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SVM Classification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Naive Bayes Classifier: Confusion Matrix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Performance Metrics: Precision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Performance Metrics: </a:t>
                      </a:r>
                      <a:r>
                        <a:rPr lang="en" sz="1600"/>
                        <a:t>Recall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Performance Metrics: </a:t>
                      </a:r>
                      <a:r>
                        <a:rPr lang="en" sz="1600"/>
                        <a:t>F1 Score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Performance Metrics: </a:t>
                      </a:r>
                      <a:r>
                        <a:rPr lang="en" sz="1600"/>
                        <a:t>ROC and AUC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L1 Logistic Regression (Lasso)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L2 Logistic Regression (Ridge)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Conclusion and Limitation</a:t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Description, Research Objective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119750" y="977125"/>
            <a:ext cx="8901600" cy="3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Youtube Comments</a:t>
            </a:r>
            <a:endParaRPr b="1" sz="20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API restrictions → Daily request limit, quota limit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YouTube Page structure website may change over time → cause scraping code to fail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Diversity of comments → Comments may have different languages, vocabulary, and cultural backgrounds</a:t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Sentiment Analysis</a:t>
            </a:r>
            <a:endParaRPr b="1" sz="20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Unsupervised learning → Comment data does not have any emotion tags → cause interpretive difficulties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Implicit → Difficulty in effectively judging ironic comments    </a:t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Research Objective</a:t>
            </a:r>
            <a:endParaRPr b="1" sz="20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Sentiment trend analysis → uncover emotional changes caused by specific events, topics or content   </a:t>
            </a:r>
            <a:endParaRPr sz="1700"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Tabulation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7400" y="1235550"/>
            <a:ext cx="9096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 “ENGLISH_youtube_comments” csv file is implemented, with 213 records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Dataset link: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https://www.kaggle.com/code/ahmedshahriarsakib/scrape-youtube-comments-for-free-no-google-api/output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 cleaning and preprocessing are conducted.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Plots used: Lasso, Ridge, Confusion Matrix</a:t>
            </a:r>
            <a:endParaRPr sz="1600"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58775" y="36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Lowercasing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special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75" y="550350"/>
            <a:ext cx="4726875" cy="211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8"/>
          <p:cNvCxnSpPr/>
          <p:nvPr/>
        </p:nvCxnSpPr>
        <p:spPr>
          <a:xfrm flipH="1" rot="10800000">
            <a:off x="2328325" y="751500"/>
            <a:ext cx="2000100" cy="58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 flipH="1" rot="10800000">
            <a:off x="3079750" y="1100625"/>
            <a:ext cx="12486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00" y="3422025"/>
            <a:ext cx="4359376" cy="12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8"/>
          <p:cNvCxnSpPr/>
          <p:nvPr/>
        </p:nvCxnSpPr>
        <p:spPr>
          <a:xfrm>
            <a:off x="1005425" y="1915575"/>
            <a:ext cx="31800" cy="136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8"/>
          <p:cNvSpPr txBox="1"/>
          <p:nvPr/>
        </p:nvSpPr>
        <p:spPr>
          <a:xfrm>
            <a:off x="1079725" y="2360025"/>
            <a:ext cx="1248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643325" y="2754075"/>
            <a:ext cx="4359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Figure 1 Lowercasing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750975" y="3708650"/>
            <a:ext cx="4359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Figure 2 Character Removal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stop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Joining words back together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-978750" y="1426425"/>
            <a:ext cx="59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25" y="258800"/>
            <a:ext cx="4644325" cy="2073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9"/>
          <p:cNvCxnSpPr/>
          <p:nvPr/>
        </p:nvCxnSpPr>
        <p:spPr>
          <a:xfrm flipH="1" rot="10800000">
            <a:off x="2769575" y="1134875"/>
            <a:ext cx="1374300" cy="7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/>
          <p:nvPr/>
        </p:nvCxnSpPr>
        <p:spPr>
          <a:xfrm flipH="1" rot="10800000">
            <a:off x="3134125" y="1526725"/>
            <a:ext cx="1183200" cy="6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 flipH="1" rot="10800000">
            <a:off x="2824500" y="1815225"/>
            <a:ext cx="1374300" cy="7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/>
          <p:nvPr/>
        </p:nvCxnSpPr>
        <p:spPr>
          <a:xfrm flipH="1" rot="10800000">
            <a:off x="3758700" y="2241825"/>
            <a:ext cx="603000" cy="3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07000"/>
            <a:ext cx="4706852" cy="1697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525" y="2456975"/>
            <a:ext cx="3662776" cy="2397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551850" y="4504875"/>
            <a:ext cx="25824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Figure 3 stop words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049350" y="4685375"/>
            <a:ext cx="3094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Figure 4 Lemmatization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39" y="1299775"/>
            <a:ext cx="3955510" cy="332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415000" y="4468525"/>
            <a:ext cx="3705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5 After data cleaning and preprocessing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047" y="177000"/>
            <a:ext cx="4342053" cy="3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4687625" y="3872950"/>
            <a:ext cx="12780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</a:rPr>
              <a:t>Original</a:t>
            </a:r>
            <a:endParaRPr b="1" i="1" sz="2000">
              <a:solidFill>
                <a:schemeClr val="dk2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6885600" y="3872950"/>
            <a:ext cx="225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</a:rPr>
              <a:t>Preprocessed</a:t>
            </a:r>
            <a:endParaRPr b="1" i="1" sz="2000">
              <a:solidFill>
                <a:schemeClr val="dk2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162663" y="3946000"/>
            <a:ext cx="525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4125"/>
                </a:solidFill>
              </a:rPr>
              <a:t>VS</a:t>
            </a:r>
            <a:endParaRPr sz="1200">
              <a:solidFill>
                <a:srgbClr val="CC4125"/>
              </a:solidFill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37" y="168175"/>
            <a:ext cx="3542775" cy="112640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4845500" y="4432225"/>
            <a:ext cx="3705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6 Original vs Preprocessed Comments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13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Vectoriz</a:t>
            </a:r>
            <a:r>
              <a:rPr lang="en"/>
              <a:t>ation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5" y="708062"/>
            <a:ext cx="5287024" cy="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5" y="1764475"/>
            <a:ext cx="4409299" cy="262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425" y="1655475"/>
            <a:ext cx="4409304" cy="27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4987350" y="4568875"/>
            <a:ext cx="3623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8 Word visualization of the the TF-IDF scores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415000" y="4468525"/>
            <a:ext cx="37056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Figure 7a and 7b TF-IDF Vectorization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2000"/>
            <a:ext cx="2940050" cy="3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76" y="2464375"/>
            <a:ext cx="2269374" cy="246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2"/>
          <p:cNvCxnSpPr/>
          <p:nvPr/>
        </p:nvCxnSpPr>
        <p:spPr>
          <a:xfrm>
            <a:off x="2505275" y="1744000"/>
            <a:ext cx="10200" cy="57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2"/>
          <p:cNvSpPr txBox="1"/>
          <p:nvPr/>
        </p:nvSpPr>
        <p:spPr>
          <a:xfrm>
            <a:off x="0" y="1800250"/>
            <a:ext cx="2405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Figure 9 labeled sentiments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7166" y="76200"/>
            <a:ext cx="3558385" cy="8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0622" y="1697450"/>
            <a:ext cx="3212425" cy="3343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2"/>
          <p:cNvCxnSpPr/>
          <p:nvPr/>
        </p:nvCxnSpPr>
        <p:spPr>
          <a:xfrm>
            <a:off x="7371725" y="922888"/>
            <a:ext cx="10200" cy="57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2"/>
          <p:cNvSpPr txBox="1"/>
          <p:nvPr/>
        </p:nvSpPr>
        <p:spPr>
          <a:xfrm>
            <a:off x="4750625" y="979150"/>
            <a:ext cx="262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Figure 10 Sentiments convert to numbers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