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jpeg" ContentType="image/jpeg"/>
  <Override PartName="/ppt/media/image22.png" ContentType="image/png"/>
  <Override PartName="/ppt/media/image20.png" ContentType="image/png"/>
  <Override PartName="/ppt/media/image19.jpeg" ContentType="image/jpeg"/>
  <Override PartName="/ppt/media/image18.jpeg" ContentType="image/jpeg"/>
  <Override PartName="/ppt/media/image17.png" ContentType="image/png"/>
  <Override PartName="/ppt/media/image16.png" ContentType="image/png"/>
  <Override PartName="/ppt/media/image23.png" ContentType="image/png"/>
  <Override PartName="/ppt/media/image12.png" ContentType="image/png"/>
  <Override PartName="/ppt/media/image14.jpeg" ContentType="image/jpe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13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1120" cy="51418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56120" y="457200"/>
            <a:ext cx="8229240" cy="4228920"/>
          </a:xfrm>
          <a:prstGeom prst="rect">
            <a:avLst/>
          </a:prstGeom>
          <a:noFill/>
          <a:ln w="15840"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9" descr=""/>
          <p:cNvPicPr/>
          <p:nvPr/>
        </p:nvPicPr>
        <p:blipFill>
          <a:blip r:embed="rId4"/>
          <a:stretch/>
        </p:blipFill>
        <p:spPr>
          <a:xfrm>
            <a:off x="-11880" y="2365200"/>
            <a:ext cx="582480" cy="454320"/>
          </a:xfrm>
          <a:prstGeom prst="rect">
            <a:avLst/>
          </a:prstGeom>
          <a:ln>
            <a:noFill/>
          </a:ln>
        </p:spPr>
      </p:pic>
      <p:pic>
        <p:nvPicPr>
          <p:cNvPr id="3" name="Picture 10" descr=""/>
          <p:cNvPicPr/>
          <p:nvPr/>
        </p:nvPicPr>
        <p:blipFill>
          <a:blip r:embed="rId5"/>
          <a:stretch/>
        </p:blipFill>
        <p:spPr>
          <a:xfrm>
            <a:off x="8577720" y="2365200"/>
            <a:ext cx="582480" cy="4543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6508080" y="4476600"/>
            <a:ext cx="1199880" cy="209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it-IT" sz="750" strike="noStrike">
                <a:solidFill>
                  <a:srgbClr val="000000"/>
                </a:solidFill>
                <a:latin typeface="Garamond"/>
              </a:rPr>
              <a:t>25/06/15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971640" y="4476600"/>
            <a:ext cx="5479200" cy="209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7765560" y="4476600"/>
            <a:ext cx="406800" cy="209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F84BE4-262E-47D2-9661-DFDEDAF501D6}" type="slidenum">
              <a:rPr lang="it-IT" sz="750" strike="noStrike">
                <a:solidFill>
                  <a:srgbClr val="000000"/>
                </a:solidFill>
                <a:latin typeface="Garamond"/>
              </a:rPr>
              <a:t>&lt;numero&gt;</a:t>
            </a:fld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Garamond"/>
              </a:rPr>
              <a:t>Fai clic per modificare il formato del testo del titolo</a:t>
            </a:r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>
                <a:latin typeface="Garamond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1350">
                <a:latin typeface="Garamond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1200">
                <a:latin typeface="Garamond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1050">
                <a:latin typeface="Garamond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Garamond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Garamond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Garamond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1120" cy="51418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56120" y="457200"/>
            <a:ext cx="8229240" cy="4228920"/>
          </a:xfrm>
          <a:prstGeom prst="rect">
            <a:avLst/>
          </a:prstGeom>
          <a:noFill/>
          <a:ln w="15840"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5" name="Picture 9" descr=""/>
          <p:cNvPicPr/>
          <p:nvPr/>
        </p:nvPicPr>
        <p:blipFill>
          <a:blip r:embed="rId4"/>
          <a:stretch/>
        </p:blipFill>
        <p:spPr>
          <a:xfrm>
            <a:off x="-11880" y="2365200"/>
            <a:ext cx="582480" cy="454320"/>
          </a:xfrm>
          <a:prstGeom prst="rect">
            <a:avLst/>
          </a:prstGeom>
          <a:ln>
            <a:noFill/>
          </a:ln>
        </p:spPr>
      </p:pic>
      <p:pic>
        <p:nvPicPr>
          <p:cNvPr id="46" name="Picture 10" descr=""/>
          <p:cNvPicPr/>
          <p:nvPr/>
        </p:nvPicPr>
        <p:blipFill>
          <a:blip r:embed="rId5"/>
          <a:stretch/>
        </p:blipFill>
        <p:spPr>
          <a:xfrm>
            <a:off x="8577720" y="2365200"/>
            <a:ext cx="582480" cy="45432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>
                <a:latin typeface="Garamond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1350">
                <a:latin typeface="Garamond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1200">
                <a:latin typeface="Garamond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1050">
                <a:latin typeface="Garamond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Garamond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Garamond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Garamond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-426960"/>
            <a:ext cx="7769160" cy="42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it-IT" sz="3200" strike="noStrike">
                <a:solidFill>
                  <a:srgbClr val="000000"/>
                </a:solidFill>
                <a:latin typeface="NanumBarunGothic"/>
                <a:ea typeface="Arial"/>
              </a:rPr>
              <a:t>Simulazione di un impianto industriale per la manipolazione degli oggetti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it-IT" sz="2800" strike="noStrike">
                <a:solidFill>
                  <a:srgbClr val="6666ff"/>
                </a:solidFill>
                <a:latin typeface="NanumBarunGothic"/>
                <a:ea typeface="Arial"/>
              </a:rPr>
              <a:t>Bertolani Andrea, ITIS “E. Fermi” Modena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 strike="noStrike">
                <a:solidFill>
                  <a:srgbClr val="6666ff"/>
                </a:solidFill>
                <a:latin typeface="NanumBarunGothic"/>
                <a:ea typeface="Arial"/>
              </a:rPr>
              <a:t> </a:t>
            </a:r>
            <a:r>
              <a:rPr b="1" lang="it-IT" sz="2800" strike="noStrike">
                <a:solidFill>
                  <a:srgbClr val="6666ff"/>
                </a:solidFill>
                <a:latin typeface="NanumBarunGothic"/>
                <a:ea typeface="Arial"/>
              </a:rPr>
              <a:t>A.S. 2014-2015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magine 125" descr=""/>
          <p:cNvPicPr/>
          <p:nvPr/>
        </p:nvPicPr>
        <p:blipFill>
          <a:blip r:embed="rId1"/>
          <a:stretch/>
        </p:blipFill>
        <p:spPr>
          <a:xfrm>
            <a:off x="736920" y="884160"/>
            <a:ext cx="7584480" cy="30315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2463480" y="4143240"/>
            <a:ext cx="50731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400" strike="noStrike">
                <a:solidFill>
                  <a:srgbClr val="000000"/>
                </a:solidFill>
                <a:latin typeface="NanumBarunGothic"/>
                <a:ea typeface="DejaVu Sans"/>
              </a:rPr>
              <a:t>Microcontrollore e Scheda di Rete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61" descr=""/>
          <p:cNvPicPr/>
          <p:nvPr/>
        </p:nvPicPr>
        <p:blipFill>
          <a:blip r:embed="rId1"/>
          <a:srcRect l="-7133" t="0" r="7133" b="0"/>
          <a:stretch/>
        </p:blipFill>
        <p:spPr>
          <a:xfrm>
            <a:off x="1085760" y="669240"/>
            <a:ext cx="6537240" cy="33364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1977120" y="4110840"/>
            <a:ext cx="544140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400" strike="noStrike">
                <a:solidFill>
                  <a:srgbClr val="000000"/>
                </a:solidFill>
                <a:latin typeface="NanumBarunGothic"/>
                <a:ea typeface="DejaVu Sans"/>
              </a:rPr>
              <a:t>Circuito stampato della cella di carico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8" restart="whenNotActive" nodeType="interactiveSeq" fill="hold">
                <p:childTnLst>
                  <p:par>
                    <p:cTn id="29" fill="hold">
                      <p:stCondLst/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it-IT" sz="3200" strike="noStrike">
                <a:solidFill>
                  <a:srgbClr val="262626"/>
                </a:solidFill>
                <a:latin typeface="Garamond"/>
              </a:rPr>
              <a:t>Grazie per l’attenzione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35" descr=""/>
          <p:cNvPicPr/>
          <p:nvPr/>
        </p:nvPicPr>
        <p:blipFill>
          <a:blip r:embed="rId1"/>
          <a:stretch/>
        </p:blipFill>
        <p:spPr>
          <a:xfrm>
            <a:off x="1223640" y="598680"/>
            <a:ext cx="6814800" cy="390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it-IT" sz="3600" strike="noStrike">
                <a:solidFill>
                  <a:srgbClr val="000000"/>
                </a:solidFill>
                <a:latin typeface="NanumBarunGothic"/>
                <a:ea typeface="Arial"/>
              </a:rPr>
              <a:t>Riconoscimento Oggetti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Shape 42" descr=""/>
          <p:cNvPicPr/>
          <p:nvPr/>
        </p:nvPicPr>
        <p:blipFill>
          <a:blip r:embed="rId1"/>
          <a:stretch/>
        </p:blipFill>
        <p:spPr>
          <a:xfrm>
            <a:off x="4052160" y="1099440"/>
            <a:ext cx="4397040" cy="307080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1325520" y="1620360"/>
            <a:ext cx="1713240" cy="534960"/>
          </a:xfrm>
          <a:prstGeom prst="rect">
            <a:avLst/>
          </a:prstGeom>
          <a:solidFill>
            <a:schemeClr val="lt1">
              <a:alpha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362880" rIns="60840" tIns="60840" bIns="60840" anchor="ctr"/>
          <a:p>
            <a:pPr>
              <a:lnSpc>
                <a:spcPct val="90000"/>
              </a:lnSpc>
            </a:pPr>
            <a:r>
              <a:rPr lang="it-IT" sz="1600" strike="noStrike">
                <a:solidFill>
                  <a:srgbClr val="000000"/>
                </a:solidFill>
                <a:latin typeface="Garamond"/>
              </a:rPr>
              <a:t>Parametri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1254240" y="1540800"/>
            <a:ext cx="374400" cy="561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1325520" y="2583720"/>
            <a:ext cx="1713240" cy="534960"/>
          </a:xfrm>
          <a:prstGeom prst="rect">
            <a:avLst/>
          </a:prstGeom>
          <a:solidFill>
            <a:schemeClr val="lt1">
              <a:alpha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362880" rIns="60840" tIns="60840" bIns="60840" anchor="ctr"/>
          <a:p>
            <a:pPr>
              <a:lnSpc>
                <a:spcPct val="90000"/>
              </a:lnSpc>
            </a:pPr>
            <a:r>
              <a:rPr lang="it-IT" sz="1600" strike="noStrike">
                <a:solidFill>
                  <a:srgbClr val="000000"/>
                </a:solidFill>
                <a:latin typeface="Garamond"/>
              </a:rPr>
              <a:t>Trasformazione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1325520" y="3547080"/>
            <a:ext cx="1713240" cy="534960"/>
          </a:xfrm>
          <a:prstGeom prst="rect">
            <a:avLst/>
          </a:prstGeom>
          <a:solidFill>
            <a:schemeClr val="lt1">
              <a:alpha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/>
          <a:fillRef idx="0"/>
          <a:effectRef idx="0"/>
          <a:fontRef idx="minor"/>
        </p:style>
        <p:txBody>
          <a:bodyPr lIns="362880" rIns="60840" tIns="60840" bIns="60840" anchor="ctr"/>
          <a:p>
            <a:pPr>
              <a:lnSpc>
                <a:spcPct val="90000"/>
              </a:lnSpc>
            </a:pPr>
            <a:r>
              <a:rPr lang="it-IT" sz="1600" strike="noStrike">
                <a:solidFill>
                  <a:srgbClr val="000000"/>
                </a:solidFill>
                <a:latin typeface="Garamond"/>
              </a:rPr>
              <a:t>Trasmissione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 flipH="1">
            <a:off x="1224000" y="2592000"/>
            <a:ext cx="360000" cy="5619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1224000" y="3547080"/>
            <a:ext cx="374400" cy="5619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it-IT" sz="3600" strike="noStrike">
                <a:solidFill>
                  <a:srgbClr val="000000"/>
                </a:solidFill>
                <a:latin typeface="NanumBarunGothic"/>
                <a:ea typeface="Arial"/>
              </a:rPr>
              <a:t>Sistema di Pesatura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it-IT" sz="3000" strike="noStrike">
                <a:solidFill>
                  <a:srgbClr val="000000"/>
                </a:solidFill>
                <a:latin typeface="NanumGothic"/>
                <a:ea typeface="Arial"/>
              </a:rPr>
              <a:t>Microcontrollore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it-IT" sz="2400" strike="noStrike">
                <a:solidFill>
                  <a:srgbClr val="000000"/>
                </a:solidFill>
                <a:latin typeface="NanumGothic"/>
                <a:ea typeface="Arial"/>
              </a:rPr>
              <a:t>ADC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it-IT" sz="2400" strike="noStrike">
                <a:solidFill>
                  <a:srgbClr val="000000"/>
                </a:solidFill>
                <a:latin typeface="NanumGothic"/>
                <a:ea typeface="Arial"/>
              </a:rPr>
              <a:t>Ethernet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it-IT" sz="3000" strike="noStrike">
                <a:solidFill>
                  <a:srgbClr val="000000"/>
                </a:solidFill>
                <a:latin typeface="NanumGothic"/>
                <a:ea typeface="Arial"/>
              </a:rPr>
              <a:t>Condizionamento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it-IT" sz="3000" strike="noStrike">
                <a:solidFill>
                  <a:srgbClr val="000000"/>
                </a:solidFill>
                <a:latin typeface="NanumGothic"/>
                <a:ea typeface="Arial"/>
              </a:rPr>
              <a:t>Trasmissione</a:t>
            </a:r>
            <a:endParaRPr/>
          </a:p>
        </p:txBody>
      </p:sp>
      <p:pic>
        <p:nvPicPr>
          <p:cNvPr id="97" name="Shape 49" descr=""/>
          <p:cNvPicPr/>
          <p:nvPr/>
        </p:nvPicPr>
        <p:blipFill>
          <a:blip r:embed="rId1"/>
          <a:stretch/>
        </p:blipFill>
        <p:spPr>
          <a:xfrm>
            <a:off x="4300920" y="1080000"/>
            <a:ext cx="3902040" cy="297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it-IT" sz="3600" strike="noStrike">
                <a:solidFill>
                  <a:srgbClr val="000000"/>
                </a:solidFill>
                <a:latin typeface="NanumBarunGothic"/>
                <a:ea typeface="Arial"/>
              </a:rPr>
              <a:t>Spostamento Oggetti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it-IT" sz="3000" strike="noStrike">
                <a:solidFill>
                  <a:srgbClr val="000000"/>
                </a:solidFill>
                <a:latin typeface="NanumGothic"/>
                <a:ea typeface="Arial"/>
              </a:rPr>
              <a:t>Robot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it-IT" sz="3000" strike="noStrike">
                <a:solidFill>
                  <a:srgbClr val="000000"/>
                </a:solidFill>
                <a:latin typeface="NanumGothic"/>
                <a:ea typeface="Arial"/>
              </a:rPr>
              <a:t>Ricezione dati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it-IT" sz="3000" strike="noStrike">
                <a:solidFill>
                  <a:srgbClr val="000000"/>
                </a:solidFill>
                <a:latin typeface="NanumGothic"/>
                <a:ea typeface="Arial"/>
              </a:rPr>
              <a:t>Ciclo di lavoro</a:t>
            </a:r>
            <a:endParaRPr/>
          </a:p>
        </p:txBody>
      </p:sp>
      <p:pic>
        <p:nvPicPr>
          <p:cNvPr id="100" name="Immagine 115" descr=""/>
          <p:cNvPicPr/>
          <p:nvPr/>
        </p:nvPicPr>
        <p:blipFill>
          <a:blip r:embed="rId1"/>
          <a:stretch/>
        </p:blipFill>
        <p:spPr>
          <a:xfrm>
            <a:off x="4248000" y="1063080"/>
            <a:ext cx="3922200" cy="29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Shape 68" descr=""/>
          <p:cNvPicPr/>
          <p:nvPr/>
        </p:nvPicPr>
        <p:blipFill>
          <a:blip r:embed="rId1"/>
          <a:stretch/>
        </p:blipFill>
        <p:spPr>
          <a:xfrm>
            <a:off x="744840" y="576000"/>
            <a:ext cx="7650720" cy="346932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135160" y="4180320"/>
            <a:ext cx="62604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200" strike="noStrike">
                <a:solidFill>
                  <a:srgbClr val="000000"/>
                </a:solidFill>
                <a:latin typeface="NanumBarunGothic"/>
                <a:ea typeface="DejaVu Sans"/>
              </a:rPr>
              <a:t>Schema Elettrico della Cella di Carico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magine 119" descr=""/>
          <p:cNvPicPr/>
          <p:nvPr/>
        </p:nvPicPr>
        <p:blipFill>
          <a:blip r:embed="rId1"/>
          <a:stretch/>
        </p:blipFill>
        <p:spPr>
          <a:xfrm>
            <a:off x="792000" y="792000"/>
            <a:ext cx="7676280" cy="2996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3162240" y="405756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200" strike="noStrike">
                <a:solidFill>
                  <a:srgbClr val="000000"/>
                </a:solidFill>
                <a:latin typeface="NanumGothic"/>
                <a:ea typeface="DejaVu Sans"/>
              </a:rPr>
              <a:t>Power supply circuits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magine 121" descr=""/>
          <p:cNvPicPr/>
          <p:nvPr/>
        </p:nvPicPr>
        <p:blipFill>
          <a:blip r:embed="rId1"/>
          <a:stretch/>
        </p:blipFill>
        <p:spPr>
          <a:xfrm>
            <a:off x="484200" y="645480"/>
            <a:ext cx="8172360" cy="321732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2487240" y="3942000"/>
            <a:ext cx="49856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200" strike="noStrike">
                <a:solidFill>
                  <a:srgbClr val="000000"/>
                </a:solidFill>
                <a:latin typeface="NanumBarunGothic"/>
                <a:ea typeface="DejaVu Sans"/>
              </a:rPr>
              <a:t>Load cell power supply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magine 123" descr=""/>
          <p:cNvPicPr/>
          <p:nvPr/>
        </p:nvPicPr>
        <p:blipFill>
          <a:blip r:embed="rId1"/>
          <a:stretch/>
        </p:blipFill>
        <p:spPr>
          <a:xfrm>
            <a:off x="1203840" y="648000"/>
            <a:ext cx="7219800" cy="297648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1887840" y="3966120"/>
            <a:ext cx="607824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400" strike="noStrike">
                <a:solidFill>
                  <a:srgbClr val="000000"/>
                </a:solidFill>
                <a:latin typeface="NanumBarunGothic"/>
                <a:ea typeface="DejaVu Sans"/>
              </a:rPr>
              <a:t>Amplificazione del Segnale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16770</TotalTime>
  <Application>LibreOffice/4.4.2.2$Linux_X86_64 LibreOffice_project/40m0$Build-2</Application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 Morici</dc:creator>
  <dc:language>it-IT</dc:language>
  <dcterms:modified xsi:type="dcterms:W3CDTF">2015-06-25T12:26:59Z</dcterms:modified>
  <cp:revision>35</cp:revision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Presentazione su schermo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