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3.xml" ContentType="application/vnd.openxmlformats-officedocument.drawingml.chartshapes+xml"/>
  <Override PartName="/ppt/notesSlides/notesSlide8.xml" ContentType="application/vnd.openxmlformats-officedocument.presentationml.notesSl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9.xml" ContentType="application/vnd.openxmlformats-officedocument.presentationml.notesSlid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xml" ContentType="application/vnd.openxmlformats-officedocument.themeOverrid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2.xml" ContentType="application/vnd.openxmlformats-officedocument.themeOverrid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3.xml" ContentType="application/vnd.openxmlformats-officedocument.themeOverrid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4"/>
    <p:sldMasterId id="2147483672" r:id="rId5"/>
  </p:sldMasterIdLst>
  <p:notesMasterIdLst>
    <p:notesMasterId r:id="rId27"/>
  </p:notesMasterIdLst>
  <p:handoutMasterIdLst>
    <p:handoutMasterId r:id="rId28"/>
  </p:handoutMasterIdLst>
  <p:sldIdLst>
    <p:sldId id="341" r:id="rId6"/>
    <p:sldId id="496" r:id="rId7"/>
    <p:sldId id="502" r:id="rId8"/>
    <p:sldId id="500" r:id="rId9"/>
    <p:sldId id="260" r:id="rId10"/>
    <p:sldId id="503" r:id="rId11"/>
    <p:sldId id="504" r:id="rId12"/>
    <p:sldId id="505" r:id="rId13"/>
    <p:sldId id="506" r:id="rId14"/>
    <p:sldId id="483" r:id="rId15"/>
    <p:sldId id="490" r:id="rId16"/>
    <p:sldId id="508" r:id="rId17"/>
    <p:sldId id="495" r:id="rId18"/>
    <p:sldId id="507" r:id="rId19"/>
    <p:sldId id="509" r:id="rId20"/>
    <p:sldId id="485" r:id="rId21"/>
    <p:sldId id="494" r:id="rId22"/>
    <p:sldId id="511" r:id="rId23"/>
    <p:sldId id="510" r:id="rId24"/>
    <p:sldId id="513" r:id="rId25"/>
    <p:sldId id="512" r:id="rId26"/>
  </p:sldIdLst>
  <p:sldSz cx="9144000" cy="6858000" type="screen4x3"/>
  <p:notesSz cx="6858000" cy="9144000"/>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Minerva" initials="LM" lastIdx="36" clrIdx="0"/>
  <p:cmAuthor id="2" name="Microsoft Office User" initials="Office" lastIdx="42"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 id="7" name="Microsoft Office User" initials="Office [6]" lastIdx="1" clrIdx="6"/>
  <p:cmAuthor id="8" name="Microsoft Office User" initials="Office [7]" lastIdx="1" clrIdx="7"/>
  <p:cmAuthor id="9" name="Microsoft Office User" initials="MOU" lastIdx="60" clrIdx="8"/>
  <p:cmAuthor id="10" name="Microsoft Office User" initials="MOU [2]" lastIdx="1" clrIdx="9"/>
  <p:cmAuthor id="11" name="Microsoft Office User" initials="MOU [3]" lastIdx="1" clrIdx="10"/>
  <p:cmAuthor id="12" name="Microsoft Office User" initials="MOU [4]" lastIdx="1" clrIdx="11"/>
  <p:cmAuthor id="13" name="Microsoft Office User" initials="MOU [5]" lastIdx="1" clrIdx="12"/>
  <p:cmAuthor id="14" name="Microsoft Office User" initials="MOU [6]" lastIdx="1" clrIdx="13"/>
  <p:cmAuthor id="15" name="Microsoft Office User" initials="MOU [7]" lastIdx="1" clrIdx="14"/>
  <p:cmAuthor id="16" name="Admin" initials="A" lastIdx="13" clrIdx="15"/>
  <p:cmAuthor id="17" name="KEVIN.LULA@baruchmail.cuny.edu" initials="K" lastIdx="13" clrIdx="16"/>
  <p:cmAuthor id="18" name="Michael Betancur" initials="MB" lastIdx="105" clrIdx="17">
    <p:extLst>
      <p:ext uri="{19B8F6BF-5375-455C-9EA6-DF929625EA0E}">
        <p15:presenceInfo xmlns:p15="http://schemas.microsoft.com/office/powerpoint/2012/main" userId="4d27f34b3d4467cf" providerId="Windows Live"/>
      </p:ext>
    </p:extLst>
  </p:cmAuthor>
  <p:cmAuthor id="19" name="BRICEN.FISHER@baruchmail.cuny.edu" initials="B" lastIdx="20" clrIdx="18">
    <p:extLst>
      <p:ext uri="{19B8F6BF-5375-455C-9EA6-DF929625EA0E}">
        <p15:presenceInfo xmlns:p15="http://schemas.microsoft.com/office/powerpoint/2012/main" userId="S::BRICEN.FISHER@baruchmail.cuny.edu::6311a7c9-027a-40c7-a9c1-0e2d3b9e3d3f" providerId="AD"/>
      </p:ext>
    </p:extLst>
  </p:cmAuthor>
  <p:cmAuthor id="20" name="NIRMAL.MALHOTRA@baruchmail.cuny.edu" initials="N" lastIdx="8" clrIdx="19">
    <p:extLst>
      <p:ext uri="{19B8F6BF-5375-455C-9EA6-DF929625EA0E}">
        <p15:presenceInfo xmlns:p15="http://schemas.microsoft.com/office/powerpoint/2012/main" userId="NIRMAL.MALHOTRA@baruchmail.cuny.edu" providerId="None"/>
      </p:ext>
    </p:extLst>
  </p:cmAuthor>
  <p:cmAuthor id="21" name="Ray Hatton" initials="RH" lastIdx="11" clrIdx="20">
    <p:extLst>
      <p:ext uri="{19B8F6BF-5375-455C-9EA6-DF929625EA0E}">
        <p15:presenceInfo xmlns:p15="http://schemas.microsoft.com/office/powerpoint/2012/main" userId="27a118978fa438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E"/>
    <a:srgbClr val="008000"/>
    <a:srgbClr val="1F4E78"/>
    <a:srgbClr val="FF0000"/>
    <a:srgbClr val="FF7F7F"/>
    <a:srgbClr val="40C4F4"/>
    <a:srgbClr val="FFFFFF"/>
    <a:srgbClr val="231F20"/>
    <a:srgbClr val="31338D"/>
    <a:srgbClr val="2120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3E95C-BC2B-4851-8404-8542A16959D3}" v="2" dt="2020-10-22T04:42:56.862"/>
  </p1510:revLst>
</p1510:revInfo>
</file>

<file path=ppt/tableStyles.xml><?xml version="1.0" encoding="utf-8"?>
<a:tblStyleLst xmlns:a="http://schemas.openxmlformats.org/drawingml/2006/main" def="{4CD19E5D-1A89-4C52-9125-348D489F143F}">
  <a:tblStyle styleId="{4CD19E5D-1A89-4C52-9125-348D489F143F}" styleName="Table_0">
    <a:wholeTbl>
      <a:tcTxStyle b="off" i="off">
        <a:font>
          <a:latin typeface="Bookman Old Style"/>
          <a:ea typeface="Bookman Old Style"/>
          <a:cs typeface="Bookman Old Style"/>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BECF0"/>
          </a:solidFill>
        </a:fill>
      </a:tcStyle>
    </a:wholeTbl>
    <a:band1H>
      <a:tcTxStyle b="off" i="off"/>
      <a:tcStyle>
        <a:tcBdr/>
        <a:fill>
          <a:solidFill>
            <a:srgbClr val="D4D6E0"/>
          </a:solidFill>
        </a:fill>
      </a:tcStyle>
    </a:band1H>
    <a:band2H>
      <a:tcTxStyle b="off" i="off"/>
      <a:tcStyle>
        <a:tcBdr/>
      </a:tcStyle>
    </a:band2H>
    <a:band1V>
      <a:tcTxStyle b="off" i="off"/>
      <a:tcStyle>
        <a:tcBdr/>
        <a:fill>
          <a:solidFill>
            <a:srgbClr val="D4D6E0"/>
          </a:solidFill>
        </a:fill>
      </a:tcStyle>
    </a:band1V>
    <a:band2V>
      <a:tcTxStyle b="off" i="off"/>
      <a:tcStyle>
        <a:tcBdr/>
      </a:tcStyle>
    </a:band2V>
    <a:lastCol>
      <a:tcTxStyle b="on" i="off">
        <a:font>
          <a:latin typeface="Bookman Old Style"/>
          <a:ea typeface="Bookman Old Style"/>
          <a:cs typeface="Bookman Old Style"/>
        </a:font>
        <a:schemeClr val="lt1"/>
      </a:tcTxStyle>
      <a:tcStyle>
        <a:tcBdr/>
        <a:fill>
          <a:solidFill>
            <a:schemeClr val="accent1"/>
          </a:solidFill>
        </a:fill>
      </a:tcStyle>
    </a:lastCol>
    <a:firstCol>
      <a:tcTxStyle b="on" i="off">
        <a:font>
          <a:latin typeface="Bookman Old Style"/>
          <a:ea typeface="Bookman Old Style"/>
          <a:cs typeface="Bookman Old Style"/>
        </a:font>
        <a:schemeClr val="lt1"/>
      </a:tcTxStyle>
      <a:tcStyle>
        <a:tcBdr/>
        <a:fill>
          <a:solidFill>
            <a:schemeClr val="accent1"/>
          </a:solidFill>
        </a:fill>
      </a:tcStyle>
    </a:firstCol>
    <a:lastRow>
      <a:tcTxStyle b="on" i="off">
        <a:font>
          <a:latin typeface="Bookman Old Style"/>
          <a:ea typeface="Bookman Old Style"/>
          <a:cs typeface="Bookman Old Style"/>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b="off" i="off"/>
      <a:tcStyle>
        <a:tcBdr/>
      </a:tcStyle>
    </a:seCell>
    <a:swCell>
      <a:tcTxStyle b="off" i="off"/>
      <a:tcStyle>
        <a:tcBdr/>
      </a:tcStyle>
    </a:swCell>
    <a:firstRow>
      <a:tcTxStyle b="on" i="off">
        <a:font>
          <a:latin typeface="Bookman Old Style"/>
          <a:ea typeface="Bookman Old Style"/>
          <a:cs typeface="Bookman Old Style"/>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13" autoAdjust="0"/>
    <p:restoredTop sz="91048" autoAdjust="0"/>
  </p:normalViewPr>
  <p:slideViewPr>
    <p:cSldViewPr snapToGrid="0">
      <p:cViewPr varScale="1">
        <p:scale>
          <a:sx n="104" d="100"/>
          <a:sy n="104" d="100"/>
        </p:scale>
        <p:origin x="1290" y="96"/>
      </p:cViewPr>
      <p:guideLst>
        <p:guide orient="horz" pos="2160"/>
        <p:guide pos="2880"/>
      </p:guideLst>
    </p:cSldViewPr>
  </p:slideViewPr>
  <p:outlineViewPr>
    <p:cViewPr>
      <p:scale>
        <a:sx n="33" d="100"/>
        <a:sy n="33" d="100"/>
      </p:scale>
      <p:origin x="0" y="0"/>
    </p:cViewPr>
  </p:outlineViewPr>
  <p:notesTextViewPr>
    <p:cViewPr>
      <p:scale>
        <a:sx n="70" d="100"/>
        <a:sy n="70" d="100"/>
      </p:scale>
      <p:origin x="0" y="0"/>
    </p:cViewPr>
  </p:notesTextViewPr>
  <p:sorterViewPr>
    <p:cViewPr>
      <p:scale>
        <a:sx n="66" d="100"/>
        <a:sy n="66" d="100"/>
      </p:scale>
      <p:origin x="0" y="0"/>
    </p:cViewPr>
  </p:sorterViewPr>
  <p:notesViewPr>
    <p:cSldViewPr snapToGrid="0">
      <p:cViewPr varScale="1">
        <p:scale>
          <a:sx n="67" d="100"/>
          <a:sy n="67" d="100"/>
        </p:scale>
        <p:origin x="2613" y="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Betancur" userId="4d27f34b3d4467cf" providerId="LiveId" clId="{2A33E95C-BC2B-4851-8404-8542A16959D3}"/>
    <pc:docChg chg="modSld">
      <pc:chgData name="Michael Betancur" userId="4d27f34b3d4467cf" providerId="LiveId" clId="{2A33E95C-BC2B-4851-8404-8542A16959D3}" dt="2020-10-22T04:45:32.783" v="10" actId="27918"/>
      <pc:docMkLst>
        <pc:docMk/>
      </pc:docMkLst>
      <pc:sldChg chg="modSp mod">
        <pc:chgData name="Michael Betancur" userId="4d27f34b3d4467cf" providerId="LiveId" clId="{2A33E95C-BC2B-4851-8404-8542A16959D3}" dt="2020-10-22T04:45:32.783" v="10" actId="27918"/>
        <pc:sldMkLst>
          <pc:docMk/>
          <pc:sldMk cId="3296659885" sldId="496"/>
        </pc:sldMkLst>
        <pc:graphicFrameChg chg="mod">
          <ac:chgData name="Michael Betancur" userId="4d27f34b3d4467cf" providerId="LiveId" clId="{2A33E95C-BC2B-4851-8404-8542A16959D3}" dt="2020-10-22T04:42:56.861" v="5"/>
          <ac:graphicFrameMkLst>
            <pc:docMk/>
            <pc:sldMk cId="3296659885" sldId="496"/>
            <ac:graphicFrameMk id="17" creationId="{31F9FCC7-7DC1-4CAF-BCC4-90426E695BC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baruchmailcuny-my.sharepoint.com/personal/nirmal_malhotra_baruchmail_cuny_edu/Documents/IMG%20VRT.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https://baruchmailcuny-my.sharepoint.com/personal/nirmal_malhotra_baruchmail_cuny_edu/Documents/IMG%20VRT.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3.xml"/></Relationships>
</file>

<file path=ppt/charts/_rels/chart12.xml.rels><?xml version="1.0" encoding="UTF-8" standalone="yes"?>
<Relationships xmlns="http://schemas.openxmlformats.org/package/2006/relationships"><Relationship Id="rId3" Type="http://schemas.openxmlformats.org/officeDocument/2006/relationships/oleObject" Target="https://baruchmailcuny-my.sharepoint.com/personal/nirmal_malhotra_baruchmail_cuny_edu/Documents/IMG%20VRT.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https://baruchmailcuny-my.sharepoint.com/personal/nirmal_malhotra_baruchmail_cuny_edu/Documents/IMG%20VRT.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4.xml.rels><?xml version="1.0" encoding="UTF-8" standalone="yes"?>
<Relationships xmlns="http://schemas.openxmlformats.org/package/2006/relationships"><Relationship Id="rId3" Type="http://schemas.openxmlformats.org/officeDocument/2006/relationships/oleObject" Target="https://baruchmailcuny-my.sharepoint.com/personal/nirmal_malhotra_baruchmail_cuny_edu/Documents/IMG%20VRT.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2.xlsx"/></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3.xlsx"/></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4.xlsx"/></Relationships>
</file>

<file path=ppt/charts/_rels/chart2.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IMG\Vertiv%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yedhusain\Desktop\IMG%20Pitches\ACM%20Pitch%20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IMG\Vertiv%20Data.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IMG\Vertiv%20Data.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IMG\Vertiv%20Data.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'Company Overview'!$D$5</c:f>
              <c:strCache>
                <c:ptCount val="1"/>
                <c:pt idx="0">
                  <c:v>Sales</c:v>
                </c:pt>
              </c:strCache>
            </c:strRef>
          </c:tx>
          <c:dPt>
            <c:idx val="0"/>
            <c:bubble3D val="0"/>
            <c:spPr>
              <a:solidFill>
                <a:srgbClr val="00338E"/>
              </a:solidFill>
              <a:ln w="19050">
                <a:solidFill>
                  <a:schemeClr val="lt1"/>
                </a:solidFill>
              </a:ln>
              <a:effectLst/>
            </c:spPr>
            <c:extLst>
              <c:ext xmlns:c16="http://schemas.microsoft.com/office/drawing/2014/chart" uri="{C3380CC4-5D6E-409C-BE32-E72D297353CC}">
                <c16:uniqueId val="{00000001-2240-44A4-A4C7-771881F57A8E}"/>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2240-44A4-A4C7-771881F57A8E}"/>
              </c:ext>
            </c:extLst>
          </c:dPt>
          <c:dPt>
            <c:idx val="2"/>
            <c:bubble3D val="0"/>
            <c:spPr>
              <a:solidFill>
                <a:schemeClr val="tx1"/>
              </a:solidFill>
              <a:ln w="19050">
                <a:solidFill>
                  <a:schemeClr val="lt1"/>
                </a:solidFill>
              </a:ln>
              <a:effectLst/>
            </c:spPr>
            <c:extLst>
              <c:ext xmlns:c16="http://schemas.microsoft.com/office/drawing/2014/chart" uri="{C3380CC4-5D6E-409C-BE32-E72D297353CC}">
                <c16:uniqueId val="{00000005-2240-44A4-A4C7-771881F57A8E}"/>
              </c:ext>
            </c:extLst>
          </c:dPt>
          <c:dLbls>
            <c:dLbl>
              <c:idx val="0"/>
              <c:tx>
                <c:rich>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fld id="{389F5A8A-96B0-4199-A2BC-5E0A210BF926}" type="PERCENTAGE">
                      <a:rPr lang="en-US" sz="1100" baseline="0" smtClean="0">
                        <a:latin typeface="Bookman Old Style" panose="02050604050505020204" pitchFamily="18" charset="0"/>
                      </a:rPr>
                      <a:pPr>
                        <a:defRPr sz="1100">
                          <a:solidFill>
                            <a:schemeClr val="bg1"/>
                          </a:solidFill>
                          <a:latin typeface="Bookman Old Style" panose="02050604050505020204" pitchFamily="18" charset="0"/>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layout>
                    <c:manualLayout>
                      <c:w val="0.13884550552394337"/>
                      <c:h val="0.17445123716019509"/>
                    </c:manualLayout>
                  </c15:layout>
                  <c15:dlblFieldTable/>
                  <c15:showDataLabelsRange val="0"/>
                </c:ext>
                <c:ext xmlns:c16="http://schemas.microsoft.com/office/drawing/2014/chart" uri="{C3380CC4-5D6E-409C-BE32-E72D297353CC}">
                  <c16:uniqueId val="{00000001-2240-44A4-A4C7-771881F57A8E}"/>
                </c:ext>
              </c:extLst>
            </c:dLbl>
            <c:dLbl>
              <c:idx val="1"/>
              <c:layout>
                <c:manualLayout>
                  <c:x val="8.8724133668074093E-2"/>
                  <c:y val="-0.14122570616172977"/>
                </c:manualLayout>
              </c:layout>
              <c:tx>
                <c:rich>
                  <a:bodyPr/>
                  <a:lstStyle/>
                  <a:p>
                    <a:fld id="{07078A7B-41FD-4363-9743-11694E0FD60D}" type="PERCENTAGE">
                      <a:rPr lang="en-US" sz="1100" baseline="0" smtClean="0">
                        <a:latin typeface="Bookman Old Style" panose="02050604050505020204" pitchFamily="18" charset="0"/>
                      </a:rPr>
                      <a:pPr/>
                      <a:t>[PERCENTAGE]</a:t>
                    </a:fld>
                    <a:endParaRPr lang="en-US"/>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240-44A4-A4C7-771881F57A8E}"/>
                </c:ext>
              </c:extLst>
            </c:dLbl>
            <c:dLbl>
              <c:idx val="2"/>
              <c:layout>
                <c:manualLayout>
                  <c:x val="0.1228927735935182"/>
                  <c:y val="0.1335303790151231"/>
                </c:manualLayout>
              </c:layout>
              <c:tx>
                <c:rich>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fld id="{8FFECF3C-16D1-4DFC-93FD-B722AECA7641}" type="PERCENTAGE">
                      <a:rPr lang="en-US" sz="1100" baseline="0" smtClean="0">
                        <a:latin typeface="Bookman Old Style" panose="02050604050505020204" pitchFamily="18" charset="0"/>
                      </a:rPr>
                      <a:pPr>
                        <a:defRPr sz="1100">
                          <a:solidFill>
                            <a:schemeClr val="bg1"/>
                          </a:solidFill>
                          <a:latin typeface="Bookman Old Style" panose="02050604050505020204" pitchFamily="18" charset="0"/>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11363636363636363"/>
                      <c:h val="0.11485382313982559"/>
                    </c:manualLayout>
                  </c15:layout>
                  <c15:dlblFieldTable/>
                  <c15:showDataLabelsRange val="0"/>
                </c:ext>
                <c:ext xmlns:c16="http://schemas.microsoft.com/office/drawing/2014/chart" uri="{C3380CC4-5D6E-409C-BE32-E72D297353CC}">
                  <c16:uniqueId val="{00000005-2240-44A4-A4C7-771881F57A8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'Company Overview'!$C$6:$C$8</c:f>
              <c:strCache>
                <c:ptCount val="3"/>
                <c:pt idx="0">
                  <c:v>Americas                                                                   </c:v>
                </c:pt>
                <c:pt idx="1">
                  <c:v>EMEA</c:v>
                </c:pt>
                <c:pt idx="2">
                  <c:v>Asia</c:v>
                </c:pt>
              </c:strCache>
            </c:strRef>
          </c:cat>
          <c:val>
            <c:numRef>
              <c:f>'Company Overview'!$D$6:$D$8</c:f>
              <c:numCache>
                <c:formatCode>0%</c:formatCode>
                <c:ptCount val="3"/>
                <c:pt idx="0">
                  <c:v>0.52</c:v>
                </c:pt>
                <c:pt idx="1">
                  <c:v>0.23</c:v>
                </c:pt>
                <c:pt idx="2">
                  <c:v>0.25</c:v>
                </c:pt>
              </c:numCache>
            </c:numRef>
          </c:val>
          <c:extLst>
            <c:ext xmlns:c16="http://schemas.microsoft.com/office/drawing/2014/chart" uri="{C3380CC4-5D6E-409C-BE32-E72D297353CC}">
              <c16:uniqueId val="{00000006-2240-44A4-A4C7-771881F57A8E}"/>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legendEntry>
      <c:layout>
        <c:manualLayout>
          <c:xMode val="edge"/>
          <c:yMode val="edge"/>
          <c:x val="0.38883920080642093"/>
          <c:y val="0.65591254218222717"/>
          <c:w val="0.22001811594202902"/>
          <c:h val="0.184041447944007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'VRT Revnue 2020'!$E$1</c:f>
              <c:strCache>
                <c:ptCount val="1"/>
                <c:pt idx="0">
                  <c:v>Billion</c:v>
                </c:pt>
              </c:strCache>
            </c:strRef>
          </c:tx>
          <c:dPt>
            <c:idx val="0"/>
            <c:bubble3D val="0"/>
            <c:spPr>
              <a:solidFill>
                <a:srgbClr val="00338E"/>
              </a:solidFill>
              <a:ln w="19050">
                <a:solidFill>
                  <a:schemeClr val="lt1"/>
                </a:solidFill>
              </a:ln>
              <a:effectLst/>
            </c:spPr>
            <c:extLst>
              <c:ext xmlns:c16="http://schemas.microsoft.com/office/drawing/2014/chart" uri="{C3380CC4-5D6E-409C-BE32-E72D297353CC}">
                <c16:uniqueId val="{00000001-74B4-4933-AF85-B710BEF946F6}"/>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74B4-4933-AF85-B710BEF946F6}"/>
              </c:ext>
            </c:extLst>
          </c:dPt>
          <c:dLbls>
            <c:dLbl>
              <c:idx val="0"/>
              <c:tx>
                <c:rich>
                  <a:bodyPr/>
                  <a:lstStyle/>
                  <a:p>
                    <a:r>
                      <a:rPr lang="en-US"/>
                      <a:t>60%</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4B4-4933-AF85-B710BEF946F6}"/>
                </c:ext>
              </c:extLst>
            </c:dLbl>
            <c:dLbl>
              <c:idx val="1"/>
              <c:tx>
                <c:rich>
                  <a:bodyPr/>
                  <a:lstStyle/>
                  <a:p>
                    <a:r>
                      <a:rPr lang="en-US"/>
                      <a:t>40%</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4B4-4933-AF85-B710BEF946F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'VRT Revnue 2020'!$D$2:$D$3</c:f>
              <c:strCache>
                <c:ptCount val="2"/>
                <c:pt idx="0">
                  <c:v>Flow and Recurring Based Revenue</c:v>
                </c:pt>
                <c:pt idx="1">
                  <c:v>Project Based Revenue</c:v>
                </c:pt>
              </c:strCache>
            </c:strRef>
          </c:cat>
          <c:val>
            <c:numRef>
              <c:f>'VRT Revnue 2020'!$E$2:$E$3</c:f>
              <c:numCache>
                <c:formatCode>General</c:formatCode>
                <c:ptCount val="2"/>
                <c:pt idx="0">
                  <c:v>2.6</c:v>
                </c:pt>
                <c:pt idx="1">
                  <c:v>1.7</c:v>
                </c:pt>
              </c:numCache>
            </c:numRef>
          </c:val>
          <c:extLst>
            <c:ext xmlns:c16="http://schemas.microsoft.com/office/drawing/2014/chart" uri="{C3380CC4-5D6E-409C-BE32-E72D297353CC}">
              <c16:uniqueId val="{00000004-74B4-4933-AF85-B710BEF946F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67016622922135E-2"/>
          <c:y val="8.9644395857652465E-2"/>
          <c:w val="0.88564451341392547"/>
          <c:h val="0.81522048903841382"/>
        </c:manualLayout>
      </c:layout>
      <c:barChart>
        <c:barDir val="col"/>
        <c:grouping val="clustered"/>
        <c:varyColors val="0"/>
        <c:ser>
          <c:idx val="0"/>
          <c:order val="0"/>
          <c:tx>
            <c:strRef>
              <c:f>'Modular Data Center Market'!$B$1</c:f>
              <c:strCache>
                <c:ptCount val="1"/>
                <c:pt idx="0">
                  <c:v>Revnue in Bn</c:v>
                </c:pt>
              </c:strCache>
            </c:strRef>
          </c:tx>
          <c:spPr>
            <a:solidFill>
              <a:srgbClr val="00338E"/>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A98-4657-AA85-76E3FB8939FC}"/>
              </c:ext>
            </c:extLst>
          </c:dPt>
          <c:dPt>
            <c:idx val="1"/>
            <c:invertIfNegative val="0"/>
            <c:bubble3D val="0"/>
            <c:spPr>
              <a:solidFill>
                <a:schemeClr val="tx1"/>
              </a:solidFill>
              <a:ln>
                <a:noFill/>
              </a:ln>
              <a:effectLst/>
            </c:spPr>
            <c:extLst>
              <c:ext xmlns:c16="http://schemas.microsoft.com/office/drawing/2014/chart" uri="{C3380CC4-5D6E-409C-BE32-E72D297353CC}">
                <c16:uniqueId val="{00000003-1A98-4657-AA85-76E3FB8939F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'Modular Data Center Market'!$A$2:$A$8</c:f>
              <c:strCache>
                <c:ptCount val="7"/>
                <c:pt idx="0">
                  <c:v>2019</c:v>
                </c:pt>
                <c:pt idx="1">
                  <c:v>2020</c:v>
                </c:pt>
                <c:pt idx="2">
                  <c:v>2021E</c:v>
                </c:pt>
                <c:pt idx="3">
                  <c:v>2022E</c:v>
                </c:pt>
                <c:pt idx="4">
                  <c:v>2023E</c:v>
                </c:pt>
                <c:pt idx="5">
                  <c:v>2024E</c:v>
                </c:pt>
                <c:pt idx="6">
                  <c:v>2025E</c:v>
                </c:pt>
              </c:strCache>
            </c:strRef>
          </c:cat>
          <c:val>
            <c:numRef>
              <c:f>'Modular Data Center Market'!$B$2:$B$8</c:f>
              <c:numCache>
                <c:formatCode>General</c:formatCode>
                <c:ptCount val="7"/>
                <c:pt idx="0">
                  <c:v>17.600000000000001</c:v>
                </c:pt>
                <c:pt idx="1">
                  <c:v>22.5</c:v>
                </c:pt>
                <c:pt idx="2">
                  <c:v>28.7</c:v>
                </c:pt>
                <c:pt idx="3">
                  <c:v>36.5</c:v>
                </c:pt>
                <c:pt idx="4">
                  <c:v>46.5</c:v>
                </c:pt>
                <c:pt idx="5">
                  <c:v>59.2</c:v>
                </c:pt>
                <c:pt idx="6">
                  <c:v>75.400000000000006</c:v>
                </c:pt>
              </c:numCache>
            </c:numRef>
          </c:val>
          <c:extLst>
            <c:ext xmlns:c16="http://schemas.microsoft.com/office/drawing/2014/chart" uri="{C3380CC4-5D6E-409C-BE32-E72D297353CC}">
              <c16:uniqueId val="{00000004-1A98-4657-AA85-76E3FB8939FC}"/>
            </c:ext>
          </c:extLst>
        </c:ser>
        <c:dLbls>
          <c:showLegendKey val="0"/>
          <c:showVal val="0"/>
          <c:showCatName val="0"/>
          <c:showSerName val="0"/>
          <c:showPercent val="0"/>
          <c:showBubbleSize val="0"/>
        </c:dLbls>
        <c:gapWidth val="80"/>
        <c:overlap val="-27"/>
        <c:axId val="1108923136"/>
        <c:axId val="1381079632"/>
      </c:barChart>
      <c:catAx>
        <c:axId val="11089231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381079632"/>
        <c:crosses val="autoZero"/>
        <c:auto val="1"/>
        <c:lblAlgn val="ctr"/>
        <c:lblOffset val="100"/>
        <c:noMultiLvlLbl val="0"/>
      </c:catAx>
      <c:valAx>
        <c:axId val="1381079632"/>
        <c:scaling>
          <c:orientation val="minMax"/>
        </c:scaling>
        <c:delete val="1"/>
        <c:axPos val="l"/>
        <c:numFmt formatCode="General" sourceLinked="1"/>
        <c:majorTickMark val="out"/>
        <c:minorTickMark val="none"/>
        <c:tickLblPos val="nextTo"/>
        <c:crossAx val="110892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80"/>
        <c:overlap val="-27"/>
        <c:axId val="1108923136"/>
        <c:axId val="1381079632"/>
      </c:barChart>
      <c:catAx>
        <c:axId val="110892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1079632"/>
        <c:crosses val="autoZero"/>
        <c:auto val="1"/>
        <c:lblAlgn val="ctr"/>
        <c:lblOffset val="100"/>
        <c:noMultiLvlLbl val="0"/>
      </c:catAx>
      <c:valAx>
        <c:axId val="1381079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892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862297938402715E-2"/>
          <c:y val="7.0933077155080931E-2"/>
          <c:w val="0.86911582522390274"/>
          <c:h val="0.78732973776594828"/>
        </c:manualLayout>
      </c:layout>
      <c:barChart>
        <c:barDir val="col"/>
        <c:grouping val="clustered"/>
        <c:varyColors val="0"/>
        <c:ser>
          <c:idx val="0"/>
          <c:order val="0"/>
          <c:tx>
            <c:strRef>
              <c:f>'5G '!$B$1</c:f>
              <c:strCache>
                <c:ptCount val="1"/>
                <c:pt idx="0">
                  <c:v>Market Size (Bn)</c:v>
                </c:pt>
              </c:strCache>
            </c:strRef>
          </c:tx>
          <c:spPr>
            <a:solidFill>
              <a:srgbClr val="00338E"/>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4238-45BA-98D6-EB8504B5C96B}"/>
              </c:ext>
            </c:extLst>
          </c:dPt>
          <c:dPt>
            <c:idx val="1"/>
            <c:invertIfNegative val="0"/>
            <c:bubble3D val="0"/>
            <c:spPr>
              <a:solidFill>
                <a:schemeClr val="tx1"/>
              </a:solidFill>
              <a:ln>
                <a:noFill/>
              </a:ln>
              <a:effectLst/>
            </c:spPr>
            <c:extLst>
              <c:ext xmlns:c16="http://schemas.microsoft.com/office/drawing/2014/chart" uri="{C3380CC4-5D6E-409C-BE32-E72D297353CC}">
                <c16:uniqueId val="{00000003-4238-45BA-98D6-EB8504B5C96B}"/>
              </c:ext>
            </c:extLst>
          </c:dPt>
          <c:dLbls>
            <c:dLbl>
              <c:idx val="1"/>
              <c:tx>
                <c:rich>
                  <a:bodyPr/>
                  <a:lstStyle/>
                  <a:p>
                    <a:fld id="{D5E620C6-2E1B-469B-8A25-15323E0AA425}" type="VALUE">
                      <a:rPr lang="en-US"/>
                      <a:pPr/>
                      <a:t>[VALUE]</a:t>
                    </a:fld>
                    <a:r>
                      <a:rPr lang="en-US"/>
                      <a:t>.0</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38-45BA-98D6-EB8504B5C96B}"/>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'5G '!$A$2:$A$6</c:f>
              <c:strCache>
                <c:ptCount val="5"/>
                <c:pt idx="0">
                  <c:v>2019</c:v>
                </c:pt>
                <c:pt idx="1">
                  <c:v>2020</c:v>
                </c:pt>
                <c:pt idx="2">
                  <c:v>2021E</c:v>
                </c:pt>
                <c:pt idx="3">
                  <c:v>2022E</c:v>
                </c:pt>
                <c:pt idx="4">
                  <c:v>2023E</c:v>
                </c:pt>
              </c:strCache>
            </c:strRef>
          </c:cat>
          <c:val>
            <c:numRef>
              <c:f>'5G '!$B$2:$B$6</c:f>
              <c:numCache>
                <c:formatCode>General</c:formatCode>
                <c:ptCount val="5"/>
                <c:pt idx="0">
                  <c:v>49.7</c:v>
                </c:pt>
                <c:pt idx="1">
                  <c:v>63</c:v>
                </c:pt>
                <c:pt idx="2">
                  <c:v>79.8</c:v>
                </c:pt>
                <c:pt idx="3">
                  <c:v>101.1</c:v>
                </c:pt>
                <c:pt idx="4">
                  <c:v>128.1</c:v>
                </c:pt>
              </c:numCache>
            </c:numRef>
          </c:val>
          <c:extLst>
            <c:ext xmlns:c16="http://schemas.microsoft.com/office/drawing/2014/chart" uri="{C3380CC4-5D6E-409C-BE32-E72D297353CC}">
              <c16:uniqueId val="{00000004-4238-45BA-98D6-EB8504B5C96B}"/>
            </c:ext>
          </c:extLst>
        </c:ser>
        <c:dLbls>
          <c:dLblPos val="outEnd"/>
          <c:showLegendKey val="0"/>
          <c:showVal val="1"/>
          <c:showCatName val="0"/>
          <c:showSerName val="0"/>
          <c:showPercent val="0"/>
          <c:showBubbleSize val="0"/>
        </c:dLbls>
        <c:gapWidth val="80"/>
        <c:overlap val="-27"/>
        <c:axId val="1502057632"/>
        <c:axId val="1381072976"/>
      </c:barChart>
      <c:catAx>
        <c:axId val="1502057632"/>
        <c:scaling>
          <c:orientation val="minMax"/>
        </c:scaling>
        <c:delete val="0"/>
        <c:axPos val="b"/>
        <c:numFmt formatCode="General" sourceLinked="1"/>
        <c:majorTickMark val="out"/>
        <c:minorTickMark val="none"/>
        <c:tickLblPos val="nextTo"/>
        <c:spPr>
          <a:noFill/>
          <a:ln w="9525" cap="flat" cmpd="sng" algn="ctr">
            <a:solidFill>
              <a:srgbClr val="231F20"/>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381072976"/>
        <c:crosses val="autoZero"/>
        <c:auto val="1"/>
        <c:lblAlgn val="ctr"/>
        <c:lblOffset val="100"/>
        <c:noMultiLvlLbl val="0"/>
      </c:catAx>
      <c:valAx>
        <c:axId val="1381072976"/>
        <c:scaling>
          <c:orientation val="minMax"/>
        </c:scaling>
        <c:delete val="1"/>
        <c:axPos val="l"/>
        <c:numFmt formatCode="General" sourceLinked="1"/>
        <c:majorTickMark val="out"/>
        <c:minorTickMark val="none"/>
        <c:tickLblPos val="nextTo"/>
        <c:crossAx val="1502057632"/>
        <c:crosses val="autoZero"/>
        <c:crossBetween val="between"/>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'Market Share Cloud Providers'!$B$1</c:f>
              <c:strCache>
                <c:ptCount val="1"/>
                <c:pt idx="0">
                  <c:v>Market Share Percentage</c:v>
                </c:pt>
              </c:strCache>
            </c:strRef>
          </c:tx>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2C1A-4C85-8367-82E5C61E337C}"/>
              </c:ext>
            </c:extLst>
          </c:dPt>
          <c:dPt>
            <c:idx val="1"/>
            <c:invertIfNegative val="0"/>
            <c:bubble3D val="0"/>
            <c:spPr>
              <a:solidFill>
                <a:srgbClr val="00338E"/>
              </a:solidFill>
              <a:ln>
                <a:noFill/>
              </a:ln>
              <a:effectLst/>
            </c:spPr>
            <c:extLst>
              <c:ext xmlns:c16="http://schemas.microsoft.com/office/drawing/2014/chart" uri="{C3380CC4-5D6E-409C-BE32-E72D297353CC}">
                <c16:uniqueId val="{0000000A-B689-4312-AE9B-118C79426C8A}"/>
              </c:ext>
            </c:extLst>
          </c:dPt>
          <c:dPt>
            <c:idx val="2"/>
            <c:invertIfNegative val="0"/>
            <c:bubble3D val="0"/>
            <c:spPr>
              <a:solidFill>
                <a:schemeClr val="tx1"/>
              </a:solidFill>
              <a:ln>
                <a:noFill/>
              </a:ln>
              <a:effectLst/>
            </c:spPr>
            <c:extLst>
              <c:ext xmlns:c16="http://schemas.microsoft.com/office/drawing/2014/chart" uri="{C3380CC4-5D6E-409C-BE32-E72D297353CC}">
                <c16:uniqueId val="{00000003-2C1A-4C85-8367-82E5C61E337C}"/>
              </c:ext>
            </c:extLst>
          </c:dPt>
          <c:dPt>
            <c:idx val="3"/>
            <c:invertIfNegative val="0"/>
            <c:bubble3D val="0"/>
            <c:spPr>
              <a:solidFill>
                <a:schemeClr val="tx1"/>
              </a:solidFill>
              <a:ln>
                <a:noFill/>
              </a:ln>
              <a:effectLst/>
            </c:spPr>
            <c:extLst>
              <c:ext xmlns:c16="http://schemas.microsoft.com/office/drawing/2014/chart" uri="{C3380CC4-5D6E-409C-BE32-E72D297353CC}">
                <c16:uniqueId val="{00000005-2C1A-4C85-8367-82E5C61E337C}"/>
              </c:ext>
            </c:extLst>
          </c:dPt>
          <c:dPt>
            <c:idx val="4"/>
            <c:invertIfNegative val="0"/>
            <c:bubble3D val="0"/>
            <c:spPr>
              <a:solidFill>
                <a:schemeClr val="tx1"/>
              </a:solidFill>
              <a:ln>
                <a:noFill/>
              </a:ln>
              <a:effectLst/>
            </c:spPr>
            <c:extLst>
              <c:ext xmlns:c16="http://schemas.microsoft.com/office/drawing/2014/chart" uri="{C3380CC4-5D6E-409C-BE32-E72D297353CC}">
                <c16:uniqueId val="{00000007-2C1A-4C85-8367-82E5C61E337C}"/>
              </c:ext>
            </c:extLst>
          </c:dPt>
          <c:dPt>
            <c:idx val="5"/>
            <c:invertIfNegative val="0"/>
            <c:bubble3D val="0"/>
            <c:spPr>
              <a:solidFill>
                <a:srgbClr val="00338E"/>
              </a:solidFill>
              <a:ln>
                <a:noFill/>
              </a:ln>
              <a:effectLst/>
            </c:spPr>
            <c:extLst>
              <c:ext xmlns:c16="http://schemas.microsoft.com/office/drawing/2014/chart" uri="{C3380CC4-5D6E-409C-BE32-E72D297353CC}">
                <c16:uniqueId val="{0000000B-B689-4312-AE9B-118C79426C8A}"/>
              </c:ext>
            </c:extLst>
          </c:dPt>
          <c:dPt>
            <c:idx val="6"/>
            <c:invertIfNegative val="0"/>
            <c:bubble3D val="0"/>
            <c:spPr>
              <a:solidFill>
                <a:schemeClr val="tx1"/>
              </a:solidFill>
              <a:ln>
                <a:noFill/>
              </a:ln>
              <a:effectLst/>
            </c:spPr>
            <c:extLst>
              <c:ext xmlns:c16="http://schemas.microsoft.com/office/drawing/2014/chart" uri="{C3380CC4-5D6E-409C-BE32-E72D297353CC}">
                <c16:uniqueId val="{00000009-2C1A-4C85-8367-82E5C61E337C}"/>
              </c:ext>
            </c:extLst>
          </c:dPt>
          <c:dPt>
            <c:idx val="7"/>
            <c:invertIfNegative val="0"/>
            <c:bubble3D val="0"/>
            <c:spPr>
              <a:solidFill>
                <a:srgbClr val="00338E"/>
              </a:solidFill>
              <a:ln>
                <a:noFill/>
              </a:ln>
              <a:effectLst/>
            </c:spPr>
            <c:extLst>
              <c:ext xmlns:c16="http://schemas.microsoft.com/office/drawing/2014/chart" uri="{C3380CC4-5D6E-409C-BE32-E72D297353CC}">
                <c16:uniqueId val="{0000000C-B689-4312-AE9B-118C79426C8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 Share Cloud Providers'!$A$2:$A$9</c:f>
              <c:strCache>
                <c:ptCount val="8"/>
                <c:pt idx="0">
                  <c:v>Amazon</c:v>
                </c:pt>
                <c:pt idx="1">
                  <c:v>Azure</c:v>
                </c:pt>
                <c:pt idx="2">
                  <c:v>Google Cloud</c:v>
                </c:pt>
                <c:pt idx="3">
                  <c:v>Alibaba Cloud</c:v>
                </c:pt>
                <c:pt idx="4">
                  <c:v>IBM Cloud</c:v>
                </c:pt>
                <c:pt idx="5">
                  <c:v>Salesforce</c:v>
                </c:pt>
                <c:pt idx="6">
                  <c:v>Tencent Cloud</c:v>
                </c:pt>
                <c:pt idx="7">
                  <c:v>Oracle Cloud</c:v>
                </c:pt>
              </c:strCache>
            </c:strRef>
          </c:cat>
          <c:val>
            <c:numRef>
              <c:f>'Market Share Cloud Providers'!$B$2:$B$9</c:f>
              <c:numCache>
                <c:formatCode>0%</c:formatCode>
                <c:ptCount val="8"/>
                <c:pt idx="0">
                  <c:v>0.33</c:v>
                </c:pt>
                <c:pt idx="1">
                  <c:v>0.18</c:v>
                </c:pt>
                <c:pt idx="2">
                  <c:v>0.09</c:v>
                </c:pt>
                <c:pt idx="3">
                  <c:v>0.06</c:v>
                </c:pt>
                <c:pt idx="4">
                  <c:v>0.05</c:v>
                </c:pt>
                <c:pt idx="5">
                  <c:v>0.03</c:v>
                </c:pt>
                <c:pt idx="6">
                  <c:v>0.02</c:v>
                </c:pt>
                <c:pt idx="7">
                  <c:v>0.02</c:v>
                </c:pt>
              </c:numCache>
            </c:numRef>
          </c:val>
          <c:extLst>
            <c:ext xmlns:c16="http://schemas.microsoft.com/office/drawing/2014/chart" uri="{C3380CC4-5D6E-409C-BE32-E72D297353CC}">
              <c16:uniqueId val="{0000000A-2C1A-4C85-8367-82E5C61E337C}"/>
            </c:ext>
          </c:extLst>
        </c:ser>
        <c:dLbls>
          <c:dLblPos val="outEnd"/>
          <c:showLegendKey val="0"/>
          <c:showVal val="1"/>
          <c:showCatName val="0"/>
          <c:showSerName val="0"/>
          <c:showPercent val="0"/>
          <c:showBubbleSize val="0"/>
        </c:dLbls>
        <c:gapWidth val="80"/>
        <c:axId val="1643916064"/>
        <c:axId val="1543773728"/>
      </c:barChart>
      <c:catAx>
        <c:axId val="16439160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543773728"/>
        <c:crosses val="autoZero"/>
        <c:auto val="1"/>
        <c:lblAlgn val="ctr"/>
        <c:lblOffset val="100"/>
        <c:noMultiLvlLbl val="0"/>
      </c:catAx>
      <c:valAx>
        <c:axId val="1543773728"/>
        <c:scaling>
          <c:orientation val="minMax"/>
        </c:scaling>
        <c:delete val="1"/>
        <c:axPos val="l"/>
        <c:numFmt formatCode="0%" sourceLinked="1"/>
        <c:majorTickMark val="out"/>
        <c:minorTickMark val="none"/>
        <c:tickLblPos val="nextTo"/>
        <c:crossAx val="164391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rgbClr val="00338E"/>
              </a:solidFill>
              <a:ln w="19050">
                <a:solidFill>
                  <a:schemeClr val="lt1"/>
                </a:solidFill>
              </a:ln>
              <a:effectLst/>
            </c:spPr>
            <c:extLst>
              <c:ext xmlns:c16="http://schemas.microsoft.com/office/drawing/2014/chart" uri="{C3380CC4-5D6E-409C-BE32-E72D297353CC}">
                <c16:uniqueId val="{00000001-3CF8-4E19-9EF0-523C3AC9C50C}"/>
              </c:ext>
            </c:extLst>
          </c:dPt>
          <c:dPt>
            <c:idx val="1"/>
            <c:bubble3D val="0"/>
            <c:spPr>
              <a:solidFill>
                <a:srgbClr val="FFFFFF">
                  <a:lumMod val="50000"/>
                </a:srgbClr>
              </a:solidFill>
              <a:ln w="19050">
                <a:solidFill>
                  <a:schemeClr val="lt1"/>
                </a:solidFill>
              </a:ln>
              <a:effectLst/>
            </c:spPr>
            <c:extLst>
              <c:ext xmlns:c16="http://schemas.microsoft.com/office/drawing/2014/chart" uri="{C3380CC4-5D6E-409C-BE32-E72D297353CC}">
                <c16:uniqueId val="{00000003-3CF8-4E19-9EF0-523C3AC9C50C}"/>
              </c:ext>
            </c:extLst>
          </c:dPt>
          <c:dPt>
            <c:idx val="2"/>
            <c:bubble3D val="0"/>
            <c:spPr>
              <a:solidFill>
                <a:srgbClr val="FFFFFF">
                  <a:lumMod val="85000"/>
                </a:srgbClr>
              </a:solidFill>
              <a:ln w="19050">
                <a:solidFill>
                  <a:schemeClr val="lt1"/>
                </a:solidFill>
              </a:ln>
              <a:effectLst/>
            </c:spPr>
            <c:extLst>
              <c:ext xmlns:c16="http://schemas.microsoft.com/office/drawing/2014/chart" uri="{C3380CC4-5D6E-409C-BE32-E72D297353CC}">
                <c16:uniqueId val="{00000005-3CF8-4E19-9EF0-523C3AC9C50C}"/>
              </c:ext>
            </c:extLst>
          </c:dPt>
          <c:dPt>
            <c:idx val="3"/>
            <c:bubble3D val="0"/>
            <c:spPr>
              <a:solidFill>
                <a:srgbClr val="000000"/>
              </a:solidFill>
              <a:ln w="19050">
                <a:solidFill>
                  <a:schemeClr val="lt1"/>
                </a:solidFill>
              </a:ln>
              <a:effectLst/>
            </c:spPr>
            <c:extLst>
              <c:ext xmlns:c16="http://schemas.microsoft.com/office/drawing/2014/chart" uri="{C3380CC4-5D6E-409C-BE32-E72D297353CC}">
                <c16:uniqueId val="{00000007-3CF8-4E19-9EF0-523C3AC9C50C}"/>
              </c:ext>
            </c:extLst>
          </c:dPt>
          <c:dLbls>
            <c:dLbl>
              <c:idx val="0"/>
              <c:layout>
                <c:manualLayout>
                  <c:x val="-0.13896459070072484"/>
                  <c:y val="0.14794169297924595"/>
                </c:manualLayout>
              </c:layout>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1278952951048491"/>
                      <c:h val="0.15255023146794963"/>
                    </c:manualLayout>
                  </c15:layout>
                </c:ext>
                <c:ext xmlns:c16="http://schemas.microsoft.com/office/drawing/2014/chart" uri="{C3380CC4-5D6E-409C-BE32-E72D297353CC}">
                  <c16:uniqueId val="{00000001-3CF8-4E19-9EF0-523C3AC9C50C}"/>
                </c:ext>
              </c:extLst>
            </c:dLbl>
            <c:dLbl>
              <c:idx val="1"/>
              <c:layout>
                <c:manualLayout>
                  <c:x val="-0.19976159913229197"/>
                  <c:y val="7.3839917550804032E-2"/>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3667406853717199"/>
                      <c:h val="0.1220401851743597"/>
                    </c:manualLayout>
                  </c15:layout>
                </c:ext>
                <c:ext xmlns:c16="http://schemas.microsoft.com/office/drawing/2014/chart" uri="{C3380CC4-5D6E-409C-BE32-E72D297353CC}">
                  <c16:uniqueId val="{00000003-3CF8-4E19-9EF0-523C3AC9C50C}"/>
                </c:ext>
              </c:extLst>
            </c:dLbl>
            <c:dLbl>
              <c:idx val="2"/>
              <c:layout>
                <c:manualLayout>
                  <c:x val="-3.4385529628112428E-2"/>
                  <c:y val="4.1080456033101397E-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CF8-4E19-9EF0-523C3AC9C50C}"/>
                </c:ext>
              </c:extLst>
            </c:dLbl>
            <c:dLbl>
              <c:idx val="3"/>
              <c:dLblPos val="bestFit"/>
              <c:showLegendKey val="0"/>
              <c:showVal val="1"/>
              <c:showCatName val="0"/>
              <c:showSerName val="0"/>
              <c:showPercent val="0"/>
              <c:showBubbleSize val="0"/>
              <c:extLst>
                <c:ext xmlns:c15="http://schemas.microsoft.com/office/drawing/2012/chart" uri="{CE6537A1-D6FC-4f65-9D91-7224C49458BB}">
                  <c15:layout>
                    <c:manualLayout>
                      <c:w val="0.2540446423747626"/>
                      <c:h val="0.1220401851743597"/>
                    </c:manualLayout>
                  </c15:layout>
                </c:ext>
                <c:ext xmlns:c16="http://schemas.microsoft.com/office/drawing/2014/chart" uri="{C3380CC4-5D6E-409C-BE32-E72D297353CC}">
                  <c16:uniqueId val="{00000007-3CF8-4E19-9EF0-523C3AC9C50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Sheet1!$B$18:$B$21</c:f>
              <c:strCache>
                <c:ptCount val="4"/>
                <c:pt idx="0">
                  <c:v>Vertiv</c:v>
                </c:pt>
                <c:pt idx="1">
                  <c:v>Schneider</c:v>
                </c:pt>
                <c:pt idx="2">
                  <c:v>Eaton</c:v>
                </c:pt>
                <c:pt idx="3">
                  <c:v>Other</c:v>
                </c:pt>
              </c:strCache>
            </c:strRef>
          </c:cat>
          <c:val>
            <c:numRef>
              <c:f>Sheet1!$C$18:$C$21</c:f>
              <c:numCache>
                <c:formatCode>0%</c:formatCode>
                <c:ptCount val="4"/>
                <c:pt idx="0">
                  <c:v>0.12</c:v>
                </c:pt>
                <c:pt idx="1">
                  <c:v>0.11</c:v>
                </c:pt>
                <c:pt idx="2">
                  <c:v>0.05</c:v>
                </c:pt>
                <c:pt idx="3">
                  <c:v>0.72</c:v>
                </c:pt>
              </c:numCache>
            </c:numRef>
          </c:val>
          <c:extLst>
            <c:ext xmlns:c16="http://schemas.microsoft.com/office/drawing/2014/chart" uri="{C3380CC4-5D6E-409C-BE32-E72D297353CC}">
              <c16:uniqueId val="{00000008-3CF8-4E19-9EF0-523C3AC9C50C}"/>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rgbClr val="00338E"/>
              </a:solidFill>
              <a:ln w="19050">
                <a:solidFill>
                  <a:schemeClr val="lt1"/>
                </a:solidFill>
              </a:ln>
              <a:effectLst/>
            </c:spPr>
            <c:extLst>
              <c:ext xmlns:c16="http://schemas.microsoft.com/office/drawing/2014/chart" uri="{C3380CC4-5D6E-409C-BE32-E72D297353CC}">
                <c16:uniqueId val="{00000001-308A-4071-A449-28F6A177C6CD}"/>
              </c:ext>
            </c:extLst>
          </c:dPt>
          <c:dPt>
            <c:idx val="1"/>
            <c:bubble3D val="0"/>
            <c:spPr>
              <a:solidFill>
                <a:srgbClr val="727CA3">
                  <a:lumMod val="40000"/>
                  <a:lumOff val="60000"/>
                </a:srgbClr>
              </a:solidFill>
              <a:ln w="19050">
                <a:solidFill>
                  <a:schemeClr val="lt1"/>
                </a:solidFill>
              </a:ln>
              <a:effectLst/>
            </c:spPr>
            <c:extLst>
              <c:ext xmlns:c16="http://schemas.microsoft.com/office/drawing/2014/chart" uri="{C3380CC4-5D6E-409C-BE32-E72D297353CC}">
                <c16:uniqueId val="{00000003-308A-4071-A449-28F6A177C6CD}"/>
              </c:ext>
            </c:extLst>
          </c:dPt>
          <c:dPt>
            <c:idx val="2"/>
            <c:bubble3D val="0"/>
            <c:spPr>
              <a:solidFill>
                <a:srgbClr val="FFFFFF">
                  <a:lumMod val="50000"/>
                </a:srgbClr>
              </a:solidFill>
              <a:ln w="19050">
                <a:solidFill>
                  <a:schemeClr val="lt1"/>
                </a:solidFill>
              </a:ln>
              <a:effectLst/>
            </c:spPr>
            <c:extLst>
              <c:ext xmlns:c16="http://schemas.microsoft.com/office/drawing/2014/chart" uri="{C3380CC4-5D6E-409C-BE32-E72D297353CC}">
                <c16:uniqueId val="{00000005-308A-4071-A449-28F6A177C6CD}"/>
              </c:ext>
            </c:extLst>
          </c:dPt>
          <c:dPt>
            <c:idx val="3"/>
            <c:bubble3D val="0"/>
            <c:spPr>
              <a:solidFill>
                <a:srgbClr val="000000"/>
              </a:solidFill>
              <a:ln w="19050">
                <a:solidFill>
                  <a:schemeClr val="lt1"/>
                </a:solidFill>
              </a:ln>
              <a:effectLst/>
            </c:spPr>
            <c:extLst>
              <c:ext xmlns:c16="http://schemas.microsoft.com/office/drawing/2014/chart" uri="{C3380CC4-5D6E-409C-BE32-E72D297353CC}">
                <c16:uniqueId val="{00000007-308A-4071-A449-28F6A177C6CD}"/>
              </c:ext>
            </c:extLst>
          </c:dPt>
          <c:dLbls>
            <c:dLbl>
              <c:idx val="2"/>
              <c:layout>
                <c:manualLayout>
                  <c:x val="-4.298841187742531E-3"/>
                  <c:y val="-3.7645873656376894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08A-4071-A449-28F6A177C6C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Sheet1!$B$7:$B$10</c:f>
              <c:strCache>
                <c:ptCount val="4"/>
                <c:pt idx="0">
                  <c:v>Vertiv </c:v>
                </c:pt>
                <c:pt idx="1">
                  <c:v>Stulz </c:v>
                </c:pt>
                <c:pt idx="2">
                  <c:v>Schneider</c:v>
                </c:pt>
                <c:pt idx="3">
                  <c:v>Other</c:v>
                </c:pt>
              </c:strCache>
            </c:strRef>
          </c:cat>
          <c:val>
            <c:numRef>
              <c:f>Sheet1!$C$7:$C$10</c:f>
              <c:numCache>
                <c:formatCode>0%</c:formatCode>
                <c:ptCount val="4"/>
                <c:pt idx="0">
                  <c:v>0.32</c:v>
                </c:pt>
                <c:pt idx="1">
                  <c:v>0.16</c:v>
                </c:pt>
                <c:pt idx="2">
                  <c:v>0.05</c:v>
                </c:pt>
                <c:pt idx="3">
                  <c:v>0.48</c:v>
                </c:pt>
              </c:numCache>
            </c:numRef>
          </c:val>
          <c:extLst>
            <c:ext xmlns:c16="http://schemas.microsoft.com/office/drawing/2014/chart" uri="{C3380CC4-5D6E-409C-BE32-E72D297353CC}">
              <c16:uniqueId val="{00000008-308A-4071-A449-28F6A177C6C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rgbClr val="00338E"/>
              </a:solidFill>
              <a:ln w="19050">
                <a:solidFill>
                  <a:schemeClr val="lt1"/>
                </a:solidFill>
              </a:ln>
              <a:effectLst/>
            </c:spPr>
            <c:extLst>
              <c:ext xmlns:c16="http://schemas.microsoft.com/office/drawing/2014/chart" uri="{C3380CC4-5D6E-409C-BE32-E72D297353CC}">
                <c16:uniqueId val="{00000001-5E3C-432C-993F-0758E18D95C9}"/>
              </c:ext>
            </c:extLst>
          </c:dPt>
          <c:dPt>
            <c:idx val="1"/>
            <c:bubble3D val="0"/>
            <c:spPr>
              <a:solidFill>
                <a:srgbClr val="FFFFFF">
                  <a:lumMod val="50000"/>
                </a:srgbClr>
              </a:solidFill>
              <a:ln w="19050">
                <a:solidFill>
                  <a:schemeClr val="lt1"/>
                </a:solidFill>
              </a:ln>
              <a:effectLst/>
            </c:spPr>
            <c:extLst>
              <c:ext xmlns:c16="http://schemas.microsoft.com/office/drawing/2014/chart" uri="{C3380CC4-5D6E-409C-BE32-E72D297353CC}">
                <c16:uniqueId val="{00000003-5E3C-432C-993F-0758E18D95C9}"/>
              </c:ext>
            </c:extLst>
          </c:dPt>
          <c:dPt>
            <c:idx val="2"/>
            <c:bubble3D val="0"/>
            <c:spPr>
              <a:solidFill>
                <a:srgbClr val="FFFFFF">
                  <a:lumMod val="85000"/>
                </a:srgbClr>
              </a:solidFill>
              <a:ln w="19050">
                <a:solidFill>
                  <a:schemeClr val="lt1"/>
                </a:solidFill>
              </a:ln>
              <a:effectLst/>
            </c:spPr>
            <c:extLst>
              <c:ext xmlns:c16="http://schemas.microsoft.com/office/drawing/2014/chart" uri="{C3380CC4-5D6E-409C-BE32-E72D297353CC}">
                <c16:uniqueId val="{00000005-5E3C-432C-993F-0758E18D95C9}"/>
              </c:ext>
            </c:extLst>
          </c:dPt>
          <c:dPt>
            <c:idx val="3"/>
            <c:bubble3D val="0"/>
            <c:spPr>
              <a:solidFill>
                <a:srgbClr val="000000"/>
              </a:solidFill>
              <a:ln w="19050">
                <a:solidFill>
                  <a:schemeClr val="lt1"/>
                </a:solidFill>
              </a:ln>
              <a:effectLst/>
            </c:spPr>
            <c:extLst>
              <c:ext xmlns:c16="http://schemas.microsoft.com/office/drawing/2014/chart" uri="{C3380CC4-5D6E-409C-BE32-E72D297353CC}">
                <c16:uniqueId val="{00000007-5E3C-432C-993F-0758E18D95C9}"/>
              </c:ext>
            </c:extLst>
          </c:dPt>
          <c:dLbls>
            <c:dLbl>
              <c:idx val="0"/>
              <c:layout>
                <c:manualLayout>
                  <c:x val="-0.14204357422323283"/>
                  <c:y val="0.1663024078552826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3C-432C-993F-0758E18D95C9}"/>
                </c:ext>
              </c:extLst>
            </c:dLbl>
            <c:dLbl>
              <c:idx val="1"/>
              <c:layout>
                <c:manualLayout>
                  <c:x val="-0.15073433254869298"/>
                  <c:y val="5.620365475270180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3C-432C-993F-0758E18D95C9}"/>
                </c:ext>
              </c:extLst>
            </c:dLbl>
            <c:dLbl>
              <c:idx val="2"/>
              <c:layout>
                <c:manualLayout>
                  <c:x val="-3.2776745824592869E-2"/>
                  <c:y val="-9.9062647899531373E-3"/>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E3C-432C-993F-0758E18D95C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Sheet1!$B$2:$B$5</c:f>
              <c:strCache>
                <c:ptCount val="4"/>
                <c:pt idx="0">
                  <c:v>Vertiv</c:v>
                </c:pt>
                <c:pt idx="1">
                  <c:v>Schneider</c:v>
                </c:pt>
                <c:pt idx="2">
                  <c:v>Eaton</c:v>
                </c:pt>
                <c:pt idx="3">
                  <c:v>Other</c:v>
                </c:pt>
              </c:strCache>
            </c:strRef>
          </c:cat>
          <c:val>
            <c:numRef>
              <c:f>Sheet1!$C$2:$C$5</c:f>
              <c:numCache>
                <c:formatCode>0%</c:formatCode>
                <c:ptCount val="4"/>
                <c:pt idx="0">
                  <c:v>0.16</c:v>
                </c:pt>
                <c:pt idx="1">
                  <c:v>0.08</c:v>
                </c:pt>
                <c:pt idx="2">
                  <c:v>7.0000000000000007E-2</c:v>
                </c:pt>
                <c:pt idx="3">
                  <c:v>0.69</c:v>
                </c:pt>
              </c:numCache>
            </c:numRef>
          </c:val>
          <c:extLst>
            <c:ext xmlns:c16="http://schemas.microsoft.com/office/drawing/2014/chart" uri="{C3380CC4-5D6E-409C-BE32-E72D297353CC}">
              <c16:uniqueId val="{00000008-5E3C-432C-993F-0758E18D95C9}"/>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rgbClr val="00338E"/>
              </a:solidFill>
              <a:ln w="19050">
                <a:solidFill>
                  <a:schemeClr val="lt1"/>
                </a:solidFill>
              </a:ln>
              <a:effectLst/>
            </c:spPr>
            <c:extLst>
              <c:ext xmlns:c16="http://schemas.microsoft.com/office/drawing/2014/chart" uri="{C3380CC4-5D6E-409C-BE32-E72D297353CC}">
                <c16:uniqueId val="{00000001-B53D-4FC3-85DE-45CECEB4B38D}"/>
              </c:ext>
            </c:extLst>
          </c:dPt>
          <c:dPt>
            <c:idx val="1"/>
            <c:bubble3D val="0"/>
            <c:spPr>
              <a:solidFill>
                <a:srgbClr val="FFFFFF">
                  <a:lumMod val="50000"/>
                </a:srgbClr>
              </a:solidFill>
              <a:ln w="19050">
                <a:solidFill>
                  <a:schemeClr val="lt1"/>
                </a:solidFill>
              </a:ln>
              <a:effectLst/>
            </c:spPr>
            <c:extLst>
              <c:ext xmlns:c16="http://schemas.microsoft.com/office/drawing/2014/chart" uri="{C3380CC4-5D6E-409C-BE32-E72D297353CC}">
                <c16:uniqueId val="{00000003-B53D-4FC3-85DE-45CECEB4B38D}"/>
              </c:ext>
            </c:extLst>
          </c:dPt>
          <c:dPt>
            <c:idx val="2"/>
            <c:bubble3D val="0"/>
            <c:spPr>
              <a:solidFill>
                <a:srgbClr val="FFFFFF">
                  <a:lumMod val="75000"/>
                </a:srgbClr>
              </a:solidFill>
              <a:ln w="19050">
                <a:solidFill>
                  <a:schemeClr val="lt1"/>
                </a:solidFill>
              </a:ln>
              <a:effectLst/>
            </c:spPr>
            <c:extLst>
              <c:ext xmlns:c16="http://schemas.microsoft.com/office/drawing/2014/chart" uri="{C3380CC4-5D6E-409C-BE32-E72D297353CC}">
                <c16:uniqueId val="{00000005-B53D-4FC3-85DE-45CECEB4B38D}"/>
              </c:ext>
            </c:extLst>
          </c:dPt>
          <c:dPt>
            <c:idx val="3"/>
            <c:bubble3D val="0"/>
            <c:spPr>
              <a:solidFill>
                <a:srgbClr val="FFFFFF">
                  <a:lumMod val="85000"/>
                </a:srgbClr>
              </a:solidFill>
              <a:ln w="19050">
                <a:solidFill>
                  <a:schemeClr val="lt1"/>
                </a:solidFill>
              </a:ln>
              <a:effectLst/>
            </c:spPr>
            <c:extLst>
              <c:ext xmlns:c16="http://schemas.microsoft.com/office/drawing/2014/chart" uri="{C3380CC4-5D6E-409C-BE32-E72D297353CC}">
                <c16:uniqueId val="{00000007-B53D-4FC3-85DE-45CECEB4B38D}"/>
              </c:ext>
            </c:extLst>
          </c:dPt>
          <c:dPt>
            <c:idx val="4"/>
            <c:bubble3D val="0"/>
            <c:spPr>
              <a:solidFill>
                <a:srgbClr val="000000"/>
              </a:solidFill>
              <a:ln w="19050">
                <a:solidFill>
                  <a:schemeClr val="lt1"/>
                </a:solidFill>
              </a:ln>
              <a:effectLst/>
            </c:spPr>
            <c:extLst>
              <c:ext xmlns:c16="http://schemas.microsoft.com/office/drawing/2014/chart" uri="{C3380CC4-5D6E-409C-BE32-E72D297353CC}">
                <c16:uniqueId val="{00000009-B53D-4FC3-85DE-45CECEB4B38D}"/>
              </c:ext>
            </c:extLst>
          </c:dPt>
          <c:dLbls>
            <c:dLbl>
              <c:idx val="0"/>
              <c:layout>
                <c:manualLayout>
                  <c:x val="-0.12012549331911854"/>
                  <c:y val="0.1305302846593709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3D-4FC3-85DE-45CECEB4B38D}"/>
                </c:ext>
              </c:extLst>
            </c:dLbl>
            <c:dLbl>
              <c:idx val="2"/>
              <c:layout>
                <c:manualLayout>
                  <c:x val="-0.11538706082957892"/>
                  <c:y val="-0.11278737767625961"/>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53D-4FC3-85DE-45CECEB4B38D}"/>
                </c:ext>
              </c:extLst>
            </c:dLbl>
            <c:dLbl>
              <c:idx val="3"/>
              <c:layout>
                <c:manualLayout>
                  <c:x val="-7.7972197513896432E-2"/>
                  <c:y val="-0.129893536300132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53D-4FC3-85DE-45CECEB4B3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Bookman Old Style" panose="02050604050505020204"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Sheet1!$B$12:$B$16</c:f>
              <c:strCache>
                <c:ptCount val="5"/>
                <c:pt idx="0">
                  <c:v>Vertiv</c:v>
                </c:pt>
                <c:pt idx="1">
                  <c:v>Schneider</c:v>
                </c:pt>
                <c:pt idx="2">
                  <c:v>Legrand</c:v>
                </c:pt>
                <c:pt idx="3">
                  <c:v>Eaton</c:v>
                </c:pt>
                <c:pt idx="4">
                  <c:v>Other</c:v>
                </c:pt>
              </c:strCache>
            </c:strRef>
          </c:cat>
          <c:val>
            <c:numRef>
              <c:f>Sheet1!$C$12:$C$16</c:f>
              <c:numCache>
                <c:formatCode>0%</c:formatCode>
                <c:ptCount val="5"/>
                <c:pt idx="0">
                  <c:v>0.11</c:v>
                </c:pt>
                <c:pt idx="1">
                  <c:v>0.24</c:v>
                </c:pt>
                <c:pt idx="2">
                  <c:v>7.0000000000000007E-2</c:v>
                </c:pt>
                <c:pt idx="3">
                  <c:v>7.0000000000000007E-2</c:v>
                </c:pt>
                <c:pt idx="4">
                  <c:v>0.51</c:v>
                </c:pt>
              </c:numCache>
            </c:numRef>
          </c:val>
          <c:extLst>
            <c:ext xmlns:c16="http://schemas.microsoft.com/office/drawing/2014/chart" uri="{C3380CC4-5D6E-409C-BE32-E72D297353CC}">
              <c16:uniqueId val="{0000000A-B53D-4FC3-85DE-45CECEB4B38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2336195747270724"/>
          <c:y val="6.4484126984126991E-2"/>
          <c:w val="0.35327632279660692"/>
          <c:h val="0.58038253030871145"/>
        </c:manualLayout>
      </c:layout>
      <c:pieChart>
        <c:varyColors val="1"/>
        <c:ser>
          <c:idx val="0"/>
          <c:order val="0"/>
          <c:tx>
            <c:strRef>
              <c:f>Charts!$C$23</c:f>
              <c:strCache>
                <c:ptCount val="1"/>
                <c:pt idx="0">
                  <c:v>Revenue Breakdown </c:v>
                </c:pt>
              </c:strCache>
            </c:strRef>
          </c:tx>
          <c:dPt>
            <c:idx val="0"/>
            <c:bubble3D val="0"/>
            <c:spPr>
              <a:solidFill>
                <a:srgbClr val="00338E"/>
              </a:solidFill>
              <a:ln w="19050">
                <a:solidFill>
                  <a:schemeClr val="lt1"/>
                </a:solidFill>
              </a:ln>
              <a:effectLst/>
            </c:spPr>
            <c:extLst>
              <c:ext xmlns:c16="http://schemas.microsoft.com/office/drawing/2014/chart" uri="{C3380CC4-5D6E-409C-BE32-E72D297353CC}">
                <c16:uniqueId val="{00000001-1473-4259-9357-01FF5503187D}"/>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1473-4259-9357-01FF5503187D}"/>
              </c:ext>
            </c:extLst>
          </c:dPt>
          <c:dPt>
            <c:idx val="2"/>
            <c:bubble3D val="0"/>
            <c:spPr>
              <a:solidFill>
                <a:schemeClr val="tx1"/>
              </a:solidFill>
              <a:ln w="19050">
                <a:solidFill>
                  <a:schemeClr val="lt1"/>
                </a:solidFill>
              </a:ln>
              <a:effectLst/>
            </c:spPr>
            <c:extLst>
              <c:ext xmlns:c16="http://schemas.microsoft.com/office/drawing/2014/chart" uri="{C3380CC4-5D6E-409C-BE32-E72D297353CC}">
                <c16:uniqueId val="{00000005-1473-4259-9357-01FF5503187D}"/>
              </c:ext>
            </c:extLst>
          </c:dPt>
          <c:dLbls>
            <c:dLbl>
              <c:idx val="0"/>
              <c:tx>
                <c:rich>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fld id="{BBD18FED-04B0-48D0-8062-7C3670D46A70}" type="PERCENTAGE">
                      <a:rPr lang="en-US" sz="1100" baseline="0" smtClean="0">
                        <a:solidFill>
                          <a:schemeClr val="bg1"/>
                        </a:solidFill>
                        <a:latin typeface="Bookman Old Style" panose="02050604050505020204" pitchFamily="18" charset="0"/>
                      </a:rPr>
                      <a:pPr>
                        <a:defRPr sz="1100">
                          <a:solidFill>
                            <a:schemeClr val="bg1"/>
                          </a:solidFill>
                          <a:latin typeface="Bookman Old Style" panose="02050604050505020204" pitchFamily="18" charset="0"/>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layout>
                    <c:manualLayout>
                      <c:w val="0.11964720787050488"/>
                      <c:h val="0.15477361737500098"/>
                    </c:manualLayout>
                  </c15:layout>
                  <c15:dlblFieldTable/>
                  <c15:showDataLabelsRange val="0"/>
                </c:ext>
                <c:ext xmlns:c16="http://schemas.microsoft.com/office/drawing/2014/chart" uri="{C3380CC4-5D6E-409C-BE32-E72D297353CC}">
                  <c16:uniqueId val="{00000001-1473-4259-9357-01FF5503187D}"/>
                </c:ext>
              </c:extLst>
            </c:dLbl>
            <c:dLbl>
              <c:idx val="1"/>
              <c:tx>
                <c:rich>
                  <a:bodyPr/>
                  <a:lstStyle/>
                  <a:p>
                    <a:fld id="{45B68EFA-C1DF-4BC1-824D-EA7410D5997A}" type="PERCENTAGE">
                      <a:rPr lang="en-US" sz="1100" baseline="0" smtClean="0">
                        <a:latin typeface="Bookman Old Style" panose="02050604050505020204" pitchFamily="18" charset="0"/>
                      </a:rPr>
                      <a:pPr/>
                      <a:t>[PERCENTAGE]</a:t>
                    </a:fld>
                    <a:endParaRPr lang="en-US"/>
                  </a:p>
                </c:rich>
              </c:tx>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473-4259-9357-01FF5503187D}"/>
                </c:ext>
              </c:extLst>
            </c:dLbl>
            <c:dLbl>
              <c:idx val="2"/>
              <c:tx>
                <c:rich>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fld id="{D19EDED3-586D-4DBD-9CE9-D1D2DF5061F0}" type="PERCENTAGE">
                      <a:rPr lang="en-US" sz="1100" baseline="0" smtClean="0">
                        <a:solidFill>
                          <a:schemeClr val="bg1"/>
                        </a:solidFill>
                        <a:latin typeface="Bookman Old Style" panose="02050604050505020204" pitchFamily="18" charset="0"/>
                      </a:rPr>
                      <a:pPr>
                        <a:defRPr sz="1100">
                          <a:solidFill>
                            <a:schemeClr val="bg1"/>
                          </a:solidFill>
                          <a:latin typeface="Bookman Old Style" panose="02050604050505020204" pitchFamily="18" charset="0"/>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layout>
                    <c:manualLayout>
                      <c:w val="0.15707071627620622"/>
                      <c:h val="0.14642300127698879"/>
                    </c:manualLayout>
                  </c15:layout>
                  <c15:dlblFieldTable/>
                  <c15:showDataLabelsRange val="0"/>
                </c:ext>
                <c:ext xmlns:c16="http://schemas.microsoft.com/office/drawing/2014/chart" uri="{C3380CC4-5D6E-409C-BE32-E72D297353CC}">
                  <c16:uniqueId val="{00000005-1473-4259-9357-01FF5503187D}"/>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Bookman Old Style" panose="02050604050505020204" pitchFamily="18" charset="0"/>
                    <a:ea typeface="+mn-ea"/>
                    <a:cs typeface="+mn-cs"/>
                  </a:defRPr>
                </a:pPr>
                <a:endParaRPr lang="en-US"/>
              </a:p>
            </c:txPr>
            <c:dLblPos val="inEnd"/>
            <c:showLegendKey val="0"/>
            <c:showVal val="1"/>
            <c:showCatName val="1"/>
            <c:showSerName val="0"/>
            <c:showPercent val="1"/>
            <c:showBubbleSize val="0"/>
            <c:showLeaderLines val="0"/>
            <c:extLst>
              <c:ext xmlns:c15="http://schemas.microsoft.com/office/drawing/2012/chart" uri="{CE6537A1-D6FC-4f65-9D91-7224C49458BB}"/>
            </c:extLst>
          </c:dLbls>
          <c:cat>
            <c:strRef>
              <c:f>Charts!$B$24:$B$26</c:f>
              <c:strCache>
                <c:ptCount val="3"/>
                <c:pt idx="0">
                  <c:v>Critical infastructure &amp; solutions </c:v>
                </c:pt>
                <c:pt idx="1">
                  <c:v>Services &amp; spares</c:v>
                </c:pt>
                <c:pt idx="2">
                  <c:v>Integrated rack solutions</c:v>
                </c:pt>
              </c:strCache>
            </c:strRef>
          </c:cat>
          <c:val>
            <c:numRef>
              <c:f>Charts!$C$24:$C$26</c:f>
              <c:numCache>
                <c:formatCode>"$"#,##0_);\("$"#,##0\)</c:formatCode>
                <c:ptCount val="3"/>
                <c:pt idx="0">
                  <c:v>552.20000000000005</c:v>
                </c:pt>
                <c:pt idx="1">
                  <c:v>315.7</c:v>
                </c:pt>
                <c:pt idx="2">
                  <c:v>137.80000000000001</c:v>
                </c:pt>
              </c:numCache>
            </c:numRef>
          </c:val>
          <c:extLst>
            <c:ext xmlns:c16="http://schemas.microsoft.com/office/drawing/2014/chart" uri="{C3380CC4-5D6E-409C-BE32-E72D297353CC}">
              <c16:uniqueId val="{00000006-1473-4259-9357-01FF5503187D}"/>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
          <c:y val="0.68349503187101601"/>
          <c:w val="1"/>
          <c:h val="0.1782669630043390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Bookman Old Style" charset="0"/>
              <a:ea typeface="Bookman Old Style" charset="0"/>
              <a:cs typeface="Bookman Old Style" charset="0"/>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46526135390628E-2"/>
          <c:y val="0.18397422043212516"/>
          <c:w val="0.92454545454545456"/>
          <c:h val="0.59199999999999997"/>
        </c:manualLayout>
      </c:layout>
      <c:lineChart>
        <c:grouping val="standard"/>
        <c:varyColors val="0"/>
        <c:ser>
          <c:idx val="0"/>
          <c:order val="0"/>
          <c:tx>
            <c:v>Vertiv Holdings Co. (NYSE:VRT) - Share Pricing</c:v>
          </c:tx>
          <c:spPr>
            <a:ln w="22225">
              <a:solidFill>
                <a:srgbClr val="00338E"/>
              </a:solidFill>
              <a:prstDash val="solid"/>
            </a:ln>
          </c:spPr>
          <c:marker>
            <c:symbol val="none"/>
          </c:marker>
          <c:cat>
            <c:numRef>
              <c:f>'52 Week'!$A$37:$A$211</c:f>
              <c:numCache>
                <c:formatCode>General</c:formatCode>
                <c:ptCount val="175"/>
                <c:pt idx="14" formatCode="mmm\-yy">
                  <c:v>43892</c:v>
                </c:pt>
                <c:pt idx="36" formatCode="mmm\-yy">
                  <c:v>43922</c:v>
                </c:pt>
                <c:pt idx="57" formatCode="mmm\-yy">
                  <c:v>43952</c:v>
                </c:pt>
                <c:pt idx="77" formatCode="mmm\-yy">
                  <c:v>43983</c:v>
                </c:pt>
                <c:pt idx="99" formatCode="mmm\-yy">
                  <c:v>44013</c:v>
                </c:pt>
                <c:pt idx="121" formatCode="mmm\-yy">
                  <c:v>44046</c:v>
                </c:pt>
                <c:pt idx="142" formatCode="mmm\-yy">
                  <c:v>44075</c:v>
                </c:pt>
                <c:pt idx="163" formatCode="mmm\-yy">
                  <c:v>44105</c:v>
                </c:pt>
              </c:numCache>
            </c:numRef>
          </c:cat>
          <c:val>
            <c:numRef>
              <c:f>'52 Week'!$B$37:$B$211</c:f>
              <c:numCache>
                <c:formatCode>0.00</c:formatCode>
                <c:ptCount val="175"/>
                <c:pt idx="0">
                  <c:v>13</c:v>
                </c:pt>
                <c:pt idx="1">
                  <c:v>12.75</c:v>
                </c:pt>
                <c:pt idx="2">
                  <c:v>12.5</c:v>
                </c:pt>
                <c:pt idx="3">
                  <c:v>12.67</c:v>
                </c:pt>
                <c:pt idx="4">
                  <c:v>13</c:v>
                </c:pt>
                <c:pt idx="5">
                  <c:v>13.34</c:v>
                </c:pt>
                <c:pt idx="6">
                  <c:v>13.46</c:v>
                </c:pt>
                <c:pt idx="7">
                  <c:v>13</c:v>
                </c:pt>
                <c:pt idx="8">
                  <c:v>12.85</c:v>
                </c:pt>
                <c:pt idx="9">
                  <c:v>12.69</c:v>
                </c:pt>
                <c:pt idx="10">
                  <c:v>12.5</c:v>
                </c:pt>
                <c:pt idx="11">
                  <c:v>12.32</c:v>
                </c:pt>
                <c:pt idx="12">
                  <c:v>11.84</c:v>
                </c:pt>
                <c:pt idx="13">
                  <c:v>11.79</c:v>
                </c:pt>
                <c:pt idx="14">
                  <c:v>11.76</c:v>
                </c:pt>
                <c:pt idx="15">
                  <c:v>11.14</c:v>
                </c:pt>
                <c:pt idx="16">
                  <c:v>11.24</c:v>
                </c:pt>
                <c:pt idx="17">
                  <c:v>10.49</c:v>
                </c:pt>
                <c:pt idx="18">
                  <c:v>10</c:v>
                </c:pt>
                <c:pt idx="19">
                  <c:v>9.9499999999999993</c:v>
                </c:pt>
                <c:pt idx="20">
                  <c:v>11.1</c:v>
                </c:pt>
                <c:pt idx="21">
                  <c:v>10.65</c:v>
                </c:pt>
                <c:pt idx="22">
                  <c:v>8.6999999999999993</c:v>
                </c:pt>
                <c:pt idx="23">
                  <c:v>8.9</c:v>
                </c:pt>
                <c:pt idx="24">
                  <c:v>7.73</c:v>
                </c:pt>
                <c:pt idx="25">
                  <c:v>7.25</c:v>
                </c:pt>
                <c:pt idx="26">
                  <c:v>5.57</c:v>
                </c:pt>
                <c:pt idx="27">
                  <c:v>6.76</c:v>
                </c:pt>
                <c:pt idx="28">
                  <c:v>7.36</c:v>
                </c:pt>
                <c:pt idx="29">
                  <c:v>6.76</c:v>
                </c:pt>
                <c:pt idx="30">
                  <c:v>7.68</c:v>
                </c:pt>
                <c:pt idx="31">
                  <c:v>8.92</c:v>
                </c:pt>
                <c:pt idx="32">
                  <c:v>8.8800000000000008</c:v>
                </c:pt>
                <c:pt idx="33">
                  <c:v>8.2200000000000006</c:v>
                </c:pt>
                <c:pt idx="34">
                  <c:v>8.14</c:v>
                </c:pt>
                <c:pt idx="35">
                  <c:v>8.65</c:v>
                </c:pt>
                <c:pt idx="36">
                  <c:v>8.07</c:v>
                </c:pt>
                <c:pt idx="37">
                  <c:v>8.1300000000000008</c:v>
                </c:pt>
                <c:pt idx="38">
                  <c:v>7.9</c:v>
                </c:pt>
                <c:pt idx="39">
                  <c:v>8.6</c:v>
                </c:pt>
                <c:pt idx="40">
                  <c:v>8.14</c:v>
                </c:pt>
                <c:pt idx="41">
                  <c:v>8.5</c:v>
                </c:pt>
                <c:pt idx="42">
                  <c:v>9.19</c:v>
                </c:pt>
                <c:pt idx="43">
                  <c:v>9.65</c:v>
                </c:pt>
                <c:pt idx="44">
                  <c:v>9.8800000000000008</c:v>
                </c:pt>
                <c:pt idx="45">
                  <c:v>9.7200000000000006</c:v>
                </c:pt>
                <c:pt idx="46">
                  <c:v>10</c:v>
                </c:pt>
                <c:pt idx="47">
                  <c:v>10.28</c:v>
                </c:pt>
                <c:pt idx="48">
                  <c:v>10.26</c:v>
                </c:pt>
                <c:pt idx="49">
                  <c:v>9.98</c:v>
                </c:pt>
                <c:pt idx="50">
                  <c:v>10</c:v>
                </c:pt>
                <c:pt idx="51">
                  <c:v>10.09</c:v>
                </c:pt>
                <c:pt idx="52">
                  <c:v>10.26</c:v>
                </c:pt>
                <c:pt idx="53">
                  <c:v>10.37</c:v>
                </c:pt>
                <c:pt idx="54">
                  <c:v>10.45</c:v>
                </c:pt>
                <c:pt idx="55">
                  <c:v>10.65</c:v>
                </c:pt>
                <c:pt idx="56">
                  <c:v>10.59</c:v>
                </c:pt>
                <c:pt idx="57">
                  <c:v>10.29</c:v>
                </c:pt>
                <c:pt idx="58">
                  <c:v>10.09</c:v>
                </c:pt>
                <c:pt idx="59">
                  <c:v>10.4</c:v>
                </c:pt>
                <c:pt idx="60">
                  <c:v>10.65</c:v>
                </c:pt>
                <c:pt idx="61">
                  <c:v>10.87</c:v>
                </c:pt>
                <c:pt idx="62">
                  <c:v>11.01</c:v>
                </c:pt>
                <c:pt idx="63">
                  <c:v>11.54</c:v>
                </c:pt>
                <c:pt idx="64">
                  <c:v>11.56</c:v>
                </c:pt>
                <c:pt idx="65">
                  <c:v>11.24</c:v>
                </c:pt>
                <c:pt idx="66">
                  <c:v>11.59</c:v>
                </c:pt>
                <c:pt idx="67">
                  <c:v>11.45</c:v>
                </c:pt>
                <c:pt idx="68">
                  <c:v>11.71</c:v>
                </c:pt>
                <c:pt idx="69">
                  <c:v>11.75</c:v>
                </c:pt>
                <c:pt idx="70">
                  <c:v>11.97</c:v>
                </c:pt>
                <c:pt idx="71">
                  <c:v>12.02</c:v>
                </c:pt>
                <c:pt idx="72">
                  <c:v>12.07</c:v>
                </c:pt>
                <c:pt idx="73">
                  <c:v>12.49</c:v>
                </c:pt>
                <c:pt idx="74">
                  <c:v>12.45</c:v>
                </c:pt>
                <c:pt idx="75">
                  <c:v>12.55</c:v>
                </c:pt>
                <c:pt idx="76">
                  <c:v>12.73</c:v>
                </c:pt>
                <c:pt idx="77">
                  <c:v>13.31</c:v>
                </c:pt>
                <c:pt idx="78">
                  <c:v>13.47</c:v>
                </c:pt>
                <c:pt idx="79">
                  <c:v>13.92</c:v>
                </c:pt>
                <c:pt idx="80">
                  <c:v>13.64</c:v>
                </c:pt>
                <c:pt idx="81">
                  <c:v>14</c:v>
                </c:pt>
                <c:pt idx="82">
                  <c:v>14.86</c:v>
                </c:pt>
                <c:pt idx="83">
                  <c:v>14.22</c:v>
                </c:pt>
                <c:pt idx="84">
                  <c:v>14.22</c:v>
                </c:pt>
                <c:pt idx="85">
                  <c:v>13.54</c:v>
                </c:pt>
                <c:pt idx="86">
                  <c:v>14.26</c:v>
                </c:pt>
                <c:pt idx="87">
                  <c:v>14.24</c:v>
                </c:pt>
                <c:pt idx="88">
                  <c:v>14.49</c:v>
                </c:pt>
                <c:pt idx="89">
                  <c:v>14.16</c:v>
                </c:pt>
                <c:pt idx="90">
                  <c:v>14.27</c:v>
                </c:pt>
                <c:pt idx="91">
                  <c:v>13.82</c:v>
                </c:pt>
                <c:pt idx="92">
                  <c:v>13.48</c:v>
                </c:pt>
                <c:pt idx="93">
                  <c:v>13.58</c:v>
                </c:pt>
                <c:pt idx="94">
                  <c:v>13.19</c:v>
                </c:pt>
                <c:pt idx="95">
                  <c:v>12.98</c:v>
                </c:pt>
                <c:pt idx="96">
                  <c:v>12.27</c:v>
                </c:pt>
                <c:pt idx="97">
                  <c:v>13.11</c:v>
                </c:pt>
                <c:pt idx="98">
                  <c:v>13.56</c:v>
                </c:pt>
                <c:pt idx="99">
                  <c:v>13.97</c:v>
                </c:pt>
                <c:pt idx="100">
                  <c:v>14.07</c:v>
                </c:pt>
                <c:pt idx="101">
                  <c:v>13.97</c:v>
                </c:pt>
                <c:pt idx="102">
                  <c:v>13.62</c:v>
                </c:pt>
                <c:pt idx="103">
                  <c:v>13.83</c:v>
                </c:pt>
                <c:pt idx="104">
                  <c:v>13.88</c:v>
                </c:pt>
                <c:pt idx="105">
                  <c:v>13.9</c:v>
                </c:pt>
                <c:pt idx="106">
                  <c:v>13.54</c:v>
                </c:pt>
                <c:pt idx="107">
                  <c:v>13.85</c:v>
                </c:pt>
                <c:pt idx="108">
                  <c:v>14</c:v>
                </c:pt>
                <c:pt idx="109">
                  <c:v>13.88</c:v>
                </c:pt>
                <c:pt idx="110">
                  <c:v>14.24</c:v>
                </c:pt>
                <c:pt idx="111">
                  <c:v>13.99</c:v>
                </c:pt>
                <c:pt idx="112">
                  <c:v>13.88</c:v>
                </c:pt>
                <c:pt idx="113">
                  <c:v>13.76</c:v>
                </c:pt>
                <c:pt idx="114">
                  <c:v>13.56</c:v>
                </c:pt>
                <c:pt idx="115">
                  <c:v>13.58</c:v>
                </c:pt>
                <c:pt idx="116">
                  <c:v>13.66</c:v>
                </c:pt>
                <c:pt idx="117">
                  <c:v>13.55</c:v>
                </c:pt>
                <c:pt idx="118">
                  <c:v>14</c:v>
                </c:pt>
                <c:pt idx="119">
                  <c:v>14.25</c:v>
                </c:pt>
                <c:pt idx="120">
                  <c:v>14.5</c:v>
                </c:pt>
                <c:pt idx="121">
                  <c:v>15.01</c:v>
                </c:pt>
                <c:pt idx="122">
                  <c:v>15.2</c:v>
                </c:pt>
                <c:pt idx="123">
                  <c:v>16.89</c:v>
                </c:pt>
                <c:pt idx="124">
                  <c:v>16.420000000000002</c:v>
                </c:pt>
                <c:pt idx="125">
                  <c:v>16.489999999999998</c:v>
                </c:pt>
                <c:pt idx="126">
                  <c:v>16.88</c:v>
                </c:pt>
                <c:pt idx="127">
                  <c:v>16.77</c:v>
                </c:pt>
                <c:pt idx="128">
                  <c:v>15.76</c:v>
                </c:pt>
                <c:pt idx="129">
                  <c:v>16.66</c:v>
                </c:pt>
                <c:pt idx="130">
                  <c:v>16.3</c:v>
                </c:pt>
                <c:pt idx="131">
                  <c:v>15.75</c:v>
                </c:pt>
                <c:pt idx="132">
                  <c:v>15.5</c:v>
                </c:pt>
                <c:pt idx="133">
                  <c:v>15.68</c:v>
                </c:pt>
                <c:pt idx="134">
                  <c:v>16.2</c:v>
                </c:pt>
                <c:pt idx="135">
                  <c:v>15.91</c:v>
                </c:pt>
                <c:pt idx="136">
                  <c:v>16.5</c:v>
                </c:pt>
                <c:pt idx="137">
                  <c:v>16.920000000000002</c:v>
                </c:pt>
                <c:pt idx="138">
                  <c:v>16.739999999999998</c:v>
                </c:pt>
                <c:pt idx="139">
                  <c:v>16.75</c:v>
                </c:pt>
                <c:pt idx="140">
                  <c:v>16.5</c:v>
                </c:pt>
                <c:pt idx="141">
                  <c:v>16.23</c:v>
                </c:pt>
                <c:pt idx="142">
                  <c:v>16.440000000000001</c:v>
                </c:pt>
                <c:pt idx="143">
                  <c:v>16.64</c:v>
                </c:pt>
                <c:pt idx="144">
                  <c:v>15.96</c:v>
                </c:pt>
                <c:pt idx="145">
                  <c:v>16.100000000000001</c:v>
                </c:pt>
                <c:pt idx="146">
                  <c:v>16.350000000000001</c:v>
                </c:pt>
                <c:pt idx="147">
                  <c:v>16.850000000000001</c:v>
                </c:pt>
                <c:pt idx="148">
                  <c:v>16.91</c:v>
                </c:pt>
                <c:pt idx="149">
                  <c:v>16.95</c:v>
                </c:pt>
                <c:pt idx="150">
                  <c:v>17.54</c:v>
                </c:pt>
                <c:pt idx="151">
                  <c:v>17.66</c:v>
                </c:pt>
                <c:pt idx="152">
                  <c:v>17.579999999999998</c:v>
                </c:pt>
                <c:pt idx="153">
                  <c:v>17.399999999999999</c:v>
                </c:pt>
                <c:pt idx="154">
                  <c:v>17.61</c:v>
                </c:pt>
                <c:pt idx="155">
                  <c:v>16.95</c:v>
                </c:pt>
                <c:pt idx="156">
                  <c:v>16.97</c:v>
                </c:pt>
                <c:pt idx="157">
                  <c:v>16.73</c:v>
                </c:pt>
                <c:pt idx="158">
                  <c:v>16.64</c:v>
                </c:pt>
                <c:pt idx="159">
                  <c:v>16.82</c:v>
                </c:pt>
                <c:pt idx="160">
                  <c:v>16.97</c:v>
                </c:pt>
                <c:pt idx="161">
                  <c:v>17.13</c:v>
                </c:pt>
                <c:pt idx="162">
                  <c:v>17.32</c:v>
                </c:pt>
                <c:pt idx="163">
                  <c:v>17.899999999999999</c:v>
                </c:pt>
                <c:pt idx="164">
                  <c:v>17.59</c:v>
                </c:pt>
                <c:pt idx="165">
                  <c:v>17.8</c:v>
                </c:pt>
                <c:pt idx="166">
                  <c:v>17.84</c:v>
                </c:pt>
                <c:pt idx="167">
                  <c:v>18.100000000000001</c:v>
                </c:pt>
                <c:pt idx="168">
                  <c:v>18.14</c:v>
                </c:pt>
                <c:pt idx="169">
                  <c:v>18.04</c:v>
                </c:pt>
                <c:pt idx="170">
                  <c:v>17.98</c:v>
                </c:pt>
                <c:pt idx="171">
                  <c:v>17.93</c:v>
                </c:pt>
                <c:pt idx="172">
                  <c:v>18.309999999999999</c:v>
                </c:pt>
                <c:pt idx="173">
                  <c:v>18.329999999999998</c:v>
                </c:pt>
                <c:pt idx="174">
                  <c:v>18.34</c:v>
                </c:pt>
              </c:numCache>
            </c:numRef>
          </c:val>
          <c:smooth val="0"/>
          <c:extLst>
            <c:ext xmlns:c16="http://schemas.microsoft.com/office/drawing/2014/chart" uri="{C3380CC4-5D6E-409C-BE32-E72D297353CC}">
              <c16:uniqueId val="{00000000-04B8-4907-B30F-49DB3B102542}"/>
            </c:ext>
          </c:extLst>
        </c:ser>
        <c:dLbls>
          <c:showLegendKey val="0"/>
          <c:showVal val="0"/>
          <c:showCatName val="0"/>
          <c:showSerName val="0"/>
          <c:showPercent val="0"/>
          <c:showBubbleSize val="0"/>
        </c:dLbls>
        <c:smooth val="0"/>
        <c:axId val="598008392"/>
        <c:axId val="1"/>
      </c:lineChart>
      <c:catAx>
        <c:axId val="598008392"/>
        <c:scaling>
          <c:orientation val="minMax"/>
        </c:scaling>
        <c:delete val="0"/>
        <c:axPos val="b"/>
        <c:majorGridlines>
          <c:spPr>
            <a:ln w="3175">
              <a:noFill/>
              <a:prstDash val="solid"/>
            </a:ln>
          </c:spPr>
        </c:majorGridlines>
        <c:numFmt formatCode="General" sourceLinked="1"/>
        <c:majorTickMark val="out"/>
        <c:minorTickMark val="none"/>
        <c:tickLblPos val="low"/>
        <c:spPr>
          <a:ln w="6350">
            <a:solidFill>
              <a:schemeClr val="tx1"/>
            </a:solidFill>
          </a:ln>
        </c:spPr>
        <c:txPr>
          <a:bodyPr rot="-2700000" vert="horz"/>
          <a:lstStyle/>
          <a:p>
            <a:pPr>
              <a:defRPr sz="1000" b="0" i="0" u="none" strike="noStrike" baseline="0">
                <a:ln>
                  <a:noFill/>
                </a:ln>
                <a:solidFill>
                  <a:schemeClr val="tx1"/>
                </a:solidFill>
                <a:latin typeface="Bookman Old Style" panose="02050604050505020204" pitchFamily="18" charset="0"/>
                <a:ea typeface="Arial"/>
                <a:cs typeface="Arial"/>
              </a:defRPr>
            </a:pPr>
            <a:endParaRPr lang="en-US"/>
          </a:p>
        </c:txPr>
        <c:crossAx val="1"/>
        <c:crosses val="autoZero"/>
        <c:auto val="0"/>
        <c:lblAlgn val="ctr"/>
        <c:lblOffset val="100"/>
        <c:tickMarkSkip val="20"/>
        <c:noMultiLvlLbl val="0"/>
      </c:catAx>
      <c:valAx>
        <c:axId val="1"/>
        <c:scaling>
          <c:orientation val="minMax"/>
          <c:max val="20"/>
          <c:min val="4"/>
        </c:scaling>
        <c:delete val="0"/>
        <c:axPos val="l"/>
        <c:majorGridlines>
          <c:spPr>
            <a:ln w="3175">
              <a:noFill/>
              <a:prstDash val="solid"/>
            </a:ln>
          </c:spPr>
        </c:majorGridlines>
        <c:numFmt formatCode="&quot;$&quot;0" sourceLinked="0"/>
        <c:majorTickMark val="out"/>
        <c:minorTickMark val="none"/>
        <c:tickLblPos val="nextTo"/>
        <c:spPr>
          <a:ln w="6350">
            <a:solidFill>
              <a:srgbClr val="808080"/>
            </a:solidFill>
          </a:ln>
        </c:spPr>
        <c:txPr>
          <a:bodyPr rot="0" vert="horz"/>
          <a:lstStyle/>
          <a:p>
            <a:pPr>
              <a:defRPr sz="1000" b="0" i="0" u="none" strike="noStrike" baseline="0">
                <a:solidFill>
                  <a:schemeClr val="tx1"/>
                </a:solidFill>
                <a:latin typeface="Bookman Old Style" panose="02050604050505020204" pitchFamily="18" charset="0"/>
                <a:ea typeface="Arial"/>
                <a:cs typeface="Arial"/>
              </a:defRPr>
            </a:pPr>
            <a:endParaRPr lang="en-US"/>
          </a:p>
        </c:txPr>
        <c:crossAx val="598008392"/>
        <c:crossesAt val="1"/>
        <c:crossBetween val="midCat"/>
        <c:majorUnit val="4"/>
      </c:valAx>
      <c:spPr>
        <a:solidFill>
          <a:srgbClr val="FFFFFF"/>
        </a:solidFill>
        <a:ln>
          <a:noFill/>
        </a:ln>
      </c:spPr>
    </c:plotArea>
    <c:plotVisOnly val="1"/>
    <c:dispBlanksAs val="gap"/>
    <c:showDLblsOverMax val="0"/>
  </c:chart>
  <c:spPr>
    <a:solidFill>
      <a:srgbClr val="FFFFFF"/>
    </a:solidFill>
    <a:ln w="3175">
      <a:noFill/>
      <a:prstDash val="solid"/>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94193832765816E-3"/>
          <c:y val="9.6627454560844386E-2"/>
          <c:w val="0.92856386783957601"/>
          <c:h val="0.80082665928645946"/>
        </c:manualLayout>
      </c:layout>
      <c:barChart>
        <c:barDir val="col"/>
        <c:grouping val="clustered"/>
        <c:varyColors val="0"/>
        <c:ser>
          <c:idx val="0"/>
          <c:order val="0"/>
          <c:tx>
            <c:strRef>
              <c:f>Charts!$D$145</c:f>
              <c:strCache>
                <c:ptCount val="1"/>
                <c:pt idx="0">
                  <c:v>Colocation Facilities Revnue ($M)</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2-3C0B-49D4-AB79-205D12E48B5A}"/>
              </c:ext>
            </c:extLst>
          </c:dPt>
          <c:dPt>
            <c:idx val="1"/>
            <c:invertIfNegative val="0"/>
            <c:bubble3D val="0"/>
            <c:spPr>
              <a:solidFill>
                <a:srgbClr val="00338E"/>
              </a:solidFill>
              <a:ln>
                <a:noFill/>
              </a:ln>
              <a:effectLst/>
            </c:spPr>
            <c:extLst>
              <c:ext xmlns:c16="http://schemas.microsoft.com/office/drawing/2014/chart" uri="{C3380CC4-5D6E-409C-BE32-E72D297353CC}">
                <c16:uniqueId val="{00000003-3C0B-49D4-AB79-205D12E48B5A}"/>
              </c:ext>
            </c:extLst>
          </c:dPt>
          <c:dPt>
            <c:idx val="2"/>
            <c:invertIfNegative val="0"/>
            <c:bubble3D val="0"/>
            <c:spPr>
              <a:solidFill>
                <a:schemeClr val="tx1"/>
              </a:solidFill>
              <a:ln>
                <a:noFill/>
              </a:ln>
              <a:effectLst/>
            </c:spPr>
            <c:extLst>
              <c:ext xmlns:c16="http://schemas.microsoft.com/office/drawing/2014/chart" uri="{C3380CC4-5D6E-409C-BE32-E72D297353CC}">
                <c16:uniqueId val="{00000004-3C0B-49D4-AB79-205D12E48B5A}"/>
              </c:ext>
            </c:extLst>
          </c:dPt>
          <c:dPt>
            <c:idx val="3"/>
            <c:invertIfNegative val="0"/>
            <c:bubble3D val="0"/>
            <c:spPr>
              <a:solidFill>
                <a:schemeClr val="tx1"/>
              </a:solidFill>
              <a:ln>
                <a:noFill/>
              </a:ln>
              <a:effectLst/>
            </c:spPr>
            <c:extLst>
              <c:ext xmlns:c16="http://schemas.microsoft.com/office/drawing/2014/chart" uri="{C3380CC4-5D6E-409C-BE32-E72D297353CC}">
                <c16:uniqueId val="{00000005-3C0B-49D4-AB79-205D12E48B5A}"/>
              </c:ext>
            </c:extLst>
          </c:dPt>
          <c:dPt>
            <c:idx val="4"/>
            <c:invertIfNegative val="0"/>
            <c:bubble3D val="0"/>
            <c:spPr>
              <a:solidFill>
                <a:schemeClr val="tx1"/>
              </a:solidFill>
              <a:ln>
                <a:noFill/>
              </a:ln>
              <a:effectLst/>
            </c:spPr>
            <c:extLst>
              <c:ext xmlns:c16="http://schemas.microsoft.com/office/drawing/2014/chart" uri="{C3380CC4-5D6E-409C-BE32-E72D297353CC}">
                <c16:uniqueId val="{00000006-3C0B-49D4-AB79-205D12E48B5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Charts!$C$146:$C$150</c:f>
              <c:numCache>
                <c:formatCode>General</c:formatCode>
                <c:ptCount val="5"/>
                <c:pt idx="0">
                  <c:v>2019</c:v>
                </c:pt>
                <c:pt idx="1">
                  <c:v>2020</c:v>
                </c:pt>
                <c:pt idx="2">
                  <c:v>2021</c:v>
                </c:pt>
                <c:pt idx="3">
                  <c:v>2022</c:v>
                </c:pt>
                <c:pt idx="4">
                  <c:v>2023</c:v>
                </c:pt>
              </c:numCache>
            </c:numRef>
          </c:cat>
          <c:val>
            <c:numRef>
              <c:f>Charts!$D$146:$D$150</c:f>
              <c:numCache>
                <c:formatCode>"$"#,##0.00_);\("$"#,##0.00\)</c:formatCode>
                <c:ptCount val="5"/>
                <c:pt idx="0">
                  <c:v>14.462</c:v>
                </c:pt>
                <c:pt idx="1">
                  <c:v>14.83</c:v>
                </c:pt>
                <c:pt idx="2">
                  <c:v>15.18</c:v>
                </c:pt>
                <c:pt idx="3">
                  <c:v>15.56</c:v>
                </c:pt>
                <c:pt idx="4">
                  <c:v>15.92</c:v>
                </c:pt>
              </c:numCache>
            </c:numRef>
          </c:val>
          <c:extLst>
            <c:ext xmlns:c16="http://schemas.microsoft.com/office/drawing/2014/chart" uri="{C3380CC4-5D6E-409C-BE32-E72D297353CC}">
              <c16:uniqueId val="{00000000-3C0B-49D4-AB79-205D12E48B5A}"/>
            </c:ext>
          </c:extLst>
        </c:ser>
        <c:dLbls>
          <c:dLblPos val="outEnd"/>
          <c:showLegendKey val="0"/>
          <c:showVal val="1"/>
          <c:showCatName val="0"/>
          <c:showSerName val="0"/>
          <c:showPercent val="0"/>
          <c:showBubbleSize val="0"/>
        </c:dLbls>
        <c:gapWidth val="80"/>
        <c:axId val="611924632"/>
        <c:axId val="611919712"/>
      </c:barChart>
      <c:catAx>
        <c:axId val="61192463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11919712"/>
        <c:crosses val="autoZero"/>
        <c:auto val="1"/>
        <c:lblAlgn val="ctr"/>
        <c:lblOffset val="100"/>
        <c:noMultiLvlLbl val="0"/>
      </c:catAx>
      <c:valAx>
        <c:axId val="611919712"/>
        <c:scaling>
          <c:orientation val="minMax"/>
        </c:scaling>
        <c:delete val="1"/>
        <c:axPos val="l"/>
        <c:numFmt formatCode="&quot;$&quot;#,##0.00_);\(&quot;$&quot;#,##0.00\)" sourceLinked="1"/>
        <c:majorTickMark val="none"/>
        <c:minorTickMark val="none"/>
        <c:tickLblPos val="nextTo"/>
        <c:crossAx val="611924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Charts!$D$174</c:f>
              <c:strCache>
                <c:ptCount val="1"/>
                <c:pt idx="0">
                  <c:v>Broadband connections in the us (M)</c:v>
                </c:pt>
              </c:strCache>
            </c:strRef>
          </c:tx>
          <c:spPr>
            <a:solidFill>
              <a:schemeClr val="tx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3-C4DB-4DD3-AF03-3E1D00E882BB}"/>
              </c:ext>
            </c:extLst>
          </c:dPt>
          <c:dPt>
            <c:idx val="1"/>
            <c:invertIfNegative val="0"/>
            <c:bubble3D val="0"/>
            <c:spPr>
              <a:solidFill>
                <a:srgbClr val="00338E"/>
              </a:solidFill>
              <a:ln>
                <a:noFill/>
              </a:ln>
              <a:effectLst/>
            </c:spPr>
            <c:extLst>
              <c:ext xmlns:c16="http://schemas.microsoft.com/office/drawing/2014/chart" uri="{C3380CC4-5D6E-409C-BE32-E72D297353CC}">
                <c16:uniqueId val="{00000002-C4DB-4DD3-AF03-3E1D00E882B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Charts!$C$175:$C$179</c:f>
              <c:numCache>
                <c:formatCode>General</c:formatCode>
                <c:ptCount val="5"/>
                <c:pt idx="0">
                  <c:v>2019</c:v>
                </c:pt>
                <c:pt idx="1">
                  <c:v>2020</c:v>
                </c:pt>
                <c:pt idx="2">
                  <c:v>2021</c:v>
                </c:pt>
                <c:pt idx="3">
                  <c:v>2022</c:v>
                </c:pt>
                <c:pt idx="4">
                  <c:v>2023</c:v>
                </c:pt>
              </c:numCache>
            </c:numRef>
          </c:cat>
          <c:val>
            <c:numRef>
              <c:f>Charts!$D$175:$D$179</c:f>
              <c:numCache>
                <c:formatCode>General</c:formatCode>
                <c:ptCount val="5"/>
                <c:pt idx="0">
                  <c:v>492.45</c:v>
                </c:pt>
                <c:pt idx="1">
                  <c:v>520.65</c:v>
                </c:pt>
                <c:pt idx="2">
                  <c:v>547.02</c:v>
                </c:pt>
                <c:pt idx="3">
                  <c:v>571.27</c:v>
                </c:pt>
                <c:pt idx="4">
                  <c:v>593.61</c:v>
                </c:pt>
              </c:numCache>
            </c:numRef>
          </c:val>
          <c:extLst>
            <c:ext xmlns:c16="http://schemas.microsoft.com/office/drawing/2014/chart" uri="{C3380CC4-5D6E-409C-BE32-E72D297353CC}">
              <c16:uniqueId val="{00000000-C4DB-4DD3-AF03-3E1D00E882BB}"/>
            </c:ext>
          </c:extLst>
        </c:ser>
        <c:dLbls>
          <c:dLblPos val="outEnd"/>
          <c:showLegendKey val="0"/>
          <c:showVal val="1"/>
          <c:showCatName val="0"/>
          <c:showSerName val="0"/>
          <c:showPercent val="0"/>
          <c:showBubbleSize val="0"/>
        </c:dLbls>
        <c:gapWidth val="80"/>
        <c:axId val="611937424"/>
        <c:axId val="611930864"/>
      </c:barChart>
      <c:catAx>
        <c:axId val="6119374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611930864"/>
        <c:crosses val="autoZero"/>
        <c:auto val="1"/>
        <c:lblAlgn val="ctr"/>
        <c:lblOffset val="100"/>
        <c:noMultiLvlLbl val="0"/>
      </c:catAx>
      <c:valAx>
        <c:axId val="611930864"/>
        <c:scaling>
          <c:orientation val="minMax"/>
          <c:min val="400"/>
        </c:scaling>
        <c:delete val="1"/>
        <c:axPos val="l"/>
        <c:numFmt formatCode="General" sourceLinked="1"/>
        <c:majorTickMark val="out"/>
        <c:minorTickMark val="none"/>
        <c:tickLblPos val="nextTo"/>
        <c:crossAx val="611937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1977252843396"/>
          <c:y val="2.3264071157771946E-2"/>
          <c:w val="0.88818022747156611"/>
          <c:h val="0.84731481481481485"/>
        </c:manualLayout>
      </c:layout>
      <c:barChart>
        <c:barDir val="col"/>
        <c:grouping val="clustered"/>
        <c:varyColors val="0"/>
        <c:ser>
          <c:idx val="0"/>
          <c:order val="0"/>
          <c:spPr>
            <a:solidFill>
              <a:srgbClr val="00338E"/>
            </a:solidFill>
            <a:ln>
              <a:noFill/>
            </a:ln>
            <a:effectLst/>
          </c:spPr>
          <c:invertIfNegative val="0"/>
          <c:dPt>
            <c:idx val="0"/>
            <c:invertIfNegative val="0"/>
            <c:bubble3D val="0"/>
            <c:spPr>
              <a:solidFill>
                <a:srgbClr val="00338E"/>
              </a:solidFill>
              <a:ln>
                <a:noFill/>
              </a:ln>
              <a:effectLst>
                <a:outerShdw blurRad="50800" dist="50800" dir="5400000" algn="ctr" rotWithShape="0">
                  <a:schemeClr val="tx1"/>
                </a:outerShdw>
              </a:effectLst>
            </c:spPr>
            <c:extLst>
              <c:ext xmlns:c16="http://schemas.microsoft.com/office/drawing/2014/chart" uri="{C3380CC4-5D6E-409C-BE32-E72D297353CC}">
                <c16:uniqueId val="{00000002-1D46-4BAA-BDC2-2DDF4104E475}"/>
              </c:ext>
            </c:extLst>
          </c:dPt>
          <c:dPt>
            <c:idx val="7"/>
            <c:invertIfNegative val="0"/>
            <c:bubble3D val="0"/>
            <c:spPr>
              <a:solidFill>
                <a:srgbClr val="00338E"/>
              </a:solidFill>
              <a:ln>
                <a:noFill/>
              </a:ln>
              <a:effectLst/>
            </c:spPr>
            <c:extLst>
              <c:ext xmlns:c16="http://schemas.microsoft.com/office/drawing/2014/chart" uri="{C3380CC4-5D6E-409C-BE32-E72D297353CC}">
                <c16:uniqueId val="{00000000-8E61-4F1E-A2AB-349802E4BC94}"/>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'5G Infastructure Market Growth'!$A$2:$A$9</c:f>
              <c:strCache>
                <c:ptCount val="8"/>
                <c:pt idx="0">
                  <c:v>2020</c:v>
                </c:pt>
                <c:pt idx="1">
                  <c:v>2021E</c:v>
                </c:pt>
                <c:pt idx="2">
                  <c:v>2022E</c:v>
                </c:pt>
                <c:pt idx="3">
                  <c:v>2023E</c:v>
                </c:pt>
                <c:pt idx="4">
                  <c:v>2024E</c:v>
                </c:pt>
                <c:pt idx="5">
                  <c:v>2025E</c:v>
                </c:pt>
                <c:pt idx="6">
                  <c:v>2026E</c:v>
                </c:pt>
                <c:pt idx="7">
                  <c:v>2027E</c:v>
                </c:pt>
              </c:strCache>
            </c:strRef>
          </c:cat>
          <c:val>
            <c:numRef>
              <c:f>'5G Infastructure Market Growth'!$B$2:$B$9</c:f>
              <c:numCache>
                <c:formatCode>General</c:formatCode>
                <c:ptCount val="8"/>
                <c:pt idx="0">
                  <c:v>3.1</c:v>
                </c:pt>
                <c:pt idx="1">
                  <c:v>6.4</c:v>
                </c:pt>
                <c:pt idx="2">
                  <c:v>13.2</c:v>
                </c:pt>
                <c:pt idx="3">
                  <c:v>27.3</c:v>
                </c:pt>
                <c:pt idx="4">
                  <c:v>56.3</c:v>
                </c:pt>
                <c:pt idx="5">
                  <c:v>116.1</c:v>
                </c:pt>
                <c:pt idx="6">
                  <c:v>239.7</c:v>
                </c:pt>
                <c:pt idx="7">
                  <c:v>496.6</c:v>
                </c:pt>
              </c:numCache>
            </c:numRef>
          </c:val>
          <c:extLst>
            <c:ext xmlns:c16="http://schemas.microsoft.com/office/drawing/2014/chart" uri="{C3380CC4-5D6E-409C-BE32-E72D297353CC}">
              <c16:uniqueId val="{00000000-9174-4BC8-A881-F89EA764462D}"/>
            </c:ext>
          </c:extLst>
        </c:ser>
        <c:dLbls>
          <c:dLblPos val="outEnd"/>
          <c:showLegendKey val="0"/>
          <c:showVal val="1"/>
          <c:showCatName val="0"/>
          <c:showSerName val="0"/>
          <c:showPercent val="0"/>
          <c:showBubbleSize val="0"/>
        </c:dLbls>
        <c:gapWidth val="80"/>
        <c:overlap val="-27"/>
        <c:axId val="1305438384"/>
        <c:axId val="925835072"/>
      </c:barChart>
      <c:catAx>
        <c:axId val="13054383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925835072"/>
        <c:crosses val="autoZero"/>
        <c:auto val="1"/>
        <c:lblAlgn val="ctr"/>
        <c:lblOffset val="100"/>
        <c:noMultiLvlLbl val="0"/>
      </c:catAx>
      <c:valAx>
        <c:axId val="925835072"/>
        <c:scaling>
          <c:orientation val="minMax"/>
        </c:scaling>
        <c:delete val="1"/>
        <c:axPos val="l"/>
        <c:numFmt formatCode="General" sourceLinked="1"/>
        <c:majorTickMark val="out"/>
        <c:minorTickMark val="none"/>
        <c:tickLblPos val="nextTo"/>
        <c:crossAx val="1305438384"/>
        <c:crosses val="autoZero"/>
        <c:crossBetween val="between"/>
      </c:valAx>
      <c:spPr>
        <a:solidFill>
          <a:srgbClr val="FFFFFF"/>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'Cloud Infrastructure Growth'!$B$1</c:f>
              <c:strCache>
                <c:ptCount val="1"/>
                <c:pt idx="0">
                  <c:v>Market Size (Bn)</c:v>
                </c:pt>
              </c:strCache>
            </c:strRef>
          </c:tx>
          <c:spPr>
            <a:solidFill>
              <a:srgbClr val="00338E"/>
            </a:solidFill>
            <a:ln>
              <a:solidFill>
                <a:srgbClr val="00338E"/>
              </a:solidFill>
            </a:ln>
            <a:effectLst/>
          </c:spPr>
          <c:invertIfNegative val="0"/>
          <c:dPt>
            <c:idx val="0"/>
            <c:invertIfNegative val="0"/>
            <c:bubble3D val="0"/>
            <c:spPr>
              <a:solidFill>
                <a:schemeClr val="tx1"/>
              </a:solidFill>
              <a:ln>
                <a:solidFill>
                  <a:srgbClr val="00338E"/>
                </a:solidFill>
              </a:ln>
              <a:effectLst/>
            </c:spPr>
            <c:extLst>
              <c:ext xmlns:c16="http://schemas.microsoft.com/office/drawing/2014/chart" uri="{C3380CC4-5D6E-409C-BE32-E72D297353CC}">
                <c16:uniqueId val="{00000001-37FA-4964-A19B-66FE43D9532D}"/>
              </c:ext>
            </c:extLst>
          </c:dPt>
          <c:dPt>
            <c:idx val="1"/>
            <c:invertIfNegative val="0"/>
            <c:bubble3D val="0"/>
            <c:spPr>
              <a:solidFill>
                <a:schemeClr val="tx1"/>
              </a:solidFill>
              <a:ln>
                <a:solidFill>
                  <a:srgbClr val="00338E"/>
                </a:solidFill>
              </a:ln>
              <a:effectLst/>
            </c:spPr>
            <c:extLst>
              <c:ext xmlns:c16="http://schemas.microsoft.com/office/drawing/2014/chart" uri="{C3380CC4-5D6E-409C-BE32-E72D297353CC}">
                <c16:uniqueId val="{00000003-37FA-4964-A19B-66FE43D9532D}"/>
              </c:ext>
            </c:extLst>
          </c:dPt>
          <c:dLbls>
            <c:dLbl>
              <c:idx val="0"/>
              <c:tx>
                <c:rich>
                  <a:bodyPr/>
                  <a:lstStyle/>
                  <a:p>
                    <a:fld id="{6747CFBB-D463-497C-A287-41EE34CC452F}" type="VALUE">
                      <a:rPr lang="en-US"/>
                      <a:pPr/>
                      <a:t>[VALUE]</a:t>
                    </a:fld>
                    <a:r>
                      <a:rPr lang="en-US"/>
                      <a:t>.0</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7FA-4964-A19B-66FE43D9532D}"/>
                </c:ext>
              </c:extLst>
            </c:dLbl>
            <c:dLbl>
              <c:idx val="5"/>
              <c:tx>
                <c:rich>
                  <a:bodyPr/>
                  <a:lstStyle/>
                  <a:p>
                    <a:fld id="{0AC34A5E-99BE-468B-A0A8-7F22AD5217FA}"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7FA-4964-A19B-66FE43D9532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'Cloud Infrastructure Growth'!$A$2:$A$7</c:f>
              <c:strCache>
                <c:ptCount val="6"/>
                <c:pt idx="0">
                  <c:v>2019</c:v>
                </c:pt>
                <c:pt idx="1">
                  <c:v>2020</c:v>
                </c:pt>
                <c:pt idx="2">
                  <c:v>2021E</c:v>
                </c:pt>
                <c:pt idx="3">
                  <c:v>2022E</c:v>
                </c:pt>
                <c:pt idx="4">
                  <c:v>2023E</c:v>
                </c:pt>
                <c:pt idx="5">
                  <c:v>2024E</c:v>
                </c:pt>
              </c:strCache>
            </c:strRef>
          </c:cat>
          <c:val>
            <c:numRef>
              <c:f>'Cloud Infrastructure Growth'!$B$2:$B$7</c:f>
              <c:numCache>
                <c:formatCode>General</c:formatCode>
                <c:ptCount val="6"/>
                <c:pt idx="0">
                  <c:v>73</c:v>
                </c:pt>
                <c:pt idx="1">
                  <c:v>86.2</c:v>
                </c:pt>
                <c:pt idx="2">
                  <c:v>100.7</c:v>
                </c:pt>
                <c:pt idx="3">
                  <c:v>119.9</c:v>
                </c:pt>
                <c:pt idx="4">
                  <c:v>141.5</c:v>
                </c:pt>
                <c:pt idx="5">
                  <c:v>166.6</c:v>
                </c:pt>
              </c:numCache>
            </c:numRef>
          </c:val>
          <c:extLst>
            <c:ext xmlns:c16="http://schemas.microsoft.com/office/drawing/2014/chart" uri="{C3380CC4-5D6E-409C-BE32-E72D297353CC}">
              <c16:uniqueId val="{00000005-37FA-4964-A19B-66FE43D9532D}"/>
            </c:ext>
          </c:extLst>
        </c:ser>
        <c:dLbls>
          <c:dLblPos val="outEnd"/>
          <c:showLegendKey val="0"/>
          <c:showVal val="1"/>
          <c:showCatName val="0"/>
          <c:showSerName val="0"/>
          <c:showPercent val="0"/>
          <c:showBubbleSize val="0"/>
        </c:dLbls>
        <c:gapWidth val="80"/>
        <c:overlap val="-27"/>
        <c:axId val="1305033936"/>
        <c:axId val="1051155968"/>
      </c:barChart>
      <c:catAx>
        <c:axId val="13050339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Bookman Old Style" panose="02050604050505020204" pitchFamily="18" charset="0"/>
                <a:ea typeface="+mn-ea"/>
                <a:cs typeface="+mn-cs"/>
              </a:defRPr>
            </a:pPr>
            <a:endParaRPr lang="en-US"/>
          </a:p>
        </c:txPr>
        <c:crossAx val="1051155968"/>
        <c:crosses val="autoZero"/>
        <c:auto val="1"/>
        <c:lblAlgn val="ctr"/>
        <c:lblOffset val="100"/>
        <c:noMultiLvlLbl val="0"/>
      </c:catAx>
      <c:valAx>
        <c:axId val="1051155968"/>
        <c:scaling>
          <c:orientation val="minMax"/>
        </c:scaling>
        <c:delete val="1"/>
        <c:axPos val="l"/>
        <c:numFmt formatCode="General" sourceLinked="1"/>
        <c:majorTickMark val="none"/>
        <c:minorTickMark val="none"/>
        <c:tickLblPos val="nextTo"/>
        <c:crossAx val="130503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0.3042</cdr:x>
      <cdr:y>0.21083</cdr:y>
    </cdr:from>
    <cdr:to>
      <cdr:x>0.33988</cdr:x>
      <cdr:y>0.27683</cdr:y>
    </cdr:to>
    <cdr:sp macro="" textlink="">
      <cdr:nvSpPr>
        <cdr:cNvPr id="3" name="TextBox 2">
          <a:extLst xmlns:a="http://schemas.openxmlformats.org/drawingml/2006/main">
            <a:ext uri="{FF2B5EF4-FFF2-40B4-BE49-F238E27FC236}">
              <a16:creationId xmlns:a16="http://schemas.microsoft.com/office/drawing/2014/main" id="{AE4AC82B-BE27-40D8-994D-86FB3432E3EF}"/>
            </a:ext>
          </a:extLst>
        </cdr:cNvPr>
        <cdr:cNvSpPr txBox="1"/>
      </cdr:nvSpPr>
      <cdr:spPr>
        <a:xfrm xmlns:a="http://schemas.openxmlformats.org/drawingml/2006/main">
          <a:off x="1381866" y="544412"/>
          <a:ext cx="162098" cy="1704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0.23209</cdr:x>
      <cdr:y>0.15444</cdr:y>
    </cdr:from>
    <cdr:to>
      <cdr:x>0.81487</cdr:x>
      <cdr:y>0.72196</cdr:y>
    </cdr:to>
    <cdr:cxnSp macro="">
      <cdr:nvCxnSpPr>
        <cdr:cNvPr id="3" name="Straight Arrow Connector 2">
          <a:extLst xmlns:a="http://schemas.openxmlformats.org/drawingml/2006/main">
            <a:ext uri="{FF2B5EF4-FFF2-40B4-BE49-F238E27FC236}">
              <a16:creationId xmlns:a16="http://schemas.microsoft.com/office/drawing/2014/main" id="{1CA3260C-304B-416E-B100-9E82AED7BCC4}"/>
            </a:ext>
          </a:extLst>
        </cdr:cNvPr>
        <cdr:cNvCxnSpPr/>
      </cdr:nvCxnSpPr>
      <cdr:spPr>
        <a:xfrm xmlns:a="http://schemas.openxmlformats.org/drawingml/2006/main" flipV="1">
          <a:off x="917393" y="290298"/>
          <a:ext cx="2303584" cy="1066800"/>
        </a:xfrm>
        <a:prstGeom xmlns:a="http://schemas.openxmlformats.org/drawingml/2006/main" prst="straightConnector1">
          <a:avLst/>
        </a:prstGeom>
        <a:ln xmlns:a="http://schemas.openxmlformats.org/drawingml/2006/main">
          <a:solidFill>
            <a:schemeClr val="tx1"/>
          </a:solidFill>
          <a:tailEnd type="triangle"/>
        </a:ln>
        <a:effectLst xmlns:a="http://schemas.openxmlformats.org/drawingml/2006/main"/>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0.20575</cdr:x>
      <cdr:y>0.17978</cdr:y>
    </cdr:from>
    <cdr:to>
      <cdr:x>0.70088</cdr:x>
      <cdr:y>0.48654</cdr:y>
    </cdr:to>
    <cdr:cxnSp macro="">
      <cdr:nvCxnSpPr>
        <cdr:cNvPr id="2" name="Straight Arrow Connector 1">
          <a:extLst xmlns:a="http://schemas.openxmlformats.org/drawingml/2006/main">
            <a:ext uri="{FF2B5EF4-FFF2-40B4-BE49-F238E27FC236}">
              <a16:creationId xmlns:a16="http://schemas.microsoft.com/office/drawing/2014/main" id="{D7BD827F-1A92-4D6E-82BF-78E4CECC2D72}"/>
            </a:ext>
          </a:extLst>
        </cdr:cNvPr>
        <cdr:cNvCxnSpPr/>
      </cdr:nvCxnSpPr>
      <cdr:spPr>
        <a:xfrm xmlns:a="http://schemas.openxmlformats.org/drawingml/2006/main" flipV="1">
          <a:off x="805446" y="407524"/>
          <a:ext cx="1938337" cy="695325"/>
        </a:xfrm>
        <a:prstGeom xmlns:a="http://schemas.openxmlformats.org/drawingml/2006/main" prst="straightConnector1">
          <a:avLst/>
        </a:prstGeom>
        <a:ln xmlns:a="http://schemas.openxmlformats.org/drawingml/2006/main">
          <a:solidFill>
            <a:schemeClr val="tx1"/>
          </a:solidFill>
          <a:tailEnd type="triangle"/>
        </a:ln>
        <a:effectLst xmlns:a="http://schemas.openxmlformats.org/drawingml/2006/main"/>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dr:relSizeAnchor xmlns:cdr="http://schemas.openxmlformats.org/drawingml/2006/chartDrawing">
    <cdr:from>
      <cdr:x>0.26913</cdr:x>
      <cdr:y>0.19939</cdr:y>
    </cdr:from>
    <cdr:to>
      <cdr:x>0.63653</cdr:x>
      <cdr:y>0.33517</cdr:y>
    </cdr:to>
    <cdr:sp macro="" textlink="">
      <cdr:nvSpPr>
        <cdr:cNvPr id="3" name="TextBox 5">
          <a:extLst xmlns:a="http://schemas.openxmlformats.org/drawingml/2006/main">
            <a:ext uri="{FF2B5EF4-FFF2-40B4-BE49-F238E27FC236}">
              <a16:creationId xmlns:a16="http://schemas.microsoft.com/office/drawing/2014/main" id="{1D6790E1-81D3-407E-B2D0-7743915983E0}"/>
            </a:ext>
          </a:extLst>
        </cdr:cNvPr>
        <cdr:cNvSpPr txBox="1"/>
      </cdr:nvSpPr>
      <cdr:spPr>
        <a:xfrm xmlns:a="http://schemas.openxmlformats.org/drawingml/2006/main" rot="20476014">
          <a:off x="1053582" y="451959"/>
          <a:ext cx="1438275"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dirty="0">
              <a:solidFill>
                <a:schemeClr val="tx1"/>
              </a:solidFill>
              <a:latin typeface="Bookman Old Style" panose="02050604050505020204" pitchFamily="18" charset="0"/>
            </a:rPr>
            <a:t>CAGR</a:t>
          </a:r>
          <a:r>
            <a:rPr lang="en-US" dirty="0">
              <a:solidFill>
                <a:schemeClr val="tx1"/>
              </a:solidFill>
            </a:rPr>
            <a:t> </a:t>
          </a:r>
          <a:r>
            <a:rPr lang="en-US" dirty="0">
              <a:solidFill>
                <a:schemeClr val="tx1"/>
              </a:solidFill>
              <a:latin typeface="Bookman Old Style" panose="02050604050505020204" pitchFamily="18" charset="0"/>
            </a:rPr>
            <a:t>27.35</a:t>
          </a:r>
          <a:r>
            <a:rPr lang="en-US" dirty="0">
              <a:solidFill>
                <a:schemeClr val="tx1"/>
              </a:solidFill>
            </a:rPr>
            <a:t>%</a:t>
          </a:r>
        </a:p>
      </cdr:txBody>
    </cdr:sp>
  </cdr:relSizeAnchor>
</c:userShapes>
</file>

<file path=ppt/drawings/drawing4.xml><?xml version="1.0" encoding="utf-8"?>
<c:userShapes xmlns:c="http://schemas.openxmlformats.org/drawingml/2006/chart">
  <cdr:relSizeAnchor xmlns:cdr="http://schemas.openxmlformats.org/drawingml/2006/chartDrawing">
    <cdr:from>
      <cdr:x>0.19514</cdr:x>
      <cdr:y>0.06403</cdr:y>
    </cdr:from>
    <cdr:to>
      <cdr:x>0.74697</cdr:x>
      <cdr:y>0.40872</cdr:y>
    </cdr:to>
    <cdr:cxnSp macro="">
      <cdr:nvCxnSpPr>
        <cdr:cNvPr id="3" name="Straight Arrow Connector 2">
          <a:extLst xmlns:a="http://schemas.openxmlformats.org/drawingml/2006/main">
            <a:ext uri="{FF2B5EF4-FFF2-40B4-BE49-F238E27FC236}">
              <a16:creationId xmlns:a16="http://schemas.microsoft.com/office/drawing/2014/main" id="{734F17EF-4724-40D2-8D24-9FB43108F3D7}"/>
            </a:ext>
          </a:extLst>
        </cdr:cNvPr>
        <cdr:cNvCxnSpPr/>
      </cdr:nvCxnSpPr>
      <cdr:spPr>
        <a:xfrm xmlns:a="http://schemas.openxmlformats.org/drawingml/2006/main" flipV="1">
          <a:off x="771345" y="140661"/>
          <a:ext cx="2181225" cy="757237"/>
        </a:xfrm>
        <a:prstGeom xmlns:a="http://schemas.openxmlformats.org/drawingml/2006/main" prst="straightConnector1">
          <a:avLst/>
        </a:prstGeom>
        <a:ln xmlns:a="http://schemas.openxmlformats.org/drawingml/2006/main">
          <a:tailEnd type="triangle"/>
        </a:ln>
        <a:effectLst xmlns:a="http://schemas.openxmlformats.org/drawingml/2006/mai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0.25296</cdr:x>
      <cdr:y>0.12041</cdr:y>
    </cdr:from>
    <cdr:to>
      <cdr:x>0.59635</cdr:x>
      <cdr:y>0.26051</cdr:y>
    </cdr:to>
    <cdr:sp macro="" textlink="">
      <cdr:nvSpPr>
        <cdr:cNvPr id="4" name="TextBox 5">
          <a:extLst xmlns:a="http://schemas.openxmlformats.org/drawingml/2006/main">
            <a:ext uri="{FF2B5EF4-FFF2-40B4-BE49-F238E27FC236}">
              <a16:creationId xmlns:a16="http://schemas.microsoft.com/office/drawing/2014/main" id="{E7A74914-A9A7-46F6-AD7E-155CD089A2A0}"/>
            </a:ext>
          </a:extLst>
        </cdr:cNvPr>
        <cdr:cNvSpPr txBox="1"/>
      </cdr:nvSpPr>
      <cdr:spPr>
        <a:xfrm xmlns:a="http://schemas.openxmlformats.org/drawingml/2006/main" rot="20384609">
          <a:off x="999907" y="264528"/>
          <a:ext cx="1357312"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xmlns:a="http://schemas.openxmlformats.org/drawingml/2006/main">
          <a:r>
            <a:rPr lang="en-US" dirty="0">
              <a:solidFill>
                <a:schemeClr val="tx1"/>
              </a:solidFill>
              <a:latin typeface="Bookman Old Style" panose="02050604050505020204" pitchFamily="18" charset="0"/>
            </a:rPr>
            <a:t>CAGR</a:t>
          </a:r>
          <a:r>
            <a:rPr lang="en-US" dirty="0">
              <a:solidFill>
                <a:schemeClr val="tx1"/>
              </a:solidFill>
            </a:rPr>
            <a:t> </a:t>
          </a:r>
          <a:r>
            <a:rPr lang="en-US" dirty="0">
              <a:solidFill>
                <a:schemeClr val="tx1"/>
              </a:solidFill>
              <a:latin typeface="Bookman Old Style" panose="02050604050505020204" pitchFamily="18" charset="0"/>
            </a:rPr>
            <a:t>26.7</a:t>
          </a:r>
          <a:r>
            <a:rPr lang="en-US" dirty="0">
              <a:solidFill>
                <a:schemeClr val="tx1"/>
              </a:solidFill>
            </a:rPr>
            <a: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E17E2C-9387-41CE-A313-00383A7F7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D53E17-B60A-48B7-8103-1E535390ED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88C852-DC2E-4FCB-B9BC-2ABDC0E0EC64}" type="datetimeFigureOut">
              <a:rPr lang="en-US" smtClean="0"/>
              <a:t>10/22/2020</a:t>
            </a:fld>
            <a:endParaRPr lang="en-US"/>
          </a:p>
        </p:txBody>
      </p:sp>
      <p:sp>
        <p:nvSpPr>
          <p:cNvPr id="4" name="Footer Placeholder 3">
            <a:extLst>
              <a:ext uri="{FF2B5EF4-FFF2-40B4-BE49-F238E27FC236}">
                <a16:creationId xmlns:a16="http://schemas.microsoft.com/office/drawing/2014/main" id="{E80E1C95-57E7-4B97-9E30-2E4C65295B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CA791-0620-45EE-93B4-3247D3A592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CFE05-9D66-452C-94BC-15D2174C16F0}" type="slidenum">
              <a:rPr lang="en-US" smtClean="0"/>
              <a:t>‹#›</a:t>
            </a:fld>
            <a:endParaRPr lang="en-US"/>
          </a:p>
        </p:txBody>
      </p:sp>
    </p:spTree>
    <p:extLst>
      <p:ext uri="{BB962C8B-B14F-4D97-AF65-F5344CB8AC3E}">
        <p14:creationId xmlns:p14="http://schemas.microsoft.com/office/powerpoint/2010/main" val="57811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000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1000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68890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a:solidFill>
                <a:schemeClr val="dk1"/>
              </a:solidFill>
              <a:latin typeface="Calibri"/>
              <a:ea typeface="Calibri"/>
              <a:cs typeface="Calibri"/>
              <a:sym typeface="Calibri"/>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4226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3286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defTabSz="914400" rtl="0" eaLnBrk="1" fontAlgn="auto" latinLnBrk="0" hangingPunct="1">
              <a:lnSpc>
                <a:spcPct val="100000"/>
              </a:lnSpc>
              <a:spcBef>
                <a:spcPts val="0"/>
              </a:spcBef>
              <a:spcAft>
                <a:spcPts val="0"/>
              </a:spcAft>
              <a:buClr>
                <a:schemeClr val="dk1"/>
              </a:buClr>
              <a:buSzPct val="100000"/>
              <a:buFont typeface="Calibri"/>
              <a:buNone/>
              <a:tabLst/>
              <a:defRPr/>
            </a:pPr>
            <a:endParaRPr lang="en-US" dirty="0"/>
          </a:p>
        </p:txBody>
      </p:sp>
      <p:sp>
        <p:nvSpPr>
          <p:cNvPr id="4" name="Slide Number Placeholder 3"/>
          <p:cNvSpPr>
            <a:spLocks noGrp="1"/>
          </p:cNvSpPr>
          <p:nvPr>
            <p:ph type="sldNum" idx="10"/>
          </p:nvPr>
        </p:nvSpPr>
        <p:spPr/>
        <p:txBody>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721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6590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76200" algn="l" rtl="0">
              <a:spcBef>
                <a:spcPts val="0"/>
              </a:spcBef>
              <a:buClr>
                <a:schemeClr val="dk1"/>
              </a:buClr>
              <a:buSzPct val="100000"/>
              <a:buFont typeface="Calibri"/>
              <a:buNone/>
            </a:pPr>
            <a:endParaRPr sz="1200" b="0" i="0" u="none" strike="noStrike" cap="none" dirty="0">
              <a:solidFill>
                <a:schemeClr val="dk1"/>
              </a:solidFill>
              <a:latin typeface="Calibri"/>
              <a:ea typeface="Calibri"/>
              <a:cs typeface="Calibri"/>
              <a:sym typeface="Calibri"/>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 name="Slide Number Placeholder 1"/>
          <p:cNvSpPr>
            <a:spLocks noGrp="1"/>
          </p:cNvSpPr>
          <p:nvPr>
            <p:ph type="sldNum" idx="10"/>
          </p:nvPr>
        </p:nvSpPr>
        <p:spPr/>
        <p:txBody>
          <a:bodyPr/>
          <a:lstStyle/>
          <a:p>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19050" algn="r" defTabSz="914400" rtl="0" eaLnBrk="1" fontAlgn="auto" latinLnBrk="0" hangingPunct="1">
                <a:lnSpc>
                  <a:spcPct val="100000"/>
                </a:lnSpc>
                <a:spcBef>
                  <a:spcPts val="0"/>
                </a:spcBef>
                <a:spcAft>
                  <a:spcPts val="0"/>
                </a:spcAft>
                <a:buClr>
                  <a:srgbClr val="000000"/>
                </a:buClr>
                <a:buSzPct val="25000"/>
                <a:buFont typeface="Calibri"/>
                <a:buNone/>
                <a:tabLst/>
                <a:defRPr/>
              </a:pPr>
              <a:t>3</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9765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58" name="Shape 25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76200" algn="r" defTabSz="914400" rtl="0" eaLnBrk="1" fontAlgn="auto" latinLnBrk="0" hangingPunct="1">
              <a:lnSpc>
                <a:spcPct val="100000"/>
              </a:lnSpc>
              <a:spcBef>
                <a:spcPts val="0"/>
              </a:spcBef>
              <a:spcAft>
                <a:spcPts val="0"/>
              </a:spcAft>
              <a:buClr>
                <a:srgbClr val="000000"/>
              </a:buClr>
              <a:buSzPct val="1000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76200" algn="r" defTabSz="914400" rtl="0" eaLnBrk="1" fontAlgn="auto" latinLnBrk="0" hangingPunct="1">
                <a:lnSpc>
                  <a:spcPct val="100000"/>
                </a:lnSpc>
                <a:spcBef>
                  <a:spcPts val="0"/>
                </a:spcBef>
                <a:spcAft>
                  <a:spcPts val="0"/>
                </a:spcAft>
                <a:buClr>
                  <a:srgbClr val="000000"/>
                </a:buClr>
                <a:buSzPct val="100000"/>
                <a:buFont typeface="Calibri"/>
                <a:buNone/>
                <a:tabLst/>
                <a:defRPr/>
              </a:pPr>
              <a:t>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1550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dirty="0"/>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t>5</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dirty="0"/>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t>6</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76200" algn="l" rtl="0">
              <a:lnSpc>
                <a:spcPct val="100000"/>
              </a:lnSpc>
              <a:spcBef>
                <a:spcPts val="0"/>
              </a:spcBef>
              <a:spcAft>
                <a:spcPts val="0"/>
              </a:spcAft>
              <a:buClr>
                <a:schemeClr val="dk1"/>
              </a:buClr>
              <a:buSzPts val="1200"/>
              <a:buFont typeface="Calibri"/>
              <a:buNone/>
            </a:pPr>
            <a:endParaRPr sz="2400" b="1" i="0" u="none" strike="noStrike" cap="none" dirty="0">
              <a:solidFill>
                <a:schemeClr val="dk1"/>
              </a:solidFill>
              <a:latin typeface="Calibri"/>
              <a:ea typeface="Calibri"/>
              <a:cs typeface="Calibri"/>
              <a:sym typeface="Calibri"/>
            </a:endParaRPr>
          </a:p>
        </p:txBody>
      </p:sp>
      <p:sp>
        <p:nvSpPr>
          <p:cNvPr id="221" name="Google Shape;22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3623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76200" algn="l" rtl="0">
              <a:lnSpc>
                <a:spcPct val="100000"/>
              </a:lnSpc>
              <a:spcBef>
                <a:spcPts val="0"/>
              </a:spcBef>
              <a:spcAft>
                <a:spcPts val="0"/>
              </a:spcAft>
              <a:buClr>
                <a:schemeClr val="dk1"/>
              </a:buClr>
              <a:buSzPts val="1200"/>
              <a:buFont typeface="Calibri"/>
              <a:buNone/>
            </a:pPr>
            <a:endParaRPr sz="2400" b="1" i="0" u="none" strike="noStrike" cap="none" dirty="0">
              <a:solidFill>
                <a:schemeClr val="dk1"/>
              </a:solidFill>
              <a:latin typeface="Calibri"/>
              <a:ea typeface="Calibri"/>
              <a:cs typeface="Calibri"/>
              <a:sym typeface="Calibri"/>
            </a:endParaRPr>
          </a:p>
        </p:txBody>
      </p:sp>
      <p:sp>
        <p:nvSpPr>
          <p:cNvPr id="221" name="Google Shape;22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t>8</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204634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76200" algn="l" rtl="0">
              <a:lnSpc>
                <a:spcPct val="100000"/>
              </a:lnSpc>
              <a:spcBef>
                <a:spcPts val="0"/>
              </a:spcBef>
              <a:spcAft>
                <a:spcPts val="0"/>
              </a:spcAft>
              <a:buClr>
                <a:schemeClr val="dk1"/>
              </a:buClr>
              <a:buSzPts val="1200"/>
              <a:buFont typeface="Calibri"/>
              <a:buNone/>
            </a:pPr>
            <a:endParaRPr sz="2400" b="1" i="0" u="none" strike="noStrike" cap="none" dirty="0">
              <a:solidFill>
                <a:schemeClr val="dk1"/>
              </a:solidFill>
              <a:latin typeface="Calibri"/>
              <a:ea typeface="Calibri"/>
              <a:cs typeface="Calibri"/>
              <a:sym typeface="Calibri"/>
            </a:endParaRPr>
          </a:p>
        </p:txBody>
      </p:sp>
      <p:sp>
        <p:nvSpPr>
          <p:cNvPr id="221" name="Google Shape;22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300"/>
                <a:buFont typeface="Calibri"/>
                <a:buNone/>
                <a:tabLst/>
                <a:defRPr/>
              </a:pPr>
              <a:t>9</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3876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28600"/>
            <a:ext cx="8229600" cy="914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52" name="Shape 52"/>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3" name="Shape 53"/>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4" name="Shape 54"/>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55" name="Shape 55"/>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26" name="Shape 26"/>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27" name="Shape 27"/>
          <p:cNvSpPr txBox="1">
            <a:spLocks noGrp="1"/>
          </p:cNvSpPr>
          <p:nvPr>
            <p:ph type="body" idx="1" hasCustomPrompt="1"/>
          </p:nvPr>
        </p:nvSpPr>
        <p:spPr>
          <a:xfrm>
            <a:off x="457200" y="1219200"/>
            <a:ext cx="8229600" cy="4937760"/>
          </a:xfrm>
          <a:prstGeom prst="rect">
            <a:avLst/>
          </a:prstGeom>
          <a:noFill/>
          <a:ln>
            <a:noFill/>
          </a:ln>
        </p:spPr>
        <p:txBody>
          <a:bodyPr wrap="square" lIns="91425" tIns="91425" rIns="91425" bIns="91425" anchor="t" anchorCtr="0"/>
          <a:lstStyle>
            <a:lvl1pPr marL="274320" marR="0" lvl="0" indent="-88900" algn="l" rtl="0">
              <a:lnSpc>
                <a:spcPct val="100000"/>
              </a:lnSpc>
              <a:spcBef>
                <a:spcPts val="600"/>
              </a:spcBef>
              <a:spcAft>
                <a:spcPts val="0"/>
              </a:spcAft>
              <a:buClr>
                <a:srgbClr val="31338D"/>
              </a:buClr>
              <a:buSzPct val="76000"/>
              <a:buFont typeface="Wingdings 3" panose="05040102010807070707" pitchFamily="18" charset="2"/>
              <a:buChar char="}"/>
              <a:defRPr sz="2000" b="0" i="0" u="none" strike="noStrike" cap="none">
                <a:solidFill>
                  <a:schemeClr val="tx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31338D"/>
              </a:buClr>
              <a:buSzPct val="76000"/>
              <a:buFont typeface="Wingdings 3" panose="05040102010807070707" pitchFamily="18" charset="2"/>
              <a:buChar char="}"/>
              <a:defRPr sz="1800" b="0" i="0" u="none" strike="noStrike" cap="none">
                <a:solidFill>
                  <a:schemeClr val="tx1"/>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err="1"/>
              <a:t>Kjcdnd</a:t>
            </a:r>
            <a:endParaRPr lang="en-US" dirty="0"/>
          </a:p>
          <a:p>
            <a:pPr lvl="1"/>
            <a:r>
              <a:rPr lang="en-US" dirty="0"/>
              <a:t>XXXX</a:t>
            </a:r>
          </a:p>
          <a:p>
            <a:pPr lvl="2"/>
            <a:endParaRPr lang="en-US" dirty="0"/>
          </a:p>
        </p:txBody>
      </p:sp>
    </p:spTree>
    <p:extLst>
      <p:ext uri="{BB962C8B-B14F-4D97-AF65-F5344CB8AC3E}">
        <p14:creationId xmlns:p14="http://schemas.microsoft.com/office/powerpoint/2010/main" val="131593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75B073-5BAC-BC4D-BC69-DCAE92DD17E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97178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25962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073-5BAC-BC4D-BC69-DCAE92DD17E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70476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5B073-5BAC-BC4D-BC69-DCAE92DD17E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54050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75B073-5BAC-BC4D-BC69-DCAE92DD17EA}"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16742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75B073-5BAC-BC4D-BC69-DCAE92DD17EA}"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51228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B073-5BAC-BC4D-BC69-DCAE92DD17EA}"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484040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B073-5BAC-BC4D-BC69-DCAE92DD17E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398851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B073-5BAC-BC4D-BC69-DCAE92DD17E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98571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8" name="Shape 58"/>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59" name="Shape 59"/>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60" name="Shape 60"/>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61" name="Shape 61"/>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1936683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B073-5BAC-BC4D-BC69-DCAE92DD17E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2F2D2-3B97-3B4A-A659-F387683818F3}" type="slidenum">
              <a:rPr lang="en-US" smtClean="0"/>
              <a:t>‹#›</a:t>
            </a:fld>
            <a:endParaRPr lang="en-US"/>
          </a:p>
        </p:txBody>
      </p:sp>
    </p:spTree>
    <p:extLst>
      <p:ext uri="{BB962C8B-B14F-4D97-AF65-F5344CB8AC3E}">
        <p14:creationId xmlns:p14="http://schemas.microsoft.com/office/powerpoint/2010/main" val="43719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324600" y="304800"/>
            <a:ext cx="2514600" cy="838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2000" b="1"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64" name="Shape 64"/>
          <p:cNvSpPr txBox="1">
            <a:spLocks noGrp="1"/>
          </p:cNvSpPr>
          <p:nvPr>
            <p:ph type="body" idx="1"/>
          </p:nvPr>
        </p:nvSpPr>
        <p:spPr>
          <a:xfrm>
            <a:off x="6324600" y="1219200"/>
            <a:ext cx="2514600" cy="4843463"/>
          </a:xfrm>
          <a:prstGeom prst="rect">
            <a:avLst/>
          </a:prstGeom>
          <a:noFill/>
          <a:ln>
            <a:noFill/>
          </a:ln>
        </p:spPr>
        <p:txBody>
          <a:bodyPr wrap="square" lIns="91425" tIns="91425" rIns="91425" bIns="91425" anchor="t" anchorCtr="0"/>
          <a:lstStyle>
            <a:lvl1pPr marL="0" marR="0" lvl="0" indent="0" algn="l" rtl="0">
              <a:lnSpc>
                <a:spcPct val="137500"/>
              </a:lnSpc>
              <a:spcBef>
                <a:spcPts val="600"/>
              </a:spcBef>
              <a:spcAft>
                <a:spcPts val="1000"/>
              </a:spcAft>
              <a:buClr>
                <a:schemeClr val="accent1"/>
              </a:buClr>
              <a:buSzPct val="76000"/>
              <a:buFont typeface="Noto Sans Symbols"/>
              <a:buNone/>
              <a:defRPr sz="1600" b="0" i="0" u="none" strike="noStrike" cap="none">
                <a:solidFill>
                  <a:schemeClr val="dk2"/>
                </a:solidFill>
                <a:latin typeface="Bookman Old Style"/>
                <a:ea typeface="Bookman Old Style"/>
                <a:cs typeface="Bookman Old Style"/>
                <a:sym typeface="Bookman Old Style"/>
              </a:defRPr>
            </a:lvl1pPr>
            <a:lvl2pPr marL="548640" marR="0" lvl="1" indent="-281940" algn="l" rtl="0">
              <a:lnSpc>
                <a:spcPct val="100000"/>
              </a:lnSpc>
              <a:spcBef>
                <a:spcPts val="500"/>
              </a:spcBef>
              <a:spcAft>
                <a:spcPts val="0"/>
              </a:spcAft>
              <a:buClr>
                <a:schemeClr val="accent2"/>
              </a:buClr>
              <a:buSzPct val="76000"/>
              <a:buFont typeface="Noto Sans Symbols"/>
              <a:buNone/>
              <a:defRPr sz="1200" b="0" i="0" u="none" strike="noStrike" cap="none">
                <a:solidFill>
                  <a:schemeClr val="dk2"/>
                </a:solidFill>
                <a:latin typeface="Bookman Old Style"/>
                <a:ea typeface="Bookman Old Style"/>
                <a:cs typeface="Bookman Old Style"/>
                <a:sym typeface="Bookman Old Style"/>
              </a:defRPr>
            </a:lvl2pPr>
            <a:lvl3pPr marL="822960" marR="0" lvl="2" indent="-238760" algn="l" rtl="0">
              <a:lnSpc>
                <a:spcPct val="100000"/>
              </a:lnSpc>
              <a:spcBef>
                <a:spcPts val="500"/>
              </a:spcBef>
              <a:spcAft>
                <a:spcPts val="0"/>
              </a:spcAft>
              <a:buClr>
                <a:srgbClr val="BABABA"/>
              </a:buClr>
              <a:buSzPct val="76000"/>
              <a:buFont typeface="Noto Sans Symbols"/>
              <a:buNone/>
              <a:defRPr sz="1000" b="0" i="0" u="none" strike="noStrike" cap="none">
                <a:solidFill>
                  <a:schemeClr val="dk1"/>
                </a:solidFill>
                <a:latin typeface="Bookman Old Style"/>
                <a:ea typeface="Bookman Old Style"/>
                <a:cs typeface="Bookman Old Style"/>
                <a:sym typeface="Bookman Old Style"/>
              </a:defRPr>
            </a:lvl3pPr>
            <a:lvl4pPr marL="1097280" marR="0" lvl="3" indent="-233680" algn="l" rtl="0">
              <a:lnSpc>
                <a:spcPct val="100000"/>
              </a:lnSpc>
              <a:spcBef>
                <a:spcPts val="400"/>
              </a:spcBef>
              <a:spcAft>
                <a:spcPts val="0"/>
              </a:spcAft>
              <a:buClr>
                <a:srgbClr val="8BA1B3"/>
              </a:buClr>
              <a:buSzPct val="70000"/>
              <a:buFont typeface="Noto Sans Symbols"/>
              <a:buNone/>
              <a:defRPr sz="900" b="0" i="0" u="none" strike="noStrike" cap="none">
                <a:solidFill>
                  <a:schemeClr val="dk1"/>
                </a:solidFill>
                <a:latin typeface="Bookman Old Style"/>
                <a:ea typeface="Bookman Old Style"/>
                <a:cs typeface="Bookman Old Style"/>
                <a:sym typeface="Bookman Old Style"/>
              </a:defRPr>
            </a:lvl4pPr>
            <a:lvl5pPr marL="1371600" marR="0" lvl="4" indent="-228600" algn="l" rtl="0">
              <a:lnSpc>
                <a:spcPct val="100000"/>
              </a:lnSpc>
              <a:spcBef>
                <a:spcPts val="300"/>
              </a:spcBef>
              <a:spcAft>
                <a:spcPts val="0"/>
              </a:spcAft>
              <a:buClr>
                <a:schemeClr val="accent2"/>
              </a:buClr>
              <a:buSzPct val="70000"/>
              <a:buFont typeface="Noto Sans Symbols"/>
              <a:buNone/>
              <a:defRPr sz="9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5" name="Shape 65"/>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6" name="Shape 66"/>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67" name="Shape 67"/>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68" name="Shape 68"/>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cxnSp>
        <p:nvCxnSpPr>
          <p:cNvPr id="69" name="Shape 69"/>
          <p:cNvCxnSpPr/>
          <p:nvPr/>
        </p:nvCxnSpPr>
        <p:spPr>
          <a:xfrm rot="5400000">
            <a:off x="3160645" y="3324225"/>
            <a:ext cx="6035040" cy="0"/>
          </a:xfrm>
          <a:prstGeom prst="straightConnector1">
            <a:avLst/>
          </a:prstGeom>
          <a:noFill/>
          <a:ln w="9525" cap="flat" cmpd="sng">
            <a:solidFill>
              <a:schemeClr val="accent2"/>
            </a:solidFill>
            <a:prstDash val="dash"/>
            <a:round/>
            <a:headEnd type="none" w="med" len="med"/>
            <a:tailEnd type="none" w="med" len="med"/>
          </a:ln>
        </p:spPr>
      </p:cxnSp>
      <p:sp>
        <p:nvSpPr>
          <p:cNvPr id="70" name="Shape 70"/>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71" name="Shape 71"/>
          <p:cNvSpPr txBox="1">
            <a:spLocks noGrp="1"/>
          </p:cNvSpPr>
          <p:nvPr>
            <p:ph type="body" idx="2" hasCustomPrompt="1"/>
          </p:nvPr>
        </p:nvSpPr>
        <p:spPr>
          <a:xfrm>
            <a:off x="304800" y="304800"/>
            <a:ext cx="5715000" cy="57150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cSld name="Picture with Caption">
    <p:bg>
      <p:bgPr>
        <a:solidFill>
          <a:schemeClr val="dk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med" len="med"/>
            <a:tailEnd type="none" w="med" len="med"/>
          </a:ln>
        </p:spPr>
        <p:txBody>
          <a:bodyPr wrap="square" lIns="91425" tIns="91425" rIns="91425" bIns="91425" anchor="ctr" anchorCtr="0"/>
          <a:lstStyle>
            <a:lvl1pPr marL="0" marR="0" lvl="0" indent="0" algn="r" rtl="0">
              <a:lnSpc>
                <a:spcPct val="100000"/>
              </a:lnSpc>
              <a:spcBef>
                <a:spcPts val="0"/>
              </a:spcBef>
              <a:spcAft>
                <a:spcPts val="0"/>
              </a:spcAft>
              <a:buClr>
                <a:schemeClr val="lt1"/>
              </a:buClr>
              <a:buSzPct val="100000"/>
              <a:buFont typeface="Bookman Old Style"/>
              <a:buNone/>
              <a:defRPr sz="2000" b="0" i="0" u="none" strike="noStrike" cap="none">
                <a:solidFill>
                  <a:schemeClr val="lt1"/>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74" name="Shape 74"/>
          <p:cNvSpPr>
            <a:spLocks noGrp="1"/>
          </p:cNvSpPr>
          <p:nvPr>
            <p:ph type="pic" idx="2"/>
          </p:nvPr>
        </p:nvSpPr>
        <p:spPr>
          <a:xfrm>
            <a:off x="457200" y="1905000"/>
            <a:ext cx="8229600" cy="4270248"/>
          </a:xfrm>
          <a:prstGeom prst="rect">
            <a:avLst/>
          </a:prstGeom>
          <a:solidFill>
            <a:srgbClr val="BABABA"/>
          </a:solidFill>
          <a:ln>
            <a:noFill/>
          </a:ln>
        </p:spPr>
        <p:txBody>
          <a:bodyPr wrap="square" lIns="91425" tIns="91425" rIns="91425" bIns="91425" anchor="t" anchorCtr="0"/>
          <a:lstStyle>
            <a:lvl1pPr marL="0" marR="0" lvl="0" indent="0" algn="l" rtl="0">
              <a:lnSpc>
                <a:spcPct val="100000"/>
              </a:lnSpc>
              <a:spcBef>
                <a:spcPts val="600"/>
              </a:spcBef>
              <a:spcAft>
                <a:spcPts val="0"/>
              </a:spcAft>
              <a:buClr>
                <a:schemeClr val="accent1"/>
              </a:buClr>
              <a:buSzPct val="76000"/>
              <a:buFont typeface="Noto Sans Symbols"/>
              <a:buNone/>
              <a:defRPr sz="3200" b="0" i="0" u="none" strike="noStrike" cap="none">
                <a:solidFill>
                  <a:schemeClr val="lt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lt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chemeClr val="dk1"/>
              </a:buClr>
              <a:buSzPct val="76000"/>
              <a:buFont typeface="Noto Sans Symbols"/>
              <a:buChar char="▶"/>
              <a:defRPr sz="1600" b="0" i="0" u="none" strike="noStrike" cap="none">
                <a:solidFill>
                  <a:schemeClr val="lt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lt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lt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lt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5" name="Shape 75"/>
          <p:cNvSpPr txBox="1">
            <a:spLocks noGrp="1"/>
          </p:cNvSpPr>
          <p:nvPr>
            <p:ph type="body" idx="1"/>
          </p:nvPr>
        </p:nvSpPr>
        <p:spPr>
          <a:xfrm>
            <a:off x="457200" y="1219200"/>
            <a:ext cx="8229600" cy="533400"/>
          </a:xfrm>
          <a:prstGeom prst="rect">
            <a:avLst/>
          </a:prstGeom>
          <a:noFill/>
          <a:ln>
            <a:noFill/>
          </a:ln>
        </p:spPr>
        <p:txBody>
          <a:bodyPr wrap="square" lIns="91425" tIns="91425" rIns="91425" bIns="91425" anchor="ctr" anchorCtr="0"/>
          <a:lstStyle>
            <a:lvl1pPr marL="0" marR="0" lvl="0" indent="0" algn="l" rtl="0">
              <a:lnSpc>
                <a:spcPct val="100000"/>
              </a:lnSpc>
              <a:spcBef>
                <a:spcPts val="600"/>
              </a:spcBef>
              <a:spcAft>
                <a:spcPts val="0"/>
              </a:spcAft>
              <a:buClr>
                <a:schemeClr val="accent1"/>
              </a:buClr>
              <a:buSzPct val="76000"/>
              <a:buFont typeface="Noto Sans Symbols"/>
              <a:buNone/>
              <a:defRPr sz="1400" b="0" i="0" u="none" strike="noStrike" cap="none">
                <a:solidFill>
                  <a:schemeClr val="lt1"/>
                </a:solidFill>
                <a:latin typeface="Bookman Old Style"/>
                <a:ea typeface="Bookman Old Style"/>
                <a:cs typeface="Bookman Old Style"/>
                <a:sym typeface="Bookman Old Style"/>
              </a:defRPr>
            </a:lvl1pPr>
            <a:lvl2pPr marL="548640" marR="0" lvl="1" indent="-173228" algn="l" rtl="0">
              <a:lnSpc>
                <a:spcPct val="100000"/>
              </a:lnSpc>
              <a:spcBef>
                <a:spcPts val="500"/>
              </a:spcBef>
              <a:spcAft>
                <a:spcPts val="0"/>
              </a:spcAft>
              <a:buClr>
                <a:schemeClr val="accent2"/>
              </a:buClr>
              <a:buSzPct val="76000"/>
              <a:buFont typeface="Noto Sans Symbols"/>
              <a:buChar char="▶"/>
              <a:defRPr sz="1200" b="0" i="0" u="none" strike="noStrike" cap="none">
                <a:solidFill>
                  <a:schemeClr val="lt2"/>
                </a:solidFill>
                <a:latin typeface="Bookman Old Style"/>
                <a:ea typeface="Bookman Old Style"/>
                <a:cs typeface="Bookman Old Style"/>
                <a:sym typeface="Bookman Old Style"/>
              </a:defRPr>
            </a:lvl2pPr>
            <a:lvl3pPr marL="822960" marR="0" lvl="2" indent="-152400" algn="l" rtl="0">
              <a:lnSpc>
                <a:spcPct val="100000"/>
              </a:lnSpc>
              <a:spcBef>
                <a:spcPts val="500"/>
              </a:spcBef>
              <a:spcAft>
                <a:spcPts val="0"/>
              </a:spcAft>
              <a:buClr>
                <a:schemeClr val="dk1"/>
              </a:buClr>
              <a:buSzPct val="76000"/>
              <a:buFont typeface="Noto Sans Symbols"/>
              <a:buChar char="▶"/>
              <a:defRPr sz="1000" b="0" i="0" u="none" strike="noStrike" cap="none">
                <a:solidFill>
                  <a:schemeClr val="lt1"/>
                </a:solidFill>
                <a:latin typeface="Bookman Old Style"/>
                <a:ea typeface="Bookman Old Style"/>
                <a:cs typeface="Bookman Old Style"/>
                <a:sym typeface="Bookman Old Style"/>
              </a:defRPr>
            </a:lvl3pPr>
            <a:lvl4pPr marL="1097280" marR="0" lvl="3" indent="-155575" algn="l" rtl="0">
              <a:lnSpc>
                <a:spcPct val="100000"/>
              </a:lnSpc>
              <a:spcBef>
                <a:spcPts val="400"/>
              </a:spcBef>
              <a:spcAft>
                <a:spcPts val="0"/>
              </a:spcAft>
              <a:buClr>
                <a:srgbClr val="8BA1B3"/>
              </a:buClr>
              <a:buSzPct val="70000"/>
              <a:buFont typeface="Noto Sans Symbols"/>
              <a:buChar char="◻"/>
              <a:defRPr sz="900" b="0" i="0" u="none" strike="noStrike" cap="none">
                <a:solidFill>
                  <a:schemeClr val="lt1"/>
                </a:solidFill>
                <a:latin typeface="Bookman Old Style"/>
                <a:ea typeface="Bookman Old Style"/>
                <a:cs typeface="Bookman Old Style"/>
                <a:sym typeface="Bookman Old Style"/>
              </a:defRPr>
            </a:lvl4pPr>
            <a:lvl5pPr marL="1371600" marR="0" lvl="4" indent="-150494" algn="l" rtl="0">
              <a:lnSpc>
                <a:spcPct val="100000"/>
              </a:lnSpc>
              <a:spcBef>
                <a:spcPts val="300"/>
              </a:spcBef>
              <a:spcAft>
                <a:spcPts val="0"/>
              </a:spcAft>
              <a:buClr>
                <a:schemeClr val="accent2"/>
              </a:buClr>
              <a:buSzPct val="70000"/>
              <a:buFont typeface="Noto Sans Symbols"/>
              <a:buChar char="◻"/>
              <a:defRPr sz="900" b="0" i="0" u="none" strike="noStrike" cap="none">
                <a:solidFill>
                  <a:schemeClr val="lt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lt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lt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6" name="Shape 76"/>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7" name="Shape 77"/>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lt1"/>
              </a:buClr>
              <a:buSzPct val="100000"/>
              <a:buFont typeface="Bookman Old Style"/>
              <a:buNone/>
              <a:defRPr sz="18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78" name="Shape 78"/>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lt2"/>
              </a:buClr>
              <a:buSzPct val="25000"/>
              <a:buFont typeface="Bookman Old Style"/>
              <a:buNone/>
            </a:pPr>
            <a:fld id="{00000000-1234-1234-1234-123412341234}" type="slidenum">
              <a:rPr lang="en-US" sz="1400" b="0" i="0" u="none" strike="noStrike" cap="none">
                <a:solidFill>
                  <a:schemeClr val="lt2"/>
                </a:solidFill>
                <a:latin typeface="Bookman Old Style"/>
                <a:ea typeface="Bookman Old Style"/>
                <a:cs typeface="Bookman Old Style"/>
                <a:sym typeface="Bookman Old Style"/>
              </a:rPr>
              <a:t>‹#›</a:t>
            </a:fld>
            <a:endParaRPr lang="en-US" sz="1400" b="0" i="0" u="none" strike="noStrike" cap="none">
              <a:solidFill>
                <a:schemeClr val="lt2"/>
              </a:solidFill>
              <a:latin typeface="Bookman Old Style"/>
              <a:ea typeface="Bookman Old Style"/>
              <a:cs typeface="Bookman Old Style"/>
              <a:sym typeface="Bookman Old Style"/>
            </a:endParaRPr>
          </a:p>
        </p:txBody>
      </p:sp>
      <p:cxnSp>
        <p:nvCxnSpPr>
          <p:cNvPr id="79" name="Shape 79"/>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80" name="Shape 80"/>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81" name="Shape 81"/>
          <p:cNvSpPr/>
          <p:nvPr/>
        </p:nvSpPr>
        <p:spPr>
          <a:xfrm>
            <a:off x="457200" y="500856"/>
            <a:ext cx="182880" cy="685800"/>
          </a:xfrm>
          <a:prstGeom prst="rect">
            <a:avLst/>
          </a:prstGeom>
          <a:solidFill>
            <a:schemeClr val="accent1"/>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84" name="Shape 84"/>
          <p:cNvSpPr txBox="1">
            <a:spLocks noGrp="1"/>
          </p:cNvSpPr>
          <p:nvPr>
            <p:ph type="body" idx="1" hasCustomPrompt="1"/>
          </p:nvPr>
        </p:nvSpPr>
        <p:spPr>
          <a:xfrm rot="5400000">
            <a:off x="2116836" y="-440436"/>
            <a:ext cx="4910328" cy="82296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endParaRPr dirty="0"/>
          </a:p>
        </p:txBody>
      </p:sp>
      <p:sp>
        <p:nvSpPr>
          <p:cNvPr id="85" name="Shape 85"/>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6" name="Shape 86"/>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7" name="Shape 87"/>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a:p>
        </p:txBody>
      </p:sp>
      <p:sp>
        <p:nvSpPr>
          <p:cNvPr id="90" name="Shape 90"/>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chemeClr val="accent1"/>
              </a:buClr>
              <a:buSzPct val="76000"/>
              <a:buFont typeface="Noto Sans Symbols"/>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chemeClr val="accent2"/>
              </a:buClr>
              <a:buSzPct val="76000"/>
              <a:buFont typeface="Noto Sans Symbols"/>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BABABA"/>
              </a:buClr>
              <a:buSzPct val="76000"/>
              <a:buFont typeface="Noto Sans Symbols"/>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1" name="Shape 91"/>
          <p:cNvSpPr txBox="1">
            <a:spLocks noGrp="1"/>
          </p:cNvSpPr>
          <p:nvPr>
            <p:ph type="dt" idx="10"/>
          </p:nvPr>
        </p:nvSpPr>
        <p:spPr>
          <a:xfrm>
            <a:off x="6400800" y="6356350"/>
            <a:ext cx="2289048"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2" name="Shape 92"/>
          <p:cNvSpPr txBox="1">
            <a:spLocks noGrp="1"/>
          </p:cNvSpPr>
          <p:nvPr>
            <p:ph type="ftr" idx="11"/>
          </p:nvPr>
        </p:nvSpPr>
        <p:spPr>
          <a:xfrm>
            <a:off x="2898648" y="6356350"/>
            <a:ext cx="3505200" cy="36576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1pPr>
            <a:lvl2pPr marL="457200" marR="0" lvl="1"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2pPr>
            <a:lvl3pPr marL="914400" marR="0" lvl="2"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3pPr>
            <a:lvl4pPr marL="1371600" marR="0" lvl="3"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4pPr>
            <a:lvl5pPr marL="1828800" marR="0" lvl="4"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5pPr>
            <a:lvl6pPr marL="2286000" marR="0" lvl="5"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6pPr>
            <a:lvl7pPr marL="2743200" marR="0" lvl="6"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7pPr>
            <a:lvl8pPr marL="3200400" marR="0" lvl="7"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8pPr>
            <a:lvl9pPr marL="3657600" marR="0" lvl="8" indent="0" algn="l" rtl="0">
              <a:lnSpc>
                <a:spcPct val="100000"/>
              </a:lnSpc>
              <a:spcBef>
                <a:spcPts val="0"/>
              </a:spcBef>
              <a:spcAft>
                <a:spcPts val="0"/>
              </a:spcAft>
              <a:buClr>
                <a:schemeClr val="dk1"/>
              </a:buClr>
              <a:buSzPct val="100000"/>
              <a:buFont typeface="Bookman Old Style"/>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3" name="Shape 93"/>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94" name="Shape 94"/>
          <p:cNvCxnSpPr/>
          <p:nvPr/>
        </p:nvCxnSpPr>
        <p:spPr>
          <a:xfrm>
            <a:off x="457200" y="6353175"/>
            <a:ext cx="8229600" cy="0"/>
          </a:xfrm>
          <a:prstGeom prst="straightConnector1">
            <a:avLst/>
          </a:prstGeom>
          <a:noFill/>
          <a:ln w="9525" cap="flat" cmpd="sng">
            <a:solidFill>
              <a:schemeClr val="accent2"/>
            </a:solidFill>
            <a:prstDash val="dash"/>
            <a:round/>
            <a:headEnd type="none" w="med" len="med"/>
            <a:tailEnd type="none" w="med" len="med"/>
          </a:ln>
        </p:spPr>
      </p:cxnSp>
      <p:sp>
        <p:nvSpPr>
          <p:cNvPr id="95" name="Shape 95"/>
          <p:cNvSpPr/>
          <p:nvPr/>
        </p:nvSpPr>
        <p:spPr>
          <a:xfrm rot="5400000">
            <a:off x="419100" y="6467475"/>
            <a:ext cx="190849" cy="120314"/>
          </a:xfrm>
          <a:prstGeom prst="triangle">
            <a:avLst>
              <a:gd name="adj" fmla="val 50000"/>
            </a:avLst>
          </a:prstGeom>
          <a:solidFill>
            <a:schemeClr val="accent2"/>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cxnSp>
        <p:nvCxnSpPr>
          <p:cNvPr id="96" name="Shape 96"/>
          <p:cNvCxnSpPr/>
          <p:nvPr/>
        </p:nvCxnSpPr>
        <p:spPr>
          <a:xfrm rot="5400000">
            <a:off x="3629607" y="3201952"/>
            <a:ext cx="5852160" cy="0"/>
          </a:xfrm>
          <a:prstGeom prst="straightConnector1">
            <a:avLst/>
          </a:prstGeom>
          <a:noFill/>
          <a:ln w="9525" cap="flat" cmpd="sng">
            <a:solidFill>
              <a:schemeClr val="accent2"/>
            </a:solidFill>
            <a:prstDash val="dash"/>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28600"/>
            <a:ext cx="8229600" cy="914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33" name="Shape 33"/>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34" name="Shape 34"/>
          <p:cNvSpPr txBox="1">
            <a:spLocks noGrp="1"/>
          </p:cNvSpPr>
          <p:nvPr>
            <p:ph type="body" idx="1" hasCustomPrompt="1"/>
          </p:nvPr>
        </p:nvSpPr>
        <p:spPr>
          <a:xfrm>
            <a:off x="457200" y="1219200"/>
            <a:ext cx="4041648" cy="493776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pPr lvl="1"/>
            <a:r>
              <a:rPr lang="en-US" dirty="0"/>
              <a:t>XXXX</a:t>
            </a:r>
          </a:p>
          <a:p>
            <a:pPr lvl="2"/>
            <a:endParaRPr lang="en-US" dirty="0"/>
          </a:p>
        </p:txBody>
      </p:sp>
      <p:sp>
        <p:nvSpPr>
          <p:cNvPr id="35" name="Shape 35"/>
          <p:cNvSpPr txBox="1">
            <a:spLocks noGrp="1"/>
          </p:cNvSpPr>
          <p:nvPr>
            <p:ph type="body" idx="2" hasCustomPrompt="1"/>
          </p:nvPr>
        </p:nvSpPr>
        <p:spPr>
          <a:xfrm>
            <a:off x="4632198" y="1216152"/>
            <a:ext cx="4041648" cy="4937760"/>
          </a:xfrm>
          <a:prstGeom prst="rect">
            <a:avLst/>
          </a:prstGeom>
          <a:noFill/>
          <a:ln>
            <a:noFill/>
          </a:ln>
        </p:spPr>
        <p:txBody>
          <a:bodyPr wrap="square" lIns="91425" tIns="91425" rIns="91425" bIns="91425" anchor="t" anchorCtr="0"/>
          <a:lstStyle>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r>
              <a:rPr lang="en-US" dirty="0"/>
              <a:t>XXXX</a:t>
            </a:r>
          </a:p>
          <a:p>
            <a:pPr lvl="1"/>
            <a:r>
              <a:rPr lang="en-US" dirty="0"/>
              <a:t>XXXX</a:t>
            </a:r>
          </a:p>
          <a:p>
            <a:pPr lvl="2"/>
            <a:endParaRPr lang="en-US" dirty="0"/>
          </a:p>
          <a:p>
            <a:pPr lvl="1"/>
            <a:endParaRPr lang="en-US" dirty="0"/>
          </a:p>
        </p:txBody>
      </p:sp>
    </p:spTree>
    <p:extLst>
      <p:ext uri="{BB962C8B-B14F-4D97-AF65-F5344CB8AC3E}">
        <p14:creationId xmlns:p14="http://schemas.microsoft.com/office/powerpoint/2010/main" val="248649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219200" y="3886200"/>
            <a:ext cx="6858000" cy="9906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00000"/>
              <a:buFont typeface="Bookman Old Style"/>
              <a:buNone/>
              <a:defRPr sz="3200" b="0" i="0" u="none" strike="noStrike" cap="none">
                <a:solidFill>
                  <a:schemeClr val="dk1"/>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18" name="Shape 18"/>
          <p:cNvSpPr txBox="1">
            <a:spLocks noGrp="1"/>
          </p:cNvSpPr>
          <p:nvPr>
            <p:ph type="subTitle" idx="1"/>
          </p:nvPr>
        </p:nvSpPr>
        <p:spPr>
          <a:xfrm>
            <a:off x="1219200" y="5124450"/>
            <a:ext cx="6858000" cy="533400"/>
          </a:xfrm>
          <a:prstGeom prst="rect">
            <a:avLst/>
          </a:prstGeom>
          <a:noFill/>
          <a:ln>
            <a:noFill/>
          </a:ln>
        </p:spPr>
        <p:txBody>
          <a:bodyPr wrap="square" lIns="91425" tIns="91425" rIns="91425" bIns="91425" anchor="t" anchorCtr="0"/>
          <a:lstStyle>
            <a:lvl1pPr marL="0" marR="0" lvl="0" indent="0" algn="r" rtl="0">
              <a:lnSpc>
                <a:spcPct val="100000"/>
              </a:lnSpc>
              <a:spcBef>
                <a:spcPts val="600"/>
              </a:spcBef>
              <a:spcAft>
                <a:spcPts val="0"/>
              </a:spcAft>
              <a:buClr>
                <a:schemeClr val="accent1"/>
              </a:buClr>
              <a:buSzPct val="76000"/>
              <a:buFont typeface="Noto Sans Symbols"/>
              <a:buNone/>
              <a:defRPr sz="2000" b="0" i="0" u="none" strike="noStrike" cap="none">
                <a:solidFill>
                  <a:schemeClr val="dk2"/>
                </a:solidFill>
                <a:latin typeface="Bookman Old Style"/>
                <a:ea typeface="Bookman Old Style"/>
                <a:cs typeface="Bookman Old Style"/>
                <a:sym typeface="Bookman Old Style"/>
              </a:defRPr>
            </a:lvl1pPr>
            <a:lvl2pPr marL="457200" marR="0" lvl="1" indent="0" algn="ctr" rtl="0">
              <a:lnSpc>
                <a:spcPct val="100000"/>
              </a:lnSpc>
              <a:spcBef>
                <a:spcPts val="500"/>
              </a:spcBef>
              <a:spcAft>
                <a:spcPts val="0"/>
              </a:spcAft>
              <a:buClr>
                <a:schemeClr val="accent2"/>
              </a:buClr>
              <a:buSzPct val="76000"/>
              <a:buFont typeface="Noto Sans Symbols"/>
              <a:buNone/>
              <a:defRPr sz="1800" b="0" i="0" u="none" strike="noStrike" cap="none">
                <a:solidFill>
                  <a:schemeClr val="dk2"/>
                </a:solidFill>
                <a:latin typeface="Bookman Old Style"/>
                <a:ea typeface="Bookman Old Style"/>
                <a:cs typeface="Bookman Old Style"/>
                <a:sym typeface="Bookman Old Style"/>
              </a:defRPr>
            </a:lvl2pPr>
            <a:lvl3pPr marL="914400" marR="0" lvl="2" indent="0" algn="ctr" rtl="0">
              <a:lnSpc>
                <a:spcPct val="100000"/>
              </a:lnSpc>
              <a:spcBef>
                <a:spcPts val="500"/>
              </a:spcBef>
              <a:spcAft>
                <a:spcPts val="0"/>
              </a:spcAft>
              <a:buClr>
                <a:srgbClr val="BABABA"/>
              </a:buClr>
              <a:buSzPct val="76000"/>
              <a:buFont typeface="Noto Sans Symbols"/>
              <a:buNone/>
              <a:defRPr sz="1600" b="0" i="0" u="none" strike="noStrike" cap="none">
                <a:solidFill>
                  <a:schemeClr val="dk1"/>
                </a:solidFill>
                <a:latin typeface="Bookman Old Style"/>
                <a:ea typeface="Bookman Old Style"/>
                <a:cs typeface="Bookman Old Style"/>
                <a:sym typeface="Bookman Old Style"/>
              </a:defRPr>
            </a:lvl3pPr>
            <a:lvl4pPr marL="1371600" marR="0" lvl="3" indent="0" algn="ctr" rtl="0">
              <a:lnSpc>
                <a:spcPct val="100000"/>
              </a:lnSpc>
              <a:spcBef>
                <a:spcPts val="400"/>
              </a:spcBef>
              <a:spcAft>
                <a:spcPts val="0"/>
              </a:spcAft>
              <a:buClr>
                <a:srgbClr val="8BA1B3"/>
              </a:buClr>
              <a:buSzPct val="70000"/>
              <a:buFont typeface="Noto Sans Symbols"/>
              <a:buNone/>
              <a:defRPr sz="1500" b="0" i="0" u="none" strike="noStrike" cap="none">
                <a:solidFill>
                  <a:schemeClr val="dk1"/>
                </a:solidFill>
                <a:latin typeface="Bookman Old Style"/>
                <a:ea typeface="Bookman Old Style"/>
                <a:cs typeface="Bookman Old Style"/>
                <a:sym typeface="Bookman Old Style"/>
              </a:defRPr>
            </a:lvl4pPr>
            <a:lvl5pPr marL="1828800" marR="0" lvl="4" indent="0" algn="ctr" rtl="0">
              <a:lnSpc>
                <a:spcPct val="100000"/>
              </a:lnSpc>
              <a:spcBef>
                <a:spcPts val="300"/>
              </a:spcBef>
              <a:spcAft>
                <a:spcPts val="0"/>
              </a:spcAft>
              <a:buClr>
                <a:schemeClr val="accent2"/>
              </a:buClr>
              <a:buSzPct val="70000"/>
              <a:buFont typeface="Noto Sans Symbols"/>
              <a:buNone/>
              <a:defRPr sz="1500" b="0" i="0" u="none" strike="noStrike" cap="none">
                <a:solidFill>
                  <a:schemeClr val="dk1"/>
                </a:solidFill>
                <a:latin typeface="Bookman Old Style"/>
                <a:ea typeface="Bookman Old Style"/>
                <a:cs typeface="Bookman Old Style"/>
                <a:sym typeface="Bookman Old Style"/>
              </a:defRPr>
            </a:lvl5pPr>
            <a:lvl6pPr marL="2286000" marR="0" lvl="5" indent="0" algn="ctr" rtl="0">
              <a:lnSpc>
                <a:spcPct val="100000"/>
              </a:lnSpc>
              <a:spcBef>
                <a:spcPts val="300"/>
              </a:spcBef>
              <a:spcAft>
                <a:spcPts val="0"/>
              </a:spcAft>
              <a:buClr>
                <a:srgbClr val="8BA1B3"/>
              </a:buClr>
              <a:buSzPct val="75000"/>
              <a:buFont typeface="Noto Sans Symbols"/>
              <a:buNone/>
              <a:defRPr sz="1600" b="0" i="0" u="none" strike="noStrike" cap="none">
                <a:solidFill>
                  <a:schemeClr val="dk1"/>
                </a:solidFill>
                <a:latin typeface="Bookman Old Style"/>
                <a:ea typeface="Bookman Old Style"/>
                <a:cs typeface="Bookman Old Style"/>
                <a:sym typeface="Bookman Old Style"/>
              </a:defRPr>
            </a:lvl6pPr>
            <a:lvl7pPr marL="2743200" marR="0" lvl="6" indent="0" algn="ctr" rtl="0">
              <a:lnSpc>
                <a:spcPct val="100000"/>
              </a:lnSpc>
              <a:spcBef>
                <a:spcPts val="300"/>
              </a:spcBef>
              <a:spcAft>
                <a:spcPts val="0"/>
              </a:spcAft>
              <a:buClr>
                <a:srgbClr val="646C8F"/>
              </a:buClr>
              <a:buSzPct val="75000"/>
              <a:buFont typeface="Noto Sans Symbols"/>
              <a:buNone/>
              <a:defRPr sz="1400" b="0" i="0" u="none" strike="noStrike" cap="none">
                <a:solidFill>
                  <a:schemeClr val="dk1"/>
                </a:solidFill>
                <a:latin typeface="Bookman Old Style"/>
                <a:ea typeface="Bookman Old Style"/>
                <a:cs typeface="Bookman Old Style"/>
                <a:sym typeface="Bookman Old Style"/>
              </a:defRPr>
            </a:lvl7pPr>
            <a:lvl8pPr marL="3200400" marR="0" lvl="7" indent="0" algn="ctr" rtl="0">
              <a:lnSpc>
                <a:spcPct val="100000"/>
              </a:lnSpc>
              <a:spcBef>
                <a:spcPts val="300"/>
              </a:spcBef>
              <a:spcAft>
                <a:spcPts val="0"/>
              </a:spcAft>
              <a:buClr>
                <a:srgbClr val="BABABA"/>
              </a:buClr>
              <a:buSzPct val="75000"/>
              <a:buFont typeface="Noto Sans Symbols"/>
              <a:buNone/>
              <a:defRPr sz="1400" b="0" i="0" u="none" strike="noStrike" cap="none">
                <a:solidFill>
                  <a:schemeClr val="dk1"/>
                </a:solidFill>
                <a:latin typeface="Bookman Old Style"/>
                <a:ea typeface="Bookman Old Style"/>
                <a:cs typeface="Bookman Old Style"/>
                <a:sym typeface="Bookman Old Style"/>
              </a:defRPr>
            </a:lvl8pPr>
            <a:lvl9pPr marL="3657600" marR="0" lvl="8" indent="0" algn="ctr" rtl="0">
              <a:lnSpc>
                <a:spcPct val="100000"/>
              </a:lnSpc>
              <a:spcBef>
                <a:spcPts val="300"/>
              </a:spcBef>
              <a:spcAft>
                <a:spcPts val="0"/>
              </a:spcAft>
              <a:buClr>
                <a:srgbClr val="9FB8CD"/>
              </a:buClr>
              <a:buSzPct val="75000"/>
              <a:buFont typeface="Noto Sans Symbols"/>
              <a:buNone/>
              <a:defRPr sz="12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9" name="Shape 19"/>
          <p:cNvSpPr/>
          <p:nvPr/>
        </p:nvSpPr>
        <p:spPr>
          <a:xfrm>
            <a:off x="904875" y="3648075"/>
            <a:ext cx="7315200" cy="1280160"/>
          </a:xfrm>
          <a:prstGeom prst="rect">
            <a:avLst/>
          </a:prstGeom>
          <a:noFill/>
          <a:ln w="9525" cap="rnd" cmpd="sng">
            <a:solidFill>
              <a:schemeClr val="tx1"/>
            </a:solidFill>
            <a:prstDash val="solid"/>
            <a:round/>
            <a:headEnd type="none" w="med" len="med"/>
            <a:tailEnd type="none" w="med" len="med"/>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20" name="Shape 20"/>
          <p:cNvSpPr/>
          <p:nvPr/>
        </p:nvSpPr>
        <p:spPr>
          <a:xfrm>
            <a:off x="914400" y="5048250"/>
            <a:ext cx="7315200" cy="685800"/>
          </a:xfrm>
          <a:prstGeom prst="rect">
            <a:avLst/>
          </a:prstGeom>
          <a:noFill/>
          <a:ln w="9525" cap="rnd" cmpd="sng">
            <a:solidFill>
              <a:schemeClr val="tx1"/>
            </a:solidFill>
            <a:prstDash val="solid"/>
            <a:round/>
            <a:headEnd type="none" w="med" len="med"/>
            <a:tailEnd type="none" w="med" len="med"/>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Bookman Old Style"/>
              <a:ea typeface="Bookman Old Style"/>
              <a:cs typeface="Bookman Old Style"/>
              <a:sym typeface="Bookman Old Style"/>
            </a:endParaRPr>
          </a:p>
        </p:txBody>
      </p:sp>
      <p:sp>
        <p:nvSpPr>
          <p:cNvPr id="21" name="Shape 21"/>
          <p:cNvSpPr/>
          <p:nvPr/>
        </p:nvSpPr>
        <p:spPr>
          <a:xfrm>
            <a:off x="904875" y="3648075"/>
            <a:ext cx="228600" cy="1280160"/>
          </a:xfrm>
          <a:prstGeom prst="rect">
            <a:avLst/>
          </a:prstGeom>
          <a:solidFill>
            <a:srgbClr val="231F2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a:solidFill>
                <a:srgbClr val="E7B63B"/>
              </a:solidFill>
              <a:latin typeface="Bookman Old Style"/>
              <a:ea typeface="Bookman Old Style"/>
              <a:cs typeface="Bookman Old Style"/>
              <a:sym typeface="Bookman Old Style"/>
            </a:endParaRPr>
          </a:p>
        </p:txBody>
      </p:sp>
      <p:sp>
        <p:nvSpPr>
          <p:cNvPr id="22" name="Shape 22"/>
          <p:cNvSpPr/>
          <p:nvPr userDrawn="1"/>
        </p:nvSpPr>
        <p:spPr>
          <a:xfrm>
            <a:off x="904875" y="5048250"/>
            <a:ext cx="238125" cy="685800"/>
          </a:xfrm>
          <a:prstGeom prst="rect">
            <a:avLst/>
          </a:prstGeom>
          <a:solidFill>
            <a:srgbClr val="00338E"/>
          </a:solidFill>
          <a:ln>
            <a:solidFill>
              <a:schemeClr val="tx1"/>
            </a:solid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Bookman Old Style"/>
              <a:ea typeface="Bookman Old Style"/>
              <a:cs typeface="Bookman Old Style"/>
              <a:sym typeface="Bookman Old Style"/>
            </a:endParaRPr>
          </a:p>
        </p:txBody>
      </p:sp>
      <p:pic>
        <p:nvPicPr>
          <p:cNvPr id="9" name="Picture 4" descr="Image result for investment management group baruch">
            <a:extLst>
              <a:ext uri="{FF2B5EF4-FFF2-40B4-BE49-F238E27FC236}">
                <a16:creationId xmlns:a16="http://schemas.microsoft.com/office/drawing/2014/main" id="{FD2A7F03-DB40-4ABD-A658-CD1D11FA10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478279"/>
            <a:ext cx="2770632" cy="1045721"/>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72BF4DC3-4F6D-4665-B7D0-8CE596C6B6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8827" y="1838024"/>
            <a:ext cx="3877949" cy="954153"/>
          </a:xfrm>
          <a:prstGeom prst="rect">
            <a:avLst/>
          </a:prstGeom>
        </p:spPr>
      </p:pic>
    </p:spTree>
    <p:extLst>
      <p:ext uri="{BB962C8B-B14F-4D97-AF65-F5344CB8AC3E}">
        <p14:creationId xmlns:p14="http://schemas.microsoft.com/office/powerpoint/2010/main" val="5300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571F-AA5F-4401-8BD4-080206089C6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3BA7D9-4D58-4A44-90AC-B5DB9238E222}"/>
              </a:ext>
            </a:extLst>
          </p:cNvPr>
          <p:cNvSpPr>
            <a:spLocks noGrp="1"/>
          </p:cNvSpPr>
          <p:nvPr>
            <p:ph type="sldNum" idx="10"/>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spTree>
    <p:extLst>
      <p:ext uri="{BB962C8B-B14F-4D97-AF65-F5344CB8AC3E}">
        <p14:creationId xmlns:p14="http://schemas.microsoft.com/office/powerpoint/2010/main" val="134481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52400"/>
            <a:ext cx="8229600" cy="990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indent="0">
              <a:spcBef>
                <a:spcPts val="0"/>
              </a:spcBef>
              <a:buSzPct val="100000"/>
              <a:buFont typeface="Arial"/>
              <a:buNone/>
              <a:defRPr sz="1800"/>
            </a:lvl2pPr>
            <a:lvl3pPr lvl="2" indent="0">
              <a:spcBef>
                <a:spcPts val="0"/>
              </a:spcBef>
              <a:buSzPct val="100000"/>
              <a:buFont typeface="Arial"/>
              <a:buNone/>
              <a:defRPr sz="1800"/>
            </a:lvl3pPr>
            <a:lvl4pPr lvl="3" indent="0">
              <a:spcBef>
                <a:spcPts val="0"/>
              </a:spcBef>
              <a:buSzPct val="100000"/>
              <a:buFont typeface="Arial"/>
              <a:buNone/>
              <a:defRPr sz="1800"/>
            </a:lvl4pPr>
            <a:lvl5pPr lvl="4" indent="0">
              <a:spcBef>
                <a:spcPts val="0"/>
              </a:spcBef>
              <a:buSzPct val="100000"/>
              <a:buFont typeface="Arial"/>
              <a:buNone/>
              <a:defRPr sz="1800"/>
            </a:lvl5pPr>
            <a:lvl6pPr lvl="5" indent="0">
              <a:spcBef>
                <a:spcPts val="0"/>
              </a:spcBef>
              <a:buSzPct val="100000"/>
              <a:buFont typeface="Arial"/>
              <a:buNone/>
              <a:defRPr sz="1800"/>
            </a:lvl6pPr>
            <a:lvl7pPr lvl="6" indent="0">
              <a:spcBef>
                <a:spcPts val="0"/>
              </a:spcBef>
              <a:buSzPct val="100000"/>
              <a:buFont typeface="Arial"/>
              <a:buNone/>
              <a:defRPr sz="1800"/>
            </a:lvl7pPr>
            <a:lvl8pPr lvl="7" indent="0">
              <a:spcBef>
                <a:spcPts val="0"/>
              </a:spcBef>
              <a:buSzPct val="100000"/>
              <a:buFont typeface="Arial"/>
              <a:buNone/>
              <a:defRPr sz="1800"/>
            </a:lvl8pPr>
            <a:lvl9pPr lvl="8" indent="0">
              <a:spcBef>
                <a:spcPts val="0"/>
              </a:spcBef>
              <a:buSzPct val="100000"/>
              <a:buFont typeface="Arial"/>
              <a:buNone/>
              <a:defRPr sz="1800"/>
            </a:lvl9pPr>
          </a:lstStyle>
          <a:p>
            <a:endParaRPr dirty="0"/>
          </a:p>
        </p:txBody>
      </p:sp>
      <p:sp>
        <p:nvSpPr>
          <p:cNvPr id="12" name="Shape 12"/>
          <p:cNvSpPr txBox="1">
            <a:spLocks noGrp="1"/>
          </p:cNvSpPr>
          <p:nvPr>
            <p:ph type="sldNum" idx="12"/>
          </p:nvPr>
        </p:nvSpPr>
        <p:spPr>
          <a:xfrm>
            <a:off x="6663126"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a:t>
            </a:fld>
            <a:endParaRPr lang="en-US" sz="1400" b="0" i="0" u="none" strike="noStrike" cap="none">
              <a:solidFill>
                <a:schemeClr val="dk2"/>
              </a:solidFill>
              <a:latin typeface="Bookman Old Style"/>
              <a:ea typeface="Bookman Old Style"/>
              <a:cs typeface="Bookman Old Style"/>
              <a:sym typeface="Bookman Old Style"/>
            </a:endParaRPr>
          </a:p>
        </p:txBody>
      </p:sp>
      <p:cxnSp>
        <p:nvCxnSpPr>
          <p:cNvPr id="13" name="Shape 13"/>
          <p:cNvCxnSpPr/>
          <p:nvPr/>
        </p:nvCxnSpPr>
        <p:spPr>
          <a:xfrm>
            <a:off x="457200" y="6353175"/>
            <a:ext cx="8229600" cy="0"/>
          </a:xfrm>
          <a:prstGeom prst="straightConnector1">
            <a:avLst/>
          </a:prstGeom>
          <a:noFill/>
          <a:ln w="9525" cap="flat" cmpd="sng">
            <a:solidFill>
              <a:srgbClr val="00338E"/>
            </a:solidFill>
            <a:prstDash val="dash"/>
            <a:round/>
            <a:headEnd type="none" w="med" len="med"/>
            <a:tailEnd type="none" w="med" len="med"/>
          </a:ln>
        </p:spPr>
      </p:cxnSp>
      <p:cxnSp>
        <p:nvCxnSpPr>
          <p:cNvPr id="14" name="Shape 14"/>
          <p:cNvCxnSpPr/>
          <p:nvPr/>
        </p:nvCxnSpPr>
        <p:spPr>
          <a:xfrm>
            <a:off x="457200" y="1143000"/>
            <a:ext cx="8229600" cy="0"/>
          </a:xfrm>
          <a:prstGeom prst="straightConnector1">
            <a:avLst/>
          </a:prstGeom>
          <a:noFill/>
          <a:ln w="9525" cap="flat" cmpd="sng">
            <a:solidFill>
              <a:srgbClr val="31338D"/>
            </a:solidFill>
            <a:prstDash val="dash"/>
            <a:round/>
            <a:headEnd type="none" w="med" len="med"/>
            <a:tailEnd type="none" w="med" len="med"/>
          </a:ln>
        </p:spPr>
      </p:cxnSp>
      <p:pic>
        <p:nvPicPr>
          <p:cNvPr id="3" name="Graphic 2">
            <a:extLst>
              <a:ext uri="{FF2B5EF4-FFF2-40B4-BE49-F238E27FC236}">
                <a16:creationId xmlns:a16="http://schemas.microsoft.com/office/drawing/2014/main" id="{AC953921-E59F-4079-8A81-761AC822E022}"/>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6700534" y="154779"/>
            <a:ext cx="1990001" cy="489633"/>
          </a:xfrm>
          <a:prstGeom prst="rect">
            <a:avLst/>
          </a:prstGeom>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84" r:id="rId7"/>
    <p:sldLayoutId id="2147483685" r:id="rId8"/>
    <p:sldLayoutId id="2147483687" r:id="rId9"/>
    <p:sldLayoutId id="214748368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07772" marR="0" lvl="0" indent="0" algn="l" rtl="0">
        <a:lnSpc>
          <a:spcPct val="100000"/>
        </a:lnSpc>
        <a:spcBef>
          <a:spcPts val="0"/>
        </a:spcBef>
        <a:spcAft>
          <a:spcPts val="0"/>
        </a:spcAft>
        <a:buClr>
          <a:srgbClr val="E78E1A"/>
        </a:buClr>
        <a:buFont typeface="Wingdings 3" panose="05040102010807070707" pitchFamily="18" charset="2"/>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B073-5BAC-BC4D-BC69-DCAE92DD17EA}" type="datetimeFigureOut">
              <a:rPr lang="en-US" smtClean="0"/>
              <a:t>10/22/2020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2F2D2-3B97-3B4A-A659-F387683818F3}" type="slidenum">
              <a:rPr lang="en-US" smtClean="0"/>
              <a:t>‹#›</a:t>
            </a:fld>
            <a:endParaRPr lang="en-US"/>
          </a:p>
        </p:txBody>
      </p:sp>
    </p:spTree>
    <p:extLst>
      <p:ext uri="{BB962C8B-B14F-4D97-AF65-F5344CB8AC3E}">
        <p14:creationId xmlns:p14="http://schemas.microsoft.com/office/powerpoint/2010/main" val="233627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0.xml"/><Relationship Id="rId4" Type="http://schemas.openxmlformats.org/officeDocument/2006/relationships/image" Target="../media/image42.emf"/></Relationships>
</file>

<file path=ppt/slides/_rels/slide1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chart" Target="../charts/chart3.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14.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26.jpg"/><Relationship Id="rId3" Type="http://schemas.openxmlformats.org/officeDocument/2006/relationships/image" Target="../media/image7.png"/><Relationship Id="rId21" Type="http://schemas.openxmlformats.org/officeDocument/2006/relationships/chart" Target="../charts/chart15.xml"/><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image" Target="../media/image20.jpg"/><Relationship Id="rId20" Type="http://schemas.openxmlformats.org/officeDocument/2006/relationships/image" Target="../media/image24.png"/><Relationship Id="rId29"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15.png"/><Relationship Id="rId24" Type="http://schemas.openxmlformats.org/officeDocument/2006/relationships/chart" Target="../charts/chart18.xml"/><Relationship Id="rId32" Type="http://schemas.openxmlformats.org/officeDocument/2006/relationships/image" Target="../media/image32.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chart" Target="../charts/chart17.xml"/><Relationship Id="rId28" Type="http://schemas.openxmlformats.org/officeDocument/2006/relationships/image" Target="../media/image28.sv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1.jp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chart" Target="../charts/chart16.xml"/><Relationship Id="rId27" Type="http://schemas.openxmlformats.org/officeDocument/2006/relationships/image" Target="../media/image27.png"/><Relationship Id="rId30" Type="http://schemas.openxmlformats.org/officeDocument/2006/relationships/image" Target="../media/image30.sv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1219200" y="3670852"/>
            <a:ext cx="6858000" cy="1265212"/>
          </a:xfrm>
          <a:prstGeom prst="rect">
            <a:avLst/>
          </a:prstGeom>
          <a:noFill/>
          <a:ln>
            <a:noFill/>
          </a:ln>
        </p:spPr>
        <p:txBody>
          <a:bodyPr wrap="square" lIns="91425" tIns="45700" rIns="91425" bIns="45700" anchor="ctr" anchorCtr="0">
            <a:noAutofit/>
          </a:bodyPr>
          <a:lstStyle/>
          <a:p>
            <a:pPr marL="0" marR="0" lvl="0" indent="-114300" algn="r" rtl="0">
              <a:lnSpc>
                <a:spcPct val="100000"/>
              </a:lnSpc>
              <a:spcBef>
                <a:spcPts val="0"/>
              </a:spcBef>
              <a:spcAft>
                <a:spcPts val="0"/>
              </a:spcAft>
              <a:buClr>
                <a:schemeClr val="dk1"/>
              </a:buClr>
              <a:buSzPct val="100000"/>
              <a:buFont typeface="Bookman Old Style"/>
              <a:buNone/>
            </a:pPr>
            <a:r>
              <a:rPr lang="en-US" sz="1800" b="0" i="0" u="none" strike="noStrike" cap="none" dirty="0">
                <a:solidFill>
                  <a:schemeClr val="tx1"/>
                </a:solidFill>
                <a:latin typeface="Bookman Old Style"/>
                <a:ea typeface="Bookman Old Style"/>
                <a:cs typeface="Bookman Old Style"/>
                <a:sym typeface="Bookman Old Style"/>
              </a:rPr>
              <a:t>Current: $18</a:t>
            </a:r>
            <a:r>
              <a:rPr lang="en-US" sz="1800" dirty="0">
                <a:solidFill>
                  <a:schemeClr val="tx1"/>
                </a:solidFill>
              </a:rPr>
              <a:t>.57</a:t>
            </a:r>
            <a:br>
              <a:rPr lang="en-US" sz="1800" b="0" i="0" u="none" strike="noStrike" cap="none" dirty="0">
                <a:solidFill>
                  <a:schemeClr val="tx1"/>
                </a:solidFill>
                <a:latin typeface="Bookman Old Style"/>
                <a:ea typeface="Bookman Old Style"/>
                <a:cs typeface="Bookman Old Style"/>
                <a:sym typeface="Bookman Old Style"/>
              </a:rPr>
            </a:br>
            <a:r>
              <a:rPr lang="en-US" sz="1800" b="0" i="0" u="none" strike="noStrike" cap="none" dirty="0">
                <a:solidFill>
                  <a:schemeClr val="tx1"/>
                </a:solidFill>
                <a:latin typeface="Bookman Old Style"/>
                <a:ea typeface="Bookman Old Style"/>
                <a:cs typeface="Bookman Old Style"/>
                <a:sym typeface="Bookman Old Style"/>
              </a:rPr>
              <a:t>Target: </a:t>
            </a:r>
            <a:r>
              <a:rPr lang="en-US" sz="1800" dirty="0">
                <a:solidFill>
                  <a:srgbClr val="008000"/>
                </a:solidFill>
              </a:rPr>
              <a:t>$21.76 (+18%)</a:t>
            </a:r>
            <a:r>
              <a:rPr lang="en-US" sz="1800" b="0" i="0" u="none" strike="noStrike" cap="none" dirty="0">
                <a:solidFill>
                  <a:schemeClr val="tx1"/>
                </a:solidFill>
                <a:latin typeface="Bookman Old Style"/>
                <a:ea typeface="Bookman Old Style"/>
                <a:cs typeface="Bookman Old Style"/>
                <a:sym typeface="Bookman Old Style"/>
              </a:rPr>
              <a:t>  </a:t>
            </a:r>
            <a:br>
              <a:rPr lang="en-US" sz="1800" b="0" i="0" u="none" strike="noStrike" cap="none" dirty="0">
                <a:solidFill>
                  <a:schemeClr val="tx1"/>
                </a:solidFill>
                <a:latin typeface="Bookman Old Style"/>
                <a:ea typeface="Bookman Old Style"/>
                <a:cs typeface="Bookman Old Style"/>
                <a:sym typeface="Bookman Old Style"/>
              </a:rPr>
            </a:br>
            <a:r>
              <a:rPr lang="en-US" sz="1800" b="0" i="0" u="none" strike="noStrike" cap="none" dirty="0">
                <a:solidFill>
                  <a:schemeClr val="tx1"/>
                </a:solidFill>
                <a:latin typeface="Bookman Old Style"/>
                <a:ea typeface="Bookman Old Style"/>
                <a:cs typeface="Bookman Old Style"/>
                <a:sym typeface="Bookman Old Style"/>
              </a:rPr>
              <a:t>Time Horizon: 12-18 Months</a:t>
            </a:r>
            <a:r>
              <a:rPr lang="en-US" sz="1800" dirty="0">
                <a:solidFill>
                  <a:schemeClr val="tx1"/>
                </a:solidFill>
              </a:rPr>
              <a:t> </a:t>
            </a:r>
            <a:endParaRPr lang="en-US" sz="1800" b="0" i="0" u="none" strike="noStrike" cap="none" dirty="0">
              <a:solidFill>
                <a:schemeClr val="tx1"/>
              </a:solidFill>
              <a:latin typeface="Bookman Old Style"/>
              <a:ea typeface="Bookman Old Style"/>
              <a:cs typeface="Bookman Old Style"/>
              <a:sym typeface="Bookman Old Style"/>
            </a:endParaRPr>
          </a:p>
        </p:txBody>
      </p:sp>
      <p:sp>
        <p:nvSpPr>
          <p:cNvPr id="190" name="Shape 190"/>
          <p:cNvSpPr txBox="1">
            <a:spLocks noGrp="1"/>
          </p:cNvSpPr>
          <p:nvPr>
            <p:ph type="subTitle" idx="1"/>
          </p:nvPr>
        </p:nvSpPr>
        <p:spPr>
          <a:xfrm>
            <a:off x="1219200" y="5042453"/>
            <a:ext cx="6858000" cy="695738"/>
          </a:xfrm>
          <a:prstGeom prst="rect">
            <a:avLst/>
          </a:prstGeom>
          <a:noFill/>
          <a:ln>
            <a:noFill/>
          </a:ln>
        </p:spPr>
        <p:txBody>
          <a:bodyPr wrap="square" lIns="91425" tIns="45700" rIns="91425" bIns="45700" anchor="ctr" anchorCtr="0">
            <a:noAutofit/>
          </a:bodyPr>
          <a:lstStyle/>
          <a:p>
            <a:pPr lvl="0" indent="-57912">
              <a:lnSpc>
                <a:spcPct val="83333"/>
              </a:lnSpc>
              <a:spcBef>
                <a:spcPts val="0"/>
              </a:spcBef>
            </a:pPr>
            <a:r>
              <a:rPr lang="en-US" sz="1200" b="0" i="0" u="none" strike="noStrike" cap="none" dirty="0">
                <a:solidFill>
                  <a:schemeClr val="tx1"/>
                </a:solidFill>
                <a:latin typeface="Bookman Old Style"/>
                <a:ea typeface="Bookman Old Style"/>
                <a:cs typeface="Bookman Old Style"/>
                <a:sym typeface="Bookman Old Style"/>
              </a:rPr>
              <a:t>Industry Director: </a:t>
            </a:r>
            <a:r>
              <a:rPr lang="en-US" sz="1200" dirty="0">
                <a:solidFill>
                  <a:schemeClr val="tx1"/>
                </a:solidFill>
              </a:rPr>
              <a:t>Michael Betancur</a:t>
            </a:r>
          </a:p>
          <a:p>
            <a:pPr lvl="0" indent="-57912">
              <a:lnSpc>
                <a:spcPct val="83333"/>
              </a:lnSpc>
              <a:spcBef>
                <a:spcPts val="0"/>
              </a:spcBef>
            </a:pPr>
            <a:r>
              <a:rPr lang="en-US" sz="1200" dirty="0">
                <a:solidFill>
                  <a:schemeClr val="tx1"/>
                </a:solidFill>
              </a:rPr>
              <a:t>Analysts</a:t>
            </a:r>
            <a:r>
              <a:rPr lang="en-US" sz="1200" b="0" i="0" u="none" strike="noStrike" cap="none" dirty="0">
                <a:solidFill>
                  <a:schemeClr val="tx1"/>
                </a:solidFill>
                <a:latin typeface="Bookman Old Style"/>
                <a:ea typeface="Bookman Old Style"/>
                <a:cs typeface="Bookman Old Style"/>
                <a:sym typeface="Bookman Old Style"/>
              </a:rPr>
              <a:t>: </a:t>
            </a:r>
            <a:r>
              <a:rPr lang="en-US" sz="1200" b="0" i="0" u="none" strike="noStrike" cap="none" dirty="0" err="1">
                <a:solidFill>
                  <a:schemeClr val="tx1"/>
                </a:solidFill>
                <a:latin typeface="Bookman Old Style"/>
                <a:ea typeface="Bookman Old Style"/>
                <a:cs typeface="Bookman Old Style"/>
                <a:sym typeface="Bookman Old Style"/>
              </a:rPr>
              <a:t>Bricen</a:t>
            </a:r>
            <a:r>
              <a:rPr lang="en-US" sz="1200" b="0" i="0" u="none" strike="noStrike" cap="none" dirty="0">
                <a:solidFill>
                  <a:schemeClr val="tx1"/>
                </a:solidFill>
                <a:latin typeface="Bookman Old Style"/>
                <a:ea typeface="Bookman Old Style"/>
                <a:cs typeface="Bookman Old Style"/>
                <a:sym typeface="Bookman Old Style"/>
              </a:rPr>
              <a:t> Fisher, Nirmal Malhotra, </a:t>
            </a:r>
            <a:r>
              <a:rPr lang="en-US" sz="1200" dirty="0">
                <a:solidFill>
                  <a:schemeClr val="tx1"/>
                </a:solidFill>
              </a:rPr>
              <a:t>Ray Hatton</a:t>
            </a:r>
          </a:p>
          <a:p>
            <a:pPr lvl="0" indent="-57912">
              <a:lnSpc>
                <a:spcPct val="83333"/>
              </a:lnSpc>
              <a:spcBef>
                <a:spcPts val="0"/>
              </a:spcBef>
            </a:pPr>
            <a:r>
              <a:rPr lang="en-US" sz="1200" b="0" i="0" u="none" strike="noStrike" cap="none" dirty="0">
                <a:solidFill>
                  <a:schemeClr val="tx1"/>
                </a:solidFill>
                <a:latin typeface="Bookman Old Style"/>
                <a:ea typeface="Bookman Old Style"/>
                <a:cs typeface="Bookman Old Style"/>
                <a:sym typeface="Bookman Old Style"/>
              </a:rPr>
              <a:t>Junior Analyst: James Kearney</a:t>
            </a:r>
          </a:p>
        </p:txBody>
      </p:sp>
      <p:sp>
        <p:nvSpPr>
          <p:cNvPr id="191" name="Shape 191"/>
          <p:cNvSpPr txBox="1"/>
          <p:nvPr/>
        </p:nvSpPr>
        <p:spPr>
          <a:xfrm>
            <a:off x="805912" y="2827237"/>
            <a:ext cx="7403811" cy="523220"/>
          </a:xfrm>
          <a:prstGeom prst="rect">
            <a:avLst/>
          </a:prstGeom>
          <a:noFill/>
          <a:ln>
            <a:noFill/>
          </a:ln>
        </p:spPr>
        <p:txBody>
          <a:bodyPr wrap="square" lIns="91425" tIns="45700" rIns="91425" bIns="45700" anchor="t" anchorCtr="0">
            <a:noAutofit/>
          </a:bodyPr>
          <a:lstStyle/>
          <a:p>
            <a:pPr marL="0" marR="0" lvl="0" indent="-44450" algn="r" rtl="0">
              <a:lnSpc>
                <a:spcPct val="100000"/>
              </a:lnSpc>
              <a:spcBef>
                <a:spcPts val="0"/>
              </a:spcBef>
              <a:spcAft>
                <a:spcPts val="0"/>
              </a:spcAft>
              <a:buClr>
                <a:schemeClr val="dk1"/>
              </a:buClr>
              <a:buSzPct val="25000"/>
              <a:buFont typeface="Bookman Old Style"/>
              <a:buNone/>
            </a:pPr>
            <a:r>
              <a:rPr lang="en-US" sz="2800" dirty="0">
                <a:solidFill>
                  <a:schemeClr val="tx1"/>
                </a:solidFill>
                <a:latin typeface="Bookman Old Style"/>
                <a:ea typeface="Bookman Old Style"/>
                <a:cs typeface="Bookman Old Style"/>
                <a:sym typeface="Bookman Old Style"/>
              </a:rPr>
              <a:t>Vertiv Holdings Co. </a:t>
            </a:r>
            <a:r>
              <a:rPr lang="en-US" sz="2800" b="0" i="0" u="none" strike="noStrike" cap="none" dirty="0">
                <a:solidFill>
                  <a:schemeClr val="tx1"/>
                </a:solidFill>
                <a:latin typeface="Bookman Old Style"/>
                <a:ea typeface="Bookman Old Style"/>
                <a:cs typeface="Bookman Old Style"/>
                <a:sym typeface="Bookman Old Style"/>
              </a:rPr>
              <a:t>(NYSE: VRT)</a:t>
            </a:r>
          </a:p>
        </p:txBody>
      </p:sp>
    </p:spTree>
    <p:extLst>
      <p:ext uri="{BB962C8B-B14F-4D97-AF65-F5344CB8AC3E}">
        <p14:creationId xmlns:p14="http://schemas.microsoft.com/office/powerpoint/2010/main" val="97963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sldNum" idx="12"/>
          </p:nvPr>
        </p:nvSpPr>
        <p:spPr>
          <a:xfrm>
            <a:off x="6705600" y="6356350"/>
            <a:ext cx="1981200" cy="365760"/>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a:solidFill>
                  <a:schemeClr val="dk2"/>
                </a:solidFill>
                <a:latin typeface="Bookman Old Style"/>
                <a:ea typeface="Bookman Old Style"/>
                <a:cs typeface="Bookman Old Style"/>
                <a:sym typeface="Bookman Old Style"/>
              </a:rPr>
              <a:t>10</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317" name="Shape 317"/>
          <p:cNvSpPr txBox="1">
            <a:spLocks noGrp="1"/>
          </p:cNvSpPr>
          <p:nvPr>
            <p:ph type="title"/>
          </p:nvPr>
        </p:nvSpPr>
        <p:spPr>
          <a:xfrm>
            <a:off x="457200" y="232570"/>
            <a:ext cx="8229600" cy="856214"/>
          </a:xfrm>
          <a:prstGeom prst="rect">
            <a:avLst/>
          </a:prstGeom>
          <a:noFill/>
          <a:ln>
            <a:noFill/>
          </a:ln>
        </p:spPr>
        <p:txBody>
          <a:bodyPr wrap="square" lIns="91425" tIns="45700" rIns="91425" bIns="45700" anchor="b" anchorCtr="0">
            <a:noAutofit/>
          </a:bodyPr>
          <a:lstStyle/>
          <a:p>
            <a:pPr marL="0" marR="0" lvl="0" indent="-203200" algn="l" rtl="0">
              <a:lnSpc>
                <a:spcPct val="100000"/>
              </a:lnSpc>
              <a:spcBef>
                <a:spcPts val="0"/>
              </a:spcBef>
              <a:spcAft>
                <a:spcPts val="0"/>
              </a:spcAft>
              <a:buClr>
                <a:schemeClr val="dk2"/>
              </a:buClr>
              <a:buSzPct val="100000"/>
              <a:buFont typeface="Bookman Old Style"/>
              <a:buNone/>
            </a:pPr>
            <a:r>
              <a:rPr lang="en-US" sz="3200" b="0" i="0" u="none" strike="noStrike" cap="none" dirty="0">
                <a:solidFill>
                  <a:schemeClr val="tx1"/>
                </a:solidFill>
                <a:latin typeface="Bookman Old Style"/>
                <a:ea typeface="Bookman Old Style"/>
                <a:cs typeface="Bookman Old Style"/>
                <a:sym typeface="Bookman Old Style"/>
              </a:rPr>
              <a:t>Competitive Landscape</a:t>
            </a:r>
          </a:p>
        </p:txBody>
      </p:sp>
      <p:graphicFrame>
        <p:nvGraphicFramePr>
          <p:cNvPr id="3" name="Table 2">
            <a:extLst>
              <a:ext uri="{FF2B5EF4-FFF2-40B4-BE49-F238E27FC236}">
                <a16:creationId xmlns:a16="http://schemas.microsoft.com/office/drawing/2014/main" id="{9CCF7484-1C92-4558-A1CA-E70166DE2FA1}"/>
              </a:ext>
            </a:extLst>
          </p:cNvPr>
          <p:cNvGraphicFramePr>
            <a:graphicFrameLocks noGrp="1"/>
          </p:cNvGraphicFramePr>
          <p:nvPr/>
        </p:nvGraphicFramePr>
        <p:xfrm>
          <a:off x="483216" y="2116456"/>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dirty="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60,135</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-5.1%</a:t>
                      </a:r>
                    </a:p>
                  </a:txBody>
                  <a:tcP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1.6x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graphicFrame>
        <p:nvGraphicFramePr>
          <p:cNvPr id="15" name="Table 14">
            <a:extLst>
              <a:ext uri="{FF2B5EF4-FFF2-40B4-BE49-F238E27FC236}">
                <a16:creationId xmlns:a16="http://schemas.microsoft.com/office/drawing/2014/main" id="{A2D19FAD-728F-423F-91B1-F706DBE5CDD6}"/>
              </a:ext>
            </a:extLst>
          </p:cNvPr>
          <p:cNvGraphicFramePr>
            <a:graphicFrameLocks noGrp="1"/>
          </p:cNvGraphicFramePr>
          <p:nvPr/>
        </p:nvGraphicFramePr>
        <p:xfrm>
          <a:off x="3280310" y="2121499"/>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dirty="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7,827</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i="0" u="none" strike="noStrike" cap="none" dirty="0">
                          <a:solidFill>
                            <a:schemeClr val="tx1"/>
                          </a:solidFill>
                          <a:latin typeface="Bookman Old Style" charset="0"/>
                          <a:sym typeface="Arial"/>
                        </a:rPr>
                        <a:t>9.1%</a:t>
                      </a:r>
                    </a:p>
                  </a:txBody>
                  <a:tcPr anchor="ct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1.3x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graphicFrame>
        <p:nvGraphicFramePr>
          <p:cNvPr id="17" name="Table 16">
            <a:extLst>
              <a:ext uri="{FF2B5EF4-FFF2-40B4-BE49-F238E27FC236}">
                <a16:creationId xmlns:a16="http://schemas.microsoft.com/office/drawing/2014/main" id="{8D29660C-7A0A-47E7-8D04-BDA7DE3F4053}"/>
              </a:ext>
            </a:extLst>
          </p:cNvPr>
          <p:cNvGraphicFramePr>
            <a:graphicFrameLocks noGrp="1"/>
          </p:cNvGraphicFramePr>
          <p:nvPr/>
        </p:nvGraphicFramePr>
        <p:xfrm>
          <a:off x="6093033" y="2116456"/>
          <a:ext cx="2578523" cy="822960"/>
        </p:xfrm>
        <a:graphic>
          <a:graphicData uri="http://schemas.openxmlformats.org/drawingml/2006/table">
            <a:tbl>
              <a:tblPr bandRow="1">
                <a:tableStyleId>{5C22544A-7EE6-4342-B048-85BDC9FD1C3A}</a:tableStyleId>
              </a:tblPr>
              <a:tblGrid>
                <a:gridCol w="1308637">
                  <a:extLst>
                    <a:ext uri="{9D8B030D-6E8A-4147-A177-3AD203B41FA5}">
                      <a16:colId xmlns:a16="http://schemas.microsoft.com/office/drawing/2014/main" val="3057180547"/>
                    </a:ext>
                  </a:extLst>
                </a:gridCol>
                <a:gridCol w="1269886">
                  <a:extLst>
                    <a:ext uri="{9D8B030D-6E8A-4147-A177-3AD203B41FA5}">
                      <a16:colId xmlns:a16="http://schemas.microsoft.com/office/drawing/2014/main" val="3529637782"/>
                    </a:ext>
                  </a:extLst>
                </a:gridCol>
              </a:tblGrid>
              <a:tr h="232650">
                <a:tc>
                  <a:txBody>
                    <a:bodyPr/>
                    <a:lstStyle/>
                    <a:p>
                      <a:r>
                        <a:rPr lang="en-US" sz="1200" b="0">
                          <a:solidFill>
                            <a:schemeClr val="tx1"/>
                          </a:solidFill>
                          <a:latin typeface="Bookman Old Style" charset="0"/>
                          <a:ea typeface="Bookman Old Style" charset="0"/>
                          <a:cs typeface="Bookman Old Style" charset="0"/>
                        </a:rPr>
                        <a:t>Mkt Cap</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41,580</a:t>
                      </a:r>
                    </a:p>
                  </a:txBody>
                  <a:tcPr>
                    <a:solidFill>
                      <a:schemeClr val="bg1">
                        <a:lumMod val="95000"/>
                      </a:schemeClr>
                    </a:solidFill>
                  </a:tcPr>
                </a:tc>
                <a:extLst>
                  <a:ext uri="{0D108BD9-81ED-4DB2-BD59-A6C34878D82A}">
                    <a16:rowId xmlns:a16="http://schemas.microsoft.com/office/drawing/2014/main" val="1960212467"/>
                  </a:ext>
                </a:extLst>
              </a:tr>
              <a:tr h="232650">
                <a:tc>
                  <a:txBody>
                    <a:bodyPr/>
                    <a:lstStyle/>
                    <a:p>
                      <a:r>
                        <a:rPr lang="en-US" sz="1200" b="0" dirty="0">
                          <a:solidFill>
                            <a:schemeClr val="tx1"/>
                          </a:solidFill>
                          <a:latin typeface="Bookman Old Style" charset="0"/>
                          <a:ea typeface="Bookman Old Style" charset="0"/>
                          <a:cs typeface="Bookman Old Style" charset="0"/>
                        </a:rPr>
                        <a:t>N.I. Margin</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11.4%</a:t>
                      </a:r>
                    </a:p>
                  </a:txBody>
                  <a:tcPr>
                    <a:solidFill>
                      <a:schemeClr val="bg1">
                        <a:lumMod val="95000"/>
                      </a:schemeClr>
                    </a:solidFill>
                  </a:tcPr>
                </a:tc>
                <a:extLst>
                  <a:ext uri="{0D108BD9-81ED-4DB2-BD59-A6C34878D82A}">
                    <a16:rowId xmlns:a16="http://schemas.microsoft.com/office/drawing/2014/main" val="2335651711"/>
                  </a:ext>
                </a:extLst>
              </a:tr>
              <a:tr h="232650">
                <a:tc>
                  <a:txBody>
                    <a:bodyPr/>
                    <a:lstStyle/>
                    <a:p>
                      <a:r>
                        <a:rPr lang="en-US" sz="1200" b="0" dirty="0">
                          <a:solidFill>
                            <a:schemeClr val="tx1"/>
                          </a:solidFill>
                          <a:latin typeface="Bookman Old Style" charset="0"/>
                          <a:ea typeface="Bookman Old Style" charset="0"/>
                          <a:cs typeface="Bookman Old Style" charset="0"/>
                        </a:rPr>
                        <a:t>Quick Ratio</a:t>
                      </a:r>
                    </a:p>
                  </a:txBody>
                  <a:tcPr>
                    <a:solidFill>
                      <a:schemeClr val="bg1">
                        <a:lumMod val="95000"/>
                      </a:schemeClr>
                    </a:solidFill>
                  </a:tcPr>
                </a:tc>
                <a:tc>
                  <a:txBody>
                    <a:bodyPr/>
                    <a:lstStyle/>
                    <a:p>
                      <a:pPr algn="r"/>
                      <a:r>
                        <a:rPr lang="en-US" sz="1200" b="0" dirty="0">
                          <a:solidFill>
                            <a:schemeClr val="tx1"/>
                          </a:solidFill>
                          <a:latin typeface="Bookman Old Style" charset="0"/>
                          <a:ea typeface="Bookman Old Style" charset="0"/>
                          <a:cs typeface="Bookman Old Style" charset="0"/>
                        </a:rPr>
                        <a:t>0.9x</a:t>
                      </a:r>
                    </a:p>
                  </a:txBody>
                  <a:tcPr>
                    <a:solidFill>
                      <a:schemeClr val="bg1">
                        <a:lumMod val="95000"/>
                      </a:schemeClr>
                    </a:solidFill>
                  </a:tcPr>
                </a:tc>
                <a:extLst>
                  <a:ext uri="{0D108BD9-81ED-4DB2-BD59-A6C34878D82A}">
                    <a16:rowId xmlns:a16="http://schemas.microsoft.com/office/drawing/2014/main" val="3853547404"/>
                  </a:ext>
                </a:extLst>
              </a:tr>
            </a:tbl>
          </a:graphicData>
        </a:graphic>
      </p:graphicFrame>
      <p:cxnSp>
        <p:nvCxnSpPr>
          <p:cNvPr id="18" name="Straight Connector 17">
            <a:extLst>
              <a:ext uri="{FF2B5EF4-FFF2-40B4-BE49-F238E27FC236}">
                <a16:creationId xmlns:a16="http://schemas.microsoft.com/office/drawing/2014/main" id="{1134A749-EBCD-48BB-B6D7-C626CAA10DB0}"/>
              </a:ext>
            </a:extLst>
          </p:cNvPr>
          <p:cNvCxnSpPr>
            <a:cxnSpLocks/>
          </p:cNvCxnSpPr>
          <p:nvPr/>
        </p:nvCxnSpPr>
        <p:spPr>
          <a:xfrm>
            <a:off x="3169260" y="1329055"/>
            <a:ext cx="11344" cy="48006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932B36-5A83-402F-B9C1-F1576CC941F1}"/>
              </a:ext>
            </a:extLst>
          </p:cNvPr>
          <p:cNvCxnSpPr>
            <a:cxnSpLocks/>
          </p:cNvCxnSpPr>
          <p:nvPr/>
        </p:nvCxnSpPr>
        <p:spPr>
          <a:xfrm>
            <a:off x="5974169" y="1349375"/>
            <a:ext cx="11344" cy="48006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A6A2F041-7AF0-4ED9-8685-C4E86AD34F01}"/>
              </a:ext>
            </a:extLst>
          </p:cNvPr>
          <p:cNvSpPr>
            <a:spLocks noGrp="1"/>
          </p:cNvSpPr>
          <p:nvPr>
            <p:ph type="body" idx="1"/>
          </p:nvPr>
        </p:nvSpPr>
        <p:spPr>
          <a:xfrm>
            <a:off x="236535" y="2993990"/>
            <a:ext cx="2815056" cy="3000411"/>
          </a:xfrm>
        </p:spPr>
        <p:txBody>
          <a:bodyPr/>
          <a:lstStyle/>
          <a:p>
            <a:pPr>
              <a:buFont typeface="Bookman Old Style" panose="02050604050505020204" pitchFamily="18" charset="0"/>
              <a:buChar char="►"/>
            </a:pPr>
            <a:r>
              <a:rPr lang="en-US" sz="1100" dirty="0">
                <a:latin typeface="Bookman Old Style" panose="02050604050505020204" pitchFamily="18" charset="0"/>
              </a:rPr>
              <a:t>O</a:t>
            </a:r>
            <a:r>
              <a:rPr lang="en-US" sz="1100" b="0" i="0" dirty="0">
                <a:effectLst/>
                <a:latin typeface="Bookman Old Style" panose="02050604050505020204" pitchFamily="18" charset="0"/>
              </a:rPr>
              <a:t>perates as a high-tech industrial </a:t>
            </a:r>
            <a:r>
              <a:rPr lang="en-US" sz="1100" dirty="0">
                <a:latin typeface="Bookman Old Style" panose="02050604050505020204" pitchFamily="18" charset="0"/>
              </a:rPr>
              <a:t>conglomerate</a:t>
            </a:r>
            <a:r>
              <a:rPr lang="en-US" sz="1100" b="0" i="0" dirty="0">
                <a:effectLst/>
                <a:latin typeface="Bookman Old Style" panose="02050604050505020204" pitchFamily="18" charset="0"/>
              </a:rPr>
              <a:t> through Power, Renewable Energy, Aviation, &amp; Healthcare segments</a:t>
            </a:r>
          </a:p>
          <a:p>
            <a:pPr>
              <a:buFont typeface="Bookman Old Style" panose="02050604050505020204" pitchFamily="18" charset="0"/>
              <a:buChar char="►"/>
            </a:pPr>
            <a:r>
              <a:rPr lang="en-US" sz="1100" dirty="0">
                <a:latin typeface="Bookman Old Style" panose="02050604050505020204" pitchFamily="18" charset="0"/>
              </a:rPr>
              <a:t>GE decided to develop their software market with GE Digital with less focus on hardware. After significant investment GE Digital failed to generate substantial revenue </a:t>
            </a:r>
          </a:p>
          <a:p>
            <a:pPr>
              <a:buFont typeface="Bookman Old Style" panose="02050604050505020204" pitchFamily="18" charset="0"/>
              <a:buChar char="►"/>
            </a:pPr>
            <a:r>
              <a:rPr lang="en-US" sz="1100" dirty="0">
                <a:latin typeface="Bookman Old Style" panose="02050604050505020204" pitchFamily="18" charset="0"/>
              </a:rPr>
              <a:t>GE Digitals </a:t>
            </a:r>
            <a:r>
              <a:rPr lang="en-US" sz="1100" b="0" i="0" dirty="0">
                <a:effectLst/>
                <a:latin typeface="Bookman Old Style" panose="02050604050505020204" pitchFamily="18" charset="0"/>
              </a:rPr>
              <a:t>own cloud-based equipment management software platform, Predix, has faced delays and technical issues compared to Veritiv's equipment management software platforms</a:t>
            </a:r>
            <a:endParaRPr lang="en-US" sz="1100" u="sng" dirty="0">
              <a:latin typeface="Bookman Old Style" panose="02050604050505020204" pitchFamily="18" charset="0"/>
            </a:endParaRPr>
          </a:p>
        </p:txBody>
      </p:sp>
      <p:sp>
        <p:nvSpPr>
          <p:cNvPr id="21" name="Text Placeholder 4">
            <a:extLst>
              <a:ext uri="{FF2B5EF4-FFF2-40B4-BE49-F238E27FC236}">
                <a16:creationId xmlns:a16="http://schemas.microsoft.com/office/drawing/2014/main" id="{FB0E0395-7733-4BE5-8F43-68B8A093DE60}"/>
              </a:ext>
            </a:extLst>
          </p:cNvPr>
          <p:cNvSpPr txBox="1">
            <a:spLocks/>
          </p:cNvSpPr>
          <p:nvPr/>
        </p:nvSpPr>
        <p:spPr>
          <a:xfrm>
            <a:off x="3051591" y="2990179"/>
            <a:ext cx="2815056" cy="336617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a:buClr>
                <a:srgbClr val="00338E"/>
              </a:buClr>
              <a:buFont typeface="Bookman Old Style" panose="02050604050505020204" pitchFamily="18" charset="0"/>
              <a:buChar char="►"/>
            </a:pPr>
            <a:r>
              <a:rPr lang="en-US" sz="1100" dirty="0">
                <a:solidFill>
                  <a:schemeClr val="tx1"/>
                </a:solidFill>
              </a:rPr>
              <a:t>Designs, manufactures, and sells electrical and electronic products in the United States and internationally</a:t>
            </a:r>
          </a:p>
          <a:p>
            <a:pPr>
              <a:buClr>
                <a:srgbClr val="00338E"/>
              </a:buClr>
              <a:buFont typeface="Bookman Old Style" panose="02050604050505020204" pitchFamily="18" charset="0"/>
              <a:buChar char="►"/>
            </a:pPr>
            <a:r>
              <a:rPr lang="en-US" sz="1100" dirty="0">
                <a:solidFill>
                  <a:schemeClr val="tx1"/>
                </a:solidFill>
              </a:rPr>
              <a:t>Hubbell competes most closely with Vertiv selling commercial infrastructure for data centers and colocation facilities</a:t>
            </a:r>
          </a:p>
          <a:p>
            <a:pPr>
              <a:buClr>
                <a:srgbClr val="00338E"/>
              </a:buClr>
              <a:buFont typeface="Bookman Old Style" panose="02050604050505020204" pitchFamily="18" charset="0"/>
              <a:buChar char="►"/>
            </a:pPr>
            <a:r>
              <a:rPr lang="en-US" sz="1100" dirty="0">
                <a:solidFill>
                  <a:schemeClr val="tx1"/>
                </a:solidFill>
              </a:rPr>
              <a:t>Hubbell has difficulties adapting to the changing environment of electrical products for data centers with electrical revenue declining $35 million YoY, whereas Vertiv has continued to adapt to consumer markets</a:t>
            </a:r>
          </a:p>
        </p:txBody>
      </p:sp>
      <p:sp>
        <p:nvSpPr>
          <p:cNvPr id="22" name="Text Placeholder 4">
            <a:extLst>
              <a:ext uri="{FF2B5EF4-FFF2-40B4-BE49-F238E27FC236}">
                <a16:creationId xmlns:a16="http://schemas.microsoft.com/office/drawing/2014/main" id="{1C438032-D5E3-4F84-8E6C-175E495033F6}"/>
              </a:ext>
            </a:extLst>
          </p:cNvPr>
          <p:cNvSpPr txBox="1">
            <a:spLocks/>
          </p:cNvSpPr>
          <p:nvPr/>
        </p:nvSpPr>
        <p:spPr>
          <a:xfrm>
            <a:off x="5877992" y="2964797"/>
            <a:ext cx="2793561" cy="339155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a:buClr>
                <a:srgbClr val="00338E"/>
              </a:buClr>
              <a:buFont typeface="Bookman Old Style" panose="02050604050505020204" pitchFamily="18" charset="0"/>
              <a:buChar char="►"/>
            </a:pPr>
            <a:r>
              <a:rPr lang="en-US" sz="1100" dirty="0">
                <a:solidFill>
                  <a:schemeClr val="tx1"/>
                </a:solidFill>
                <a:latin typeface="Bookman Old Style" panose="02050604050505020204" pitchFamily="18" charset="0"/>
              </a:rPr>
              <a:t>P</a:t>
            </a:r>
            <a:r>
              <a:rPr lang="en-US" sz="1100" b="0" i="0" dirty="0">
                <a:solidFill>
                  <a:schemeClr val="tx1"/>
                </a:solidFill>
                <a:effectLst/>
                <a:latin typeface="Bookman Old Style" panose="02050604050505020204" pitchFamily="18" charset="0"/>
              </a:rPr>
              <a:t>rovides solutions to industrial, commercial, &amp; consumer markets. Operates through Automation Solutions and Commercial &amp; Residential Solutions segments</a:t>
            </a:r>
          </a:p>
          <a:p>
            <a:pPr>
              <a:buClr>
                <a:srgbClr val="00338E"/>
              </a:buClr>
              <a:buFont typeface="Bookman Old Style" panose="02050604050505020204" pitchFamily="18" charset="0"/>
              <a:buChar char="►"/>
            </a:pPr>
            <a:r>
              <a:rPr lang="en-US" sz="1100" dirty="0">
                <a:solidFill>
                  <a:schemeClr val="tx1"/>
                </a:solidFill>
                <a:latin typeface="Bookman Old Style" panose="02050604050505020204" pitchFamily="18" charset="0"/>
              </a:rPr>
              <a:t>Produces </a:t>
            </a:r>
            <a:r>
              <a:rPr lang="en-US" sz="1100" b="0" i="0" dirty="0">
                <a:solidFill>
                  <a:schemeClr val="tx1"/>
                </a:solidFill>
                <a:effectLst/>
                <a:latin typeface="Bookman Old Style" panose="02050604050505020204" pitchFamily="18" charset="0"/>
              </a:rPr>
              <a:t>system protectors, flow control devices, monitoring equipment &amp; electronic controls competing with Veritiv's Thermal Management and Monitoring services</a:t>
            </a:r>
          </a:p>
          <a:p>
            <a:pPr>
              <a:buClr>
                <a:srgbClr val="00338E"/>
              </a:buClr>
              <a:buFont typeface="Bookman Old Style" panose="02050604050505020204" pitchFamily="18" charset="0"/>
              <a:buChar char="►"/>
            </a:pPr>
            <a:r>
              <a:rPr lang="en-US" sz="1100" dirty="0">
                <a:solidFill>
                  <a:schemeClr val="tx1"/>
                </a:solidFill>
                <a:latin typeface="Bookman Old Style" panose="02050604050505020204" pitchFamily="18" charset="0"/>
              </a:rPr>
              <a:t>Expected earnings for midpoint 2020 is $3.10 yet midpoint earnings fell as only $1.56 as </a:t>
            </a:r>
            <a:r>
              <a:rPr lang="en-US" sz="1100" b="0" i="0" dirty="0">
                <a:solidFill>
                  <a:schemeClr val="tx1"/>
                </a:solidFill>
                <a:effectLst/>
                <a:latin typeface="Bookman Old Style" panose="02050604050505020204" pitchFamily="18" charset="0"/>
              </a:rPr>
              <a:t>project delays and declining energy prices led to weak earnings</a:t>
            </a:r>
          </a:p>
          <a:p>
            <a:pPr>
              <a:buClr>
                <a:srgbClr val="00338E"/>
              </a:buClr>
              <a:buFont typeface="Bookman Old Style" panose="02050604050505020204" pitchFamily="18" charset="0"/>
              <a:buChar char="►"/>
            </a:pPr>
            <a:endParaRPr lang="en-US" sz="1200" dirty="0">
              <a:solidFill>
                <a:schemeClr val="tx1"/>
              </a:solidFill>
            </a:endParaRPr>
          </a:p>
          <a:p>
            <a:endParaRPr lang="en-US" sz="1200" dirty="0"/>
          </a:p>
        </p:txBody>
      </p:sp>
      <p:pic>
        <p:nvPicPr>
          <p:cNvPr id="1032" name="Picture 8" descr="Hubbell Logo Vector (.AI) Free Download">
            <a:extLst>
              <a:ext uri="{FF2B5EF4-FFF2-40B4-BE49-F238E27FC236}">
                <a16:creationId xmlns:a16="http://schemas.microsoft.com/office/drawing/2014/main" id="{39549A4D-26B4-410D-A82B-22E9A46C5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229" y="1329055"/>
            <a:ext cx="1971541" cy="7617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erson Electric - Wikipedia">
            <a:extLst>
              <a:ext uri="{FF2B5EF4-FFF2-40B4-BE49-F238E27FC236}">
                <a16:creationId xmlns:a16="http://schemas.microsoft.com/office/drawing/2014/main" id="{A935903A-B525-49E1-BCD0-323CAEFCC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0774" y="1349375"/>
            <a:ext cx="1590971" cy="6999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eneral Electric - Wikipedia">
            <a:extLst>
              <a:ext uri="{FF2B5EF4-FFF2-40B4-BE49-F238E27FC236}">
                <a16:creationId xmlns:a16="http://schemas.microsoft.com/office/drawing/2014/main" id="{76B3BCAB-C75D-4490-993D-007218D48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3296" y="1327371"/>
            <a:ext cx="822960" cy="7617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86C027-CD0A-4C61-878C-C0C9425E5C38}"/>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extLst>
      <p:ext uri="{BB962C8B-B14F-4D97-AF65-F5344CB8AC3E}">
        <p14:creationId xmlns:p14="http://schemas.microsoft.com/office/powerpoint/2010/main" val="95600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Public Comparables </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11</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4" name="TextBox 3">
            <a:extLst>
              <a:ext uri="{FF2B5EF4-FFF2-40B4-BE49-F238E27FC236}">
                <a16:creationId xmlns:a16="http://schemas.microsoft.com/office/drawing/2014/main" id="{724EB8BB-EF24-4F4E-B106-29607D07332B}"/>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5" name="Picture 4">
            <a:extLst>
              <a:ext uri="{FF2B5EF4-FFF2-40B4-BE49-F238E27FC236}">
                <a16:creationId xmlns:a16="http://schemas.microsoft.com/office/drawing/2014/main" id="{F466F47F-4009-4FDB-8DD7-2AA309E8FD5E}"/>
              </a:ext>
            </a:extLst>
          </p:cNvPr>
          <p:cNvPicPr>
            <a:picLocks noChangeAspect="1"/>
          </p:cNvPicPr>
          <p:nvPr/>
        </p:nvPicPr>
        <p:blipFill>
          <a:blip r:embed="rId2"/>
          <a:stretch>
            <a:fillRect/>
          </a:stretch>
        </p:blipFill>
        <p:spPr>
          <a:xfrm>
            <a:off x="457194" y="2428807"/>
            <a:ext cx="8229600" cy="2000386"/>
          </a:xfrm>
          <a:prstGeom prst="rect">
            <a:avLst/>
          </a:prstGeom>
        </p:spPr>
      </p:pic>
    </p:spTree>
    <p:extLst>
      <p:ext uri="{BB962C8B-B14F-4D97-AF65-F5344CB8AC3E}">
        <p14:creationId xmlns:p14="http://schemas.microsoft.com/office/powerpoint/2010/main" val="16384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8C27-12C0-44EF-9221-DD2FA9EADB9A}"/>
              </a:ext>
            </a:extLst>
          </p:cNvPr>
          <p:cNvSpPr>
            <a:spLocks noGrp="1"/>
          </p:cNvSpPr>
          <p:nvPr>
            <p:ph type="title"/>
          </p:nvPr>
        </p:nvSpPr>
        <p:spPr/>
        <p:txBody>
          <a:bodyPr/>
          <a:lstStyle/>
          <a:p>
            <a:r>
              <a:rPr lang="en-US" dirty="0">
                <a:solidFill>
                  <a:schemeClr val="tx1"/>
                </a:solidFill>
              </a:rPr>
              <a:t>Precedent Transactions</a:t>
            </a:r>
          </a:p>
        </p:txBody>
      </p:sp>
      <p:sp>
        <p:nvSpPr>
          <p:cNvPr id="3" name="Slide Number Placeholder 2">
            <a:extLst>
              <a:ext uri="{FF2B5EF4-FFF2-40B4-BE49-F238E27FC236}">
                <a16:creationId xmlns:a16="http://schemas.microsoft.com/office/drawing/2014/main" id="{FD00EB92-D830-475D-B9AA-6097E1C990C6}"/>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12</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4" name="TextBox 3">
            <a:extLst>
              <a:ext uri="{FF2B5EF4-FFF2-40B4-BE49-F238E27FC236}">
                <a16:creationId xmlns:a16="http://schemas.microsoft.com/office/drawing/2014/main" id="{D341E73F-961C-481A-8534-272E92EC735F}"/>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9" name="Picture 8">
            <a:extLst>
              <a:ext uri="{FF2B5EF4-FFF2-40B4-BE49-F238E27FC236}">
                <a16:creationId xmlns:a16="http://schemas.microsoft.com/office/drawing/2014/main" id="{D3425E16-BBC8-42A4-8EEF-D399078E6978}"/>
              </a:ext>
            </a:extLst>
          </p:cNvPr>
          <p:cNvPicPr>
            <a:picLocks noChangeAspect="1"/>
          </p:cNvPicPr>
          <p:nvPr/>
        </p:nvPicPr>
        <p:blipFill>
          <a:blip r:embed="rId2"/>
          <a:stretch>
            <a:fillRect/>
          </a:stretch>
        </p:blipFill>
        <p:spPr>
          <a:xfrm>
            <a:off x="457194" y="2541880"/>
            <a:ext cx="8229600" cy="1862667"/>
          </a:xfrm>
          <a:prstGeom prst="rect">
            <a:avLst/>
          </a:prstGeom>
        </p:spPr>
      </p:pic>
    </p:spTree>
    <p:extLst>
      <p:ext uri="{BB962C8B-B14F-4D97-AF65-F5344CB8AC3E}">
        <p14:creationId xmlns:p14="http://schemas.microsoft.com/office/powerpoint/2010/main" val="211211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E015-FA7A-46B3-8874-7278EA749B1F}"/>
              </a:ext>
            </a:extLst>
          </p:cNvPr>
          <p:cNvSpPr>
            <a:spLocks noGrp="1"/>
          </p:cNvSpPr>
          <p:nvPr>
            <p:ph type="title"/>
          </p:nvPr>
        </p:nvSpPr>
        <p:spPr/>
        <p:txBody>
          <a:bodyPr/>
          <a:lstStyle/>
          <a:p>
            <a:r>
              <a:rPr lang="en-US" dirty="0">
                <a:solidFill>
                  <a:schemeClr val="tx1"/>
                </a:solidFill>
              </a:rPr>
              <a:t>DCF</a:t>
            </a:r>
          </a:p>
        </p:txBody>
      </p:sp>
      <p:sp>
        <p:nvSpPr>
          <p:cNvPr id="3" name="Slide Number Placeholder 2">
            <a:extLst>
              <a:ext uri="{FF2B5EF4-FFF2-40B4-BE49-F238E27FC236}">
                <a16:creationId xmlns:a16="http://schemas.microsoft.com/office/drawing/2014/main" id="{60A45DA1-D470-4C05-8D84-0BC9CEE23674}"/>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13</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4" name="TextBox 3">
            <a:extLst>
              <a:ext uri="{FF2B5EF4-FFF2-40B4-BE49-F238E27FC236}">
                <a16:creationId xmlns:a16="http://schemas.microsoft.com/office/drawing/2014/main" id="{E3F2956C-4AA2-4650-8BB6-C1D2B4D9E8A9}"/>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11" name="Picture 10">
            <a:extLst>
              <a:ext uri="{FF2B5EF4-FFF2-40B4-BE49-F238E27FC236}">
                <a16:creationId xmlns:a16="http://schemas.microsoft.com/office/drawing/2014/main" id="{DB1C47DF-CB39-4050-B63F-87C6622C43D6}"/>
              </a:ext>
            </a:extLst>
          </p:cNvPr>
          <p:cNvPicPr>
            <a:picLocks noChangeAspect="1"/>
          </p:cNvPicPr>
          <p:nvPr/>
        </p:nvPicPr>
        <p:blipFill>
          <a:blip r:embed="rId2"/>
          <a:stretch>
            <a:fillRect/>
          </a:stretch>
        </p:blipFill>
        <p:spPr>
          <a:xfrm>
            <a:off x="809624" y="1183510"/>
            <a:ext cx="7524750" cy="5128676"/>
          </a:xfrm>
          <a:prstGeom prst="rect">
            <a:avLst/>
          </a:prstGeom>
        </p:spPr>
      </p:pic>
    </p:spTree>
    <p:extLst>
      <p:ext uri="{BB962C8B-B14F-4D97-AF65-F5344CB8AC3E}">
        <p14:creationId xmlns:p14="http://schemas.microsoft.com/office/powerpoint/2010/main" val="118473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4A66-1B55-43C2-A28A-3C05104A56AF}"/>
              </a:ext>
            </a:extLst>
          </p:cNvPr>
          <p:cNvSpPr>
            <a:spLocks noGrp="1"/>
          </p:cNvSpPr>
          <p:nvPr>
            <p:ph type="title"/>
          </p:nvPr>
        </p:nvSpPr>
        <p:spPr/>
        <p:txBody>
          <a:bodyPr/>
          <a:lstStyle/>
          <a:p>
            <a:r>
              <a:rPr lang="en-US" dirty="0">
                <a:solidFill>
                  <a:schemeClr val="tx1"/>
                </a:solidFill>
              </a:rPr>
              <a:t>DCF Output</a:t>
            </a:r>
            <a:endParaRPr lang="en-US" sz="1400" dirty="0">
              <a:solidFill>
                <a:schemeClr val="tx1"/>
              </a:solidFill>
            </a:endParaRPr>
          </a:p>
        </p:txBody>
      </p:sp>
      <p:sp>
        <p:nvSpPr>
          <p:cNvPr id="3" name="Slide Number Placeholder 2">
            <a:extLst>
              <a:ext uri="{FF2B5EF4-FFF2-40B4-BE49-F238E27FC236}">
                <a16:creationId xmlns:a16="http://schemas.microsoft.com/office/drawing/2014/main" id="{9AF8C7B0-7CA1-4724-ABF6-B7E005589E4F}"/>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14</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4" name="TextBox 3">
            <a:extLst>
              <a:ext uri="{FF2B5EF4-FFF2-40B4-BE49-F238E27FC236}">
                <a16:creationId xmlns:a16="http://schemas.microsoft.com/office/drawing/2014/main" id="{E97746D2-E582-419E-815D-FCE9F378FE5A}"/>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6" name="Picture 5">
            <a:extLst>
              <a:ext uri="{FF2B5EF4-FFF2-40B4-BE49-F238E27FC236}">
                <a16:creationId xmlns:a16="http://schemas.microsoft.com/office/drawing/2014/main" id="{3B671F32-0D85-46F9-9579-A0CCBCD76FA4}"/>
              </a:ext>
            </a:extLst>
          </p:cNvPr>
          <p:cNvPicPr>
            <a:picLocks noChangeAspect="1"/>
          </p:cNvPicPr>
          <p:nvPr/>
        </p:nvPicPr>
        <p:blipFill>
          <a:blip r:embed="rId2"/>
          <a:stretch>
            <a:fillRect/>
          </a:stretch>
        </p:blipFill>
        <p:spPr>
          <a:xfrm>
            <a:off x="457194" y="4089399"/>
            <a:ext cx="8229600" cy="1874905"/>
          </a:xfrm>
          <a:prstGeom prst="rect">
            <a:avLst/>
          </a:prstGeom>
        </p:spPr>
      </p:pic>
      <p:pic>
        <p:nvPicPr>
          <p:cNvPr id="10" name="Picture 9">
            <a:extLst>
              <a:ext uri="{FF2B5EF4-FFF2-40B4-BE49-F238E27FC236}">
                <a16:creationId xmlns:a16="http://schemas.microsoft.com/office/drawing/2014/main" id="{3AB966AD-CB53-49EE-B5A6-E7937F7BFA76}"/>
              </a:ext>
            </a:extLst>
          </p:cNvPr>
          <p:cNvPicPr>
            <a:picLocks noChangeAspect="1"/>
          </p:cNvPicPr>
          <p:nvPr/>
        </p:nvPicPr>
        <p:blipFill>
          <a:blip r:embed="rId3"/>
          <a:stretch>
            <a:fillRect/>
          </a:stretch>
        </p:blipFill>
        <p:spPr>
          <a:xfrm>
            <a:off x="4846495" y="1344612"/>
            <a:ext cx="2716356" cy="2541911"/>
          </a:xfrm>
          <a:prstGeom prst="rect">
            <a:avLst/>
          </a:prstGeom>
        </p:spPr>
      </p:pic>
      <p:pic>
        <p:nvPicPr>
          <p:cNvPr id="12" name="Picture 11">
            <a:extLst>
              <a:ext uri="{FF2B5EF4-FFF2-40B4-BE49-F238E27FC236}">
                <a16:creationId xmlns:a16="http://schemas.microsoft.com/office/drawing/2014/main" id="{11CA2761-93CE-45B3-9472-B646167D9FC2}"/>
              </a:ext>
            </a:extLst>
          </p:cNvPr>
          <p:cNvPicPr>
            <a:picLocks noChangeAspect="1"/>
          </p:cNvPicPr>
          <p:nvPr/>
        </p:nvPicPr>
        <p:blipFill>
          <a:blip r:embed="rId4"/>
          <a:stretch>
            <a:fillRect/>
          </a:stretch>
        </p:blipFill>
        <p:spPr>
          <a:xfrm>
            <a:off x="1392381" y="1343348"/>
            <a:ext cx="2905125" cy="2543175"/>
          </a:xfrm>
          <a:prstGeom prst="rect">
            <a:avLst/>
          </a:prstGeom>
        </p:spPr>
      </p:pic>
    </p:spTree>
    <p:extLst>
      <p:ext uri="{BB962C8B-B14F-4D97-AF65-F5344CB8AC3E}">
        <p14:creationId xmlns:p14="http://schemas.microsoft.com/office/powerpoint/2010/main" val="314800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F406-B499-43C7-A598-FFCD48D31585}"/>
              </a:ext>
            </a:extLst>
          </p:cNvPr>
          <p:cNvSpPr>
            <a:spLocks noGrp="1"/>
          </p:cNvSpPr>
          <p:nvPr>
            <p:ph type="title"/>
          </p:nvPr>
        </p:nvSpPr>
        <p:spPr/>
        <p:txBody>
          <a:bodyPr/>
          <a:lstStyle/>
          <a:p>
            <a:r>
              <a:rPr lang="en-US" dirty="0">
                <a:solidFill>
                  <a:schemeClr val="tx1"/>
                </a:solidFill>
              </a:rPr>
              <a:t>Football Field Analysis</a:t>
            </a:r>
          </a:p>
        </p:txBody>
      </p:sp>
      <p:sp>
        <p:nvSpPr>
          <p:cNvPr id="3" name="Slide Number Placeholder 2">
            <a:extLst>
              <a:ext uri="{FF2B5EF4-FFF2-40B4-BE49-F238E27FC236}">
                <a16:creationId xmlns:a16="http://schemas.microsoft.com/office/drawing/2014/main" id="{68DFAA23-88BB-4BB0-946F-1C852BFC39AD}"/>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15</a:t>
            </a:fld>
            <a:endParaRPr lang="en-US" sz="1400" b="0" i="0" u="none" strike="noStrike" cap="none">
              <a:solidFill>
                <a:schemeClr val="dk2"/>
              </a:solidFill>
              <a:latin typeface="Bookman Old Style"/>
              <a:ea typeface="Bookman Old Style"/>
              <a:cs typeface="Bookman Old Style"/>
              <a:sym typeface="Bookman Old Style"/>
            </a:endParaRPr>
          </a:p>
        </p:txBody>
      </p:sp>
      <p:graphicFrame>
        <p:nvGraphicFramePr>
          <p:cNvPr id="7" name="Table 6">
            <a:extLst>
              <a:ext uri="{FF2B5EF4-FFF2-40B4-BE49-F238E27FC236}">
                <a16:creationId xmlns:a16="http://schemas.microsoft.com/office/drawing/2014/main" id="{9C16BFAC-1EDC-49A4-BF30-93134D639763}"/>
              </a:ext>
            </a:extLst>
          </p:cNvPr>
          <p:cNvGraphicFramePr>
            <a:graphicFrameLocks noGrp="1"/>
          </p:cNvGraphicFramePr>
          <p:nvPr/>
        </p:nvGraphicFramePr>
        <p:xfrm>
          <a:off x="2300645" y="5941397"/>
          <a:ext cx="4943475" cy="243840"/>
        </p:xfrm>
        <a:graphic>
          <a:graphicData uri="http://schemas.openxmlformats.org/drawingml/2006/table">
            <a:tbl>
              <a:tblPr/>
              <a:tblGrid>
                <a:gridCol w="790575">
                  <a:extLst>
                    <a:ext uri="{9D8B030D-6E8A-4147-A177-3AD203B41FA5}">
                      <a16:colId xmlns:a16="http://schemas.microsoft.com/office/drawing/2014/main" val="2255052345"/>
                    </a:ext>
                  </a:extLst>
                </a:gridCol>
                <a:gridCol w="1384300">
                  <a:extLst>
                    <a:ext uri="{9D8B030D-6E8A-4147-A177-3AD203B41FA5}">
                      <a16:colId xmlns:a16="http://schemas.microsoft.com/office/drawing/2014/main" val="4178745219"/>
                    </a:ext>
                  </a:extLst>
                </a:gridCol>
                <a:gridCol w="1384300">
                  <a:extLst>
                    <a:ext uri="{9D8B030D-6E8A-4147-A177-3AD203B41FA5}">
                      <a16:colId xmlns:a16="http://schemas.microsoft.com/office/drawing/2014/main" val="2299477697"/>
                    </a:ext>
                  </a:extLst>
                </a:gridCol>
                <a:gridCol w="1384300">
                  <a:extLst>
                    <a:ext uri="{9D8B030D-6E8A-4147-A177-3AD203B41FA5}">
                      <a16:colId xmlns:a16="http://schemas.microsoft.com/office/drawing/2014/main" val="1136905630"/>
                    </a:ext>
                  </a:extLst>
                </a:gridCol>
              </a:tblGrid>
              <a:tr h="66953">
                <a:tc gridSpan="4">
                  <a:txBody>
                    <a:bodyPr/>
                    <a:lstStyle/>
                    <a:p>
                      <a:pPr algn="ctr" fontAlgn="b"/>
                      <a:r>
                        <a:rPr lang="en-US" sz="800" b="1" i="0" u="none" strike="noStrike" dirty="0">
                          <a:solidFill>
                            <a:schemeClr val="bg1"/>
                          </a:solidFill>
                          <a:effectLst/>
                          <a:latin typeface="Arial" panose="020B0604020202020204" pitchFamily="34" charset="0"/>
                        </a:rPr>
                        <a:t>Legend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4565588"/>
                  </a:ext>
                </a:extLst>
              </a:tr>
              <a:tr h="66953">
                <a:tc>
                  <a:txBody>
                    <a:bodyPr/>
                    <a:lstStyle/>
                    <a:p>
                      <a:pPr algn="l" fontAlgn="b"/>
                      <a:r>
                        <a:rPr lang="en-US" sz="800" b="0" i="0" u="none" strike="noStrike" dirty="0">
                          <a:effectLst/>
                          <a:latin typeface="Arial" panose="020B0604020202020204" pitchFamily="34" charset="0"/>
                        </a:rPr>
                        <a:t> 52 Week Range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effectLst/>
                          <a:latin typeface="Arial" panose="020B060402020202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effectLst/>
                          <a:latin typeface="Arial" panose="020B0604020202020204" pitchFamily="34" charset="0"/>
                        </a:rPr>
                        <a:t> Current Trading Price</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effectLst/>
                          <a:latin typeface="Arial" panose="020B060402020202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177486"/>
                  </a:ext>
                </a:extLst>
              </a:tr>
            </a:tbl>
          </a:graphicData>
        </a:graphic>
      </p:graphicFrame>
      <p:cxnSp>
        <p:nvCxnSpPr>
          <p:cNvPr id="8" name="Straight Connector 7">
            <a:extLst>
              <a:ext uri="{FF2B5EF4-FFF2-40B4-BE49-F238E27FC236}">
                <a16:creationId xmlns:a16="http://schemas.microsoft.com/office/drawing/2014/main" id="{AEB0BCB0-CFBE-4EAA-8FDB-6359D7186B67}"/>
              </a:ext>
            </a:extLst>
          </p:cNvPr>
          <p:cNvCxnSpPr>
            <a:cxnSpLocks/>
          </p:cNvCxnSpPr>
          <p:nvPr/>
        </p:nvCxnSpPr>
        <p:spPr bwMode="auto">
          <a:xfrm>
            <a:off x="3214085" y="6125230"/>
            <a:ext cx="1172611" cy="0"/>
          </a:xfrm>
          <a:prstGeom prst="line">
            <a:avLst/>
          </a:prstGeom>
          <a:ln w="28575" cap="flat" cmpd="sng" algn="ctr">
            <a:solidFill>
              <a:srgbClr val="40C4F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9FE1792-988D-40F0-8881-11501FDEA73B}"/>
              </a:ext>
            </a:extLst>
          </p:cNvPr>
          <p:cNvCxnSpPr/>
          <p:nvPr/>
        </p:nvCxnSpPr>
        <p:spPr bwMode="auto">
          <a:xfrm>
            <a:off x="5742624" y="6125230"/>
            <a:ext cx="1396721" cy="0"/>
          </a:xfrm>
          <a:prstGeom prst="line">
            <a:avLst/>
          </a:prstGeom>
          <a:noFill/>
          <a:ln w="28575" cap="flat" cmpd="sng" algn="ctr">
            <a:solidFill>
              <a:srgbClr val="FF0000"/>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AD8E52DC-A139-4ACC-BB93-85DB38D58230}"/>
              </a:ext>
            </a:extLst>
          </p:cNvPr>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pic>
        <p:nvPicPr>
          <p:cNvPr id="5" name="Picture 4">
            <a:extLst>
              <a:ext uri="{FF2B5EF4-FFF2-40B4-BE49-F238E27FC236}">
                <a16:creationId xmlns:a16="http://schemas.microsoft.com/office/drawing/2014/main" id="{DA8BB53B-7B23-41A9-98E0-D3A4515152F9}"/>
              </a:ext>
            </a:extLst>
          </p:cNvPr>
          <p:cNvPicPr>
            <a:picLocks noChangeAspect="1"/>
          </p:cNvPicPr>
          <p:nvPr/>
        </p:nvPicPr>
        <p:blipFill>
          <a:blip r:embed="rId2"/>
          <a:stretch>
            <a:fillRect/>
          </a:stretch>
        </p:blipFill>
        <p:spPr>
          <a:xfrm>
            <a:off x="499721" y="1279448"/>
            <a:ext cx="8194344" cy="4601943"/>
          </a:xfrm>
          <a:prstGeom prst="rect">
            <a:avLst/>
          </a:prstGeom>
        </p:spPr>
      </p:pic>
    </p:spTree>
    <p:extLst>
      <p:ext uri="{BB962C8B-B14F-4D97-AF65-F5344CB8AC3E}">
        <p14:creationId xmlns:p14="http://schemas.microsoft.com/office/powerpoint/2010/main" val="263277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solidFill>
                  <a:schemeClr val="tx1"/>
                </a:solidFill>
              </a:rPr>
              <a:t>Potential Risks</a:t>
            </a:r>
          </a:p>
        </p:txBody>
      </p:sp>
      <p:sp>
        <p:nvSpPr>
          <p:cNvPr id="3" name="Slide Number Placeholder 2"/>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16</a:t>
            </a:fld>
            <a:endParaRPr lang="en-US" sz="1400" b="0" i="0" u="none" strike="noStrike" cap="none">
              <a:solidFill>
                <a:schemeClr val="dk2"/>
              </a:solidFill>
              <a:latin typeface="Bookman Old Style"/>
              <a:ea typeface="Bookman Old Style"/>
              <a:cs typeface="Bookman Old Style"/>
              <a:sym typeface="Bookman Old Style"/>
            </a:endParaRPr>
          </a:p>
        </p:txBody>
      </p:sp>
      <p:sp>
        <p:nvSpPr>
          <p:cNvPr id="7" name="Text Placeholder 6">
            <a:extLst>
              <a:ext uri="{FF2B5EF4-FFF2-40B4-BE49-F238E27FC236}">
                <a16:creationId xmlns:a16="http://schemas.microsoft.com/office/drawing/2014/main" id="{335E765B-029E-42A6-AE95-2BC693199E2A}"/>
              </a:ext>
            </a:extLst>
          </p:cNvPr>
          <p:cNvSpPr>
            <a:spLocks noGrp="1"/>
          </p:cNvSpPr>
          <p:nvPr>
            <p:ph type="body" idx="1"/>
          </p:nvPr>
        </p:nvSpPr>
        <p:spPr>
          <a:xfrm>
            <a:off x="457200" y="1228436"/>
            <a:ext cx="8229600" cy="5043154"/>
          </a:xfrm>
        </p:spPr>
        <p:txBody>
          <a:bodyPr/>
          <a:lstStyle/>
          <a:p>
            <a:pPr>
              <a:buClr>
                <a:srgbClr val="00338E"/>
              </a:buClr>
              <a:buFont typeface="Bookman Old Style" panose="02050604050505020204" pitchFamily="18" charset="0"/>
              <a:buChar char="►"/>
            </a:pPr>
            <a:r>
              <a:rPr lang="en-US" sz="1600" dirty="0">
                <a:solidFill>
                  <a:schemeClr val="tx1"/>
                </a:solidFill>
                <a:latin typeface="Bookman Old Style" panose="02050604050505020204" pitchFamily="18" charset="0"/>
              </a:rPr>
              <a:t>Vertiv has a limited history of operating as an independent company</a:t>
            </a:r>
          </a:p>
          <a:p>
            <a:pPr lvl="1">
              <a:buClr>
                <a:srgbClr val="00338E"/>
              </a:buClr>
              <a:buFont typeface="Bookman Old Style" panose="02050604050505020204" pitchFamily="18" charset="0"/>
              <a:buChar char="►"/>
            </a:pPr>
            <a:r>
              <a:rPr lang="en-US" sz="1200" dirty="0">
                <a:solidFill>
                  <a:schemeClr val="tx1"/>
                </a:solidFill>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Vertiv’s recent introduction to the market may lead investors to believe that sales and growth rates are not yet stable, but Vertiv has had a stable foundation in Emerson Electric Co prior to its introduction to the public market and a record backlog to sustain growth</a:t>
            </a:r>
          </a:p>
          <a:p>
            <a:pPr>
              <a:buClr>
                <a:srgbClr val="00338E"/>
              </a:buClr>
              <a:buFont typeface="Bookman Old Style" panose="02050604050505020204" pitchFamily="18" charset="0"/>
              <a:buChar char="►"/>
            </a:pPr>
            <a:r>
              <a:rPr lang="en-US" sz="1600" b="0" i="0" u="none" strike="noStrike" dirty="0">
                <a:solidFill>
                  <a:schemeClr val="tx1"/>
                </a:solidFill>
                <a:effectLst/>
                <a:latin typeface="Bookman Old Style" panose="02050604050505020204" pitchFamily="18" charset="0"/>
              </a:rPr>
              <a:t>Less favorable contractual terms awarded to larger </a:t>
            </a:r>
            <a:r>
              <a:rPr lang="en-US" sz="1600" dirty="0">
                <a:solidFill>
                  <a:schemeClr val="tx1"/>
                </a:solidFill>
                <a:latin typeface="Bookman Old Style" panose="02050604050505020204" pitchFamily="18" charset="0"/>
              </a:rPr>
              <a:t>volume </a:t>
            </a:r>
            <a:r>
              <a:rPr lang="en-US" sz="1600" b="0" i="0" u="none" strike="noStrike" dirty="0">
                <a:solidFill>
                  <a:schemeClr val="tx1"/>
                </a:solidFill>
                <a:effectLst/>
                <a:latin typeface="Bookman Old Style" panose="02050604050505020204" pitchFamily="18" charset="0"/>
              </a:rPr>
              <a:t>customers</a:t>
            </a:r>
            <a:endParaRPr lang="en-US" sz="1600" dirty="0">
              <a:solidFill>
                <a:schemeClr val="tx1"/>
              </a:solidFill>
              <a:latin typeface="Bookman Old Style" panose="02050604050505020204" pitchFamily="18" charset="0"/>
            </a:endParaRPr>
          </a:p>
          <a:p>
            <a:pPr lvl="1">
              <a:buClr>
                <a:srgbClr val="00338E"/>
              </a:buClr>
              <a:buFont typeface="Bookman Old Style" panose="02050604050505020204" pitchFamily="18" charset="0"/>
              <a:buChar char="►"/>
            </a:pPr>
            <a:r>
              <a:rPr lang="en-US" sz="1200" dirty="0">
                <a:solidFill>
                  <a:schemeClr val="tx1"/>
                </a:solidFill>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Larger customers with over 100 data-centers worldwide such as AT&amp;T, Equinix, and Verizon, are afforded more favorable terms due to the large scale of the contracts. This is a net positive due to the large revenues that they create</a:t>
            </a:r>
          </a:p>
          <a:p>
            <a:pPr>
              <a:buClr>
                <a:srgbClr val="00338E"/>
              </a:buClr>
              <a:buFont typeface="Bookman Old Style" panose="02050604050505020204" pitchFamily="18" charset="0"/>
              <a:buChar char="►"/>
            </a:pPr>
            <a:r>
              <a:rPr lang="en-US" sz="1600" b="0" i="0" u="none" strike="noStrike" dirty="0">
                <a:solidFill>
                  <a:schemeClr val="tx1"/>
                </a:solidFill>
                <a:effectLst/>
                <a:latin typeface="Bookman Old Style" panose="02050604050505020204" pitchFamily="18" charset="0"/>
              </a:rPr>
              <a:t>Failure to mitigate long-term fixed-price government contract risks</a:t>
            </a:r>
            <a:endParaRPr lang="en-US" sz="1600" dirty="0">
              <a:solidFill>
                <a:schemeClr val="tx1"/>
              </a:solidFill>
              <a:latin typeface="Bookman Old Style" panose="02050604050505020204" pitchFamily="18" charset="0"/>
            </a:endParaRPr>
          </a:p>
          <a:p>
            <a:pPr lvl="1">
              <a:buClr>
                <a:srgbClr val="00338E"/>
              </a:buClr>
              <a:buFont typeface="Bookman Old Style" panose="02050604050505020204" pitchFamily="18" charset="0"/>
              <a:buChar char="►"/>
            </a:pPr>
            <a:r>
              <a:rPr lang="en-US" sz="1200" dirty="0">
                <a:solidFill>
                  <a:schemeClr val="tx1"/>
                </a:solidFill>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Government contracts contribute to Vertiv’s record backlog but are subject to the changing conditions of government. American infrastructure remains a bipartisan issue and Vertiv has continued to strengthen its relationship with the government through its new product offerings that are ideal for government facilities, such as secure Cybex </a:t>
            </a:r>
            <a:r>
              <a:rPr lang="en-US" sz="1200" dirty="0" err="1">
                <a:solidFill>
                  <a:schemeClr val="bg1">
                    <a:lumMod val="50000"/>
                  </a:schemeClr>
                </a:solidFill>
                <a:latin typeface="Bookman Old Style" panose="02050604050505020204" pitchFamily="18" charset="0"/>
              </a:rPr>
              <a:t>Multiviewers</a:t>
            </a:r>
            <a:endParaRPr lang="en-US" sz="1200" dirty="0">
              <a:solidFill>
                <a:schemeClr val="bg1">
                  <a:lumMod val="50000"/>
                </a:schemeClr>
              </a:solidFill>
              <a:latin typeface="Bookman Old Style" panose="02050604050505020204" pitchFamily="18" charset="0"/>
            </a:endParaRPr>
          </a:p>
          <a:p>
            <a:pPr>
              <a:buClr>
                <a:srgbClr val="00338E"/>
              </a:buClr>
              <a:buFont typeface="Bookman Old Style" panose="02050604050505020204" pitchFamily="18" charset="0"/>
              <a:buChar char="►"/>
            </a:pPr>
            <a:r>
              <a:rPr lang="en-US" sz="1600" dirty="0">
                <a:solidFill>
                  <a:schemeClr val="tx1"/>
                </a:solidFill>
                <a:latin typeface="Bookman Old Style" panose="02050604050505020204" pitchFamily="18" charset="0"/>
              </a:rPr>
              <a:t>Results of operations, financial position, cash flows, &amp; liquidity may continue to be negatively affected by COVID-19.</a:t>
            </a:r>
          </a:p>
          <a:p>
            <a:pPr lvl="1">
              <a:buClr>
                <a:srgbClr val="00338E"/>
              </a:buClr>
              <a:buFont typeface="Bookman Old Style" panose="02050604050505020204" pitchFamily="18" charset="0"/>
              <a:buChar char="►"/>
            </a:pPr>
            <a:r>
              <a:rPr lang="en-US" sz="1200" dirty="0">
                <a:solidFill>
                  <a:schemeClr val="tx1"/>
                </a:solidFill>
                <a:latin typeface="Bookman Old Style" panose="02050604050505020204" pitchFamily="18" charset="0"/>
              </a:rPr>
              <a:t>Mitigant: </a:t>
            </a:r>
            <a:r>
              <a:rPr lang="en-US" sz="1200" dirty="0">
                <a:solidFill>
                  <a:schemeClr val="bg1">
                    <a:lumMod val="50000"/>
                  </a:schemeClr>
                </a:solidFill>
                <a:latin typeface="Bookman Old Style" panose="02050604050505020204" pitchFamily="18" charset="0"/>
              </a:rPr>
              <a:t>Transportation delays, travel restrictions, and closures of facilities have led to disruptions in supply chain that have had a negative impact on efficiencies of product delivery. Vertiv has partnered with companies, such as Honeywell, that allow access to established supply chains to ensure the continuous flow of products and support to customers</a:t>
            </a:r>
          </a:p>
          <a:p>
            <a:pPr marL="429768" lvl="1" indent="0">
              <a:buClr>
                <a:srgbClr val="00338E"/>
              </a:buClr>
              <a:buNone/>
            </a:pPr>
            <a:endParaRPr lang="en-US" sz="1200" dirty="0">
              <a:solidFill>
                <a:schemeClr val="tx1"/>
              </a:solidFill>
            </a:endParaRPr>
          </a:p>
        </p:txBody>
      </p:sp>
      <p:sp>
        <p:nvSpPr>
          <p:cNvPr id="4" name="TextBox 3">
            <a:extLst>
              <a:ext uri="{FF2B5EF4-FFF2-40B4-BE49-F238E27FC236}">
                <a16:creationId xmlns:a16="http://schemas.microsoft.com/office/drawing/2014/main" id="{7C4ECBA0-BF5B-4F41-99A4-0694619FDDBF}"/>
              </a:ext>
            </a:extLst>
          </p:cNvPr>
          <p:cNvSpPr txBox="1"/>
          <p:nvPr/>
        </p:nvSpPr>
        <p:spPr>
          <a:xfrm>
            <a:off x="457194" y="6354523"/>
            <a:ext cx="4539679" cy="415498"/>
          </a:xfrm>
          <a:prstGeom prst="rect">
            <a:avLst/>
          </a:prstGeom>
          <a:noFill/>
        </p:spPr>
        <p:txBody>
          <a:bodyPr wrap="square" rtlCol="0">
            <a:spAutoFit/>
          </a:bodyPr>
          <a:lstStyle/>
          <a:p>
            <a:pPr>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lang="en-US" sz="1050" i="1" dirty="0">
                <a:solidFill>
                  <a:srgbClr val="464653"/>
                </a:solidFill>
                <a:latin typeface="Bookman Old Style"/>
                <a:ea typeface="Bookman Old Style"/>
                <a:cs typeface="Bookman Old Style"/>
                <a:sym typeface="Bookman Old Style"/>
              </a:rPr>
              <a:t>Capital IQ, Investor Presentations, Company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extLst>
      <p:ext uri="{BB962C8B-B14F-4D97-AF65-F5344CB8AC3E}">
        <p14:creationId xmlns:p14="http://schemas.microsoft.com/office/powerpoint/2010/main" val="133806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5670-E886-4E64-B7D3-51519F042D9A}"/>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5AA756B2-BD18-49C2-9541-916EEAF233E9}"/>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17</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6" name="TextBox 5">
            <a:extLst>
              <a:ext uri="{FF2B5EF4-FFF2-40B4-BE49-F238E27FC236}">
                <a16:creationId xmlns:a16="http://schemas.microsoft.com/office/drawing/2014/main" id="{3225391F-1514-4783-9AB4-6C86ABBE180C}"/>
              </a:ext>
            </a:extLst>
          </p:cNvPr>
          <p:cNvSpPr txBox="1"/>
          <p:nvPr/>
        </p:nvSpPr>
        <p:spPr>
          <a:xfrm>
            <a:off x="457200" y="3103343"/>
            <a:ext cx="8229599" cy="646331"/>
          </a:xfrm>
          <a:prstGeom prst="rect">
            <a:avLst/>
          </a:prstGeom>
          <a:noFill/>
        </p:spPr>
        <p:txBody>
          <a:bodyPr wrap="square" rtlCol="0">
            <a:spAutoFit/>
          </a:bodyPr>
          <a:lstStyle/>
          <a:p>
            <a:pPr algn="ctr"/>
            <a:r>
              <a:rPr lang="en-US" sz="3600" dirty="0">
                <a:solidFill>
                  <a:schemeClr val="tx1"/>
                </a:solidFill>
                <a:latin typeface="Bookman Old Style" panose="02050604050505020204" pitchFamily="18" charset="0"/>
              </a:rPr>
              <a:t>Q&amp;A </a:t>
            </a:r>
          </a:p>
        </p:txBody>
      </p:sp>
    </p:spTree>
    <p:extLst>
      <p:ext uri="{BB962C8B-B14F-4D97-AF65-F5344CB8AC3E}">
        <p14:creationId xmlns:p14="http://schemas.microsoft.com/office/powerpoint/2010/main" val="144703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5670-E886-4E64-B7D3-51519F042D9A}"/>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5AA756B2-BD18-49C2-9541-916EEAF233E9}"/>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18</a:t>
            </a:fld>
            <a:endParaRPr lang="en-US" sz="1400" b="0" i="0" u="none" strike="noStrike" cap="none" dirty="0">
              <a:solidFill>
                <a:schemeClr val="dk2"/>
              </a:solidFill>
              <a:latin typeface="Bookman Old Style"/>
              <a:ea typeface="Bookman Old Style"/>
              <a:cs typeface="Bookman Old Style"/>
              <a:sym typeface="Bookman Old Style"/>
            </a:endParaRPr>
          </a:p>
        </p:txBody>
      </p:sp>
      <p:sp>
        <p:nvSpPr>
          <p:cNvPr id="6" name="TextBox 5">
            <a:extLst>
              <a:ext uri="{FF2B5EF4-FFF2-40B4-BE49-F238E27FC236}">
                <a16:creationId xmlns:a16="http://schemas.microsoft.com/office/drawing/2014/main" id="{3225391F-1514-4783-9AB4-6C86ABBE180C}"/>
              </a:ext>
            </a:extLst>
          </p:cNvPr>
          <p:cNvSpPr txBox="1"/>
          <p:nvPr/>
        </p:nvSpPr>
        <p:spPr>
          <a:xfrm>
            <a:off x="457200" y="3103343"/>
            <a:ext cx="8229599" cy="646331"/>
          </a:xfrm>
          <a:prstGeom prst="rect">
            <a:avLst/>
          </a:prstGeom>
          <a:noFill/>
        </p:spPr>
        <p:txBody>
          <a:bodyPr wrap="square" rtlCol="0">
            <a:spAutoFit/>
          </a:bodyPr>
          <a:lstStyle/>
          <a:p>
            <a:pPr algn="ctr"/>
            <a:r>
              <a:rPr lang="en-US" sz="3600" dirty="0">
                <a:solidFill>
                  <a:schemeClr val="tx1"/>
                </a:solidFill>
                <a:latin typeface="Bookman Old Style" panose="02050604050505020204" pitchFamily="18" charset="0"/>
              </a:rPr>
              <a:t>Appendix</a:t>
            </a:r>
          </a:p>
        </p:txBody>
      </p:sp>
    </p:spTree>
    <p:extLst>
      <p:ext uri="{BB962C8B-B14F-4D97-AF65-F5344CB8AC3E}">
        <p14:creationId xmlns:p14="http://schemas.microsoft.com/office/powerpoint/2010/main" val="140508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40FB-D46D-4C6F-968C-3201CDF8288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22820C00-2F53-438E-9254-FBE20CCE9245}"/>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19</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6" name="Picture 5">
            <a:extLst>
              <a:ext uri="{FF2B5EF4-FFF2-40B4-BE49-F238E27FC236}">
                <a16:creationId xmlns:a16="http://schemas.microsoft.com/office/drawing/2014/main" id="{3143C0AE-3DDC-4B13-8ADD-F7DAD9CD427B}"/>
              </a:ext>
            </a:extLst>
          </p:cNvPr>
          <p:cNvPicPr>
            <a:picLocks noChangeAspect="1"/>
          </p:cNvPicPr>
          <p:nvPr/>
        </p:nvPicPr>
        <p:blipFill>
          <a:blip r:embed="rId2"/>
          <a:stretch>
            <a:fillRect/>
          </a:stretch>
        </p:blipFill>
        <p:spPr>
          <a:xfrm>
            <a:off x="1954279" y="1269457"/>
            <a:ext cx="5235441" cy="4960471"/>
          </a:xfrm>
          <a:prstGeom prst="rect">
            <a:avLst/>
          </a:prstGeom>
        </p:spPr>
      </p:pic>
    </p:spTree>
    <p:extLst>
      <p:ext uri="{BB962C8B-B14F-4D97-AF65-F5344CB8AC3E}">
        <p14:creationId xmlns:p14="http://schemas.microsoft.com/office/powerpoint/2010/main" val="101903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31F9FCC7-7DC1-4CAF-BCC4-90426E695BC2}"/>
              </a:ext>
            </a:extLst>
          </p:cNvPr>
          <p:cNvGraphicFramePr>
            <a:graphicFrameLocks/>
          </p:cNvGraphicFramePr>
          <p:nvPr>
            <p:extLst>
              <p:ext uri="{D42A27DB-BD31-4B8C-83A1-F6EECF244321}">
                <p14:modId xmlns:p14="http://schemas.microsoft.com/office/powerpoint/2010/main" val="4234534906"/>
              </p:ext>
            </p:extLst>
          </p:nvPr>
        </p:nvGraphicFramePr>
        <p:xfrm>
          <a:off x="4602480" y="1502571"/>
          <a:ext cx="4206240" cy="2560320"/>
        </p:xfrm>
        <a:graphic>
          <a:graphicData uri="http://schemas.openxmlformats.org/drawingml/2006/chart">
            <c:chart xmlns:c="http://schemas.openxmlformats.org/drawingml/2006/chart" xmlns:r="http://schemas.openxmlformats.org/officeDocument/2006/relationships" r:id="rId3"/>
          </a:graphicData>
        </a:graphic>
      </p:graphicFrame>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Company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2</a:t>
            </a:fld>
            <a:endPar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p:cNvSpPr txBox="1"/>
          <p:nvPr/>
        </p:nvSpPr>
        <p:spPr>
          <a:xfrm>
            <a:off x="457194" y="6354523"/>
            <a:ext cx="411480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Capital IQ, Company </a:t>
            </a:r>
            <a:r>
              <a:rPr lang="en-US" sz="1050" i="1" dirty="0">
                <a:solidFill>
                  <a:srgbClr val="464653"/>
                </a:solidFill>
                <a:latin typeface="Bookman Old Style"/>
                <a:ea typeface="Bookman Old Style"/>
                <a:cs typeface="Bookman Old Style"/>
              </a:rPr>
              <a:t>W</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Arial"/>
              </a:rPr>
              <a:t>ebsite</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 Company Financials</a:t>
            </a:r>
          </a:p>
        </p:txBody>
      </p:sp>
      <p:sp>
        <p:nvSpPr>
          <p:cNvPr id="26" name="Shape 227"/>
          <p:cNvSpPr txBox="1"/>
          <p:nvPr/>
        </p:nvSpPr>
        <p:spPr>
          <a:xfrm>
            <a:off x="4820869" y="1272925"/>
            <a:ext cx="3865931" cy="310896"/>
          </a:xfrm>
          <a:prstGeom prst="rect">
            <a:avLst/>
          </a:prstGeom>
          <a:solidFill>
            <a:srgbClr val="00338E"/>
          </a:solidFill>
          <a:ln>
            <a:solidFill>
              <a:schemeClr val="bg1"/>
            </a:solid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Geographic Breakdown</a:t>
            </a:r>
          </a:p>
        </p:txBody>
      </p:sp>
      <p:sp>
        <p:nvSpPr>
          <p:cNvPr id="24" name="Shape 227"/>
          <p:cNvSpPr txBox="1"/>
          <p:nvPr/>
        </p:nvSpPr>
        <p:spPr>
          <a:xfrm>
            <a:off x="4820869" y="3751995"/>
            <a:ext cx="3865931" cy="310896"/>
          </a:xfrm>
          <a:prstGeom prst="rect">
            <a:avLst/>
          </a:prstGeom>
          <a:solidFill>
            <a:srgbClr val="00338E"/>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lt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Revenue Breakdown    </a:t>
            </a:r>
          </a:p>
        </p:txBody>
      </p:sp>
      <p:sp>
        <p:nvSpPr>
          <p:cNvPr id="13" name="Shape 226">
            <a:extLst>
              <a:ext uri="{FF2B5EF4-FFF2-40B4-BE49-F238E27FC236}">
                <a16:creationId xmlns:a16="http://schemas.microsoft.com/office/drawing/2014/main" id="{B8A83EE5-51A0-4670-B818-D82C8FE34159}"/>
              </a:ext>
            </a:extLst>
          </p:cNvPr>
          <p:cNvSpPr txBox="1">
            <a:spLocks/>
          </p:cNvSpPr>
          <p:nvPr/>
        </p:nvSpPr>
        <p:spPr>
          <a:xfrm>
            <a:off x="392645" y="3780017"/>
            <a:ext cx="4114805" cy="2566024"/>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0" marR="0" lvl="0" indent="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None/>
              <a:tabLst/>
              <a:defRPr/>
            </a:pPr>
            <a:endParaRPr kumimoji="0" lang="en-US" sz="12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endParaRP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A deal initiated on December 10</a:t>
            </a:r>
            <a:r>
              <a:rPr kumimoji="0" lang="en-US" sz="1100" b="0" i="0" u="none" strike="noStrike" kern="1200" cap="none" spc="0" normalizeH="0" baseline="30000" noProof="0" dirty="0">
                <a:ln>
                  <a:noFill/>
                </a:ln>
                <a:solidFill>
                  <a:schemeClr val="tx1"/>
                </a:solidFill>
                <a:effectLst/>
                <a:uLnTx/>
                <a:uFillTx/>
                <a:latin typeface="Bookman Old Style" panose="02050604050505020204" pitchFamily="18" charset="0"/>
                <a:sym typeface="Bookman Old Style"/>
              </a:rPr>
              <a:t>th</a:t>
            </a: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 2019 to acquire GS Acquisition Holdings (NYSE: GSAH)</a:t>
            </a: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On September 21</a:t>
            </a:r>
            <a:r>
              <a:rPr kumimoji="0" lang="en-US" sz="1100" b="0" i="0" u="none" strike="noStrike" kern="1200" cap="none" spc="0" normalizeH="0" baseline="30000" noProof="0" dirty="0">
                <a:ln>
                  <a:noFill/>
                </a:ln>
                <a:solidFill>
                  <a:schemeClr val="tx1"/>
                </a:solidFill>
                <a:effectLst/>
                <a:uLnTx/>
                <a:uFillTx/>
                <a:latin typeface="Bookman Old Style" panose="02050604050505020204" pitchFamily="18" charset="0"/>
                <a:sym typeface="Bookman Old Style"/>
              </a:rPr>
              <a:t>st</a:t>
            </a: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 2020 Vertiv is added to both the S&amp;P Global BMI Index and S&amp;P TMI Index</a:t>
            </a: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On October 14</a:t>
            </a:r>
            <a:r>
              <a:rPr kumimoji="0" lang="en-US" sz="1100" b="0" i="0" u="none" strike="noStrike" kern="1200" cap="none" spc="0" normalizeH="0" baseline="30000" noProof="0" dirty="0">
                <a:ln>
                  <a:noFill/>
                </a:ln>
                <a:solidFill>
                  <a:schemeClr val="tx1"/>
                </a:solidFill>
                <a:effectLst/>
                <a:uLnTx/>
                <a:uFillTx/>
                <a:latin typeface="Bookman Old Style" panose="02050604050505020204" pitchFamily="18" charset="0"/>
                <a:sym typeface="Bookman Old Style"/>
              </a:rPr>
              <a:t>th</a:t>
            </a: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 2020 Honeywell and Vertiv integrated solutions to optimize data center sustainability, resiliency, and operational performance</a:t>
            </a: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US" sz="1100" b="0" i="0" u="none" strike="noStrike" kern="1200" cap="none" spc="0" normalizeH="0" baseline="0" noProof="0" dirty="0">
                <a:ln>
                  <a:noFill/>
                </a:ln>
                <a:solidFill>
                  <a:schemeClr val="tx1"/>
                </a:solidFill>
                <a:effectLst/>
                <a:uLnTx/>
                <a:uFillTx/>
                <a:latin typeface="Bookman Old Style" panose="02050604050505020204" pitchFamily="18" charset="0"/>
                <a:sym typeface="Bookman Old Style"/>
              </a:rPr>
              <a:t>As of 2020, they’ve grown to partner with industry leaders such as: </a:t>
            </a:r>
            <a:r>
              <a:rPr kumimoji="0" lang="en-US" sz="1100" b="0" i="0" u="none" strike="noStrike" kern="0" cap="none" spc="0" normalizeH="0" baseline="0" noProof="0" dirty="0">
                <a:ln>
                  <a:noFill/>
                </a:ln>
                <a:solidFill>
                  <a:schemeClr val="tx1"/>
                </a:solidFill>
                <a:effectLst/>
                <a:uLnTx/>
                <a:uFillTx/>
                <a:latin typeface="Bookman Old Style"/>
                <a:sym typeface="Bookman Old Style"/>
              </a:rPr>
              <a:t>Alibaba, Equinix, Tencent, AT&amp;T, China Mobile, Microsoft, Facebook, &amp; Verizon</a:t>
            </a:r>
          </a:p>
          <a:p>
            <a:pPr marL="445770" marR="0" lvl="1" indent="-17145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100" b="0" i="0" u="none" strike="noStrike" kern="0" cap="none" spc="0" normalizeH="0" baseline="0" noProof="0" dirty="0">
                <a:ln>
                  <a:noFill/>
                </a:ln>
                <a:solidFill>
                  <a:schemeClr val="tx1"/>
                </a:solidFill>
                <a:effectLst/>
                <a:uLnTx/>
                <a:uFillTx/>
                <a:latin typeface="Bookman Old Style"/>
                <a:sym typeface="Bookman Old Style"/>
              </a:rPr>
              <a:t>Top 50 Customers represent ~35% of Revenue</a:t>
            </a:r>
          </a:p>
        </p:txBody>
      </p:sp>
      <p:sp>
        <p:nvSpPr>
          <p:cNvPr id="16" name="Shape 264">
            <a:extLst>
              <a:ext uri="{FF2B5EF4-FFF2-40B4-BE49-F238E27FC236}">
                <a16:creationId xmlns:a16="http://schemas.microsoft.com/office/drawing/2014/main" id="{DC2B4CD3-C291-4499-9BF1-7D3B608589B5}"/>
              </a:ext>
            </a:extLst>
          </p:cNvPr>
          <p:cNvSpPr/>
          <p:nvPr/>
        </p:nvSpPr>
        <p:spPr>
          <a:xfrm>
            <a:off x="457194" y="3751995"/>
            <a:ext cx="3930484"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Business Highlights</a:t>
            </a:r>
          </a:p>
        </p:txBody>
      </p:sp>
      <p:sp>
        <p:nvSpPr>
          <p:cNvPr id="5" name="Text Placeholder 5">
            <a:extLst>
              <a:ext uri="{FF2B5EF4-FFF2-40B4-BE49-F238E27FC236}">
                <a16:creationId xmlns:a16="http://schemas.microsoft.com/office/drawing/2014/main" id="{B6A79D45-AE94-48F3-9C4C-64B96A85860C}"/>
              </a:ext>
            </a:extLst>
          </p:cNvPr>
          <p:cNvSpPr txBox="1">
            <a:spLocks/>
          </p:cNvSpPr>
          <p:nvPr/>
        </p:nvSpPr>
        <p:spPr>
          <a:xfrm>
            <a:off x="-19724" y="1537679"/>
            <a:ext cx="4527174" cy="230856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VRT provides and manufactures: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lang="en-US" sz="1200" dirty="0">
                <a:solidFill>
                  <a:schemeClr val="tx1"/>
                </a:solidFill>
              </a:rPr>
              <a:t>T</a:t>
            </a:r>
            <a:r>
              <a:rPr kumimoji="0" lang="en-US" sz="1200" b="0" i="0" u="none" strike="noStrike" kern="0" cap="none" spc="0" normalizeH="0" baseline="0" noProof="0" dirty="0" err="1">
                <a:ln>
                  <a:noFill/>
                </a:ln>
                <a:solidFill>
                  <a:schemeClr val="tx1"/>
                </a:solidFill>
                <a:effectLst/>
                <a:uLnTx/>
                <a:uFillTx/>
                <a:latin typeface="Bookman Old Style"/>
                <a:sym typeface="Bookman Old Style"/>
              </a:rPr>
              <a:t>echnological</a:t>
            </a:r>
            <a:r>
              <a:rPr kumimoji="0" lang="en-US" sz="1200" b="0" i="0" u="none" strike="noStrike" kern="0" cap="none" spc="0" normalizeH="0" baseline="0" noProof="0" dirty="0">
                <a:ln>
                  <a:noFill/>
                </a:ln>
                <a:solidFill>
                  <a:schemeClr val="tx1"/>
                </a:solidFill>
                <a:effectLst/>
                <a:uLnTx/>
                <a:uFillTx/>
                <a:latin typeface="Bookman Old Style"/>
                <a:sym typeface="Bookman Old Style"/>
              </a:rPr>
              <a:t> infrastructure to house data centers, communication networks in commercial and industrial environments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Services to help clients capitalize on their products efficiency (270+ service centers)</a:t>
            </a:r>
          </a:p>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The company was founded in 1965 and headquarter in Columbus, Ohio</a:t>
            </a:r>
          </a:p>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Total revenue is ~$4.8B with customers in 130+ countries and 19 global manufacturing locations</a:t>
            </a:r>
          </a:p>
        </p:txBody>
      </p:sp>
      <p:sp>
        <p:nvSpPr>
          <p:cNvPr id="15" name="Shape 264">
            <a:extLst>
              <a:ext uri="{FF2B5EF4-FFF2-40B4-BE49-F238E27FC236}">
                <a16:creationId xmlns:a16="http://schemas.microsoft.com/office/drawing/2014/main" id="{31BBD9A4-5C72-42B1-9FAB-831E1A790A58}"/>
              </a:ext>
            </a:extLst>
          </p:cNvPr>
          <p:cNvSpPr/>
          <p:nvPr/>
        </p:nvSpPr>
        <p:spPr>
          <a:xfrm>
            <a:off x="457194" y="1272925"/>
            <a:ext cx="3930484"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Business Description</a:t>
            </a:r>
          </a:p>
        </p:txBody>
      </p:sp>
      <p:graphicFrame>
        <p:nvGraphicFramePr>
          <p:cNvPr id="18" name="Chart 17">
            <a:extLst>
              <a:ext uri="{FF2B5EF4-FFF2-40B4-BE49-F238E27FC236}">
                <a16:creationId xmlns:a16="http://schemas.microsoft.com/office/drawing/2014/main" id="{B6CC41A4-E8FD-4298-A60C-47331A918E53}"/>
              </a:ext>
            </a:extLst>
          </p:cNvPr>
          <p:cNvGraphicFramePr>
            <a:graphicFrameLocks/>
          </p:cNvGraphicFramePr>
          <p:nvPr>
            <p:extLst>
              <p:ext uri="{D42A27DB-BD31-4B8C-83A1-F6EECF244321}">
                <p14:modId xmlns:p14="http://schemas.microsoft.com/office/powerpoint/2010/main" val="1655128416"/>
              </p:ext>
            </p:extLst>
          </p:nvPr>
        </p:nvGraphicFramePr>
        <p:xfrm>
          <a:off x="4602480" y="3974703"/>
          <a:ext cx="4206240" cy="25603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9665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40FB-D46D-4C6F-968C-3201CDF8288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22820C00-2F53-438E-9254-FBE20CCE9245}"/>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20</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4" name="Picture 3">
            <a:extLst>
              <a:ext uri="{FF2B5EF4-FFF2-40B4-BE49-F238E27FC236}">
                <a16:creationId xmlns:a16="http://schemas.microsoft.com/office/drawing/2014/main" id="{58E776E0-B807-4006-AD9A-90B0ECBBF9F9}"/>
              </a:ext>
            </a:extLst>
          </p:cNvPr>
          <p:cNvPicPr>
            <a:picLocks noChangeAspect="1"/>
          </p:cNvPicPr>
          <p:nvPr/>
        </p:nvPicPr>
        <p:blipFill>
          <a:blip r:embed="rId2"/>
          <a:stretch>
            <a:fillRect/>
          </a:stretch>
        </p:blipFill>
        <p:spPr>
          <a:xfrm>
            <a:off x="941893" y="1593224"/>
            <a:ext cx="7260214" cy="4312901"/>
          </a:xfrm>
          <a:prstGeom prst="rect">
            <a:avLst/>
          </a:prstGeom>
        </p:spPr>
      </p:pic>
    </p:spTree>
    <p:extLst>
      <p:ext uri="{BB962C8B-B14F-4D97-AF65-F5344CB8AC3E}">
        <p14:creationId xmlns:p14="http://schemas.microsoft.com/office/powerpoint/2010/main" val="279493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40FB-D46D-4C6F-968C-3201CDF8288F}"/>
              </a:ext>
            </a:extLst>
          </p:cNvPr>
          <p:cNvSpPr>
            <a:spLocks noGrp="1"/>
          </p:cNvSpPr>
          <p:nvPr>
            <p:ph type="title"/>
          </p:nvPr>
        </p:nvSpPr>
        <p:spPr/>
        <p:txBody>
          <a:bodyPr/>
          <a:lstStyle/>
          <a:p>
            <a:r>
              <a:rPr lang="en-US" dirty="0">
                <a:solidFill>
                  <a:schemeClr val="tx1"/>
                </a:solidFill>
              </a:rPr>
              <a:t>Appendix</a:t>
            </a:r>
          </a:p>
        </p:txBody>
      </p:sp>
      <p:sp>
        <p:nvSpPr>
          <p:cNvPr id="3" name="Slide Number Placeholder 2">
            <a:extLst>
              <a:ext uri="{FF2B5EF4-FFF2-40B4-BE49-F238E27FC236}">
                <a16:creationId xmlns:a16="http://schemas.microsoft.com/office/drawing/2014/main" id="{22820C00-2F53-438E-9254-FBE20CCE9245}"/>
              </a:ext>
            </a:extLst>
          </p:cNvPr>
          <p:cNvSpPr>
            <a:spLocks noGrp="1"/>
          </p:cNvSpPr>
          <p:nvPr>
            <p:ph type="sldNum" idx="12"/>
          </p:nvPr>
        </p:nvSpPr>
        <p:spPr/>
        <p:txBody>
          <a:bodyPr/>
          <a:lstStyle/>
          <a:p>
            <a:pPr marL="0" marR="0" lvl="0" indent="-22225" algn="r" rtl="0">
              <a:lnSpc>
                <a:spcPct val="100000"/>
              </a:lnSpc>
              <a:spcBef>
                <a:spcPts val="0"/>
              </a:spcBef>
              <a:spcAft>
                <a:spcPts val="0"/>
              </a:spcAft>
              <a:buClr>
                <a:schemeClr val="dk2"/>
              </a:buClr>
              <a:buSzPct val="25000"/>
              <a:buFont typeface="Bookman Old Style"/>
              <a:buNone/>
            </a:pPr>
            <a:fld id="{00000000-1234-1234-1234-123412341234}" type="slidenum">
              <a:rPr lang="en-US" sz="1400" b="0" i="0" u="none" strike="noStrike" cap="none" smtClean="0">
                <a:solidFill>
                  <a:schemeClr val="dk2"/>
                </a:solidFill>
                <a:latin typeface="Bookman Old Style"/>
                <a:ea typeface="Bookman Old Style"/>
                <a:cs typeface="Bookman Old Style"/>
                <a:sym typeface="Bookman Old Style"/>
              </a:rPr>
              <a:t>21</a:t>
            </a:fld>
            <a:endParaRPr lang="en-US" sz="1400" b="0" i="0" u="none" strike="noStrike" cap="none">
              <a:solidFill>
                <a:schemeClr val="dk2"/>
              </a:solidFill>
              <a:latin typeface="Bookman Old Style"/>
              <a:ea typeface="Bookman Old Style"/>
              <a:cs typeface="Bookman Old Style"/>
              <a:sym typeface="Bookman Old Style"/>
            </a:endParaRPr>
          </a:p>
        </p:txBody>
      </p:sp>
      <p:pic>
        <p:nvPicPr>
          <p:cNvPr id="6" name="Picture 5">
            <a:extLst>
              <a:ext uri="{FF2B5EF4-FFF2-40B4-BE49-F238E27FC236}">
                <a16:creationId xmlns:a16="http://schemas.microsoft.com/office/drawing/2014/main" id="{F619BE88-73AB-47E8-AFF6-F1ED3487DE79}"/>
              </a:ext>
            </a:extLst>
          </p:cNvPr>
          <p:cNvPicPr>
            <a:picLocks noChangeAspect="1"/>
          </p:cNvPicPr>
          <p:nvPr/>
        </p:nvPicPr>
        <p:blipFill>
          <a:blip r:embed="rId2"/>
          <a:stretch>
            <a:fillRect/>
          </a:stretch>
        </p:blipFill>
        <p:spPr>
          <a:xfrm>
            <a:off x="2219397" y="1237761"/>
            <a:ext cx="4705206" cy="5023827"/>
          </a:xfrm>
          <a:prstGeom prst="rect">
            <a:avLst/>
          </a:prstGeom>
        </p:spPr>
      </p:pic>
    </p:spTree>
    <p:extLst>
      <p:ext uri="{BB962C8B-B14F-4D97-AF65-F5344CB8AC3E}">
        <p14:creationId xmlns:p14="http://schemas.microsoft.com/office/powerpoint/2010/main" val="172640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15240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Business Segment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 name="Slide Number Placeholder 1"/>
          <p:cNvSpPr>
            <a:spLocks noGrp="1"/>
          </p:cNvSpPr>
          <p:nvPr>
            <p:ph type="sldNum" idx="12"/>
          </p:nvPr>
        </p:nvSpPr>
        <p:spPr/>
        <p:txBody>
          <a:body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fld id="{00000000-1234-1234-1234-123412341234}" type="slidenum">
              <a:rPr kumimoji="0" lang="en-US" sz="1400" b="0" i="0" u="none" strike="noStrike" kern="0" cap="none" spc="0" normalizeH="0" baseline="0" noProof="0" smtClean="0">
                <a:ln>
                  <a:noFill/>
                </a:ln>
                <a:solidFill>
                  <a:srgbClr val="464653"/>
                </a:solidFill>
                <a:effectLst/>
                <a:uLnTx/>
                <a:uFillTx/>
                <a:latin typeface="Bookman Old Style"/>
                <a:ea typeface="Bookman Old Style"/>
                <a:cs typeface="Bookman Old Style"/>
                <a:sym typeface="Bookman Old Style"/>
              </a:rPr>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t>3</a:t>
            </a:fld>
            <a:endPar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graphicFrame>
        <p:nvGraphicFramePr>
          <p:cNvPr id="14" name="Chart 13"/>
          <p:cNvGraphicFramePr>
            <a:graphicFrameLocks/>
          </p:cNvGraphicFramePr>
          <p:nvPr/>
        </p:nvGraphicFramePr>
        <p:xfrm>
          <a:off x="4670582" y="4001688"/>
          <a:ext cx="3657600" cy="231451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194" y="6354523"/>
            <a:ext cx="5522438"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Capital IQ, Company Website, Company Financials, insight.com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
        <p:nvSpPr>
          <p:cNvPr id="26" name="Shape 227"/>
          <p:cNvSpPr txBox="1"/>
          <p:nvPr/>
        </p:nvSpPr>
        <p:spPr>
          <a:xfrm>
            <a:off x="3252680" y="1272925"/>
            <a:ext cx="2651760" cy="310896"/>
          </a:xfrm>
          <a:prstGeom prst="rect">
            <a:avLst/>
          </a:prstGeom>
          <a:solidFill>
            <a:srgbClr val="00338E"/>
          </a:solidFill>
          <a:ln>
            <a:solidFill>
              <a:srgbClr val="31338D"/>
            </a:solid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Services</a:t>
            </a:r>
          </a:p>
        </p:txBody>
      </p:sp>
      <p:sp>
        <p:nvSpPr>
          <p:cNvPr id="16" name="Shape 264">
            <a:extLst>
              <a:ext uri="{FF2B5EF4-FFF2-40B4-BE49-F238E27FC236}">
                <a16:creationId xmlns:a16="http://schemas.microsoft.com/office/drawing/2014/main" id="{DC2B4CD3-C291-4499-9BF1-7D3B608589B5}"/>
              </a:ext>
            </a:extLst>
          </p:cNvPr>
          <p:cNvSpPr/>
          <p:nvPr/>
        </p:nvSpPr>
        <p:spPr>
          <a:xfrm>
            <a:off x="6048166" y="1272925"/>
            <a:ext cx="2651760"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Integrated Racks</a:t>
            </a:r>
          </a:p>
        </p:txBody>
      </p:sp>
      <p:sp>
        <p:nvSpPr>
          <p:cNvPr id="5" name="Text Placeholder 5">
            <a:extLst>
              <a:ext uri="{FF2B5EF4-FFF2-40B4-BE49-F238E27FC236}">
                <a16:creationId xmlns:a16="http://schemas.microsoft.com/office/drawing/2014/main" id="{B6A79D45-AE94-48F3-9C4C-64B96A85860C}"/>
              </a:ext>
            </a:extLst>
          </p:cNvPr>
          <p:cNvSpPr txBox="1">
            <a:spLocks/>
          </p:cNvSpPr>
          <p:nvPr/>
        </p:nvSpPr>
        <p:spPr>
          <a:xfrm>
            <a:off x="-13707" y="3496111"/>
            <a:ext cx="3266387" cy="2801262"/>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Thermal Management</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Efficient </a:t>
            </a:r>
            <a:r>
              <a:rPr lang="en-US" sz="1000" dirty="0">
                <a:solidFill>
                  <a:schemeClr val="tx1"/>
                </a:solidFill>
              </a:rPr>
              <a:t>and</a:t>
            </a:r>
            <a:r>
              <a:rPr kumimoji="0" lang="en-US" sz="1000" b="0" i="0" u="none" strike="noStrike" kern="0" cap="none" spc="0" normalizeH="0" baseline="0" noProof="0" dirty="0">
                <a:ln>
                  <a:noFill/>
                </a:ln>
                <a:solidFill>
                  <a:schemeClr val="tx1"/>
                </a:solidFill>
                <a:effectLst/>
                <a:uLnTx/>
                <a:uFillTx/>
                <a:latin typeface="Bookman Old Style"/>
                <a:sym typeface="Bookman Old Style"/>
              </a:rPr>
              <a:t> reliable heat management </a:t>
            </a:r>
            <a:r>
              <a:rPr lang="en-US" sz="1000" dirty="0">
                <a:solidFill>
                  <a:schemeClr val="tx1"/>
                </a:solidFill>
              </a:rPr>
              <a:t>&amp; </a:t>
            </a:r>
            <a:r>
              <a:rPr kumimoji="0" lang="en-US" sz="1000" b="0" i="0" u="none" strike="noStrike" kern="0" cap="none" spc="0" normalizeH="0" baseline="0" noProof="0" dirty="0">
                <a:ln>
                  <a:noFill/>
                </a:ln>
                <a:solidFill>
                  <a:schemeClr val="tx1"/>
                </a:solidFill>
                <a:effectLst/>
                <a:uLnTx/>
                <a:uFillTx/>
                <a:latin typeface="Bookman Old Style"/>
                <a:sym typeface="Bookman Old Style"/>
              </a:rPr>
              <a:t>control solutions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Vertiv Holds 32% of market share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8 products in thermal management </a:t>
            </a:r>
          </a:p>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Critical Power</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Power solutions are a fundamental part of the data center market with Veritiv holding 16% of market share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5 major products in power solutions</a:t>
            </a:r>
          </a:p>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Monitoring and Management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Effective management of systems through software, AI, and controls through 6 major products</a:t>
            </a:r>
          </a:p>
        </p:txBody>
      </p:sp>
      <p:sp>
        <p:nvSpPr>
          <p:cNvPr id="15" name="Shape 264">
            <a:extLst>
              <a:ext uri="{FF2B5EF4-FFF2-40B4-BE49-F238E27FC236}">
                <a16:creationId xmlns:a16="http://schemas.microsoft.com/office/drawing/2014/main" id="{31BBD9A4-5C72-42B1-9FAB-831E1A790A58}"/>
              </a:ext>
            </a:extLst>
          </p:cNvPr>
          <p:cNvSpPr/>
          <p:nvPr/>
        </p:nvSpPr>
        <p:spPr>
          <a:xfrm>
            <a:off x="457194" y="1272925"/>
            <a:ext cx="2651760"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Critical Infrastructure</a:t>
            </a:r>
          </a:p>
        </p:txBody>
      </p:sp>
      <p:pic>
        <p:nvPicPr>
          <p:cNvPr id="4" name="Picture 3" descr="A picture containing outdoor, chair, sitting, truck&#10;&#10;Description automatically generated">
            <a:extLst>
              <a:ext uri="{FF2B5EF4-FFF2-40B4-BE49-F238E27FC236}">
                <a16:creationId xmlns:a16="http://schemas.microsoft.com/office/drawing/2014/main" id="{06E44BBD-D6E0-4B3F-9F5B-01470BC733B4}"/>
              </a:ext>
            </a:extLst>
          </p:cNvPr>
          <p:cNvPicPr>
            <a:picLocks noChangeAspect="1"/>
          </p:cNvPicPr>
          <p:nvPr/>
        </p:nvPicPr>
        <p:blipFill>
          <a:blip r:embed="rId4"/>
          <a:stretch>
            <a:fillRect/>
          </a:stretch>
        </p:blipFill>
        <p:spPr>
          <a:xfrm>
            <a:off x="457194" y="1642257"/>
            <a:ext cx="2651760" cy="1911004"/>
          </a:xfrm>
          <a:prstGeom prst="rect">
            <a:avLst/>
          </a:prstGeom>
        </p:spPr>
      </p:pic>
      <p:pic>
        <p:nvPicPr>
          <p:cNvPr id="10" name="Picture 9" descr="A person holding a computer&#10;&#10;Description automatically generated">
            <a:extLst>
              <a:ext uri="{FF2B5EF4-FFF2-40B4-BE49-F238E27FC236}">
                <a16:creationId xmlns:a16="http://schemas.microsoft.com/office/drawing/2014/main" id="{E8CD1EF9-47F6-4E40-910A-FC1139E252DF}"/>
              </a:ext>
            </a:extLst>
          </p:cNvPr>
          <p:cNvPicPr>
            <a:picLocks noChangeAspect="1"/>
          </p:cNvPicPr>
          <p:nvPr/>
        </p:nvPicPr>
        <p:blipFill>
          <a:blip r:embed="rId5"/>
          <a:stretch>
            <a:fillRect/>
          </a:stretch>
        </p:blipFill>
        <p:spPr>
          <a:xfrm>
            <a:off x="3259239" y="1647923"/>
            <a:ext cx="2638642" cy="1905338"/>
          </a:xfrm>
          <a:prstGeom prst="rect">
            <a:avLst/>
          </a:prstGeom>
        </p:spPr>
      </p:pic>
      <p:sp>
        <p:nvSpPr>
          <p:cNvPr id="11" name="Text Placeholder 5">
            <a:extLst>
              <a:ext uri="{FF2B5EF4-FFF2-40B4-BE49-F238E27FC236}">
                <a16:creationId xmlns:a16="http://schemas.microsoft.com/office/drawing/2014/main" id="{1852F3D8-7901-4960-9904-E4A3C8AD3493}"/>
              </a:ext>
            </a:extLst>
          </p:cNvPr>
          <p:cNvSpPr txBox="1">
            <a:spLocks/>
          </p:cNvSpPr>
          <p:nvPr/>
        </p:nvSpPr>
        <p:spPr>
          <a:xfrm>
            <a:off x="2784741" y="3496110"/>
            <a:ext cx="3194891" cy="2850259"/>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Services &amp; Maintenance</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On-site project management, energy consumption monitoring, maintenance, and coverage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Vertiv holds 12% of market share</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7 services</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Project Based</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UPS &amp; Battery</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Thermal Management</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Rack PDU </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DC Power</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Electrical Reliability</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Electrical Safety &amp; Compliance</a:t>
            </a:r>
            <a:endParaRPr kumimoji="0" lang="en-US" sz="1000" b="0" i="0" u="none" strike="noStrike" kern="0" cap="none" spc="0" normalizeH="0" baseline="0" noProof="0" dirty="0">
              <a:ln>
                <a:noFill/>
              </a:ln>
              <a:solidFill>
                <a:srgbClr val="000000"/>
              </a:solidFill>
              <a:effectLst/>
              <a:uLnTx/>
              <a:uFillTx/>
              <a:latin typeface="Bookman Old Style"/>
              <a:sym typeface="Bookman Old Style"/>
            </a:endParaRPr>
          </a:p>
        </p:txBody>
      </p:sp>
      <p:pic>
        <p:nvPicPr>
          <p:cNvPr id="27" name="Picture 26" descr="A close up of a train station&#10;&#10;Description automatically generated">
            <a:extLst>
              <a:ext uri="{FF2B5EF4-FFF2-40B4-BE49-F238E27FC236}">
                <a16:creationId xmlns:a16="http://schemas.microsoft.com/office/drawing/2014/main" id="{6B3281A3-523D-4F48-908B-662C158656E4}"/>
              </a:ext>
            </a:extLst>
          </p:cNvPr>
          <p:cNvPicPr>
            <a:picLocks noChangeAspect="1"/>
          </p:cNvPicPr>
          <p:nvPr/>
        </p:nvPicPr>
        <p:blipFill>
          <a:blip r:embed="rId6"/>
          <a:stretch>
            <a:fillRect/>
          </a:stretch>
        </p:blipFill>
        <p:spPr>
          <a:xfrm>
            <a:off x="6048166" y="1647923"/>
            <a:ext cx="2651759" cy="1908907"/>
          </a:xfrm>
          <a:prstGeom prst="rect">
            <a:avLst/>
          </a:prstGeom>
        </p:spPr>
      </p:pic>
      <p:sp>
        <p:nvSpPr>
          <p:cNvPr id="28" name="Text Placeholder 5">
            <a:extLst>
              <a:ext uri="{FF2B5EF4-FFF2-40B4-BE49-F238E27FC236}">
                <a16:creationId xmlns:a16="http://schemas.microsoft.com/office/drawing/2014/main" id="{788017F2-424E-4C9D-A331-B0A55506B857}"/>
              </a:ext>
            </a:extLst>
          </p:cNvPr>
          <p:cNvSpPr txBox="1">
            <a:spLocks/>
          </p:cNvSpPr>
          <p:nvPr/>
        </p:nvSpPr>
        <p:spPr>
          <a:xfrm>
            <a:off x="5578773" y="3487958"/>
            <a:ext cx="3266387" cy="2801262"/>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548640" marR="0" lvl="1" indent="-118872"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200" b="0" i="0" u="none" strike="noStrike" kern="0" cap="none" spc="0" normalizeH="0" baseline="0" noProof="0" dirty="0">
                <a:ln>
                  <a:noFill/>
                </a:ln>
                <a:solidFill>
                  <a:schemeClr val="tx1"/>
                </a:solidFill>
                <a:effectLst/>
                <a:uLnTx/>
                <a:uFillTx/>
                <a:latin typeface="Bookman Old Style"/>
                <a:sym typeface="Bookman Old Style"/>
              </a:rPr>
              <a:t>Racks </a:t>
            </a:r>
            <a:r>
              <a:rPr lang="en-US" sz="1200" dirty="0">
                <a:solidFill>
                  <a:schemeClr val="tx1"/>
                </a:solidFill>
              </a:rPr>
              <a:t>&amp;</a:t>
            </a:r>
            <a:r>
              <a:rPr kumimoji="0" lang="en-US" sz="1200" b="0" i="0" u="none" strike="noStrike" kern="0" cap="none" spc="0" normalizeH="0" baseline="0" noProof="0" dirty="0">
                <a:ln>
                  <a:noFill/>
                </a:ln>
                <a:solidFill>
                  <a:schemeClr val="tx1"/>
                </a:solidFill>
                <a:effectLst/>
                <a:uLnTx/>
                <a:uFillTx/>
                <a:latin typeface="Bookman Old Style"/>
                <a:sym typeface="Bookman Old Style"/>
              </a:rPr>
              <a:t> </a:t>
            </a:r>
            <a:r>
              <a:rPr lang="en-US" sz="1200" dirty="0">
                <a:solidFill>
                  <a:schemeClr val="tx1"/>
                </a:solidFill>
              </a:rPr>
              <a:t>E</a:t>
            </a:r>
            <a:r>
              <a:rPr kumimoji="0" lang="en-US" sz="1200" b="0" i="0" u="none" strike="noStrike" kern="0" cap="none" spc="0" normalizeH="0" baseline="0" noProof="0" dirty="0" err="1">
                <a:ln>
                  <a:noFill/>
                </a:ln>
                <a:solidFill>
                  <a:schemeClr val="tx1"/>
                </a:solidFill>
                <a:effectLst/>
                <a:uLnTx/>
                <a:uFillTx/>
                <a:latin typeface="Bookman Old Style"/>
                <a:sym typeface="Bookman Old Style"/>
              </a:rPr>
              <a:t>nclosures</a:t>
            </a:r>
            <a:endParaRPr kumimoji="0" lang="en-US" sz="1200" b="0" i="0" u="none" strike="noStrike" kern="0" cap="none" spc="0" normalizeH="0" baseline="0" noProof="0" dirty="0">
              <a:ln>
                <a:noFill/>
              </a:ln>
              <a:solidFill>
                <a:schemeClr val="tx1"/>
              </a:solidFill>
              <a:effectLst/>
              <a:uLnTx/>
              <a:uFillTx/>
              <a:latin typeface="Bookman Old Style"/>
              <a:sym typeface="Bookman Old Style"/>
            </a:endParaRP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Modular data center solutions allow Vertiv </a:t>
            </a:r>
            <a:r>
              <a:rPr lang="en-US" sz="1000" dirty="0">
                <a:solidFill>
                  <a:schemeClr val="tx1"/>
                </a:solidFill>
              </a:rPr>
              <a:t>clients </a:t>
            </a:r>
            <a:r>
              <a:rPr kumimoji="0" lang="en-US" sz="1000" b="0" i="0" u="none" strike="noStrike" kern="0" cap="none" spc="0" normalizeH="0" baseline="0" noProof="0" dirty="0">
                <a:ln>
                  <a:noFill/>
                </a:ln>
                <a:solidFill>
                  <a:schemeClr val="tx1"/>
                </a:solidFill>
                <a:effectLst/>
                <a:uLnTx/>
                <a:uFillTx/>
                <a:latin typeface="Bookman Old Style"/>
                <a:sym typeface="Bookman Old Style"/>
              </a:rPr>
              <a:t>to fit space and budget needs efficiently</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Data centers typically update their IT equipment every 3-5 years giving Vertiv a stable source of demand</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lang="en-US" sz="1000" dirty="0">
                <a:solidFill>
                  <a:schemeClr val="tx1"/>
                </a:solidFill>
              </a:rPr>
              <a:t>Cloud computing saw exponential growth in the early 2000’s (2006) meaning data centers will need major updates in 2021-2023</a:t>
            </a:r>
            <a:r>
              <a:rPr kumimoji="0" lang="en-US" sz="1000" b="0" i="0" u="none" strike="noStrike" kern="0" cap="none" spc="0" normalizeH="0" baseline="0" noProof="0" dirty="0">
                <a:ln>
                  <a:noFill/>
                </a:ln>
                <a:solidFill>
                  <a:schemeClr val="tx1"/>
                </a:solidFill>
                <a:effectLst/>
                <a:uLnTx/>
                <a:uFillTx/>
                <a:latin typeface="Bookman Old Style"/>
                <a:sym typeface="Bookman Old Style"/>
              </a:rPr>
              <a:t> </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lang="en-US" sz="1000" dirty="0">
                <a:solidFill>
                  <a:schemeClr val="tx1"/>
                </a:solidFill>
              </a:rPr>
              <a:t>Veritiv's </a:t>
            </a:r>
            <a:r>
              <a:rPr kumimoji="0" lang="en-US" sz="1000" b="0" i="0" u="none" strike="noStrike" kern="0" cap="none" spc="0" normalizeH="0" baseline="0" noProof="0" dirty="0">
                <a:ln>
                  <a:noFill/>
                </a:ln>
                <a:solidFill>
                  <a:schemeClr val="tx1"/>
                </a:solidFill>
                <a:effectLst/>
                <a:uLnTx/>
                <a:uFillTx/>
                <a:latin typeface="Bookman Old Style"/>
                <a:sym typeface="Bookman Old Style"/>
              </a:rPr>
              <a:t>3 major products include</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Integrated solutions </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Racks and containment</a:t>
            </a:r>
          </a:p>
          <a:p>
            <a:pPr marL="1222375" marR="0" lvl="3" indent="-228600" algn="l" defTabSz="914400" rtl="0" eaLnBrk="1" fontAlgn="auto" latinLnBrk="0" hangingPunct="1">
              <a:lnSpc>
                <a:spcPct val="100000"/>
              </a:lnSpc>
              <a:spcBef>
                <a:spcPts val="400"/>
              </a:spcBef>
              <a:spcAft>
                <a:spcPts val="0"/>
              </a:spcAft>
              <a:buClr>
                <a:srgbClr val="00338E"/>
              </a:buClr>
              <a:buSzPct val="70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Outdoor enclosures</a:t>
            </a:r>
          </a:p>
          <a:p>
            <a:pPr marL="822960" marR="0" lvl="2" indent="-85344"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endParaRPr kumimoji="0" lang="en-US" sz="1000" b="0" i="0" u="none" strike="noStrike" kern="0" cap="none" spc="0" normalizeH="0" baseline="0" noProof="0" dirty="0">
              <a:ln>
                <a:noFill/>
              </a:ln>
              <a:solidFill>
                <a:srgbClr val="000000"/>
              </a:solidFill>
              <a:effectLst/>
              <a:uLnTx/>
              <a:uFillTx/>
              <a:latin typeface="Bookman Old Style"/>
              <a:sym typeface="Bookman Old Style"/>
            </a:endParaRPr>
          </a:p>
        </p:txBody>
      </p:sp>
    </p:spTree>
    <p:extLst>
      <p:ext uri="{BB962C8B-B14F-4D97-AF65-F5344CB8AC3E}">
        <p14:creationId xmlns:p14="http://schemas.microsoft.com/office/powerpoint/2010/main" val="252294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7E0CFB1C-EB57-4EEA-90B3-2F05D3A07697}"/>
              </a:ext>
            </a:extLst>
          </p:cNvPr>
          <p:cNvGraphicFramePr>
            <a:graphicFrameLocks/>
          </p:cNvGraphicFramePr>
          <p:nvPr>
            <p:extLst>
              <p:ext uri="{D42A27DB-BD31-4B8C-83A1-F6EECF244321}">
                <p14:modId xmlns:p14="http://schemas.microsoft.com/office/powerpoint/2010/main" val="1980060062"/>
              </p:ext>
            </p:extLst>
          </p:nvPr>
        </p:nvGraphicFramePr>
        <p:xfrm>
          <a:off x="457194" y="1234512"/>
          <a:ext cx="4114806" cy="2443710"/>
        </p:xfrm>
        <a:graphic>
          <a:graphicData uri="http://schemas.openxmlformats.org/drawingml/2006/chart">
            <c:chart xmlns:c="http://schemas.openxmlformats.org/drawingml/2006/chart" xmlns:r="http://schemas.openxmlformats.org/officeDocument/2006/relationships" r:id="rId3"/>
          </a:graphicData>
        </a:graphic>
      </p:graphicFrame>
      <p:sp>
        <p:nvSpPr>
          <p:cNvPr id="260" name="Shape 260"/>
          <p:cNvSpPr txBox="1">
            <a:spLocks noGrp="1"/>
          </p:cNvSpPr>
          <p:nvPr>
            <p:ph type="title"/>
          </p:nvPr>
        </p:nvSpPr>
        <p:spPr>
          <a:xfrm>
            <a:off x="457200" y="135950"/>
            <a:ext cx="8229600" cy="990600"/>
          </a:xfrm>
          <a:prstGeom prst="rect">
            <a:avLst/>
          </a:prstGeom>
          <a:noFill/>
          <a:ln>
            <a:noFill/>
          </a:ln>
        </p:spPr>
        <p:txBody>
          <a:bodyPr wrap="square" lIns="91425" tIns="45700" rIns="91425" bIns="45700" anchor="b" anchorCtr="0">
            <a:noAutofit/>
          </a:bodyPr>
          <a:lstStyle/>
          <a:p>
            <a:pPr lvl="0" indent="-203200"/>
            <a:r>
              <a:rPr lang="en-US" dirty="0">
                <a:solidFill>
                  <a:schemeClr val="tx1"/>
                </a:solidFill>
              </a:rPr>
              <a:t>Financial Overview</a:t>
            </a:r>
            <a:endParaRPr lang="en-US" sz="3200" b="0" i="0" u="none" strike="noStrike" cap="none" dirty="0">
              <a:solidFill>
                <a:schemeClr val="tx1"/>
              </a:solidFill>
              <a:latin typeface="Bookman Old Style" charset="0"/>
              <a:ea typeface="Bookman Old Style" charset="0"/>
              <a:cs typeface="Bookman Old Style" charset="0"/>
              <a:sym typeface="Bookman Old Style"/>
            </a:endParaRPr>
          </a:p>
        </p:txBody>
      </p:sp>
      <p:sp>
        <p:nvSpPr>
          <p:cNvPr id="261" name="Shape 261"/>
          <p:cNvSpPr txBox="1">
            <a:spLocks noGrp="1"/>
          </p:cNvSpPr>
          <p:nvPr>
            <p:ph type="sldNum" idx="12"/>
          </p:nvPr>
        </p:nvSpPr>
        <p:spPr>
          <a:xfrm>
            <a:off x="457200" y="6356290"/>
            <a:ext cx="4114800" cy="365760"/>
          </a:xfrm>
          <a:prstGeom prst="rect">
            <a:avLst/>
          </a:prstGeom>
          <a:noFill/>
          <a:ln>
            <a:noFill/>
          </a:ln>
        </p:spPr>
        <p:txBody>
          <a:bodyPr wrap="square" lIns="91425" tIns="45700" rIns="91425" bIns="45700" anchor="t" anchorCtr="0">
            <a:noAutofit/>
          </a:bodyPr>
          <a:lstStyle/>
          <a:p>
            <a:pPr marL="0" marR="0" lvl="0" indent="-63643" algn="l" defTabSz="914400" rtl="0" eaLnBrk="1" fontAlgn="auto" latinLnBrk="0" hangingPunct="1">
              <a:lnSpc>
                <a:spcPct val="100000"/>
              </a:lnSpc>
              <a:spcBef>
                <a:spcPts val="0"/>
              </a:spcBef>
              <a:spcAft>
                <a:spcPts val="0"/>
              </a:spcAft>
              <a:buClr>
                <a:srgbClr val="464653"/>
              </a:buClr>
              <a:buSzPct val="91115"/>
              <a:buFont typeface="Bookman Old Style"/>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Sources: Company Financials, Capital IQ, Seeking Alpha</a:t>
            </a:r>
          </a:p>
        </p:txBody>
      </p:sp>
      <p:sp>
        <p:nvSpPr>
          <p:cNvPr id="264" name="Shape 264"/>
          <p:cNvSpPr/>
          <p:nvPr/>
        </p:nvSpPr>
        <p:spPr>
          <a:xfrm>
            <a:off x="4697490" y="3710122"/>
            <a:ext cx="3950208"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Key Metrics</a:t>
            </a:r>
          </a:p>
        </p:txBody>
      </p:sp>
      <p:sp>
        <p:nvSpPr>
          <p:cNvPr id="12" name="Shape 198"/>
          <p:cNvSpPr txBox="1">
            <a:spLocks/>
          </p:cNvSpPr>
          <p:nvPr/>
        </p:nvSpPr>
        <p:spPr>
          <a:xfrm>
            <a:off x="6705600" y="6356350"/>
            <a:ext cx="1981200" cy="36570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22225" algn="r" defTabSz="914400" rtl="0" eaLnBrk="1" fontAlgn="auto" latinLnBrk="0" hangingPunct="1">
              <a:lnSpc>
                <a:spcPct val="100000"/>
              </a:lnSpc>
              <a:spcBef>
                <a:spcPts val="0"/>
              </a:spcBef>
              <a:spcAft>
                <a:spcPts val="0"/>
              </a:spcAft>
              <a:buClr>
                <a:srgbClr val="464653"/>
              </a:buClr>
              <a:buSzPct val="25000"/>
              <a:buFont typeface="Bookman Old Style"/>
              <a:buNone/>
              <a:tabLst/>
              <a:defRPr/>
            </a:pPr>
            <a:r>
              <a:rPr kumimoji="0" lang="en-US"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4</a:t>
            </a:r>
          </a:p>
        </p:txBody>
      </p:sp>
      <p:sp>
        <p:nvSpPr>
          <p:cNvPr id="14" name="Shape 227">
            <a:extLst>
              <a:ext uri="{FF2B5EF4-FFF2-40B4-BE49-F238E27FC236}">
                <a16:creationId xmlns:a16="http://schemas.microsoft.com/office/drawing/2014/main" id="{CAB38F2B-0CDB-4ED7-9143-7008C2ACB9E1}"/>
              </a:ext>
            </a:extLst>
          </p:cNvPr>
          <p:cNvSpPr txBox="1"/>
          <p:nvPr/>
        </p:nvSpPr>
        <p:spPr>
          <a:xfrm>
            <a:off x="457195" y="1297514"/>
            <a:ext cx="3950208" cy="310896"/>
          </a:xfrm>
          <a:prstGeom prst="rect">
            <a:avLst/>
          </a:prstGeom>
          <a:solidFill>
            <a:srgbClr val="00338E"/>
          </a:solidFill>
          <a:ln>
            <a:solidFill>
              <a:schemeClr val="bg1"/>
            </a:solidFill>
          </a:ln>
        </p:spPr>
        <p:txBody>
          <a:bodyPr wrap="square" lIns="91425" tIns="45700" rIns="91425" bIns="45700" anchor="t" anchorCtr="0">
            <a:noAutofit/>
          </a:body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rPr>
              <a:t>52 Week Price Change</a:t>
            </a:r>
          </a:p>
        </p:txBody>
      </p:sp>
      <p:sp>
        <p:nvSpPr>
          <p:cNvPr id="19" name="Shape 227">
            <a:extLst>
              <a:ext uri="{FF2B5EF4-FFF2-40B4-BE49-F238E27FC236}">
                <a16:creationId xmlns:a16="http://schemas.microsoft.com/office/drawing/2014/main" id="{2F48835B-7EC2-4430-9B54-1AE788954482}"/>
              </a:ext>
            </a:extLst>
          </p:cNvPr>
          <p:cNvSpPr txBox="1"/>
          <p:nvPr/>
        </p:nvSpPr>
        <p:spPr>
          <a:xfrm>
            <a:off x="4697491" y="1297514"/>
            <a:ext cx="3950208" cy="310896"/>
          </a:xfrm>
          <a:prstGeom prst="rect">
            <a:avLst/>
          </a:prstGeom>
          <a:solidFill>
            <a:srgbClr val="00338E"/>
          </a:solidFill>
          <a:ln>
            <a:solidFill>
              <a:srgbClr val="00338E"/>
            </a:solidFill>
          </a:ln>
        </p:spPr>
        <p:txBody>
          <a:bodyPr wrap="square" lIns="91425" tIns="45700" rIns="91425" bIns="45700" anchor="t" anchorCtr="0">
            <a:noAutofit/>
          </a:bodyPr>
          <a:lstStyle>
            <a:defPPr marR="0" lvl="0" algn="l" rtl="0">
              <a:lnSpc>
                <a:spcPct val="100000"/>
              </a:lnSpc>
              <a:spcBef>
                <a:spcPts val="0"/>
              </a:spcBef>
              <a:spcAft>
                <a:spcPts val="0"/>
              </a:spcAft>
            </a:defPPr>
            <a:lvl1pPr marL="0" indent="-22225" algn="ctr">
              <a:buClr>
                <a:schemeClr val="lt1"/>
              </a:buClr>
              <a:buSzPct val="25000"/>
              <a:buFont typeface="Bookman Old Style"/>
              <a:defRPr>
                <a:solidFill>
                  <a:schemeClr val="bg1"/>
                </a:solidFill>
                <a:latin typeface="Bookman Old Style"/>
                <a:ea typeface="Bookman Old Style"/>
                <a:cs typeface="Bookman Old Style"/>
              </a:defRPr>
            </a:lvl1pPr>
          </a:lstStyle>
          <a:p>
            <a:pPr marL="0" marR="0" lvl="0" indent="-22225" algn="ctr" defTabSz="914400" rtl="0" eaLnBrk="1" fontAlgn="auto" latinLnBrk="0" hangingPunct="1">
              <a:lnSpc>
                <a:spcPct val="100000"/>
              </a:lnSpc>
              <a:spcBef>
                <a:spcPts val="0"/>
              </a:spcBef>
              <a:spcAft>
                <a:spcPts val="0"/>
              </a:spcAft>
              <a:buClr>
                <a:srgbClr val="FFFFFF"/>
              </a:buClr>
              <a:buSzPct val="25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sym typeface="Bookman Old Style"/>
              </a:rPr>
              <a:t>Enterprise Value Walkthrough</a:t>
            </a:r>
          </a:p>
        </p:txBody>
      </p:sp>
      <p:sp>
        <p:nvSpPr>
          <p:cNvPr id="22" name="Shape 264">
            <a:extLst>
              <a:ext uri="{FF2B5EF4-FFF2-40B4-BE49-F238E27FC236}">
                <a16:creationId xmlns:a16="http://schemas.microsoft.com/office/drawing/2014/main" id="{B40F07F8-2BD9-488A-976E-2620FF04DB58}"/>
              </a:ext>
            </a:extLst>
          </p:cNvPr>
          <p:cNvSpPr/>
          <p:nvPr/>
        </p:nvSpPr>
        <p:spPr>
          <a:xfrm>
            <a:off x="457200" y="3716404"/>
            <a:ext cx="3950208" cy="310896"/>
          </a:xfrm>
          <a:prstGeom prst="rect">
            <a:avLst/>
          </a:prstGeom>
          <a:solidFill>
            <a:srgbClr val="00338E"/>
          </a:solidFill>
          <a:ln w="9525" cap="flat" cmpd="sng">
            <a:noFill/>
            <a:prstDash val="solid"/>
            <a:round/>
            <a:headEnd type="none" w="med" len="med"/>
            <a:tailEnd type="none" w="med" len="med"/>
          </a:ln>
          <a:effectLst/>
        </p:spPr>
        <p:txBody>
          <a:bodyPr wrap="square" lIns="91425" tIns="45700" rIns="91425" bIns="45700" anchor="ctr" anchorCtr="0">
            <a:noAutofit/>
          </a:bodyPr>
          <a:lstStyle/>
          <a:p>
            <a:pPr marL="0" marR="0" lvl="0" indent="-127000" algn="ctr" defTabSz="914400" rtl="0" eaLnBrk="1" fontAlgn="auto" latinLnBrk="0" hangingPunct="1">
              <a:lnSpc>
                <a:spcPct val="100000"/>
              </a:lnSpc>
              <a:spcBef>
                <a:spcPts val="0"/>
              </a:spcBef>
              <a:spcAft>
                <a:spcPts val="0"/>
              </a:spcAft>
              <a:buClr>
                <a:srgbClr val="FFFFFF"/>
              </a:buClr>
              <a:buSzPct val="10000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rPr>
              <a:t>Financial Highlights</a:t>
            </a:r>
            <a:endParaRPr kumimoji="0" lang="en-US" sz="1400" b="1" i="0" u="none" strike="noStrike" kern="0" cap="none" spc="0" normalizeH="0" baseline="0" noProof="0" dirty="0">
              <a:ln>
                <a:noFill/>
              </a:ln>
              <a:solidFill>
                <a:srgbClr val="FFFFFF"/>
              </a:solidFill>
              <a:effectLst/>
              <a:uLnTx/>
              <a:uFillTx/>
              <a:latin typeface="Bookman Old Style" panose="02050604050505020204" pitchFamily="18" charset="0"/>
              <a:ea typeface="Microsoft JhengHei Light" panose="020B0304030504040204" pitchFamily="34" charset="-120"/>
              <a:cs typeface="Bookman Old Style"/>
              <a:sym typeface="Bookman Old Style"/>
            </a:endParaRPr>
          </a:p>
        </p:txBody>
      </p:sp>
      <p:sp>
        <p:nvSpPr>
          <p:cNvPr id="2" name="Text Placeholder 5">
            <a:extLst>
              <a:ext uri="{FF2B5EF4-FFF2-40B4-BE49-F238E27FC236}">
                <a16:creationId xmlns:a16="http://schemas.microsoft.com/office/drawing/2014/main" id="{F4BCD68E-147C-444E-912D-D9BD7FBCF303}"/>
              </a:ext>
            </a:extLst>
          </p:cNvPr>
          <p:cNvSpPr txBox="1">
            <a:spLocks/>
          </p:cNvSpPr>
          <p:nvPr/>
        </p:nvSpPr>
        <p:spPr>
          <a:xfrm>
            <a:off x="176350" y="3963885"/>
            <a:ext cx="4542656" cy="2406717"/>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274320" marR="0" lvl="0" indent="-66548" algn="l" rtl="0">
              <a:lnSpc>
                <a:spcPct val="100000"/>
              </a:lnSpc>
              <a:spcBef>
                <a:spcPts val="600"/>
              </a:spcBef>
              <a:spcAft>
                <a:spcPts val="0"/>
              </a:spcAft>
              <a:buClr>
                <a:srgbClr val="E78E1A"/>
              </a:buClr>
              <a:buSzPct val="76000"/>
              <a:buFont typeface="Wingdings 3" panose="05040102010807070707" pitchFamily="18" charset="2"/>
              <a:buChar char="}"/>
              <a:defRPr sz="22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822960" marR="0" lvl="2" indent="-85344" algn="l" rtl="0">
              <a:lnSpc>
                <a:spcPct val="100000"/>
              </a:lnSpc>
              <a:spcBef>
                <a:spcPts val="500"/>
              </a:spcBef>
              <a:spcAft>
                <a:spcPts val="0"/>
              </a:spcAft>
              <a:buClr>
                <a:srgbClr val="F0B76A"/>
              </a:buClr>
              <a:buSzPct val="76000"/>
              <a:buFont typeface="Wingdings 3" panose="05040102010807070707" pitchFamily="18" charset="2"/>
              <a:buChar char="}"/>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436372" marR="0" lvl="0" indent="-22860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COVID-19 fears heighten</a:t>
            </a:r>
          </a:p>
          <a:p>
            <a:pPr marL="710692" marR="0" lvl="1" indent="-22860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10-year Treasury yield hits 1.3%. WHO (World Health Organization) on March 11</a:t>
            </a:r>
            <a:r>
              <a:rPr kumimoji="0" lang="en-US" sz="1000" b="0" i="0" u="none" strike="noStrike" kern="0" cap="none" spc="0" normalizeH="0" baseline="30000" noProof="0" dirty="0">
                <a:ln>
                  <a:noFill/>
                </a:ln>
                <a:solidFill>
                  <a:schemeClr val="tx1"/>
                </a:solidFill>
                <a:effectLst/>
                <a:uLnTx/>
                <a:uFillTx/>
                <a:latin typeface="Bookman Old Style"/>
                <a:sym typeface="Bookman Old Style"/>
              </a:rPr>
              <a:t>th</a:t>
            </a:r>
            <a:r>
              <a:rPr kumimoji="0" lang="en-US" sz="1000" b="0" i="0" u="none" strike="noStrike" kern="0" cap="none" spc="0" normalizeH="0" baseline="0" noProof="0" dirty="0">
                <a:ln>
                  <a:noFill/>
                </a:ln>
                <a:solidFill>
                  <a:schemeClr val="tx1"/>
                </a:solidFill>
                <a:effectLst/>
                <a:uLnTx/>
                <a:uFillTx/>
                <a:latin typeface="Bookman Old Style"/>
                <a:sym typeface="Bookman Old Style"/>
              </a:rPr>
              <a:t> designated outbreak as a global pandemic </a:t>
            </a:r>
          </a:p>
          <a:p>
            <a:pPr marL="436372" marR="0" lvl="0" indent="-228600" algn="l" defTabSz="914400" rtl="0" eaLnBrk="1" fontAlgn="auto" latinLnBrk="0" hangingPunct="1">
              <a:lnSpc>
                <a:spcPct val="100000"/>
              </a:lnSpc>
              <a:spcBef>
                <a:spcPts val="600"/>
              </a:spcBef>
              <a:spcAft>
                <a:spcPts val="0"/>
              </a:spcAft>
              <a:buClr>
                <a:srgbClr val="00338E"/>
              </a:buClr>
              <a:buSzPct val="76000"/>
              <a:buFont typeface="+mj-lt"/>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Stock market rebound </a:t>
            </a:r>
          </a:p>
          <a:p>
            <a:pPr marL="710692" marR="0" lvl="1" indent="-22860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Stimulus from the government and the FED cutting interest rates</a:t>
            </a:r>
          </a:p>
          <a:p>
            <a:pPr marL="436372" marR="0" lvl="0" indent="-22860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AutoNum type="arabicPeriod"/>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August 5, 2020 Vertiv releases positive Q2 earnings</a:t>
            </a:r>
          </a:p>
          <a:p>
            <a:pPr marL="710692" marR="0" lvl="1" indent="-22860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US" sz="1000" b="0" i="0" u="none" strike="noStrike" kern="0" cap="none" spc="0" normalizeH="0" baseline="0" noProof="0" dirty="0">
                <a:ln>
                  <a:noFill/>
                </a:ln>
                <a:solidFill>
                  <a:schemeClr val="tx1"/>
                </a:solidFill>
                <a:effectLst/>
                <a:uLnTx/>
                <a:uFillTx/>
                <a:latin typeface="Bookman Old Style"/>
                <a:sym typeface="Bookman Old Style"/>
              </a:rPr>
              <a:t>Orders </a:t>
            </a:r>
            <a:r>
              <a:rPr kumimoji="0" lang="en-US" sz="1000" b="0" i="0" u="none" strike="noStrike" kern="0" cap="none" spc="0" normalizeH="0" baseline="0" noProof="0" dirty="0" err="1">
                <a:ln>
                  <a:noFill/>
                </a:ln>
                <a:solidFill>
                  <a:schemeClr val="tx1"/>
                </a:solidFill>
                <a:effectLst/>
                <a:uLnTx/>
                <a:uFillTx/>
                <a:latin typeface="Bookman Old Style"/>
                <a:sym typeface="Bookman Old Style"/>
              </a:rPr>
              <a:t>ar</a:t>
            </a:r>
            <a:r>
              <a:rPr lang="en-US" sz="1000" dirty="0">
                <a:solidFill>
                  <a:schemeClr val="tx1"/>
                </a:solidFill>
              </a:rPr>
              <a:t>e </a:t>
            </a:r>
            <a:r>
              <a:rPr kumimoji="0" lang="en-US" sz="1000" b="0" i="0" u="none" strike="noStrike" kern="0" cap="none" spc="0" normalizeH="0" baseline="0" noProof="0" dirty="0">
                <a:ln>
                  <a:noFill/>
                </a:ln>
                <a:solidFill>
                  <a:schemeClr val="tx1"/>
                </a:solidFill>
                <a:effectLst/>
                <a:uLnTx/>
                <a:uFillTx/>
                <a:latin typeface="Bookman Old Style"/>
                <a:sym typeface="Bookman Old Style"/>
              </a:rPr>
              <a:t>up 2% and 5% from new client demand and returning client demand respectively </a:t>
            </a:r>
          </a:p>
          <a:p>
            <a:pPr marL="710692" marR="0" lvl="1" indent="-22860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lang="en-US" sz="1000" dirty="0">
                <a:solidFill>
                  <a:schemeClr val="tx1"/>
                </a:solidFill>
              </a:rPr>
              <a:t>This increase in demand drove the price up ~37% </a:t>
            </a:r>
            <a:endParaRPr kumimoji="0" lang="en-US" sz="1000" b="0" i="0" u="none" strike="noStrike" kern="0" cap="none" spc="0" normalizeH="0" baseline="0" noProof="0" dirty="0">
              <a:ln>
                <a:noFill/>
              </a:ln>
              <a:solidFill>
                <a:schemeClr val="tx1"/>
              </a:solidFill>
              <a:effectLst/>
              <a:uLnTx/>
              <a:uFillTx/>
              <a:latin typeface="Bookman Old Style"/>
              <a:sym typeface="Bookman Old Style"/>
            </a:endParaRPr>
          </a:p>
        </p:txBody>
      </p:sp>
      <p:graphicFrame>
        <p:nvGraphicFramePr>
          <p:cNvPr id="3" name="Table 3">
            <a:extLst>
              <a:ext uri="{FF2B5EF4-FFF2-40B4-BE49-F238E27FC236}">
                <a16:creationId xmlns:a16="http://schemas.microsoft.com/office/drawing/2014/main" id="{10E4C7F0-7379-40A8-9E6E-701DB082F1EE}"/>
              </a:ext>
            </a:extLst>
          </p:cNvPr>
          <p:cNvGraphicFramePr>
            <a:graphicFrameLocks noGrp="1"/>
          </p:cNvGraphicFramePr>
          <p:nvPr>
            <p:extLst>
              <p:ext uri="{D42A27DB-BD31-4B8C-83A1-F6EECF244321}">
                <p14:modId xmlns:p14="http://schemas.microsoft.com/office/powerpoint/2010/main" val="2665189368"/>
              </p:ext>
            </p:extLst>
          </p:nvPr>
        </p:nvGraphicFramePr>
        <p:xfrm>
          <a:off x="4697489" y="4038607"/>
          <a:ext cx="3950208" cy="2237501"/>
        </p:xfrm>
        <a:graphic>
          <a:graphicData uri="http://schemas.openxmlformats.org/drawingml/2006/table">
            <a:tbl>
              <a:tblPr firstRow="1" bandRow="1">
                <a:tableStyleId>{2D5ABB26-0587-4C30-8999-92F81FD0307C}</a:tableStyleId>
              </a:tblPr>
              <a:tblGrid>
                <a:gridCol w="2100475">
                  <a:extLst>
                    <a:ext uri="{9D8B030D-6E8A-4147-A177-3AD203B41FA5}">
                      <a16:colId xmlns:a16="http://schemas.microsoft.com/office/drawing/2014/main" val="3824631451"/>
                    </a:ext>
                  </a:extLst>
                </a:gridCol>
                <a:gridCol w="1849733">
                  <a:extLst>
                    <a:ext uri="{9D8B030D-6E8A-4147-A177-3AD203B41FA5}">
                      <a16:colId xmlns:a16="http://schemas.microsoft.com/office/drawing/2014/main" val="875062098"/>
                    </a:ext>
                  </a:extLst>
                </a:gridCol>
              </a:tblGrid>
              <a:tr h="370367">
                <a:tc>
                  <a:txBody>
                    <a:bodyPr/>
                    <a:lstStyle/>
                    <a:p>
                      <a:pPr algn="l"/>
                      <a:r>
                        <a:rPr lang="en-US" sz="1200" b="0" dirty="0">
                          <a:solidFill>
                            <a:schemeClr val="tx1"/>
                          </a:solidFill>
                          <a:latin typeface="Bookman Old Style" panose="02050604050505020204" pitchFamily="18" charset="0"/>
                        </a:rPr>
                        <a:t>Market Cap</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tc>
                  <a:txBody>
                    <a:bodyPr/>
                    <a:lstStyle/>
                    <a:p>
                      <a:pPr algn="r"/>
                      <a:r>
                        <a:rPr lang="en-US" sz="1200" b="0" dirty="0">
                          <a:solidFill>
                            <a:schemeClr val="tx1"/>
                          </a:solidFill>
                          <a:latin typeface="Bookman Old Style" panose="02050604050505020204" pitchFamily="18" charset="0"/>
                        </a:rPr>
                        <a:t>$6.02 Bn</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extLst>
                  <a:ext uri="{0D108BD9-81ED-4DB2-BD59-A6C34878D82A}">
                    <a16:rowId xmlns:a16="http://schemas.microsoft.com/office/drawing/2014/main" val="3690687040"/>
                  </a:ext>
                </a:extLst>
              </a:tr>
              <a:tr h="370367">
                <a:tc>
                  <a:txBody>
                    <a:bodyPr/>
                    <a:lstStyle/>
                    <a:p>
                      <a:pPr algn="l"/>
                      <a:r>
                        <a:rPr lang="en-US" sz="1200" b="0" dirty="0">
                          <a:solidFill>
                            <a:schemeClr val="tx1"/>
                          </a:solidFill>
                          <a:latin typeface="Bookman Old Style" panose="02050604050505020204" pitchFamily="18" charset="0"/>
                        </a:rPr>
                        <a:t>52 Week Range</a:t>
                      </a:r>
                      <a:endParaRPr lang="en-GB" sz="1200" b="0" dirty="0">
                        <a:solidFill>
                          <a:schemeClr val="tx1"/>
                        </a:solidFill>
                        <a:latin typeface="Bookman Old Style" panose="02050604050505020204" pitchFamily="18" charset="0"/>
                      </a:endParaRPr>
                    </a:p>
                  </a:txBody>
                  <a:tcPr/>
                </a:tc>
                <a:tc>
                  <a:txBody>
                    <a:bodyPr/>
                    <a:lstStyle/>
                    <a:p>
                      <a:pPr algn="r"/>
                      <a:r>
                        <a:rPr lang="en-US" sz="1200" b="0" dirty="0">
                          <a:solidFill>
                            <a:schemeClr val="tx1"/>
                          </a:solidFill>
                          <a:latin typeface="Bookman Old Style" panose="02050604050505020204" pitchFamily="18" charset="0"/>
                        </a:rPr>
                        <a:t>$4.75 - $18.64</a:t>
                      </a:r>
                      <a:endParaRPr lang="en-GB" sz="1200" b="0" dirty="0">
                        <a:solidFill>
                          <a:schemeClr val="tx1"/>
                        </a:solidFill>
                        <a:latin typeface="Bookman Old Style" panose="02050604050505020204" pitchFamily="18" charset="0"/>
                      </a:endParaRPr>
                    </a:p>
                  </a:txBody>
                  <a:tcPr/>
                </a:tc>
                <a:extLst>
                  <a:ext uri="{0D108BD9-81ED-4DB2-BD59-A6C34878D82A}">
                    <a16:rowId xmlns:a16="http://schemas.microsoft.com/office/drawing/2014/main" val="1152713277"/>
                  </a:ext>
                </a:extLst>
              </a:tr>
              <a:tr h="370367">
                <a:tc>
                  <a:txBody>
                    <a:bodyPr/>
                    <a:lstStyle/>
                    <a:p>
                      <a:pPr algn="l"/>
                      <a:r>
                        <a:rPr lang="en-US" sz="1200" b="0" dirty="0">
                          <a:solidFill>
                            <a:schemeClr val="tx1"/>
                          </a:solidFill>
                          <a:latin typeface="Bookman Old Style" panose="02050604050505020204" pitchFamily="18" charset="0"/>
                        </a:rPr>
                        <a:t>EV/EBITDA</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tc>
                  <a:txBody>
                    <a:bodyPr/>
                    <a:lstStyle/>
                    <a:p>
                      <a:pPr algn="r"/>
                      <a:r>
                        <a:rPr lang="en-US" sz="1200" b="0" dirty="0">
                          <a:solidFill>
                            <a:schemeClr val="tx1"/>
                          </a:solidFill>
                          <a:latin typeface="Bookman Old Style" panose="02050604050505020204" pitchFamily="18" charset="0"/>
                        </a:rPr>
                        <a:t>17.20x</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extLst>
                  <a:ext uri="{0D108BD9-81ED-4DB2-BD59-A6C34878D82A}">
                    <a16:rowId xmlns:a16="http://schemas.microsoft.com/office/drawing/2014/main" val="1855011299"/>
                  </a:ext>
                </a:extLst>
              </a:tr>
              <a:tr h="385666">
                <a:tc>
                  <a:txBody>
                    <a:bodyPr/>
                    <a:lstStyle/>
                    <a:p>
                      <a:pPr algn="l"/>
                      <a:r>
                        <a:rPr lang="en-US" sz="1200" b="0" dirty="0">
                          <a:solidFill>
                            <a:schemeClr val="tx1"/>
                          </a:solidFill>
                          <a:latin typeface="Bookman Old Style" panose="02050604050505020204" pitchFamily="18" charset="0"/>
                        </a:rPr>
                        <a:t>LTM Gross Profit Margin</a:t>
                      </a:r>
                      <a:endParaRPr lang="en-GB" sz="1200" b="0" dirty="0">
                        <a:solidFill>
                          <a:schemeClr val="tx1"/>
                        </a:solidFill>
                        <a:latin typeface="Bookman Old Style" panose="02050604050505020204" pitchFamily="18" charset="0"/>
                      </a:endParaRPr>
                    </a:p>
                  </a:txBody>
                  <a:tcPr/>
                </a:tc>
                <a:tc>
                  <a:txBody>
                    <a:bodyPr/>
                    <a:lstStyle/>
                    <a:p>
                      <a:pPr algn="r"/>
                      <a:r>
                        <a:rPr lang="en-US" sz="1200" b="0" dirty="0">
                          <a:solidFill>
                            <a:schemeClr val="tx1"/>
                          </a:solidFill>
                          <a:latin typeface="Bookman Old Style" panose="02050604050505020204" pitchFamily="18" charset="0"/>
                        </a:rPr>
                        <a:t>33.10%</a:t>
                      </a:r>
                      <a:endParaRPr lang="en-GB" sz="1200" b="0" dirty="0">
                        <a:solidFill>
                          <a:schemeClr val="tx1"/>
                        </a:solidFill>
                        <a:latin typeface="Bookman Old Style" panose="02050604050505020204" pitchFamily="18" charset="0"/>
                      </a:endParaRPr>
                    </a:p>
                  </a:txBody>
                  <a:tcPr/>
                </a:tc>
                <a:extLst>
                  <a:ext uri="{0D108BD9-81ED-4DB2-BD59-A6C34878D82A}">
                    <a16:rowId xmlns:a16="http://schemas.microsoft.com/office/drawing/2014/main" val="1103155723"/>
                  </a:ext>
                </a:extLst>
              </a:tr>
              <a:tr h="370367">
                <a:tc>
                  <a:txBody>
                    <a:bodyPr/>
                    <a:lstStyle/>
                    <a:p>
                      <a:pPr algn="l"/>
                      <a:r>
                        <a:rPr lang="en-US" sz="1200" b="0" dirty="0">
                          <a:solidFill>
                            <a:schemeClr val="tx1"/>
                          </a:solidFill>
                          <a:latin typeface="Bookman Old Style" panose="02050604050505020204" pitchFamily="18" charset="0"/>
                        </a:rPr>
                        <a:t>LTM P/E</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tc>
                  <a:txBody>
                    <a:bodyPr/>
                    <a:lstStyle/>
                    <a:p>
                      <a:pPr algn="r"/>
                      <a:r>
                        <a:rPr lang="en-US" sz="1200" b="0" dirty="0">
                          <a:solidFill>
                            <a:schemeClr val="tx1"/>
                          </a:solidFill>
                          <a:latin typeface="Bookman Old Style" panose="02050604050505020204" pitchFamily="18" charset="0"/>
                        </a:rPr>
                        <a:t>16.14x</a:t>
                      </a:r>
                      <a:endParaRPr lang="en-GB" sz="1200" b="0" dirty="0">
                        <a:solidFill>
                          <a:schemeClr val="tx1"/>
                        </a:solidFill>
                        <a:latin typeface="Bookman Old Style" panose="02050604050505020204" pitchFamily="18" charset="0"/>
                      </a:endParaRPr>
                    </a:p>
                  </a:txBody>
                  <a:tcPr>
                    <a:solidFill>
                      <a:schemeClr val="accent2">
                        <a:lumMod val="40000"/>
                        <a:lumOff val="60000"/>
                      </a:schemeClr>
                    </a:solidFill>
                  </a:tcPr>
                </a:tc>
                <a:extLst>
                  <a:ext uri="{0D108BD9-81ED-4DB2-BD59-A6C34878D82A}">
                    <a16:rowId xmlns:a16="http://schemas.microsoft.com/office/drawing/2014/main" val="1210355415"/>
                  </a:ext>
                </a:extLst>
              </a:tr>
              <a:tr h="370367">
                <a:tc>
                  <a:txBody>
                    <a:bodyPr/>
                    <a:lstStyle/>
                    <a:p>
                      <a:pPr algn="l"/>
                      <a:r>
                        <a:rPr lang="en-US" sz="1200" b="0" dirty="0">
                          <a:solidFill>
                            <a:schemeClr val="tx1"/>
                          </a:solidFill>
                          <a:latin typeface="Bookman Old Style" panose="02050604050505020204" pitchFamily="18" charset="0"/>
                        </a:rPr>
                        <a:t>Beta</a:t>
                      </a:r>
                      <a:endParaRPr lang="en-GB" sz="1200" b="0" dirty="0">
                        <a:solidFill>
                          <a:schemeClr val="tx1"/>
                        </a:solidFill>
                        <a:latin typeface="Bookman Old Style" panose="02050604050505020204" pitchFamily="18" charset="0"/>
                      </a:endParaRPr>
                    </a:p>
                  </a:txBody>
                  <a:tcPr/>
                </a:tc>
                <a:tc>
                  <a:txBody>
                    <a:bodyPr/>
                    <a:lstStyle/>
                    <a:p>
                      <a:pPr algn="r"/>
                      <a:r>
                        <a:rPr lang="en-US" sz="1200" b="0" dirty="0">
                          <a:solidFill>
                            <a:schemeClr val="tx1"/>
                          </a:solidFill>
                          <a:latin typeface="Bookman Old Style" panose="02050604050505020204" pitchFamily="18" charset="0"/>
                        </a:rPr>
                        <a:t>1.01</a:t>
                      </a:r>
                      <a:endParaRPr lang="en-GB" sz="1200" b="0" dirty="0">
                        <a:solidFill>
                          <a:schemeClr val="tx1"/>
                        </a:solidFill>
                        <a:latin typeface="Bookman Old Style" panose="02050604050505020204" pitchFamily="18" charset="0"/>
                      </a:endParaRPr>
                    </a:p>
                  </a:txBody>
                  <a:tcPr/>
                </a:tc>
                <a:extLst>
                  <a:ext uri="{0D108BD9-81ED-4DB2-BD59-A6C34878D82A}">
                    <a16:rowId xmlns:a16="http://schemas.microsoft.com/office/drawing/2014/main" val="1913630222"/>
                  </a:ext>
                </a:extLst>
              </a:tr>
            </a:tbl>
          </a:graphicData>
        </a:graphic>
      </p:graphicFrame>
      <p:cxnSp>
        <p:nvCxnSpPr>
          <p:cNvPr id="7" name="Straight Arrow Connector 6">
            <a:extLst>
              <a:ext uri="{FF2B5EF4-FFF2-40B4-BE49-F238E27FC236}">
                <a16:creationId xmlns:a16="http://schemas.microsoft.com/office/drawing/2014/main" id="{559EDD59-745D-4923-A7F7-D24D5D9B3113}"/>
              </a:ext>
            </a:extLst>
          </p:cNvPr>
          <p:cNvCxnSpPr>
            <a:cxnSpLocks/>
          </p:cNvCxnSpPr>
          <p:nvPr/>
        </p:nvCxnSpPr>
        <p:spPr>
          <a:xfrm flipH="1">
            <a:off x="942109" y="1902749"/>
            <a:ext cx="133283" cy="251031"/>
          </a:xfrm>
          <a:prstGeom prst="straightConnector1">
            <a:avLst/>
          </a:prstGeom>
          <a:ln w="31750">
            <a:solidFill>
              <a:schemeClr val="tx1"/>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565270-A00D-42AF-90E6-E9B79F5FC0F9}"/>
              </a:ext>
            </a:extLst>
          </p:cNvPr>
          <p:cNvSpPr txBox="1"/>
          <p:nvPr/>
        </p:nvSpPr>
        <p:spPr>
          <a:xfrm>
            <a:off x="2888600" y="1660694"/>
            <a:ext cx="23989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rPr>
              <a:t>3</a:t>
            </a:r>
            <a:endParaRPr kumimoji="0" lang="en-GB" sz="14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endParaRPr>
          </a:p>
        </p:txBody>
      </p:sp>
      <p:sp>
        <p:nvSpPr>
          <p:cNvPr id="9" name="TextBox 8">
            <a:extLst>
              <a:ext uri="{FF2B5EF4-FFF2-40B4-BE49-F238E27FC236}">
                <a16:creationId xmlns:a16="http://schemas.microsoft.com/office/drawing/2014/main" id="{6A2F5121-54B9-4E9E-BB12-DFCCDD650EF2}"/>
              </a:ext>
            </a:extLst>
          </p:cNvPr>
          <p:cNvSpPr txBox="1"/>
          <p:nvPr/>
        </p:nvSpPr>
        <p:spPr>
          <a:xfrm>
            <a:off x="417788" y="3973122"/>
            <a:ext cx="2398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rPr>
              <a:t>1</a:t>
            </a:r>
            <a:endParaRPr kumimoji="0" lang="en-GB"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endParaRPr>
          </a:p>
        </p:txBody>
      </p:sp>
      <p:sp>
        <p:nvSpPr>
          <p:cNvPr id="10" name="TextBox 9">
            <a:extLst>
              <a:ext uri="{FF2B5EF4-FFF2-40B4-BE49-F238E27FC236}">
                <a16:creationId xmlns:a16="http://schemas.microsoft.com/office/drawing/2014/main" id="{07B83C4E-FD02-428D-B4C2-15C10F75C11C}"/>
              </a:ext>
            </a:extLst>
          </p:cNvPr>
          <p:cNvSpPr txBox="1"/>
          <p:nvPr/>
        </p:nvSpPr>
        <p:spPr>
          <a:xfrm>
            <a:off x="3602433" y="2293075"/>
            <a:ext cx="8968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Bookman Old Style" panose="02050604050505020204" pitchFamily="18" charset="0"/>
              </a:rPr>
              <a:t>$18.57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schemeClr val="tx1"/>
                </a:solidFill>
                <a:effectLst/>
                <a:uLnTx/>
                <a:uFillTx/>
                <a:latin typeface="Bookman Old Style" panose="02050604050505020204" pitchFamily="18" charset="0"/>
                <a:cs typeface="Arial"/>
                <a:sym typeface="Arial"/>
              </a:rPr>
              <a:t>As of Oct-21</a:t>
            </a:r>
            <a:endParaRPr kumimoji="0" lang="en-GB" sz="900" i="0" u="none" strike="noStrike" kern="0" cap="none" spc="0" normalizeH="0" baseline="0" noProof="0" dirty="0">
              <a:ln>
                <a:noFill/>
              </a:ln>
              <a:solidFill>
                <a:schemeClr val="tx1"/>
              </a:solidFill>
              <a:effectLst/>
              <a:uLnTx/>
              <a:uFillTx/>
              <a:latin typeface="Bookman Old Style" panose="02050604050505020204" pitchFamily="18" charset="0"/>
              <a:cs typeface="Arial"/>
              <a:sym typeface="Arial"/>
            </a:endParaRPr>
          </a:p>
        </p:txBody>
      </p:sp>
      <p:sp>
        <p:nvSpPr>
          <p:cNvPr id="18" name="TextBox 17">
            <a:extLst>
              <a:ext uri="{FF2B5EF4-FFF2-40B4-BE49-F238E27FC236}">
                <a16:creationId xmlns:a16="http://schemas.microsoft.com/office/drawing/2014/main" id="{9AA37BDF-7471-458C-A190-64414CDF0177}"/>
              </a:ext>
            </a:extLst>
          </p:cNvPr>
          <p:cNvSpPr txBox="1"/>
          <p:nvPr/>
        </p:nvSpPr>
        <p:spPr>
          <a:xfrm>
            <a:off x="1453765" y="2153780"/>
            <a:ext cx="23989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rPr>
              <a:t>2</a:t>
            </a:r>
            <a:endParaRPr kumimoji="0" lang="en-GB" sz="14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endParaRPr>
          </a:p>
        </p:txBody>
      </p:sp>
      <p:graphicFrame>
        <p:nvGraphicFramePr>
          <p:cNvPr id="28" name="Table 27">
            <a:extLst>
              <a:ext uri="{FF2B5EF4-FFF2-40B4-BE49-F238E27FC236}">
                <a16:creationId xmlns:a16="http://schemas.microsoft.com/office/drawing/2014/main" id="{05C16196-2CC9-49AE-BB54-147D0F2D9BAD}"/>
              </a:ext>
            </a:extLst>
          </p:cNvPr>
          <p:cNvGraphicFramePr>
            <a:graphicFrameLocks noGrp="1"/>
          </p:cNvGraphicFramePr>
          <p:nvPr>
            <p:extLst>
              <p:ext uri="{D42A27DB-BD31-4B8C-83A1-F6EECF244321}">
                <p14:modId xmlns:p14="http://schemas.microsoft.com/office/powerpoint/2010/main" val="3532043831"/>
              </p:ext>
            </p:extLst>
          </p:nvPr>
        </p:nvGraphicFramePr>
        <p:xfrm>
          <a:off x="4712917" y="1608410"/>
          <a:ext cx="3934779" cy="2084125"/>
        </p:xfrm>
        <a:graphic>
          <a:graphicData uri="http://schemas.openxmlformats.org/drawingml/2006/table">
            <a:tbl>
              <a:tblPr>
                <a:tableStyleId>{4CD19E5D-1A89-4C52-9125-348D489F143F}</a:tableStyleId>
              </a:tblPr>
              <a:tblGrid>
                <a:gridCol w="2758936">
                  <a:extLst>
                    <a:ext uri="{9D8B030D-6E8A-4147-A177-3AD203B41FA5}">
                      <a16:colId xmlns:a16="http://schemas.microsoft.com/office/drawing/2014/main" val="1159480157"/>
                    </a:ext>
                  </a:extLst>
                </a:gridCol>
                <a:gridCol w="1175843">
                  <a:extLst>
                    <a:ext uri="{9D8B030D-6E8A-4147-A177-3AD203B41FA5}">
                      <a16:colId xmlns:a16="http://schemas.microsoft.com/office/drawing/2014/main" val="1669630740"/>
                    </a:ext>
                  </a:extLst>
                </a:gridCol>
              </a:tblGrid>
              <a:tr h="205100">
                <a:tc gridSpan="2">
                  <a:txBody>
                    <a:bodyPr/>
                    <a:lstStyle/>
                    <a:p>
                      <a:pPr algn="l" fontAlgn="b"/>
                      <a:r>
                        <a:rPr lang="en-GB" sz="1200" i="1" u="none" strike="noStrike" dirty="0">
                          <a:solidFill>
                            <a:schemeClr val="tx1"/>
                          </a:solidFill>
                          <a:effectLst/>
                        </a:rPr>
                        <a:t>$ in Millions </a:t>
                      </a:r>
                      <a:r>
                        <a:rPr lang="en-GB" sz="1200" u="none" strike="noStrike" dirty="0">
                          <a:solidFill>
                            <a:schemeClr val="tx1"/>
                          </a:solidFill>
                          <a:effectLst/>
                        </a:rPr>
                        <a:t>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8552061"/>
                  </a:ext>
                </a:extLst>
              </a:tr>
              <a:tr h="205100">
                <a:tc>
                  <a:txBody>
                    <a:bodyPr/>
                    <a:lstStyle/>
                    <a:p>
                      <a:pPr algn="l" fontAlgn="b"/>
                      <a:r>
                        <a:rPr lang="en-GB" sz="1200" u="none" strike="noStrike" dirty="0">
                          <a:solidFill>
                            <a:schemeClr val="tx1"/>
                          </a:solidFill>
                          <a:effectLst/>
                        </a:rPr>
                        <a:t>Share Price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$18.34 </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879561392"/>
                  </a:ext>
                </a:extLst>
              </a:tr>
              <a:tr h="205100">
                <a:tc>
                  <a:txBody>
                    <a:bodyPr/>
                    <a:lstStyle/>
                    <a:p>
                      <a:pPr algn="l" fontAlgn="b"/>
                      <a:r>
                        <a:rPr lang="en-GB" sz="1200" u="none" strike="noStrike" dirty="0">
                          <a:solidFill>
                            <a:schemeClr val="tx1"/>
                          </a:solidFill>
                          <a:effectLst/>
                        </a:rPr>
                        <a:t>Shares Outstanding</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328.4</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995553204"/>
                  </a:ext>
                </a:extLst>
              </a:tr>
              <a:tr h="205100">
                <a:tc>
                  <a:txBody>
                    <a:bodyPr/>
                    <a:lstStyle/>
                    <a:p>
                      <a:pPr algn="l" fontAlgn="b"/>
                      <a:r>
                        <a:rPr lang="en-GB" sz="1200" b="1" u="none" strike="noStrike" dirty="0">
                          <a:solidFill>
                            <a:schemeClr val="tx1"/>
                          </a:solidFill>
                          <a:effectLst/>
                        </a:rPr>
                        <a:t>Equity Value</a:t>
                      </a:r>
                      <a:endParaRPr lang="en-GB" sz="1200" b="1"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0" fontAlgn="b"/>
                      <a:r>
                        <a:rPr lang="en-GB" sz="1200" u="none" strike="noStrike" dirty="0">
                          <a:solidFill>
                            <a:schemeClr val="tx1"/>
                          </a:solidFill>
                          <a:effectLst/>
                        </a:rPr>
                        <a:t>6,022.9 </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9882440"/>
                  </a:ext>
                </a:extLst>
              </a:tr>
              <a:tr h="238225">
                <a:tc>
                  <a:txBody>
                    <a:bodyPr/>
                    <a:lstStyle/>
                    <a:p>
                      <a:pPr algn="l" fontAlgn="b"/>
                      <a:r>
                        <a:rPr lang="en-GB" sz="1200" u="none" strike="noStrike" dirty="0">
                          <a:solidFill>
                            <a:schemeClr val="tx1"/>
                          </a:solidFill>
                          <a:effectLst/>
                        </a:rPr>
                        <a:t>Cash &amp; Short-Term Investments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369.7</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152102706"/>
                  </a:ext>
                </a:extLst>
              </a:tr>
              <a:tr h="205100">
                <a:tc>
                  <a:txBody>
                    <a:bodyPr/>
                    <a:lstStyle/>
                    <a:p>
                      <a:pPr algn="l" fontAlgn="b"/>
                      <a:r>
                        <a:rPr lang="en-GB" sz="1200" u="none" strike="noStrike" dirty="0">
                          <a:solidFill>
                            <a:schemeClr val="tx1"/>
                          </a:solidFill>
                          <a:effectLst/>
                        </a:rPr>
                        <a:t>Total Debt</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2573.7</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658599169"/>
                  </a:ext>
                </a:extLst>
              </a:tr>
              <a:tr h="205100">
                <a:tc>
                  <a:txBody>
                    <a:bodyPr/>
                    <a:lstStyle/>
                    <a:p>
                      <a:pPr algn="l" fontAlgn="b"/>
                      <a:r>
                        <a:rPr lang="en-GB" sz="1200" u="none" strike="noStrike" dirty="0">
                          <a:solidFill>
                            <a:schemeClr val="tx1"/>
                          </a:solidFill>
                          <a:effectLst/>
                        </a:rPr>
                        <a:t>Preferred Equity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NA</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685894700"/>
                  </a:ext>
                </a:extLst>
              </a:tr>
              <a:tr h="205100">
                <a:tc>
                  <a:txBody>
                    <a:bodyPr/>
                    <a:lstStyle/>
                    <a:p>
                      <a:pPr algn="l" fontAlgn="b"/>
                      <a:r>
                        <a:rPr lang="en-GB" sz="1200" u="none" strike="noStrike" dirty="0">
                          <a:solidFill>
                            <a:schemeClr val="tx1"/>
                          </a:solidFill>
                          <a:effectLst/>
                        </a:rPr>
                        <a:t>Minority Interest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pPr algn="r" fontAlgn="b"/>
                      <a:r>
                        <a:rPr lang="en-GB" sz="1200" u="none" strike="noStrike" dirty="0">
                          <a:solidFill>
                            <a:schemeClr val="tx1"/>
                          </a:solidFill>
                          <a:effectLst/>
                        </a:rPr>
                        <a:t>NA</a:t>
                      </a:r>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509865144"/>
                  </a:ext>
                </a:extLst>
              </a:tr>
              <a:tr h="205100">
                <a:tc gridSpan="2">
                  <a:txBody>
                    <a:bodyPr/>
                    <a:lstStyle/>
                    <a:p>
                      <a:pPr algn="l" fontAlgn="b"/>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fontAlgn="b"/>
                      <a:endParaRPr lang="en-GB" sz="1200" b="0" i="0" u="none" strike="noStrike" dirty="0">
                        <a:solidFill>
                          <a:schemeClr val="tx1"/>
                        </a:solidFill>
                        <a:effectLst/>
                        <a:latin typeface="Calibri" panose="020F0502020204030204" pitchFamily="34" charset="0"/>
                      </a:endParaRPr>
                    </a:p>
                  </a:txBody>
                  <a:tcPr marL="0" marR="0" marT="0" marB="0" anchor="b">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464475"/>
                  </a:ext>
                </a:extLst>
              </a:tr>
              <a:tr h="205100">
                <a:tc>
                  <a:txBody>
                    <a:bodyPr/>
                    <a:lstStyle/>
                    <a:p>
                      <a:pPr algn="l" fontAlgn="b"/>
                      <a:r>
                        <a:rPr lang="en-GB" sz="1200" b="1" u="none" strike="noStrike" dirty="0">
                          <a:solidFill>
                            <a:schemeClr val="tx1"/>
                          </a:solidFill>
                          <a:effectLst/>
                        </a:rPr>
                        <a:t>Enterprise Value</a:t>
                      </a:r>
                      <a:endParaRPr lang="en-GB" sz="1200" b="1" i="0" u="none" strike="noStrike" dirty="0">
                        <a:solidFill>
                          <a:schemeClr val="tx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1200" u="none" strike="noStrike" dirty="0">
                          <a:solidFill>
                            <a:schemeClr val="tx1"/>
                          </a:solidFill>
                          <a:effectLst/>
                        </a:rPr>
                        <a:t>8,226.9 </a:t>
                      </a:r>
                      <a:endParaRPr lang="en-GB" sz="1200" b="0" i="0" u="none" strike="noStrike" dirty="0">
                        <a:solidFill>
                          <a:schemeClr val="tx1"/>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716386918"/>
                  </a:ext>
                </a:extLst>
              </a:tr>
            </a:tbl>
          </a:graphicData>
        </a:graphic>
      </p:graphicFrame>
      <p:cxnSp>
        <p:nvCxnSpPr>
          <p:cNvPr id="29" name="Straight Arrow Connector 28">
            <a:extLst>
              <a:ext uri="{FF2B5EF4-FFF2-40B4-BE49-F238E27FC236}">
                <a16:creationId xmlns:a16="http://schemas.microsoft.com/office/drawing/2014/main" id="{556006E8-B169-4BED-8BC7-D00B1215E0D7}"/>
              </a:ext>
            </a:extLst>
          </p:cNvPr>
          <p:cNvCxnSpPr>
            <a:cxnSpLocks/>
          </p:cNvCxnSpPr>
          <p:nvPr/>
        </p:nvCxnSpPr>
        <p:spPr>
          <a:xfrm flipV="1">
            <a:off x="4240509" y="1913602"/>
            <a:ext cx="166894" cy="360382"/>
          </a:xfrm>
          <a:prstGeom prst="straightConnector1">
            <a:avLst/>
          </a:prstGeom>
          <a:ln w="31750">
            <a:solidFill>
              <a:schemeClr val="tx1"/>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749A33-54AD-472F-A831-20E6F406F755}"/>
              </a:ext>
            </a:extLst>
          </p:cNvPr>
          <p:cNvCxnSpPr>
            <a:cxnSpLocks/>
          </p:cNvCxnSpPr>
          <p:nvPr/>
        </p:nvCxnSpPr>
        <p:spPr>
          <a:xfrm>
            <a:off x="3058035" y="1879124"/>
            <a:ext cx="140919" cy="336829"/>
          </a:xfrm>
          <a:prstGeom prst="straightConnector1">
            <a:avLst/>
          </a:prstGeom>
          <a:ln w="31750">
            <a:solidFill>
              <a:schemeClr val="tx1"/>
            </a:solidFill>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05D35BF-7E2A-458A-885B-DB5A54F1D51A}"/>
              </a:ext>
            </a:extLst>
          </p:cNvPr>
          <p:cNvCxnSpPr>
            <a:cxnSpLocks/>
          </p:cNvCxnSpPr>
          <p:nvPr/>
        </p:nvCxnSpPr>
        <p:spPr>
          <a:xfrm flipH="1">
            <a:off x="1380390" y="2397776"/>
            <a:ext cx="130576" cy="369205"/>
          </a:xfrm>
          <a:prstGeom prst="straightConnector1">
            <a:avLst/>
          </a:prstGeom>
          <a:ln w="31750">
            <a:solidFill>
              <a:schemeClr val="tx1"/>
            </a:solidFill>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006AF1B-0A6C-4ECE-9A2C-EC6833FDCC7D}"/>
              </a:ext>
            </a:extLst>
          </p:cNvPr>
          <p:cNvSpPr txBox="1"/>
          <p:nvPr/>
        </p:nvSpPr>
        <p:spPr>
          <a:xfrm>
            <a:off x="1010104" y="1622030"/>
            <a:ext cx="2398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rPr>
              <a:t>1</a:t>
            </a:r>
            <a:endParaRPr kumimoji="0" lang="en-GB"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endParaRPr>
          </a:p>
        </p:txBody>
      </p:sp>
      <p:sp>
        <p:nvSpPr>
          <p:cNvPr id="35" name="TextBox 34">
            <a:extLst>
              <a:ext uri="{FF2B5EF4-FFF2-40B4-BE49-F238E27FC236}">
                <a16:creationId xmlns:a16="http://schemas.microsoft.com/office/drawing/2014/main" id="{8E0589FF-84B0-4FBA-8B78-1D7CD3F51610}"/>
              </a:ext>
            </a:extLst>
          </p:cNvPr>
          <p:cNvSpPr txBox="1"/>
          <p:nvPr/>
        </p:nvSpPr>
        <p:spPr>
          <a:xfrm>
            <a:off x="417788" y="4721057"/>
            <a:ext cx="2398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highlight>
                  <a:srgbClr val="FFFFFF"/>
                </a:highlight>
                <a:latin typeface="Bookman Old Style" panose="02050604050505020204" pitchFamily="18" charset="0"/>
              </a:rPr>
              <a:t>2</a:t>
            </a:r>
            <a:endParaRPr kumimoji="0" lang="en-GB"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endParaRPr>
          </a:p>
        </p:txBody>
      </p:sp>
      <p:sp>
        <p:nvSpPr>
          <p:cNvPr id="36" name="TextBox 35">
            <a:extLst>
              <a:ext uri="{FF2B5EF4-FFF2-40B4-BE49-F238E27FC236}">
                <a16:creationId xmlns:a16="http://schemas.microsoft.com/office/drawing/2014/main" id="{E4A60831-514B-4332-A3B9-43FBDFC35C57}"/>
              </a:ext>
            </a:extLst>
          </p:cNvPr>
          <p:cNvSpPr txBox="1"/>
          <p:nvPr/>
        </p:nvSpPr>
        <p:spPr>
          <a:xfrm>
            <a:off x="417788" y="5302473"/>
            <a:ext cx="2398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highlight>
                  <a:srgbClr val="FFFFFF"/>
                </a:highlight>
                <a:latin typeface="Bookman Old Style" panose="02050604050505020204" pitchFamily="18" charset="0"/>
              </a:rPr>
              <a:t>3</a:t>
            </a:r>
            <a:endParaRPr kumimoji="0" lang="en-GB" sz="1600" b="0" i="0" u="none" strike="noStrike" kern="0" cap="none" spc="0" normalizeH="0" baseline="0" noProof="0" dirty="0">
              <a:ln>
                <a:noFill/>
              </a:ln>
              <a:solidFill>
                <a:srgbClr val="000000"/>
              </a:solidFill>
              <a:effectLst/>
              <a:highlight>
                <a:srgbClr val="FFFFFF"/>
              </a:highlight>
              <a:uLnTx/>
              <a:uFillTx/>
              <a:latin typeface="Bookman Old Style" panose="02050604050505020204" pitchFamily="18" charset="0"/>
              <a:cs typeface="Arial"/>
              <a:sym typeface="Arial"/>
            </a:endParaRPr>
          </a:p>
        </p:txBody>
      </p:sp>
    </p:spTree>
    <p:extLst>
      <p:ext uri="{BB962C8B-B14F-4D97-AF65-F5344CB8AC3E}">
        <p14:creationId xmlns:p14="http://schemas.microsoft.com/office/powerpoint/2010/main" val="176012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7" name="Shape 226">
            <a:extLst>
              <a:ext uri="{FF2B5EF4-FFF2-40B4-BE49-F238E27FC236}">
                <a16:creationId xmlns:a16="http://schemas.microsoft.com/office/drawing/2014/main" id="{532D96E8-DE68-49E6-9073-9645FBFCCE16}"/>
              </a:ext>
            </a:extLst>
          </p:cNvPr>
          <p:cNvSpPr txBox="1">
            <a:spLocks/>
          </p:cNvSpPr>
          <p:nvPr/>
        </p:nvSpPr>
        <p:spPr>
          <a:xfrm>
            <a:off x="380074" y="3692608"/>
            <a:ext cx="3998233" cy="2737223"/>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0" marR="0" lvl="0" indent="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None/>
              <a:tabLst/>
              <a:defRPr/>
            </a:pPr>
            <a:endParaRPr kumimoji="0" lang="en-US" sz="1200" b="0" i="0" u="none" strike="noStrike" kern="1200" cap="none" spc="0" normalizeH="0" baseline="0" noProof="0" dirty="0">
              <a:ln>
                <a:noFill/>
              </a:ln>
              <a:solidFill>
                <a:srgbClr val="000000"/>
              </a:solidFill>
              <a:effectLst/>
              <a:uLnTx/>
              <a:uFillTx/>
              <a:latin typeface="Bookman Old Style" panose="02050604050505020204" pitchFamily="18" charset="0"/>
              <a:sym typeface="Bookman Old Style"/>
            </a:endParaRP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GB" sz="1200" b="0" i="0" u="none" strike="noStrike" kern="0" cap="none" spc="0" normalizeH="0" baseline="0" noProof="0" dirty="0">
                <a:ln>
                  <a:noFill/>
                </a:ln>
                <a:solidFill>
                  <a:schemeClr val="tx1"/>
                </a:solidFill>
                <a:effectLst/>
                <a:uLnTx/>
                <a:uFillTx/>
                <a:latin typeface="Bookman Old Style" panose="02050604050505020204" pitchFamily="18" charset="0"/>
                <a:sym typeface="Bookman Old Style"/>
              </a:rPr>
              <a:t>Applications: </a:t>
            </a:r>
            <a:r>
              <a:rPr lang="en-GB" sz="1200" dirty="0">
                <a:solidFill>
                  <a:schemeClr val="tx1"/>
                </a:solidFill>
                <a:latin typeface="Bookman Old Style" panose="02050604050505020204" pitchFamily="18" charset="0"/>
              </a:rPr>
              <a:t>S</a:t>
            </a:r>
            <a:r>
              <a:rPr kumimoji="0" lang="en-GB" sz="1200" b="0" i="0" u="none" strike="noStrike" kern="0" cap="none" spc="0" normalizeH="0" baseline="0" noProof="0" dirty="0" err="1">
                <a:ln>
                  <a:noFill/>
                </a:ln>
                <a:solidFill>
                  <a:schemeClr val="tx1"/>
                </a:solidFill>
                <a:effectLst/>
                <a:uLnTx/>
                <a:uFillTx/>
                <a:latin typeface="Bookman Old Style" panose="02050604050505020204" pitchFamily="18" charset="0"/>
                <a:sym typeface="Bookman Old Style"/>
              </a:rPr>
              <a:t>treaming</a:t>
            </a:r>
            <a:r>
              <a:rPr kumimoji="0" lang="en-GB" sz="1200" b="0" i="0" u="none" strike="noStrike" kern="0" cap="none" spc="0" normalizeH="0" baseline="0" noProof="0" dirty="0">
                <a:ln>
                  <a:noFill/>
                </a:ln>
                <a:solidFill>
                  <a:schemeClr val="tx1"/>
                </a:solidFill>
                <a:effectLst/>
                <a:uLnTx/>
                <a:uFillTx/>
                <a:latin typeface="Bookman Old Style" panose="02050604050505020204" pitchFamily="18" charset="0"/>
                <a:sym typeface="Bookman Old Style"/>
              </a:rPr>
              <a:t>, Social networking, Consumer apps, Business apps, Databases, Computing, Digital security, E-Commerce</a:t>
            </a: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lang="en-GB" sz="1200" dirty="0">
                <a:solidFill>
                  <a:schemeClr val="tx1"/>
                </a:solidFill>
                <a:latin typeface="Bookman Old Style" panose="02050604050505020204" pitchFamily="18" charset="0"/>
              </a:rPr>
              <a:t>Broadband is used for high-speed transmission in telecommunications </a:t>
            </a:r>
            <a:endParaRPr kumimoji="0" lang="en-GB" sz="1200" b="0" i="0" u="none" strike="noStrike" kern="0" cap="none" spc="0" normalizeH="0" baseline="0" noProof="0" dirty="0">
              <a:ln>
                <a:noFill/>
              </a:ln>
              <a:solidFill>
                <a:schemeClr val="tx1"/>
              </a:solidFill>
              <a:effectLst/>
              <a:uLnTx/>
              <a:uFillTx/>
              <a:latin typeface="Bookman Old Style" panose="02050604050505020204" pitchFamily="18" charset="0"/>
              <a:sym typeface="Bookman Old Style"/>
            </a:endParaRPr>
          </a:p>
          <a:p>
            <a:pPr marL="445770" lvl="1" indent="-171450">
              <a:buClr>
                <a:srgbClr val="00338E"/>
              </a:buClr>
              <a:defRPr/>
            </a:pPr>
            <a:r>
              <a:rPr kumimoji="0" lang="en-GB" sz="1000" b="0" i="0" u="none" strike="noStrike" kern="0" cap="none" spc="0" normalizeH="0" baseline="0" noProof="0" dirty="0">
                <a:ln>
                  <a:noFill/>
                </a:ln>
                <a:solidFill>
                  <a:schemeClr val="tx1"/>
                </a:solidFill>
                <a:effectLst/>
                <a:uLnTx/>
                <a:uFillTx/>
                <a:latin typeface="Bookman Old Style" panose="02050604050505020204" pitchFamily="18" charset="0"/>
                <a:sym typeface="Bookman Old Style"/>
              </a:rPr>
              <a:t>On average users downloaded 5.8 GB each month per subscription in 2019 compared to 4.7GB in 2018</a:t>
            </a:r>
          </a:p>
          <a:p>
            <a:pPr marL="445770" lvl="1" indent="-171450">
              <a:buClr>
                <a:srgbClr val="00338E"/>
              </a:buClr>
              <a:defRPr/>
            </a:pPr>
            <a:r>
              <a:rPr lang="en-GB" sz="1000" dirty="0">
                <a:solidFill>
                  <a:schemeClr val="tx1"/>
                </a:solidFill>
                <a:latin typeface="Bookman Old Style" panose="02050604050505020204" pitchFamily="18" charset="0"/>
              </a:rPr>
              <a:t>19M Americans (6% of the population) lack access to fixed broadband services at threshold speeds. 5G provides a solution to this</a:t>
            </a:r>
          </a:p>
        </p:txBody>
      </p:sp>
      <p:sp>
        <p:nvSpPr>
          <p:cNvPr id="6" name="Shape 226">
            <a:extLst>
              <a:ext uri="{FF2B5EF4-FFF2-40B4-BE49-F238E27FC236}">
                <a16:creationId xmlns:a16="http://schemas.microsoft.com/office/drawing/2014/main" id="{D6611D2A-A5F9-445A-ACD3-8EE3FA647DC3}"/>
              </a:ext>
            </a:extLst>
          </p:cNvPr>
          <p:cNvSpPr txBox="1">
            <a:spLocks/>
          </p:cNvSpPr>
          <p:nvPr/>
        </p:nvSpPr>
        <p:spPr>
          <a:xfrm>
            <a:off x="407940" y="1250222"/>
            <a:ext cx="4006839" cy="2542758"/>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274320" marR="0" lvl="0" indent="-88900" algn="l" rtl="0">
              <a:lnSpc>
                <a:spcPct val="100000"/>
              </a:lnSpc>
              <a:spcBef>
                <a:spcPts val="600"/>
              </a:spcBef>
              <a:spcAft>
                <a:spcPts val="0"/>
              </a:spcAft>
              <a:buClr>
                <a:srgbClr val="E78E1A"/>
              </a:buClr>
              <a:buSzPct val="76000"/>
              <a:buFont typeface="Wingdings 3" panose="05040102010807070707" pitchFamily="18" charset="2"/>
              <a:buChar char="}"/>
              <a:defRPr sz="2000" b="0" i="0" u="none" strike="noStrike" cap="none">
                <a:solidFill>
                  <a:schemeClr val="dk1"/>
                </a:solidFill>
                <a:latin typeface="Bookman Old Style"/>
                <a:ea typeface="Bookman Old Style"/>
                <a:cs typeface="Bookman Old Style"/>
                <a:sym typeface="Bookman Old Style"/>
              </a:defRPr>
            </a:lvl1pPr>
            <a:lvl2pPr marL="548640" marR="0" lvl="1" indent="-118872" algn="l" rtl="0">
              <a:lnSpc>
                <a:spcPct val="100000"/>
              </a:lnSpc>
              <a:spcBef>
                <a:spcPts val="500"/>
              </a:spcBef>
              <a:spcAft>
                <a:spcPts val="0"/>
              </a:spcAft>
              <a:buClr>
                <a:srgbClr val="F0B76A"/>
              </a:buClr>
              <a:buSzPct val="76000"/>
              <a:buFont typeface="Wingdings 3" panose="05040102010807070707" pitchFamily="18" charset="2"/>
              <a:buChar char="}"/>
              <a:defRPr sz="1800" b="0" i="0" u="none" strike="noStrike" cap="none">
                <a:solidFill>
                  <a:schemeClr val="dk2"/>
                </a:solidFill>
                <a:latin typeface="Bookman Old Style"/>
                <a:ea typeface="Bookman Old Style"/>
                <a:cs typeface="Bookman Old Style"/>
                <a:sym typeface="Bookman Old Style"/>
              </a:defRPr>
            </a:lvl2pPr>
            <a:lvl3pPr marL="737616" marR="0" lvl="2" indent="0" algn="l" rtl="0">
              <a:lnSpc>
                <a:spcPct val="100000"/>
              </a:lnSpc>
              <a:spcBef>
                <a:spcPts val="500"/>
              </a:spcBef>
              <a:spcAft>
                <a:spcPts val="0"/>
              </a:spcAft>
              <a:buClr>
                <a:srgbClr val="F0B76A"/>
              </a:buClr>
              <a:buSzPct val="76000"/>
              <a:buFont typeface="Wingdings 3" panose="05040102010807070707" pitchFamily="18" charset="2"/>
              <a:buNone/>
              <a:defRPr sz="1600" b="0" i="0" u="none" strike="noStrike" cap="none">
                <a:solidFill>
                  <a:schemeClr val="dk1"/>
                </a:solidFill>
                <a:latin typeface="Bookman Old Style"/>
                <a:ea typeface="Bookman Old Style"/>
                <a:cs typeface="Bookman Old Style"/>
                <a:sym typeface="Bookman Old Style"/>
              </a:defRPr>
            </a:lvl3pPr>
            <a:lvl4pPr marL="1097280" marR="0" lvl="3" indent="-103505" algn="l" rtl="0">
              <a:lnSpc>
                <a:spcPct val="100000"/>
              </a:lnSpc>
              <a:spcBef>
                <a:spcPts val="400"/>
              </a:spcBef>
              <a:spcAft>
                <a:spcPts val="0"/>
              </a:spcAft>
              <a:buClr>
                <a:srgbClr val="8BA1B3"/>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4pPr>
            <a:lvl5pPr marL="1371600" marR="0" lvl="4" indent="-98425" algn="l" rtl="0">
              <a:lnSpc>
                <a:spcPct val="100000"/>
              </a:lnSpc>
              <a:spcBef>
                <a:spcPts val="300"/>
              </a:spcBef>
              <a:spcAft>
                <a:spcPts val="0"/>
              </a:spcAft>
              <a:buClr>
                <a:schemeClr val="accent2"/>
              </a:buClr>
              <a:buSzPct val="70000"/>
              <a:buFont typeface="Noto Sans Symbols"/>
              <a:buChar char="◻"/>
              <a:defRPr sz="1500" b="0" i="0" u="none" strike="noStrike" cap="none">
                <a:solidFill>
                  <a:schemeClr val="dk1"/>
                </a:solidFill>
                <a:latin typeface="Bookman Old Style"/>
                <a:ea typeface="Bookman Old Style"/>
                <a:cs typeface="Bookman Old Style"/>
                <a:sym typeface="Bookman Old Style"/>
              </a:defRPr>
            </a:lvl5pPr>
            <a:lvl6pPr marL="1645920" marR="0" lvl="5" indent="-33020" algn="l" rtl="0">
              <a:lnSpc>
                <a:spcPct val="100000"/>
              </a:lnSpc>
              <a:spcBef>
                <a:spcPts val="300"/>
              </a:spcBef>
              <a:spcAft>
                <a:spcPts val="0"/>
              </a:spcAft>
              <a:buClr>
                <a:srgbClr val="8BA1B3"/>
              </a:buClr>
              <a:buSzPct val="75000"/>
              <a:buFont typeface="Noto Sans Symbols"/>
              <a:buChar char="▶"/>
              <a:defRPr sz="1600" b="0" i="0" u="none" strike="noStrike" cap="none">
                <a:solidFill>
                  <a:schemeClr val="dk1"/>
                </a:solidFill>
                <a:latin typeface="Bookman Old Style"/>
                <a:ea typeface="Bookman Old Style"/>
                <a:cs typeface="Bookman Old Style"/>
                <a:sym typeface="Bookman Old Style"/>
              </a:defRPr>
            </a:lvl6pPr>
            <a:lvl7pPr marL="1828800" marR="0" lvl="6" indent="-60325" algn="l" rtl="0">
              <a:lnSpc>
                <a:spcPct val="100000"/>
              </a:lnSpc>
              <a:spcBef>
                <a:spcPts val="300"/>
              </a:spcBef>
              <a:spcAft>
                <a:spcPts val="0"/>
              </a:spcAft>
              <a:buClr>
                <a:srgbClr val="646C8F"/>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7pPr>
            <a:lvl8pPr marL="2011679" marR="0" lvl="7" indent="-52703" algn="l" rtl="0">
              <a:lnSpc>
                <a:spcPct val="100000"/>
              </a:lnSpc>
              <a:spcBef>
                <a:spcPts val="300"/>
              </a:spcBef>
              <a:spcAft>
                <a:spcPts val="0"/>
              </a:spcAft>
              <a:buClr>
                <a:srgbClr val="BABABA"/>
              </a:buClr>
              <a:buSzPct val="75000"/>
              <a:buFont typeface="Noto Sans Symbols"/>
              <a:buChar char="▶"/>
              <a:defRPr sz="1400" b="0" i="0" u="none" strike="noStrike" cap="none">
                <a:solidFill>
                  <a:schemeClr val="dk1"/>
                </a:solidFill>
                <a:latin typeface="Bookman Old Style"/>
                <a:ea typeface="Bookman Old Style"/>
                <a:cs typeface="Bookman Old Style"/>
                <a:sym typeface="Bookman Old Style"/>
              </a:defRPr>
            </a:lvl8pPr>
            <a:lvl9pPr marL="2194560" marR="0" lvl="8" indent="-80010" algn="l" rtl="0">
              <a:lnSpc>
                <a:spcPct val="100000"/>
              </a:lnSpc>
              <a:spcBef>
                <a:spcPts val="300"/>
              </a:spcBef>
              <a:spcAft>
                <a:spcPts val="0"/>
              </a:spcAft>
              <a:buClr>
                <a:srgbClr val="9FB8CD"/>
              </a:buClr>
              <a:buSzPct val="75000"/>
              <a:buFont typeface="Noto Sans Symbols"/>
              <a:buChar char="▶"/>
              <a:defRPr sz="1200" b="0" i="0" u="none" strike="noStrike" cap="none">
                <a:solidFill>
                  <a:schemeClr val="dk1"/>
                </a:solidFill>
                <a:latin typeface="Bookman Old Style"/>
                <a:ea typeface="Bookman Old Style"/>
                <a:cs typeface="Bookman Old Style"/>
                <a:sym typeface="Bookman Old Style"/>
              </a:defRPr>
            </a:lvl9pPr>
          </a:lstStyle>
          <a:p>
            <a:pPr marL="0" marR="0" lvl="0" indent="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None/>
              <a:tabLst/>
              <a:defRPr/>
            </a:pPr>
            <a:endParaRPr kumimoji="0" lang="en-US" sz="1400" b="0" i="0" u="none" strike="noStrike" kern="0" cap="none" spc="0" normalizeH="0" baseline="0" noProof="0" dirty="0">
              <a:ln>
                <a:noFill/>
              </a:ln>
              <a:solidFill>
                <a:srgbClr val="000000"/>
              </a:solidFill>
              <a:effectLst/>
              <a:uLnTx/>
              <a:uFillTx/>
              <a:latin typeface="Bookman Old Style"/>
              <a:sym typeface="Bookman Old Style"/>
            </a:endParaRP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GB" sz="1200" b="0" i="0" u="none" strike="noStrike" kern="0" cap="none" spc="0" normalizeH="0" baseline="0" noProof="0" dirty="0">
                <a:ln>
                  <a:noFill/>
                </a:ln>
                <a:solidFill>
                  <a:schemeClr val="tx1"/>
                </a:solidFill>
                <a:effectLst/>
                <a:uLnTx/>
                <a:uFillTx/>
                <a:latin typeface="Bookman Old Style"/>
                <a:sym typeface="Bookman Old Style"/>
              </a:rPr>
              <a:t>Hyperscale Data </a:t>
            </a:r>
            <a:r>
              <a:rPr kumimoji="0" lang="en-GB" sz="1200" b="0" i="0" u="none" strike="noStrike" kern="0" cap="none" spc="0" normalizeH="0" baseline="0" noProof="0" dirty="0" err="1">
                <a:ln>
                  <a:noFill/>
                </a:ln>
                <a:solidFill>
                  <a:schemeClr val="tx1"/>
                </a:solidFill>
                <a:effectLst/>
                <a:uLnTx/>
                <a:uFillTx/>
                <a:latin typeface="Bookman Old Style"/>
                <a:sym typeface="Bookman Old Style"/>
              </a:rPr>
              <a:t>Centers</a:t>
            </a:r>
            <a:r>
              <a:rPr lang="en-GB" sz="1200" dirty="0">
                <a:solidFill>
                  <a:schemeClr val="tx1"/>
                </a:solidFill>
              </a:rPr>
              <a:t>:</a:t>
            </a:r>
            <a:r>
              <a:rPr kumimoji="0" lang="en-GB" sz="1200" b="0" i="0" u="none" strike="noStrike" kern="0" cap="none" spc="0" normalizeH="0" baseline="0" noProof="0" dirty="0">
                <a:ln>
                  <a:noFill/>
                </a:ln>
                <a:solidFill>
                  <a:schemeClr val="tx1"/>
                </a:solidFill>
                <a:effectLst/>
                <a:uLnTx/>
                <a:uFillTx/>
                <a:latin typeface="Bookman Old Style"/>
                <a:sym typeface="Bookman Old Style"/>
              </a:rPr>
              <a:t> massive data facilities</a:t>
            </a:r>
          </a:p>
          <a:p>
            <a:pPr marL="445770" marR="0" lvl="1" indent="-17145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GB" sz="1000" b="0" i="0" u="none" strike="noStrike" kern="0" cap="none" spc="0" normalizeH="0" baseline="0" noProof="0" dirty="0">
                <a:ln>
                  <a:noFill/>
                </a:ln>
                <a:solidFill>
                  <a:schemeClr val="tx1"/>
                </a:solidFill>
                <a:effectLst/>
                <a:uLnTx/>
                <a:uFillTx/>
                <a:latin typeface="Bookman Old Style"/>
                <a:sym typeface="Bookman Old Style"/>
              </a:rPr>
              <a:t>41 hyperscale data </a:t>
            </a:r>
            <a:r>
              <a:rPr kumimoji="0" lang="en-GB" sz="1000" b="0" i="0" u="none" strike="noStrike" kern="0" cap="none" spc="0" normalizeH="0" baseline="0" noProof="0" dirty="0" err="1">
                <a:ln>
                  <a:noFill/>
                </a:ln>
                <a:solidFill>
                  <a:schemeClr val="tx1"/>
                </a:solidFill>
                <a:effectLst/>
                <a:uLnTx/>
                <a:uFillTx/>
                <a:latin typeface="Bookman Old Style"/>
                <a:sym typeface="Bookman Old Style"/>
              </a:rPr>
              <a:t>centers</a:t>
            </a:r>
            <a:r>
              <a:rPr kumimoji="0" lang="en-GB" sz="1000" b="0" i="0" u="none" strike="noStrike" kern="0" cap="none" spc="0" normalizeH="0" baseline="0" noProof="0" dirty="0">
                <a:ln>
                  <a:noFill/>
                </a:ln>
                <a:solidFill>
                  <a:schemeClr val="tx1"/>
                </a:solidFill>
                <a:effectLst/>
                <a:uLnTx/>
                <a:uFillTx/>
                <a:latin typeface="Bookman Old Style"/>
                <a:sym typeface="Bookman Old Style"/>
              </a:rPr>
              <a:t> have opened since October 2019 and 176 more are in planning for the next year</a:t>
            </a:r>
          </a:p>
          <a:p>
            <a:pPr marL="171450" marR="0" lvl="0" indent="-171450" algn="l" defTabSz="914400" rtl="0" eaLnBrk="1" fontAlgn="auto" latinLnBrk="0" hangingPunct="1">
              <a:lnSpc>
                <a:spcPct val="100000"/>
              </a:lnSpc>
              <a:spcBef>
                <a:spcPts val="600"/>
              </a:spcBef>
              <a:spcAft>
                <a:spcPts val="0"/>
              </a:spcAft>
              <a:buClr>
                <a:srgbClr val="00338E"/>
              </a:buClr>
              <a:buSzPct val="76000"/>
              <a:buFont typeface="Wingdings 3" panose="05040102010807070707" pitchFamily="18" charset="2"/>
              <a:buChar char="}"/>
              <a:tabLst/>
              <a:defRPr/>
            </a:pPr>
            <a:r>
              <a:rPr kumimoji="0" lang="en-GB" sz="1200" b="0" i="0" u="none" strike="noStrike" kern="0" cap="none" spc="0" normalizeH="0" baseline="0" noProof="0" dirty="0">
                <a:ln>
                  <a:noFill/>
                </a:ln>
                <a:solidFill>
                  <a:schemeClr val="tx1"/>
                </a:solidFill>
                <a:effectLst/>
                <a:uLnTx/>
                <a:uFillTx/>
                <a:latin typeface="Bookman Old Style"/>
                <a:sym typeface="Bookman Old Style"/>
              </a:rPr>
              <a:t>Colocation Services: Equipment, space and bandwidth are rented from Vertiv to customers</a:t>
            </a:r>
          </a:p>
          <a:p>
            <a:pPr marL="445770" marR="0" lvl="1" indent="-17145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GB" sz="1000" b="0" i="0" u="none" strike="noStrike" kern="0" cap="none" spc="0" normalizeH="0" baseline="0" noProof="0" dirty="0">
                <a:ln>
                  <a:noFill/>
                </a:ln>
                <a:solidFill>
                  <a:schemeClr val="tx1"/>
                </a:solidFill>
                <a:effectLst/>
                <a:uLnTx/>
                <a:uFillTx/>
                <a:latin typeface="Bookman Old Style"/>
                <a:sym typeface="Bookman Old Style"/>
              </a:rPr>
              <a:t>Grew 4.5% from 2015-2020, currently sits at $15 billion in total market size </a:t>
            </a:r>
          </a:p>
          <a:p>
            <a:pPr marL="445770" marR="0" lvl="1" indent="-171450" algn="l" defTabSz="914400" rtl="0" eaLnBrk="1" fontAlgn="auto" latinLnBrk="0" hangingPunct="1">
              <a:lnSpc>
                <a:spcPct val="100000"/>
              </a:lnSpc>
              <a:spcBef>
                <a:spcPts val="500"/>
              </a:spcBef>
              <a:spcAft>
                <a:spcPts val="0"/>
              </a:spcAft>
              <a:buClr>
                <a:srgbClr val="00338E"/>
              </a:buClr>
              <a:buSzPct val="76000"/>
              <a:buFont typeface="Wingdings 3" panose="05040102010807070707" pitchFamily="18" charset="2"/>
              <a:buChar char="}"/>
              <a:tabLst/>
              <a:defRPr/>
            </a:pPr>
            <a:r>
              <a:rPr kumimoji="0" lang="en-GB" sz="1000" b="0" i="0" u="none" strike="noStrike" kern="0" cap="none" spc="0" normalizeH="0" baseline="0" noProof="0" dirty="0">
                <a:ln>
                  <a:noFill/>
                </a:ln>
                <a:solidFill>
                  <a:schemeClr val="tx1"/>
                </a:solidFill>
                <a:effectLst/>
                <a:uLnTx/>
                <a:uFillTx/>
                <a:latin typeface="Bookman Old Style"/>
                <a:sym typeface="Bookman Old Style"/>
              </a:rPr>
              <a:t>Drivers: Increased online businesses, demand for data processing and hosting services, rising cost of electric power pushes customers into colocations </a:t>
            </a:r>
          </a:p>
        </p:txBody>
      </p:sp>
      <p:sp>
        <p:nvSpPr>
          <p:cNvPr id="212" name="Google Shape;212;p28"/>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200"/>
              <a:buNone/>
            </a:pPr>
            <a:r>
              <a:rPr lang="en-US" dirty="0">
                <a:solidFill>
                  <a:schemeClr val="dk1"/>
                </a:solidFill>
              </a:rPr>
              <a:t>Industry Overview</a:t>
            </a:r>
            <a:endParaRPr sz="3200" b="0" i="0" u="none" strike="noStrike" cap="none" dirty="0">
              <a:solidFill>
                <a:schemeClr val="dk1"/>
              </a:solidFill>
              <a:latin typeface="Bookman Old Style"/>
              <a:ea typeface="Bookman Old Style"/>
              <a:cs typeface="Bookman Old Style"/>
              <a:sym typeface="Bookman Old Style"/>
            </a:endParaRPr>
          </a:p>
        </p:txBody>
      </p:sp>
      <p:sp>
        <p:nvSpPr>
          <p:cNvPr id="213" name="Google Shape;213;p28"/>
          <p:cNvSpPr txBox="1"/>
          <p:nvPr/>
        </p:nvSpPr>
        <p:spPr>
          <a:xfrm>
            <a:off x="4726673" y="1250222"/>
            <a:ext cx="3950208" cy="310896"/>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lang="en-US" dirty="0">
                <a:solidFill>
                  <a:srgbClr val="FFFFFF"/>
                </a:solidFill>
                <a:latin typeface="Bookman Old Style" panose="02050604050505020204" pitchFamily="18" charset="0"/>
              </a:rPr>
              <a:t>Colocation Revenue 2019-2023 ($Bn)</a:t>
            </a:r>
            <a:endParaRPr kumimoji="0"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14" name="Google Shape;214;p28"/>
          <p:cNvSpPr txBox="1"/>
          <p:nvPr/>
        </p:nvSpPr>
        <p:spPr>
          <a:xfrm>
            <a:off x="4729222" y="3649386"/>
            <a:ext cx="3950208" cy="310896"/>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rPr>
              <a:t>Broadband connections 2019-2023 </a:t>
            </a:r>
            <a:r>
              <a:rPr kumimoji="0" lang="en-US" sz="1400" b="0" i="0" u="none" strike="noStrike" kern="0" cap="none" spc="0" normalizeH="0" baseline="0" noProof="0">
                <a:ln>
                  <a:noFill/>
                </a:ln>
                <a:solidFill>
                  <a:srgbClr val="FFFFFF"/>
                </a:solidFill>
                <a:effectLst/>
                <a:uLnTx/>
                <a:uFillTx/>
                <a:latin typeface="Bookman Old Style"/>
                <a:ea typeface="Bookman Old Style"/>
                <a:cs typeface="Bookman Old Style"/>
                <a:sym typeface="Bookman Old Style"/>
              </a:rPr>
              <a:t>(Mm)</a:t>
            </a: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15" name="Google Shape;215;p28"/>
          <p:cNvSpPr txBox="1">
            <a:spLocks noGrp="1"/>
          </p:cNvSpPr>
          <p:nvPr>
            <p:ph type="sldNum" idx="12"/>
          </p:nvPr>
        </p:nvSpPr>
        <p:spPr>
          <a:xfrm>
            <a:off x="6705600" y="6356350"/>
            <a:ext cx="1981200" cy="36576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fld id="{00000000-1234-1234-1234-123412341234}" type="slidenum">
              <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rPr>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t>5</a:t>
            </a:fld>
            <a:endParaRPr kumimoji="0"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sp>
        <p:nvSpPr>
          <p:cNvPr id="216" name="Google Shape;216;p28"/>
          <p:cNvSpPr txBox="1"/>
          <p:nvPr/>
        </p:nvSpPr>
        <p:spPr>
          <a:xfrm>
            <a:off x="457199" y="6363437"/>
            <a:ext cx="5938839" cy="253916"/>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464653"/>
              </a:buClr>
              <a:buSzPts val="1050"/>
              <a:buFont typeface="Bookman Old Style"/>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Sources: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Bookman Old Style"/>
              </a:rPr>
              <a:t>MarketsandMarkets</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IBIS World, Cisco.com, 451 Research</a:t>
            </a:r>
            <a:endParaRPr kumimoji="0"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2" name="Google Shape;213;p28">
            <a:extLst>
              <a:ext uri="{FF2B5EF4-FFF2-40B4-BE49-F238E27FC236}">
                <a16:creationId xmlns:a16="http://schemas.microsoft.com/office/drawing/2014/main" id="{EB107D16-BC51-4A08-8DEF-F307EFAFA648}"/>
              </a:ext>
            </a:extLst>
          </p:cNvPr>
          <p:cNvSpPr txBox="1"/>
          <p:nvPr/>
        </p:nvSpPr>
        <p:spPr>
          <a:xfrm>
            <a:off x="457197" y="1250222"/>
            <a:ext cx="3921110" cy="310896"/>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Data Centers</a:t>
            </a:r>
            <a:endParaRPr kumimoji="0"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4" name="Google Shape;214;p28">
            <a:extLst>
              <a:ext uri="{FF2B5EF4-FFF2-40B4-BE49-F238E27FC236}">
                <a16:creationId xmlns:a16="http://schemas.microsoft.com/office/drawing/2014/main" id="{5A0812AA-46CA-4A92-AAB3-99256BC88C7C}"/>
              </a:ext>
            </a:extLst>
          </p:cNvPr>
          <p:cNvSpPr txBox="1"/>
          <p:nvPr/>
        </p:nvSpPr>
        <p:spPr>
          <a:xfrm>
            <a:off x="457195" y="3641080"/>
            <a:ext cx="3921111" cy="310896"/>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rPr>
              <a:t>Communications</a:t>
            </a: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graphicFrame>
        <p:nvGraphicFramePr>
          <p:cNvPr id="16" name="Chart 15">
            <a:extLst>
              <a:ext uri="{FF2B5EF4-FFF2-40B4-BE49-F238E27FC236}">
                <a16:creationId xmlns:a16="http://schemas.microsoft.com/office/drawing/2014/main" id="{473A3A53-8F5C-4538-8C5A-11F2F8A07FD5}"/>
              </a:ext>
            </a:extLst>
          </p:cNvPr>
          <p:cNvGraphicFramePr>
            <a:graphicFrameLocks/>
          </p:cNvGraphicFramePr>
          <p:nvPr>
            <p:extLst>
              <p:ext uri="{D42A27DB-BD31-4B8C-83A1-F6EECF244321}">
                <p14:modId xmlns:p14="http://schemas.microsoft.com/office/powerpoint/2010/main" val="2078892439"/>
              </p:ext>
            </p:extLst>
          </p:nvPr>
        </p:nvGraphicFramePr>
        <p:xfrm>
          <a:off x="4765694" y="1561118"/>
          <a:ext cx="3911186" cy="21029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73E96143-1014-469A-A9BE-10C0F975AB8B}"/>
              </a:ext>
            </a:extLst>
          </p:cNvPr>
          <p:cNvGraphicFramePr>
            <a:graphicFrameLocks/>
          </p:cNvGraphicFramePr>
          <p:nvPr>
            <p:extLst>
              <p:ext uri="{D42A27DB-BD31-4B8C-83A1-F6EECF244321}">
                <p14:modId xmlns:p14="http://schemas.microsoft.com/office/powerpoint/2010/main" val="3154327799"/>
              </p:ext>
            </p:extLst>
          </p:nvPr>
        </p:nvGraphicFramePr>
        <p:xfrm>
          <a:off x="4726673" y="3960282"/>
          <a:ext cx="3960128" cy="239606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363034A-A396-4824-931C-84CD3F5AA5E8}"/>
              </a:ext>
            </a:extLst>
          </p:cNvPr>
          <p:cNvSpPr txBox="1"/>
          <p:nvPr/>
        </p:nvSpPr>
        <p:spPr>
          <a:xfrm rot="20499830">
            <a:off x="5761881" y="1822480"/>
            <a:ext cx="142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Bookman Old Style" panose="02050604050505020204" pitchFamily="18" charset="0"/>
                <a:sym typeface="Arial"/>
              </a:rPr>
              <a:t>CAGR</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lang="en-US" dirty="0"/>
              <a:t>2.73</a:t>
            </a:r>
            <a:r>
              <a:rPr kumimoji="0" lang="en-US" sz="1400" b="0" i="0" u="none" strike="noStrike" kern="0" cap="none" spc="0" normalizeH="0" baseline="0" noProof="0" dirty="0">
                <a:ln>
                  <a:noFill/>
                </a:ln>
                <a:solidFill>
                  <a:srgbClr val="000000"/>
                </a:solidFill>
                <a:effectLst/>
                <a:uLnTx/>
                <a:uFillTx/>
                <a:latin typeface="Arial"/>
                <a:cs typeface="Arial"/>
                <a:sym typeface="Arial"/>
              </a:rPr>
              <a:t>%</a:t>
            </a:r>
          </a:p>
        </p:txBody>
      </p:sp>
      <p:sp>
        <p:nvSpPr>
          <p:cNvPr id="5" name="TextBox 4">
            <a:extLst>
              <a:ext uri="{FF2B5EF4-FFF2-40B4-BE49-F238E27FC236}">
                <a16:creationId xmlns:a16="http://schemas.microsoft.com/office/drawing/2014/main" id="{8FFE21C8-BC3B-4783-981C-9A040E47A7FF}"/>
              </a:ext>
            </a:extLst>
          </p:cNvPr>
          <p:cNvSpPr txBox="1"/>
          <p:nvPr/>
        </p:nvSpPr>
        <p:spPr>
          <a:xfrm rot="20480469">
            <a:off x="5681663" y="4312635"/>
            <a:ext cx="142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Bookman Old Style" panose="02050604050505020204" pitchFamily="18" charset="0"/>
                <a:sym typeface="Arial"/>
              </a:rPr>
              <a:t>CAGR</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lang="en-US" dirty="0"/>
              <a:t>4.78</a:t>
            </a:r>
            <a:r>
              <a:rPr kumimoji="0" lang="en-US" sz="1400" b="0" i="0" u="none" strike="noStrike" kern="0" cap="none" spc="0" normalizeH="0" baseline="0" noProof="0" dirty="0">
                <a:ln>
                  <a:noFill/>
                </a:ln>
                <a:solidFill>
                  <a:srgbClr val="000000"/>
                </a:solidFill>
                <a:effectLst/>
                <a:uLnTx/>
                <a:uFillTx/>
                <a:latin typeface="Arial"/>
                <a:cs typeface="Arial"/>
                <a:sym typeface="Arial"/>
              </a:rPr>
              <a:t>%</a:t>
            </a:r>
          </a:p>
        </p:txBody>
      </p:sp>
      <p:cxnSp>
        <p:nvCxnSpPr>
          <p:cNvPr id="18" name="Straight Arrow Connector 17">
            <a:extLst>
              <a:ext uri="{FF2B5EF4-FFF2-40B4-BE49-F238E27FC236}">
                <a16:creationId xmlns:a16="http://schemas.microsoft.com/office/drawing/2014/main" id="{D97FAABD-2C7F-40A3-BBBF-46CD1EBFEBFE}"/>
              </a:ext>
            </a:extLst>
          </p:cNvPr>
          <p:cNvCxnSpPr>
            <a:cxnSpLocks/>
          </p:cNvCxnSpPr>
          <p:nvPr/>
        </p:nvCxnSpPr>
        <p:spPr>
          <a:xfrm flipV="1">
            <a:off x="5244245" y="1769062"/>
            <a:ext cx="2551246" cy="801554"/>
          </a:xfrm>
          <a:prstGeom prst="straightConnector1">
            <a:avLst/>
          </a:prstGeom>
          <a:ln>
            <a:solidFill>
              <a:schemeClr val="tx1"/>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D97FAABD-2C7F-40A3-BBBF-46CD1EBFEBFE}"/>
              </a:ext>
            </a:extLst>
          </p:cNvPr>
          <p:cNvCxnSpPr>
            <a:cxnSpLocks/>
          </p:cNvCxnSpPr>
          <p:nvPr/>
        </p:nvCxnSpPr>
        <p:spPr>
          <a:xfrm flipV="1">
            <a:off x="5324463" y="4164164"/>
            <a:ext cx="2471028" cy="830228"/>
          </a:xfrm>
          <a:prstGeom prst="straightConnector1">
            <a:avLst/>
          </a:prstGeom>
          <a:ln>
            <a:solidFill>
              <a:schemeClr val="tx1"/>
            </a:solidFill>
            <a:tailEnd type="triangle"/>
          </a:ln>
          <a:effectLst/>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200"/>
              <a:buNone/>
            </a:pPr>
            <a:r>
              <a:rPr lang="en-US" dirty="0">
                <a:solidFill>
                  <a:schemeClr val="tx1"/>
                </a:solidFill>
              </a:rPr>
              <a:t>Industry Drivers</a:t>
            </a:r>
            <a:endParaRPr sz="3200" b="0" i="0" u="none" strike="noStrike" cap="none" dirty="0">
              <a:solidFill>
                <a:schemeClr val="tx1"/>
              </a:solidFill>
              <a:latin typeface="Bookman Old Style"/>
              <a:ea typeface="Bookman Old Style"/>
              <a:cs typeface="Bookman Old Style"/>
              <a:sym typeface="Bookman Old Style"/>
            </a:endParaRPr>
          </a:p>
        </p:txBody>
      </p:sp>
      <p:sp>
        <p:nvSpPr>
          <p:cNvPr id="213" name="Google Shape;213;p28"/>
          <p:cNvSpPr txBox="1"/>
          <p:nvPr/>
        </p:nvSpPr>
        <p:spPr>
          <a:xfrm>
            <a:off x="4729222" y="1250222"/>
            <a:ext cx="3957577" cy="314092"/>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Global 5G Infrastructure Market Size (Bn)</a:t>
            </a:r>
            <a:endParaRPr kumimoji="0"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14" name="Google Shape;214;p28"/>
          <p:cNvSpPr txBox="1"/>
          <p:nvPr/>
        </p:nvSpPr>
        <p:spPr>
          <a:xfrm>
            <a:off x="4763148" y="3641080"/>
            <a:ext cx="3914005" cy="314888"/>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rPr>
              <a:t>Cloud Infrastructure Market Size (Bn)</a:t>
            </a: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15" name="Google Shape;215;p28"/>
          <p:cNvSpPr txBox="1">
            <a:spLocks noGrp="1"/>
          </p:cNvSpPr>
          <p:nvPr>
            <p:ph type="sldNum" idx="12"/>
          </p:nvPr>
        </p:nvSpPr>
        <p:spPr>
          <a:xfrm>
            <a:off x="6705600" y="6356350"/>
            <a:ext cx="1981200" cy="36576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fld id="{00000000-1234-1234-1234-123412341234}" type="slidenum">
              <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rPr>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t>6</a:t>
            </a:fld>
            <a:endParaRPr kumimoji="0"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sp>
        <p:nvSpPr>
          <p:cNvPr id="217" name="Google Shape;217;p28"/>
          <p:cNvSpPr txBox="1"/>
          <p:nvPr/>
        </p:nvSpPr>
        <p:spPr>
          <a:xfrm>
            <a:off x="0" y="1484891"/>
            <a:ext cx="4380852" cy="2015385"/>
          </a:xfrm>
          <a:prstGeom prst="rect">
            <a:avLst/>
          </a:prstGeom>
          <a:noFill/>
          <a:ln>
            <a:noFill/>
          </a:ln>
        </p:spPr>
        <p:txBody>
          <a:bodyPr spcFirstLastPara="1" wrap="square" lIns="91425" tIns="91425" rIns="91425" bIns="91425" anchor="t" anchorCtr="0">
            <a:noAutofit/>
          </a:bodyPr>
          <a:lstStyle/>
          <a:p>
            <a:pPr marL="715518" marR="0" lvl="1" indent="-2857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panose="02050604050505020204" pitchFamily="18" charset="0"/>
                <a:cs typeface="Arial"/>
                <a:sym typeface="Arial"/>
              </a:rPr>
              <a:t>5G expansion across products such as cell phones, autonomous vehicles, data analysis, and smart homes for total market growth</a:t>
            </a:r>
            <a:endParaRPr kumimoji="0" lang="en-US" sz="1200" b="0" i="0" u="none" strike="noStrike" kern="0" cap="none" spc="0" normalizeH="0" baseline="0" noProof="0" dirty="0">
              <a:ln>
                <a:noFill/>
              </a:ln>
              <a:solidFill>
                <a:schemeClr val="tx1"/>
              </a:solidFill>
              <a:effectLst/>
              <a:uLnTx/>
              <a:uFillTx/>
              <a:latin typeface="Bookman Old Style"/>
              <a:cs typeface="Arial"/>
              <a:sym typeface="Bookman Old Style"/>
            </a:endParaRPr>
          </a:p>
          <a:p>
            <a:pPr marL="715518" marR="0" lvl="1" indent="-285750" algn="l" defTabSz="914400" rtl="0" eaLnBrk="1" fontAlgn="auto" latinLnBrk="0" hangingPunct="1">
              <a:lnSpc>
                <a:spcPct val="100000"/>
              </a:lnSpc>
              <a:spcBef>
                <a:spcPts val="500"/>
              </a:spcBef>
              <a:spcAft>
                <a:spcPts val="0"/>
              </a:spcAft>
              <a:buClr>
                <a:srgbClr val="00338E"/>
              </a:buClr>
              <a:buSzPct val="76000"/>
              <a:buFont typeface="Bookman Old Style" panose="02050604050505020204" pitchFamily="18" charset="0"/>
              <a:buChar char="►"/>
              <a:tabLst/>
              <a:defRPr/>
            </a:pPr>
            <a:r>
              <a:rPr lang="en-US" sz="1200" b="0" i="0" dirty="0">
                <a:solidFill>
                  <a:schemeClr val="tx1"/>
                </a:solidFill>
                <a:effectLst/>
                <a:latin typeface="Bookman Old Style" panose="02050604050505020204" pitchFamily="18" charset="0"/>
              </a:rPr>
              <a:t>The 5G tech market has a CAGR of 70.83% valued at +$700 billion by the end of 2025</a:t>
            </a:r>
          </a:p>
          <a:p>
            <a:pPr marL="715518" marR="0" lvl="1" indent="-285750" algn="l" defTabSz="914400" rtl="0" eaLnBrk="1" fontAlgn="auto" latinLnBrk="0" hangingPunct="1">
              <a:lnSpc>
                <a:spcPct val="100000"/>
              </a:lnSpc>
              <a:spcBef>
                <a:spcPts val="500"/>
              </a:spcBef>
              <a:spcAft>
                <a:spcPts val="0"/>
              </a:spcAft>
              <a:buClr>
                <a:srgbClr val="00338E"/>
              </a:buClr>
              <a:buSzPct val="76000"/>
              <a:buFont typeface="Bookman Old Style" panose="02050604050505020204" pitchFamily="18" charset="0"/>
              <a:buChar char="►"/>
              <a:tabLst/>
              <a:defRPr/>
            </a:pPr>
            <a:r>
              <a:rPr lang="en-US" sz="1200" dirty="0">
                <a:solidFill>
                  <a:schemeClr val="tx1"/>
                </a:solidFill>
                <a:latin typeface="Bookman Old Style" panose="02050604050505020204" pitchFamily="18" charset="0"/>
                <a:sym typeface="Bookman Old Style"/>
              </a:rPr>
              <a:t>Telecommunications </a:t>
            </a:r>
            <a:r>
              <a:rPr lang="en-US" sz="1200" dirty="0">
                <a:solidFill>
                  <a:schemeClr val="tx1"/>
                </a:solidFill>
                <a:latin typeface="Bookman Old Style"/>
                <a:sym typeface="Bookman Old Style"/>
              </a:rPr>
              <a:t>giants around the globe are increasing spending on 5G Infrastructure</a:t>
            </a:r>
            <a:endParaRPr kumimoji="0" lang="en-US" sz="1200" b="0" i="0" u="none" strike="noStrike" kern="0" cap="none" spc="0" normalizeH="0" baseline="0" noProof="0" dirty="0">
              <a:ln>
                <a:noFill/>
              </a:ln>
              <a:solidFill>
                <a:schemeClr val="tx1"/>
              </a:solidFill>
              <a:effectLst/>
              <a:uLnTx/>
              <a:uFillTx/>
              <a:latin typeface="Bookman Old Style"/>
              <a:cs typeface="Arial"/>
              <a:sym typeface="Bookman Old Style"/>
            </a:endParaRPr>
          </a:p>
          <a:p>
            <a:pPr marL="715518" marR="0" lvl="1" indent="-2857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cs typeface="Arial"/>
                <a:sym typeface="Bookman Old Style"/>
              </a:rPr>
              <a:t>Vertiv hardware is a critical</a:t>
            </a:r>
            <a:r>
              <a:rPr lang="en-US" sz="1200" dirty="0">
                <a:solidFill>
                  <a:schemeClr val="tx1"/>
                </a:solidFill>
                <a:latin typeface="Bookman Old Style"/>
                <a:sym typeface="Bookman Old Style"/>
              </a:rPr>
              <a:t> part</a:t>
            </a:r>
            <a:r>
              <a:rPr kumimoji="0" lang="en-US" sz="1200" b="0" i="0" u="none" strike="noStrike" kern="0" cap="none" spc="0" normalizeH="0" baseline="0" noProof="0" dirty="0">
                <a:ln>
                  <a:noFill/>
                </a:ln>
                <a:solidFill>
                  <a:schemeClr val="tx1"/>
                </a:solidFill>
                <a:effectLst/>
                <a:uLnTx/>
                <a:uFillTx/>
                <a:latin typeface="Bookman Old Style"/>
                <a:cs typeface="Arial"/>
                <a:sym typeface="Bookman Old Style"/>
              </a:rPr>
              <a:t> needed for </a:t>
            </a:r>
            <a:r>
              <a:rPr lang="en-US" sz="1200" dirty="0">
                <a:solidFill>
                  <a:schemeClr val="tx1"/>
                </a:solidFill>
                <a:latin typeface="Bookman Old Style"/>
                <a:sym typeface="Bookman Old Style"/>
              </a:rPr>
              <a:t>IT and data center</a:t>
            </a:r>
            <a:r>
              <a:rPr kumimoji="0" lang="en-US" sz="1200" b="0" i="0" u="none" strike="noStrike" kern="0" cap="none" spc="0" normalizeH="0" baseline="0" noProof="0" dirty="0">
                <a:ln>
                  <a:noFill/>
                </a:ln>
                <a:solidFill>
                  <a:schemeClr val="tx1"/>
                </a:solidFill>
                <a:effectLst/>
                <a:uLnTx/>
                <a:uFillTx/>
                <a:latin typeface="Bookman Old Style"/>
                <a:cs typeface="Arial"/>
                <a:sym typeface="Bookman Old Style"/>
              </a:rPr>
              <a:t> infrastructure</a:t>
            </a:r>
          </a:p>
          <a:p>
            <a:pPr marL="715518" marR="0" lvl="1" indent="-2857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548640" marR="0" lvl="1" indent="-60959" algn="l" defTabSz="914400" rtl="0" eaLnBrk="1" fontAlgn="auto" latinLnBrk="0" hangingPunct="1">
              <a:lnSpc>
                <a:spcPct val="100000"/>
              </a:lnSpc>
              <a:spcBef>
                <a:spcPts val="500"/>
              </a:spcBef>
              <a:spcAft>
                <a:spcPts val="0"/>
              </a:spcAft>
              <a:buClr>
                <a:srgbClr val="00338E"/>
              </a:buClr>
              <a:buSzPts val="912"/>
              <a:buFont typeface="Noto Sans Symbols"/>
              <a:buNone/>
              <a:tabLst/>
              <a:defRPr/>
            </a:pPr>
            <a:endParaRPr kumimoji="0"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endParaRPr>
          </a:p>
          <a:p>
            <a:pPr marL="548640" marR="0" lvl="1" indent="-60959" algn="l" defTabSz="914400" rtl="0" eaLnBrk="1" fontAlgn="auto" latinLnBrk="0" hangingPunct="1">
              <a:lnSpc>
                <a:spcPct val="100000"/>
              </a:lnSpc>
              <a:spcBef>
                <a:spcPts val="500"/>
              </a:spcBef>
              <a:spcAft>
                <a:spcPts val="0"/>
              </a:spcAft>
              <a:buClr>
                <a:srgbClr val="00338E"/>
              </a:buClr>
              <a:buSzPts val="912"/>
              <a:buFont typeface="Noto Sans Symbols"/>
              <a:buNone/>
              <a:tabLst/>
              <a:defRPr/>
            </a:pPr>
            <a:endParaRPr kumimoji="0"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endParaRPr>
          </a:p>
        </p:txBody>
      </p:sp>
      <p:sp>
        <p:nvSpPr>
          <p:cNvPr id="2" name="Google Shape;213;p28">
            <a:extLst>
              <a:ext uri="{FF2B5EF4-FFF2-40B4-BE49-F238E27FC236}">
                <a16:creationId xmlns:a16="http://schemas.microsoft.com/office/drawing/2014/main" id="{EB107D16-BC51-4A08-8DEF-F307EFAFA648}"/>
              </a:ext>
            </a:extLst>
          </p:cNvPr>
          <p:cNvSpPr txBox="1"/>
          <p:nvPr/>
        </p:nvSpPr>
        <p:spPr>
          <a:xfrm>
            <a:off x="423276" y="1250222"/>
            <a:ext cx="3952755"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5G Infrastructure Market Growth</a:t>
            </a:r>
            <a:endParaRPr kumimoji="0"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graphicFrame>
        <p:nvGraphicFramePr>
          <p:cNvPr id="10" name="Chart 9">
            <a:extLst>
              <a:ext uri="{FF2B5EF4-FFF2-40B4-BE49-F238E27FC236}">
                <a16:creationId xmlns:a16="http://schemas.microsoft.com/office/drawing/2014/main" id="{2A65D9B0-FA4B-42E4-BC62-2C3B585DEDD7}"/>
              </a:ext>
            </a:extLst>
          </p:cNvPr>
          <p:cNvGraphicFramePr>
            <a:graphicFrameLocks/>
          </p:cNvGraphicFramePr>
          <p:nvPr>
            <p:extLst>
              <p:ext uri="{D42A27DB-BD31-4B8C-83A1-F6EECF244321}">
                <p14:modId xmlns:p14="http://schemas.microsoft.com/office/powerpoint/2010/main" val="2910210122"/>
              </p:ext>
            </p:extLst>
          </p:nvPr>
        </p:nvGraphicFramePr>
        <p:xfrm>
          <a:off x="4729222" y="1558022"/>
          <a:ext cx="3952754" cy="199953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B974AE68-EFD3-4249-A057-E502FD8DD57F}"/>
              </a:ext>
            </a:extLst>
          </p:cNvPr>
          <p:cNvSpPr txBox="1"/>
          <p:nvPr/>
        </p:nvSpPr>
        <p:spPr>
          <a:xfrm rot="20044593">
            <a:off x="5846740" y="2223374"/>
            <a:ext cx="142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Bookman Old Style" panose="02050604050505020204" pitchFamily="18" charset="0"/>
                <a:sym typeface="Arial"/>
              </a:rPr>
              <a:t>CAGR</a:t>
            </a:r>
            <a:r>
              <a:rPr kumimoji="0" lang="en-US" sz="1400" b="0" i="0" u="none" strike="noStrike" kern="0" cap="none" spc="0" normalizeH="0" baseline="0" noProof="0" dirty="0">
                <a:ln>
                  <a:noFill/>
                </a:ln>
                <a:solidFill>
                  <a:srgbClr val="000000"/>
                </a:solidFill>
                <a:effectLst/>
                <a:uLnTx/>
                <a:uFillTx/>
                <a:latin typeface="Arial"/>
                <a:cs typeface="Arial"/>
                <a:sym typeface="Arial"/>
              </a:rPr>
              <a:t> 106.4%</a:t>
            </a:r>
          </a:p>
        </p:txBody>
      </p:sp>
      <p:sp>
        <p:nvSpPr>
          <p:cNvPr id="4" name="Google Shape;214;p28">
            <a:extLst>
              <a:ext uri="{FF2B5EF4-FFF2-40B4-BE49-F238E27FC236}">
                <a16:creationId xmlns:a16="http://schemas.microsoft.com/office/drawing/2014/main" id="{5A0812AA-46CA-4A92-AAB3-99256BC88C7C}"/>
              </a:ext>
            </a:extLst>
          </p:cNvPr>
          <p:cNvSpPr txBox="1"/>
          <p:nvPr/>
        </p:nvSpPr>
        <p:spPr>
          <a:xfrm>
            <a:off x="423276" y="3641080"/>
            <a:ext cx="3952755"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rPr>
              <a:t>Cloud Infrastructure Market Growth</a:t>
            </a: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7" name="Google Shape;217;p28">
            <a:extLst>
              <a:ext uri="{FF2B5EF4-FFF2-40B4-BE49-F238E27FC236}">
                <a16:creationId xmlns:a16="http://schemas.microsoft.com/office/drawing/2014/main" id="{584384F7-1F9A-4E76-BDC6-53BB36ECACD0}"/>
              </a:ext>
            </a:extLst>
          </p:cNvPr>
          <p:cNvSpPr txBox="1"/>
          <p:nvPr/>
        </p:nvSpPr>
        <p:spPr>
          <a:xfrm>
            <a:off x="0" y="3885954"/>
            <a:ext cx="4380853" cy="2420201"/>
          </a:xfrm>
          <a:prstGeom prst="rect">
            <a:avLst/>
          </a:prstGeom>
          <a:noFill/>
          <a:ln>
            <a:noFill/>
          </a:ln>
        </p:spPr>
        <p:txBody>
          <a:bodyPr spcFirstLastPara="1" wrap="square" lIns="91425" tIns="91425" rIns="91425" bIns="91425" anchor="t" anchorCtr="0">
            <a:noAutofit/>
          </a:bodyPr>
          <a:lstStyle/>
          <a:p>
            <a:pPr marL="715518" marR="0" lvl="1" indent="-285750" algn="l" defTabSz="914400" rtl="0" eaLnBrk="1" fontAlgn="auto" latinLnBrk="0" hangingPunct="1">
              <a:lnSpc>
                <a:spcPct val="100000"/>
              </a:lnSpc>
              <a:spcBef>
                <a:spcPts val="500"/>
              </a:spcBef>
              <a:spcAft>
                <a:spcPts val="0"/>
              </a:spcAft>
              <a:buClr>
                <a:srgbClr val="00338E"/>
              </a:buClr>
              <a:buSzPts val="912"/>
              <a:buFontTx/>
              <a:buChar char="►"/>
              <a:tabLst/>
              <a:defRPr/>
            </a:pPr>
            <a:r>
              <a:rPr kumimoji="0" lang="en-US" sz="12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Bookman Old Style"/>
              </a:rPr>
              <a:t>Cloud spending rose 37% to $29 billion in the first quarter of 2020 alone, this trend is expected to continue to +$100 billion by 2021</a:t>
            </a:r>
          </a:p>
          <a:p>
            <a:pPr marL="715518" lvl="1" indent="-285750">
              <a:spcBef>
                <a:spcPts val="500"/>
              </a:spcBef>
              <a:buClr>
                <a:srgbClr val="00338E"/>
              </a:buClr>
              <a:buSzPts val="912"/>
              <a:buFontTx/>
              <a:buChar char="►"/>
              <a:defRPr/>
            </a:pPr>
            <a:r>
              <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Hybrid cloud adoption is 58% with the use of different cloud services with over 90% of companies being on the cloud</a:t>
            </a:r>
          </a:p>
          <a:p>
            <a:pPr marL="715518" marR="0" lvl="1" indent="-285750" algn="l" defTabSz="914400" rtl="0" eaLnBrk="1" fontAlgn="auto" latinLnBrk="0" hangingPunct="1">
              <a:lnSpc>
                <a:spcPct val="100000"/>
              </a:lnSpc>
              <a:spcBef>
                <a:spcPts val="500"/>
              </a:spcBef>
              <a:spcAft>
                <a:spcPts val="0"/>
              </a:spcAft>
              <a:buClr>
                <a:srgbClr val="00338E"/>
              </a:buClr>
              <a:buSzPts val="912"/>
              <a:buFontTx/>
              <a:buChar char="►"/>
              <a:tabLst/>
              <a:defRPr/>
            </a:pPr>
            <a:r>
              <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Amazon is the largest cloud service provider globally with a 33% market share with over 116 data centers globally serviced</a:t>
            </a:r>
          </a:p>
          <a:p>
            <a:pPr marL="715518" marR="0" lvl="1" indent="-285750" algn="l" defTabSz="914400" rtl="0" eaLnBrk="1" fontAlgn="auto" latinLnBrk="0" hangingPunct="1">
              <a:lnSpc>
                <a:spcPct val="100000"/>
              </a:lnSpc>
              <a:spcBef>
                <a:spcPts val="500"/>
              </a:spcBef>
              <a:spcAft>
                <a:spcPts val="0"/>
              </a:spcAft>
              <a:buClr>
                <a:srgbClr val="00338E"/>
              </a:buClr>
              <a:buSzPts val="912"/>
              <a:buFontTx/>
              <a:buChar char="►"/>
              <a:tabLst/>
              <a:defRPr/>
            </a:pPr>
            <a:r>
              <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Increase in cloud use significantly increases demand for cloud infrastructure</a:t>
            </a:r>
          </a:p>
        </p:txBody>
      </p:sp>
      <p:graphicFrame>
        <p:nvGraphicFramePr>
          <p:cNvPr id="19" name="Chart 18">
            <a:extLst>
              <a:ext uri="{FF2B5EF4-FFF2-40B4-BE49-F238E27FC236}">
                <a16:creationId xmlns:a16="http://schemas.microsoft.com/office/drawing/2014/main" id="{9B48420F-25EB-4045-990F-05C2CC049CA9}"/>
              </a:ext>
            </a:extLst>
          </p:cNvPr>
          <p:cNvGraphicFramePr>
            <a:graphicFrameLocks/>
          </p:cNvGraphicFramePr>
          <p:nvPr>
            <p:extLst>
              <p:ext uri="{D42A27DB-BD31-4B8C-83A1-F6EECF244321}">
                <p14:modId xmlns:p14="http://schemas.microsoft.com/office/powerpoint/2010/main" val="2387560644"/>
              </p:ext>
            </p:extLst>
          </p:nvPr>
        </p:nvGraphicFramePr>
        <p:xfrm>
          <a:off x="4792244" y="4032837"/>
          <a:ext cx="3889732" cy="2246644"/>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Arrow Connector 10">
            <a:extLst>
              <a:ext uri="{FF2B5EF4-FFF2-40B4-BE49-F238E27FC236}">
                <a16:creationId xmlns:a16="http://schemas.microsoft.com/office/drawing/2014/main" id="{9D114CB4-9226-4F1C-B4B9-5BC64B8E6DC7}"/>
              </a:ext>
            </a:extLst>
          </p:cNvPr>
          <p:cNvCxnSpPr/>
          <p:nvPr/>
        </p:nvCxnSpPr>
        <p:spPr>
          <a:xfrm flipV="1">
            <a:off x="5533901" y="4209207"/>
            <a:ext cx="2054431" cy="738845"/>
          </a:xfrm>
          <a:prstGeom prst="straightConnector1">
            <a:avLst/>
          </a:prstGeom>
          <a:ln>
            <a:solidFill>
              <a:schemeClr val="tx1"/>
            </a:solidFill>
            <a:tailEnd type="triangle"/>
          </a:ln>
          <a:effectLst/>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CBE50822-B02B-4528-A011-2610C431E6F5}"/>
              </a:ext>
            </a:extLst>
          </p:cNvPr>
          <p:cNvSpPr txBox="1"/>
          <p:nvPr/>
        </p:nvSpPr>
        <p:spPr>
          <a:xfrm rot="20234038">
            <a:off x="5843390" y="4274700"/>
            <a:ext cx="11716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Bookman Old Style" panose="02050604050505020204" pitchFamily="18" charset="0"/>
                <a:sym typeface="Arial"/>
              </a:rPr>
              <a:t>CAGR 18%</a:t>
            </a:r>
          </a:p>
        </p:txBody>
      </p:sp>
      <p:sp>
        <p:nvSpPr>
          <p:cNvPr id="5" name="TextBox 4">
            <a:extLst>
              <a:ext uri="{FF2B5EF4-FFF2-40B4-BE49-F238E27FC236}">
                <a16:creationId xmlns:a16="http://schemas.microsoft.com/office/drawing/2014/main" id="{DD08FF9A-85A7-4EE1-BF23-1AF1FFCD2F80}"/>
              </a:ext>
            </a:extLst>
          </p:cNvPr>
          <p:cNvSpPr txBox="1"/>
          <p:nvPr/>
        </p:nvSpPr>
        <p:spPr>
          <a:xfrm>
            <a:off x="457194" y="6354523"/>
            <a:ext cx="608215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Grand View Research,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Bookman Old Style"/>
              </a:rPr>
              <a:t>MarketsandMarkets</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PWC , 451 research,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Bookman Old Style"/>
              </a:rPr>
              <a:t>RightScale</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457200" y="206297"/>
            <a:ext cx="8229600" cy="914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200"/>
              <a:buFont typeface="Bookman Old Style"/>
              <a:buNone/>
            </a:pPr>
            <a:r>
              <a:rPr lang="en-US" dirty="0">
                <a:solidFill>
                  <a:schemeClr val="tx1"/>
                </a:solidFill>
              </a:rPr>
              <a:t>Investment Rationale</a:t>
            </a:r>
            <a:endParaRPr dirty="0">
              <a:solidFill>
                <a:schemeClr val="tx1"/>
              </a:solidFill>
            </a:endParaRPr>
          </a:p>
        </p:txBody>
      </p:sp>
      <p:sp>
        <p:nvSpPr>
          <p:cNvPr id="224" name="Google Shape;224;p29"/>
          <p:cNvSpPr txBox="1">
            <a:spLocks noGrp="1"/>
          </p:cNvSpPr>
          <p:nvPr>
            <p:ph type="sldNum" idx="12"/>
          </p:nvPr>
        </p:nvSpPr>
        <p:spPr>
          <a:xfrm>
            <a:off x="6705600" y="6356350"/>
            <a:ext cx="1981200" cy="3657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fld id="{00000000-1234-1234-1234-123412341234}" type="slidenum">
              <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rPr>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t>7</a:t>
            </a:fld>
            <a:endParaRPr kumimoji="0"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sp>
        <p:nvSpPr>
          <p:cNvPr id="226" name="Google Shape;226;p29"/>
          <p:cNvSpPr txBox="1"/>
          <p:nvPr/>
        </p:nvSpPr>
        <p:spPr>
          <a:xfrm>
            <a:off x="4738868" y="1242219"/>
            <a:ext cx="3952754"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Tx/>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Modular Data Center Market (B)</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7" name="Google Shape;227;p29"/>
          <p:cNvSpPr txBox="1"/>
          <p:nvPr/>
        </p:nvSpPr>
        <p:spPr>
          <a:xfrm>
            <a:off x="4738868" y="3794563"/>
            <a:ext cx="3952754"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Recurring Income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5" name="Google Shape;228;p29">
            <a:extLst>
              <a:ext uri="{FF2B5EF4-FFF2-40B4-BE49-F238E27FC236}">
                <a16:creationId xmlns:a16="http://schemas.microsoft.com/office/drawing/2014/main" id="{E2C180FE-F565-46BF-806B-7F88C0D1C656}"/>
              </a:ext>
            </a:extLst>
          </p:cNvPr>
          <p:cNvSpPr txBox="1"/>
          <p:nvPr/>
        </p:nvSpPr>
        <p:spPr>
          <a:xfrm>
            <a:off x="-145513" y="3613355"/>
            <a:ext cx="4868400" cy="2733552"/>
          </a:xfrm>
          <a:prstGeom prst="rect">
            <a:avLst/>
          </a:prstGeom>
          <a:noFill/>
          <a:ln>
            <a:noFill/>
          </a:ln>
        </p:spPr>
        <p:txBody>
          <a:bodyPr spcFirstLastPara="1" wrap="square" lIns="91425" tIns="91425" rIns="91425" bIns="91425" anchor="t" anchorCtr="0">
            <a:noAutofit/>
          </a:bodyPr>
          <a:lstStyle/>
          <a:p>
            <a:pPr marL="773431" marR="0" lvl="1" indent="-285750" algn="l" defTabSz="914400" rtl="0" eaLnBrk="1" fontAlgn="auto" latinLnBrk="0" hangingPunct="1">
              <a:lnSpc>
                <a:spcPct val="100000"/>
              </a:lnSpc>
              <a:spcBef>
                <a:spcPts val="500"/>
              </a:spcBef>
              <a:spcAft>
                <a:spcPts val="0"/>
              </a:spcAft>
              <a:buClr>
                <a:srgbClr val="000000"/>
              </a:buClr>
              <a:buSzPct val="90000"/>
              <a:buFont typeface="Bookman Old Style" panose="02050604050505020204" pitchFamily="18" charset="0"/>
              <a:buChar char="►"/>
              <a:tabLst/>
              <a:defRPr/>
            </a:pPr>
            <a:r>
              <a:rPr kumimoji="0" lang="en-US" sz="1400" b="1"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Data center management &amp; maintenance creates recurring revenue for Vertiv</a:t>
            </a: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40% of companies have accelerated their move to the cloud reflecting a need of critical infrastructure</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2.45 quintillion bytes produced everyday expected to increase 18,798% to 463 quintillion bytes in 2025</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Offering services such as thermal management services increases recurring revenues adding to their record backlog of 1.8 billion </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Maintenance and service revenues continued growth through customer acquisition creates sticky revenue </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487681" marR="0" lvl="1" indent="0" algn="l" defTabSz="914400" rtl="0" eaLnBrk="1" fontAlgn="auto" latinLnBrk="0" hangingPunct="1">
              <a:lnSpc>
                <a:spcPct val="100000"/>
              </a:lnSpc>
              <a:spcBef>
                <a:spcPts val="500"/>
              </a:spcBef>
              <a:spcAft>
                <a:spcPts val="0"/>
              </a:spcAft>
              <a:buClr>
                <a:srgbClr val="00338E"/>
              </a:buClr>
              <a:buSzPts val="912"/>
              <a:buFontTx/>
              <a:buNone/>
              <a:tabLst/>
              <a:defRPr/>
            </a:pP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487681" marR="0" lvl="1" indent="0" algn="l" defTabSz="914400" rtl="0" eaLnBrk="1" fontAlgn="auto" latinLnBrk="0" hangingPunct="1">
              <a:lnSpc>
                <a:spcPct val="100000"/>
              </a:lnSpc>
              <a:spcBef>
                <a:spcPts val="500"/>
              </a:spcBef>
              <a:spcAft>
                <a:spcPts val="0"/>
              </a:spcAft>
              <a:buClr>
                <a:srgbClr val="00338E"/>
              </a:buClr>
              <a:buSzPts val="912"/>
              <a:buFontTx/>
              <a:buNone/>
              <a:tabLst/>
              <a:defRPr/>
            </a:pPr>
            <a:endPar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endParaRPr>
          </a:p>
        </p:txBody>
      </p:sp>
      <p:graphicFrame>
        <p:nvGraphicFramePr>
          <p:cNvPr id="12" name="Chart 11">
            <a:extLst>
              <a:ext uri="{FF2B5EF4-FFF2-40B4-BE49-F238E27FC236}">
                <a16:creationId xmlns:a16="http://schemas.microsoft.com/office/drawing/2014/main" id="{168F999B-78D4-43E2-8601-F6CEB13D910F}"/>
              </a:ext>
            </a:extLst>
          </p:cNvPr>
          <p:cNvGraphicFramePr>
            <a:graphicFrameLocks/>
          </p:cNvGraphicFramePr>
          <p:nvPr>
            <p:extLst>
              <p:ext uri="{D42A27DB-BD31-4B8C-83A1-F6EECF244321}">
                <p14:modId xmlns:p14="http://schemas.microsoft.com/office/powerpoint/2010/main" val="1014826459"/>
              </p:ext>
            </p:extLst>
          </p:nvPr>
        </p:nvGraphicFramePr>
        <p:xfrm>
          <a:off x="4722887" y="4114800"/>
          <a:ext cx="3968735" cy="2232107"/>
        </p:xfrm>
        <a:graphic>
          <a:graphicData uri="http://schemas.openxmlformats.org/drawingml/2006/chart">
            <c:chart xmlns:c="http://schemas.openxmlformats.org/drawingml/2006/chart" xmlns:r="http://schemas.openxmlformats.org/officeDocument/2006/relationships" r:id="rId3"/>
          </a:graphicData>
        </a:graphic>
      </p:graphicFrame>
      <p:sp>
        <p:nvSpPr>
          <p:cNvPr id="3" name="Google Shape;228;p29">
            <a:extLst>
              <a:ext uri="{FF2B5EF4-FFF2-40B4-BE49-F238E27FC236}">
                <a16:creationId xmlns:a16="http://schemas.microsoft.com/office/drawing/2014/main" id="{BBBEE26F-9FDB-44C8-89C9-232FC70E8849}"/>
              </a:ext>
            </a:extLst>
          </p:cNvPr>
          <p:cNvSpPr txBox="1"/>
          <p:nvPr/>
        </p:nvSpPr>
        <p:spPr>
          <a:xfrm>
            <a:off x="-125583" y="1112174"/>
            <a:ext cx="5047485" cy="3002626"/>
          </a:xfrm>
          <a:prstGeom prst="rect">
            <a:avLst/>
          </a:prstGeom>
          <a:noFill/>
          <a:ln>
            <a:noFill/>
          </a:ln>
        </p:spPr>
        <p:txBody>
          <a:bodyPr spcFirstLastPara="1" wrap="square" lIns="91425" tIns="91425" rIns="91425" bIns="91425" anchor="t" anchorCtr="0">
            <a:noAutofit/>
          </a:bodyPr>
          <a:lstStyle/>
          <a:p>
            <a:pPr marL="773431" lvl="1" indent="-285750">
              <a:spcBef>
                <a:spcPts val="500"/>
              </a:spcBef>
              <a:buClr>
                <a:srgbClr val="000000"/>
              </a:buClr>
              <a:buSzPct val="90000"/>
              <a:buFont typeface="Bookman Old Style" panose="02050604050505020204" pitchFamily="18" charset="0"/>
              <a:buChar char="►"/>
              <a:defRPr/>
            </a:pPr>
            <a:r>
              <a:rPr kumimoji="0" lang="en-US" sz="1400" b="1"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Prefabricated modular data center market growth leads to growth in rev</a:t>
            </a:r>
            <a:r>
              <a:rPr lang="en-US" b="1" dirty="0" err="1">
                <a:solidFill>
                  <a:schemeClr val="tx1"/>
                </a:solidFill>
                <a:latin typeface="Bookman Old Style"/>
                <a:ea typeface="Bookman Old Style"/>
                <a:cs typeface="Bookman Old Style"/>
                <a:sym typeface="Bookman Old Style"/>
              </a:rPr>
              <a:t>enues</a:t>
            </a:r>
            <a:endParaRPr kumimoji="0" lang="en-US" sz="1400" b="1"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659131" marR="0" lvl="8"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PFM </a:t>
            </a:r>
            <a:r>
              <a:rPr lang="en-US" sz="1200" dirty="0">
                <a:solidFill>
                  <a:schemeClr val="tx1"/>
                </a:solidFill>
                <a:latin typeface="Bookman Old Style"/>
                <a:ea typeface="Bookman Old Style"/>
                <a:cs typeface="Bookman Old Style"/>
                <a:sym typeface="Bookman Old Style"/>
              </a:rPr>
              <a:t>d</a:t>
            </a:r>
            <a:r>
              <a:rPr kumimoji="0" lang="en-US" sz="1200" b="0" i="0" u="none" strike="noStrike" kern="0" cap="none" spc="0" normalizeH="0" baseline="0" noProof="0" dirty="0" err="1">
                <a:ln>
                  <a:noFill/>
                </a:ln>
                <a:solidFill>
                  <a:schemeClr val="tx1"/>
                </a:solidFill>
                <a:effectLst/>
                <a:uLnTx/>
                <a:uFillTx/>
                <a:latin typeface="Bookman Old Style"/>
                <a:ea typeface="Bookman Old Style"/>
                <a:cs typeface="Bookman Old Style"/>
                <a:sym typeface="Bookman Old Style"/>
              </a:rPr>
              <a:t>ata</a:t>
            </a: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 centers are constructed 30% faster than average data centers, taking 4-6 months to deploy.</a:t>
            </a:r>
          </a:p>
          <a:p>
            <a:pPr marL="659131" lvl="1" indent="-171450">
              <a:spcBef>
                <a:spcPts val="500"/>
              </a:spcBef>
              <a:buClr>
                <a:srgbClr val="00338E"/>
              </a:buClr>
              <a:buSzPts val="912"/>
              <a:buFont typeface="Bookman Old Style" panose="02050604050505020204" pitchFamily="18" charset="0"/>
              <a:buChar char="►"/>
              <a:defRPr/>
            </a:pPr>
            <a:r>
              <a:rPr lang="en-US" sz="1200" dirty="0">
                <a:solidFill>
                  <a:schemeClr val="tx1"/>
                </a:solidFill>
                <a:latin typeface="Bookman Old Style" panose="02050604050505020204" pitchFamily="18" charset="0"/>
              </a:rPr>
              <a:t>PFM data centers are set to expand at a CAGR of 14.4% through 2021 to increase revenues</a:t>
            </a:r>
          </a:p>
          <a:p>
            <a:pPr marL="659131" lvl="1" indent="-171450">
              <a:spcBef>
                <a:spcPts val="500"/>
              </a:spcBef>
              <a:buClr>
                <a:srgbClr val="00338E"/>
              </a:buClr>
              <a:buSzPts val="912"/>
              <a:buFont typeface="Bookman Old Style" panose="02050604050505020204" pitchFamily="18" charset="0"/>
              <a:buChar char="►"/>
              <a:defRPr/>
            </a:pPr>
            <a:r>
              <a:rPr lang="en-US" sz="1200" dirty="0">
                <a:solidFill>
                  <a:schemeClr val="tx1"/>
                </a:solidFill>
                <a:latin typeface="Bookman Old Style" panose="02050604050505020204" pitchFamily="18" charset="0"/>
              </a:rPr>
              <a:t>Efficiency rates of +96% &amp; reduced footprint, saving +$125,000 of operational cost on power alone</a:t>
            </a: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Modular data centers save initial build cost by 20-30% compared to their stick build counterparts</a:t>
            </a:r>
            <a:r>
              <a:rPr lang="en-US" sz="1200" dirty="0">
                <a:solidFill>
                  <a:schemeClr val="tx1"/>
                </a:solidFill>
                <a:latin typeface="Bookman Old Style"/>
                <a:ea typeface="Bookman Old Style"/>
                <a:cs typeface="Bookman Old Style"/>
                <a:sym typeface="Bookman Old Style"/>
              </a:rPr>
              <a:t>. Demand will increase for PFM’s as bandwidth grows </a:t>
            </a: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p:txBody>
      </p:sp>
      <p:graphicFrame>
        <p:nvGraphicFramePr>
          <p:cNvPr id="9" name="Chart 8">
            <a:extLst>
              <a:ext uri="{FF2B5EF4-FFF2-40B4-BE49-F238E27FC236}">
                <a16:creationId xmlns:a16="http://schemas.microsoft.com/office/drawing/2014/main" id="{427ECDE1-C219-4E3F-8EB1-B4E46CB9270C}"/>
              </a:ext>
            </a:extLst>
          </p:cNvPr>
          <p:cNvGraphicFramePr>
            <a:graphicFrameLocks/>
          </p:cNvGraphicFramePr>
          <p:nvPr>
            <p:extLst>
              <p:ext uri="{D42A27DB-BD31-4B8C-83A1-F6EECF244321}">
                <p14:modId xmlns:p14="http://schemas.microsoft.com/office/powerpoint/2010/main" val="4056493957"/>
              </p:ext>
            </p:extLst>
          </p:nvPr>
        </p:nvGraphicFramePr>
        <p:xfrm>
          <a:off x="4587984" y="1550019"/>
          <a:ext cx="4049677" cy="2266734"/>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D4CBE72E-9440-4163-84A0-D3211E56DB11}"/>
              </a:ext>
            </a:extLst>
          </p:cNvPr>
          <p:cNvSpPr txBox="1"/>
          <p:nvPr/>
        </p:nvSpPr>
        <p:spPr>
          <a:xfrm>
            <a:off x="457194" y="6354523"/>
            <a:ext cx="608215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Grand View Research, Investor Presentation, CISON, Capacity, Industry Today</a:t>
            </a: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extLst>
      <p:ext uri="{BB962C8B-B14F-4D97-AF65-F5344CB8AC3E}">
        <p14:creationId xmlns:p14="http://schemas.microsoft.com/office/powerpoint/2010/main" val="74056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457200" y="206297"/>
            <a:ext cx="8229600" cy="914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200"/>
              <a:buFont typeface="Bookman Old Style"/>
              <a:buNone/>
            </a:pPr>
            <a:r>
              <a:rPr lang="en-US" dirty="0">
                <a:solidFill>
                  <a:schemeClr val="tx1"/>
                </a:solidFill>
              </a:rPr>
              <a:t>Investment Rationale</a:t>
            </a:r>
            <a:endParaRPr dirty="0">
              <a:solidFill>
                <a:schemeClr val="tx1"/>
              </a:solidFill>
            </a:endParaRPr>
          </a:p>
        </p:txBody>
      </p:sp>
      <p:sp>
        <p:nvSpPr>
          <p:cNvPr id="224" name="Google Shape;224;p29"/>
          <p:cNvSpPr txBox="1">
            <a:spLocks noGrp="1"/>
          </p:cNvSpPr>
          <p:nvPr>
            <p:ph type="sldNum" idx="12"/>
          </p:nvPr>
        </p:nvSpPr>
        <p:spPr>
          <a:xfrm>
            <a:off x="6705600" y="6356350"/>
            <a:ext cx="1981200" cy="3657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fld id="{00000000-1234-1234-1234-123412341234}" type="slidenum">
              <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rPr>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t>8</a:t>
            </a:fld>
            <a:endParaRPr kumimoji="0" sz="140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p:txBody>
      </p:sp>
      <p:sp>
        <p:nvSpPr>
          <p:cNvPr id="226" name="Google Shape;226;p29"/>
          <p:cNvSpPr txBox="1"/>
          <p:nvPr/>
        </p:nvSpPr>
        <p:spPr>
          <a:xfrm>
            <a:off x="4738868" y="1242219"/>
            <a:ext cx="3952754" cy="307800"/>
          </a:xfrm>
          <a:prstGeom prst="rect">
            <a:avLst/>
          </a:prstGeom>
          <a:solidFill>
            <a:srgbClr val="00338E"/>
          </a:solidFill>
          <a:ln w="9525" cap="flat" cmpd="sng">
            <a:solidFill>
              <a:srgbClr val="00338E"/>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rPr>
              <a:t>Cloud Market Share 2020</a:t>
            </a:r>
            <a:endParaRPr kumimoji="0" sz="1400" b="0" i="0" u="none" strike="noStrike" kern="0" cap="none" spc="0" normalizeH="0" baseline="0" noProof="0" dirty="0">
              <a:ln>
                <a:noFill/>
              </a:ln>
              <a:solidFill>
                <a:srgbClr val="FFFFFF"/>
              </a:solidFill>
              <a:effectLst/>
              <a:uLnTx/>
              <a:uFillTx/>
              <a:latin typeface="Bookman Old Style" panose="0205060405050502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27" name="Google Shape;227;p29"/>
          <p:cNvSpPr txBox="1"/>
          <p:nvPr/>
        </p:nvSpPr>
        <p:spPr>
          <a:xfrm>
            <a:off x="4734046" y="3751463"/>
            <a:ext cx="3952754"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Tx/>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Global 5G Service Market Size (Bn)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lang="en-US"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2" name="Google Shape;228;p29">
            <a:extLst>
              <a:ext uri="{FF2B5EF4-FFF2-40B4-BE49-F238E27FC236}">
                <a16:creationId xmlns:a16="http://schemas.microsoft.com/office/drawing/2014/main" id="{DEC07486-6620-4F3F-A806-1164BAC7DE72}"/>
              </a:ext>
            </a:extLst>
          </p:cNvPr>
          <p:cNvSpPr txBox="1"/>
          <p:nvPr/>
        </p:nvSpPr>
        <p:spPr>
          <a:xfrm>
            <a:off x="-137523" y="1120697"/>
            <a:ext cx="4542656" cy="2457859"/>
          </a:xfrm>
          <a:prstGeom prst="rect">
            <a:avLst/>
          </a:prstGeom>
          <a:noFill/>
          <a:ln>
            <a:noFill/>
          </a:ln>
        </p:spPr>
        <p:txBody>
          <a:bodyPr spcFirstLastPara="1" wrap="square" lIns="91425" tIns="91425" rIns="91425" bIns="91425" anchor="t" anchorCtr="0">
            <a:noAutofit/>
          </a:bodyPr>
          <a:lstStyle/>
          <a:p>
            <a:pPr marL="773431" marR="0" lvl="1" indent="-285750" algn="l" defTabSz="914400" rtl="0" eaLnBrk="1" fontAlgn="auto" latinLnBrk="0" hangingPunct="1">
              <a:lnSpc>
                <a:spcPct val="100000"/>
              </a:lnSpc>
              <a:spcBef>
                <a:spcPts val="500"/>
              </a:spcBef>
              <a:spcAft>
                <a:spcPts val="0"/>
              </a:spcAft>
              <a:buClr>
                <a:srgbClr val="000000"/>
              </a:buClr>
              <a:buSzPct val="90000"/>
              <a:buFontTx/>
              <a:buChar char="►"/>
              <a:tabLst/>
              <a:defRPr/>
            </a:pPr>
            <a:r>
              <a:rPr kumimoji="0" lang="en-US" sz="1400" b="1"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Digitization of industries increasing necessity of critical infrastructure </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lang="en-US" sz="1200" dirty="0">
                <a:solidFill>
                  <a:schemeClr val="tx1"/>
                </a:solidFill>
                <a:latin typeface="Bookman Old Style"/>
                <a:ea typeface="Bookman Old Style"/>
                <a:cs typeface="Bookman Old Style"/>
                <a:sym typeface="Bookman Old Style"/>
              </a:rPr>
              <a:t>67</a:t>
            </a: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 of large corporations said they’re implementing a work from home strategy indefinitely implying a </a:t>
            </a:r>
            <a:r>
              <a:rPr lang="en-US" sz="1200" dirty="0">
                <a:solidFill>
                  <a:schemeClr val="tx1"/>
                </a:solidFill>
                <a:latin typeface="Bookman Old Style"/>
                <a:ea typeface="Bookman Old Style"/>
                <a:cs typeface="Bookman Old Style"/>
                <a:sym typeface="Bookman Old Style"/>
              </a:rPr>
              <a:t>44</a:t>
            </a: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 growth </a:t>
            </a:r>
            <a:r>
              <a:rPr lang="en-US" sz="1200" dirty="0">
                <a:solidFill>
                  <a:schemeClr val="tx1"/>
                </a:solidFill>
                <a:latin typeface="Bookman Old Style"/>
                <a:ea typeface="Bookman Old Style"/>
                <a:cs typeface="Bookman Old Style"/>
                <a:sym typeface="Bookman Old Style"/>
              </a:rPr>
              <a:t>since 2015</a:t>
            </a:r>
            <a:endPar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endParaRPr>
          </a:p>
          <a:p>
            <a:pPr marL="659131" marR="0" lvl="1" indent="-171450" algn="l" defTabSz="914400" rtl="0" eaLnBrk="1" fontAlgn="auto" latinLnBrk="0" hangingPunct="1">
              <a:lnSpc>
                <a:spcPct val="100000"/>
              </a:lnSpc>
              <a:spcBef>
                <a:spcPts val="500"/>
              </a:spcBef>
              <a:spcAft>
                <a:spcPts val="0"/>
              </a:spcAft>
              <a:buClr>
                <a:srgbClr val="00338E"/>
              </a:buClr>
              <a:buSzPts val="912"/>
              <a:buFontTx/>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Data centers become a critical necessity as companies switch to cloud storage &amp; save an average of 37% from switching to cloud data</a:t>
            </a:r>
          </a:p>
          <a:p>
            <a:pPr marL="659131" marR="0" lvl="1" indent="-171450" algn="l" defTabSz="914400" rtl="0" eaLnBrk="1" fontAlgn="auto" latinLnBrk="0" hangingPunct="1">
              <a:lnSpc>
                <a:spcPct val="100000"/>
              </a:lnSpc>
              <a:spcBef>
                <a:spcPts val="500"/>
              </a:spcBef>
              <a:spcAft>
                <a:spcPts val="0"/>
              </a:spcAft>
              <a:buClr>
                <a:srgbClr val="00338E"/>
              </a:buClr>
              <a:buSzPts val="912"/>
              <a:buFontTx/>
              <a:buChar char="►"/>
              <a:tabLst/>
              <a:defRPr/>
            </a:pPr>
            <a:r>
              <a:rPr kumimoji="0" lang="en-US" sz="1200" b="0" i="0" u="none" strike="noStrike" kern="0" cap="none" spc="0" normalizeH="0" baseline="0" noProof="0" dirty="0">
                <a:ln>
                  <a:noFill/>
                </a:ln>
                <a:solidFill>
                  <a:schemeClr val="tx1"/>
                </a:solidFill>
                <a:effectLst/>
                <a:uLnTx/>
                <a:uFillTx/>
                <a:latin typeface="Bookman Old Style" panose="02050604050505020204" pitchFamily="18" charset="0"/>
                <a:cs typeface="Arial"/>
                <a:sym typeface="Arial"/>
              </a:rPr>
              <a:t>Industries planning to increase spending on the cloud: Manufacturing $19.7 billion, professional services $18.1 billion, and banking $16.7 billion</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Wingdings" panose="05000000000000000000" pitchFamily="2" charset="2"/>
              <a:buChar char="Ø"/>
              <a:tabLst/>
              <a:defRPr/>
            </a:pPr>
            <a:endPar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endParaRPr>
          </a:p>
          <a:p>
            <a:pPr marL="659131" marR="0" lvl="1" indent="-171450" algn="l" defTabSz="914400" rtl="0" eaLnBrk="1" fontAlgn="auto" latinLnBrk="0" hangingPunct="1">
              <a:lnSpc>
                <a:spcPct val="100000"/>
              </a:lnSpc>
              <a:spcBef>
                <a:spcPts val="500"/>
              </a:spcBef>
              <a:spcAft>
                <a:spcPts val="0"/>
              </a:spcAft>
              <a:buClr>
                <a:srgbClr val="00338E"/>
              </a:buClr>
              <a:buSzPts val="912"/>
              <a:buFont typeface="Wingdings" panose="05000000000000000000" pitchFamily="2" charset="2"/>
              <a:buChar char="Ø"/>
              <a:tabLst/>
              <a:defRPr/>
            </a:pPr>
            <a:endParaRPr kumimoji="0" lang="en-US" sz="1200" b="0"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endParaRPr>
          </a:p>
        </p:txBody>
      </p:sp>
      <p:graphicFrame>
        <p:nvGraphicFramePr>
          <p:cNvPr id="12" name="Chart 11">
            <a:extLst>
              <a:ext uri="{FF2B5EF4-FFF2-40B4-BE49-F238E27FC236}">
                <a16:creationId xmlns:a16="http://schemas.microsoft.com/office/drawing/2014/main" id="{C1FDE084-5459-4C02-8E2F-E3ED01374A7E}"/>
              </a:ext>
            </a:extLst>
          </p:cNvPr>
          <p:cNvGraphicFramePr>
            <a:graphicFrameLocks/>
          </p:cNvGraphicFramePr>
          <p:nvPr/>
        </p:nvGraphicFramePr>
        <p:xfrm>
          <a:off x="4757857" y="4057043"/>
          <a:ext cx="3914775" cy="2266734"/>
        </p:xfrm>
        <a:graphic>
          <a:graphicData uri="http://schemas.openxmlformats.org/drawingml/2006/chart">
            <c:chart xmlns:c="http://schemas.openxmlformats.org/drawingml/2006/chart" xmlns:r="http://schemas.openxmlformats.org/officeDocument/2006/relationships" r:id="rId3"/>
          </a:graphicData>
        </a:graphic>
      </p:graphicFrame>
      <p:sp>
        <p:nvSpPr>
          <p:cNvPr id="7" name="Google Shape;228;p29">
            <a:extLst>
              <a:ext uri="{FF2B5EF4-FFF2-40B4-BE49-F238E27FC236}">
                <a16:creationId xmlns:a16="http://schemas.microsoft.com/office/drawing/2014/main" id="{92B79717-7E0F-4AC2-8029-74C0EAF7C146}"/>
              </a:ext>
            </a:extLst>
          </p:cNvPr>
          <p:cNvSpPr txBox="1"/>
          <p:nvPr/>
        </p:nvSpPr>
        <p:spPr>
          <a:xfrm>
            <a:off x="-123855" y="3578556"/>
            <a:ext cx="4695855" cy="2777793"/>
          </a:xfrm>
          <a:prstGeom prst="rect">
            <a:avLst/>
          </a:prstGeom>
          <a:noFill/>
          <a:ln>
            <a:noFill/>
          </a:ln>
        </p:spPr>
        <p:txBody>
          <a:bodyPr spcFirstLastPara="1" wrap="square" lIns="91425" tIns="91425" rIns="91425" bIns="91425" anchor="t" anchorCtr="0">
            <a:noAutofit/>
          </a:bodyPr>
          <a:lstStyle/>
          <a:p>
            <a:pPr marL="773431" marR="0" lvl="1" indent="-285750" algn="l" defTabSz="914400" rtl="0" eaLnBrk="1" fontAlgn="auto" latinLnBrk="0" hangingPunct="1">
              <a:lnSpc>
                <a:spcPct val="100000"/>
              </a:lnSpc>
              <a:spcBef>
                <a:spcPts val="500"/>
              </a:spcBef>
              <a:spcAft>
                <a:spcPts val="0"/>
              </a:spcAft>
              <a:buClr>
                <a:srgbClr val="000000"/>
              </a:buClr>
              <a:buSzPct val="90000"/>
              <a:buFont typeface="Bookman Old Style" panose="02050604050505020204" pitchFamily="18" charset="0"/>
              <a:buChar char="►"/>
              <a:tabLst/>
              <a:defRPr/>
            </a:pPr>
            <a:r>
              <a:rPr kumimoji="0" lang="en-US" sz="1400" b="1"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G</a:t>
            </a:r>
            <a:r>
              <a:rPr kumimoji="0" lang="en-US" sz="1400" b="1" i="0" u="none" strike="noStrike" kern="0" cap="none" spc="0" normalizeH="0" baseline="0" noProof="0" dirty="0" err="1">
                <a:ln>
                  <a:noFill/>
                </a:ln>
                <a:solidFill>
                  <a:srgbClr val="000000"/>
                </a:solidFill>
                <a:effectLst/>
                <a:uLnTx/>
                <a:uFillTx/>
                <a:latin typeface="Bookman Old Style"/>
                <a:ea typeface="Bookman Old Style"/>
                <a:cs typeface="Bookman Old Style"/>
                <a:sym typeface="Bookman Old Style"/>
              </a:rPr>
              <a:t>lobalization</a:t>
            </a:r>
            <a:r>
              <a:rPr kumimoji="0" lang="en-US" sz="1400" b="1" i="0" u="none" strike="noStrike" kern="0" cap="none" spc="0" normalizeH="0" baseline="0" noProof="0" dirty="0">
                <a:ln>
                  <a:noFill/>
                </a:ln>
                <a:solidFill>
                  <a:srgbClr val="000000"/>
                </a:solidFill>
                <a:effectLst/>
                <a:uLnTx/>
                <a:uFillTx/>
                <a:latin typeface="Bookman Old Style"/>
                <a:ea typeface="Bookman Old Style"/>
                <a:cs typeface="Bookman Old Style"/>
                <a:sym typeface="Bookman Old Style"/>
              </a:rPr>
              <a:t> of 5g services will lead to electronic infrastructure overhauls</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The 5G market is expected to have incremental growth in the coming years with 1.9 billion mobile users to be using 5G data by 2024</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Leaders of the industry Verizon &amp; AT&amp;T spent $7.7 billion this year on spectrum for 5G indicating widespread support of the development of 5G</a:t>
            </a:r>
          </a:p>
          <a:p>
            <a:pPr marL="659131" marR="0" lvl="1" indent="-171450" algn="l" defTabSz="914400" rtl="0" eaLnBrk="1" fontAlgn="auto" latinLnBrk="0" hangingPunct="1">
              <a:lnSpc>
                <a:spcPct val="100000"/>
              </a:lnSpc>
              <a:spcBef>
                <a:spcPts val="500"/>
              </a:spcBef>
              <a:spcAft>
                <a:spcPts val="0"/>
              </a:spcAft>
              <a:buClr>
                <a:srgbClr val="00338E"/>
              </a:buClr>
              <a:buSzPts val="912"/>
              <a:buFont typeface="Bookman Old Style" panose="02050604050505020204" pitchFamily="18" charset="0"/>
              <a:buChar char="►"/>
              <a:tabLst/>
              <a:defRPr/>
            </a:pPr>
            <a:r>
              <a:rPr kumimoji="0" lang="en-US" sz="1200" b="0" i="0" u="none" strike="noStrike" kern="0" cap="none" spc="0" normalizeH="0" baseline="0" noProof="0" dirty="0">
                <a:ln>
                  <a:noFill/>
                </a:ln>
                <a:solidFill>
                  <a:schemeClr val="tx1"/>
                </a:solidFill>
                <a:effectLst/>
                <a:uLnTx/>
                <a:uFillTx/>
                <a:latin typeface="Bookman Old Style"/>
                <a:ea typeface="Bookman Old Style"/>
                <a:cs typeface="Bookman Old Style"/>
                <a:sym typeface="Bookman Old Style"/>
              </a:rPr>
              <a:t>Governments of the largest countries such as China, India, &amp; The US are pushing for 5G development use with 5G expected to add $3 trillion in global GDP by 2035</a:t>
            </a:r>
          </a:p>
        </p:txBody>
      </p:sp>
      <p:graphicFrame>
        <p:nvGraphicFramePr>
          <p:cNvPr id="8" name="Chart 7">
            <a:extLst>
              <a:ext uri="{FF2B5EF4-FFF2-40B4-BE49-F238E27FC236}">
                <a16:creationId xmlns:a16="http://schemas.microsoft.com/office/drawing/2014/main" id="{2937D561-2BED-445B-89F6-3165074F71A9}"/>
              </a:ext>
            </a:extLst>
          </p:cNvPr>
          <p:cNvGraphicFramePr>
            <a:graphicFrameLocks/>
          </p:cNvGraphicFramePr>
          <p:nvPr>
            <p:extLst>
              <p:ext uri="{D42A27DB-BD31-4B8C-83A1-F6EECF244321}">
                <p14:modId xmlns:p14="http://schemas.microsoft.com/office/powerpoint/2010/main" val="461122172"/>
              </p:ext>
            </p:extLst>
          </p:nvPr>
        </p:nvGraphicFramePr>
        <p:xfrm>
          <a:off x="4734046" y="4152827"/>
          <a:ext cx="3952754" cy="2196829"/>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4DCA1881-1460-414B-996D-E56D46A0A60A}"/>
              </a:ext>
            </a:extLst>
          </p:cNvPr>
          <p:cNvSpPr/>
          <p:nvPr/>
        </p:nvSpPr>
        <p:spPr>
          <a:xfrm>
            <a:off x="5755400" y="3578703"/>
            <a:ext cx="93306" cy="109503"/>
          </a:xfrm>
          <a:prstGeom prst="rect">
            <a:avLst/>
          </a:prstGeom>
          <a:solidFill>
            <a:srgbClr val="003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 name="Rectangle 3">
            <a:extLst>
              <a:ext uri="{FF2B5EF4-FFF2-40B4-BE49-F238E27FC236}">
                <a16:creationId xmlns:a16="http://schemas.microsoft.com/office/drawing/2014/main" id="{A1B5B307-F1C9-4719-993C-93606176D937}"/>
              </a:ext>
            </a:extLst>
          </p:cNvPr>
          <p:cNvSpPr/>
          <p:nvPr/>
        </p:nvSpPr>
        <p:spPr>
          <a:xfrm>
            <a:off x="6975174" y="3576236"/>
            <a:ext cx="93306" cy="1095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ECD10B88-A5EF-4A34-AD76-45C02B22EF0B}"/>
              </a:ext>
            </a:extLst>
          </p:cNvPr>
          <p:cNvSpPr txBox="1"/>
          <p:nvPr/>
        </p:nvSpPr>
        <p:spPr>
          <a:xfrm>
            <a:off x="5908812" y="3520130"/>
            <a:ext cx="1000552"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rPr>
              <a:t>Not Clients</a:t>
            </a:r>
          </a:p>
        </p:txBody>
      </p:sp>
      <p:sp>
        <p:nvSpPr>
          <p:cNvPr id="6" name="TextBox 5">
            <a:extLst>
              <a:ext uri="{FF2B5EF4-FFF2-40B4-BE49-F238E27FC236}">
                <a16:creationId xmlns:a16="http://schemas.microsoft.com/office/drawing/2014/main" id="{044FE778-50CE-4C0B-BEE2-7C64B07E6BC8}"/>
              </a:ext>
            </a:extLst>
          </p:cNvPr>
          <p:cNvSpPr txBox="1"/>
          <p:nvPr/>
        </p:nvSpPr>
        <p:spPr>
          <a:xfrm>
            <a:off x="7109925" y="3520130"/>
            <a:ext cx="112891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Bookman Old Style" panose="02050604050505020204" pitchFamily="18" charset="0"/>
                <a:cs typeface="Arial"/>
                <a:sym typeface="Arial"/>
              </a:rPr>
              <a:t>Vertiv Clients</a:t>
            </a:r>
          </a:p>
        </p:txBody>
      </p:sp>
      <p:graphicFrame>
        <p:nvGraphicFramePr>
          <p:cNvPr id="16" name="Chart 15">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107458773"/>
              </p:ext>
            </p:extLst>
          </p:nvPr>
        </p:nvGraphicFramePr>
        <p:xfrm>
          <a:off x="4873077" y="1554741"/>
          <a:ext cx="3566320" cy="2023815"/>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DF349BFB-7946-4BD8-B56C-46501A7A067F}"/>
              </a:ext>
            </a:extLst>
          </p:cNvPr>
          <p:cNvSpPr txBox="1"/>
          <p:nvPr/>
        </p:nvSpPr>
        <p:spPr>
          <a:xfrm>
            <a:off x="457194" y="6354523"/>
            <a:ext cx="6008261" cy="415498"/>
          </a:xfrm>
          <a:prstGeom prst="rect">
            <a:avLst/>
          </a:prstGeom>
          <a:noFill/>
        </p:spPr>
        <p:txBody>
          <a:bodyPr wrap="square" rtlCol="0">
            <a:spAutoFit/>
          </a:bodyPr>
          <a:lstStyle/>
          <a:p>
            <a:pPr>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Qualcomm, VRT Website, Mordor Intelligence, Statista, IDC, </a:t>
            </a:r>
            <a:r>
              <a:rPr kumimoji="0" lang="en-US" sz="1050" b="0" i="1" u="none" strike="noStrike" kern="0" cap="none" spc="0" normalizeH="0" baseline="0" noProof="0" dirty="0" err="1">
                <a:ln>
                  <a:noFill/>
                </a:ln>
                <a:solidFill>
                  <a:srgbClr val="464653"/>
                </a:solidFill>
                <a:effectLst/>
                <a:uLnTx/>
                <a:uFillTx/>
                <a:latin typeface="Bookman Old Style"/>
                <a:ea typeface="Bookman Old Style"/>
                <a:cs typeface="Bookman Old Style"/>
                <a:sym typeface="Bookman Old Style"/>
              </a:rPr>
              <a:t>Telecomlead</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FCC</a:t>
            </a:r>
            <a:endParaRPr kumimoji="0" lang="en-US" sz="1050" b="0" i="0"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extLst>
      <p:ext uri="{BB962C8B-B14F-4D97-AF65-F5344CB8AC3E}">
        <p14:creationId xmlns:p14="http://schemas.microsoft.com/office/powerpoint/2010/main" val="301949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457200" y="206297"/>
            <a:ext cx="8229600" cy="914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200"/>
              <a:buFont typeface="Bookman Old Style"/>
              <a:buNone/>
            </a:pPr>
            <a:r>
              <a:rPr lang="en-US" dirty="0">
                <a:solidFill>
                  <a:schemeClr val="tx1"/>
                </a:solidFill>
              </a:rPr>
              <a:t>Competitive Advantage</a:t>
            </a:r>
            <a:endParaRPr dirty="0">
              <a:solidFill>
                <a:schemeClr val="tx1"/>
              </a:solidFill>
            </a:endParaRPr>
          </a:p>
        </p:txBody>
      </p:sp>
      <p:sp>
        <p:nvSpPr>
          <p:cNvPr id="224" name="Google Shape;224;p29"/>
          <p:cNvSpPr txBox="1">
            <a:spLocks noGrp="1"/>
          </p:cNvSpPr>
          <p:nvPr>
            <p:ph type="sldNum" idx="12"/>
          </p:nvPr>
        </p:nvSpPr>
        <p:spPr>
          <a:xfrm>
            <a:off x="6705600" y="6356350"/>
            <a:ext cx="1981200" cy="3657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fld id="{00000000-1234-1234-1234-123412341234}" type="slidenum">
              <a:rPr kumimoji="0" lang="en-US"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rPr>
              <a:pPr marL="0" marR="0" lvl="0" indent="0" algn="r" defTabSz="914400" rtl="0" eaLnBrk="1" fontAlgn="auto" latinLnBrk="0" hangingPunct="1">
                <a:lnSpc>
                  <a:spcPct val="100000"/>
                </a:lnSpc>
                <a:spcBef>
                  <a:spcPts val="0"/>
                </a:spcBef>
                <a:spcAft>
                  <a:spcPts val="0"/>
                </a:spcAft>
                <a:buClr>
                  <a:srgbClr val="464653"/>
                </a:buClr>
                <a:buSzPts val="350"/>
                <a:buFont typeface="Bookman Old Style"/>
                <a:buNone/>
                <a:tabLst/>
                <a:defRPr/>
              </a:pPr>
              <a:t>9</a:t>
            </a:fld>
            <a:endParaRPr kumimoji="0" sz="1400" b="0" i="0" u="none" strike="noStrike" kern="0" cap="none" spc="0" normalizeH="0" baseline="0" noProof="0">
              <a:ln>
                <a:noFill/>
              </a:ln>
              <a:solidFill>
                <a:srgbClr val="464653"/>
              </a:solidFill>
              <a:effectLst/>
              <a:uLnTx/>
              <a:uFillTx/>
              <a:latin typeface="Bookman Old Style"/>
              <a:ea typeface="Bookman Old Style"/>
              <a:cs typeface="Bookman Old Style"/>
              <a:sym typeface="Bookman Old Style"/>
            </a:endParaRPr>
          </a:p>
        </p:txBody>
      </p:sp>
      <p:sp>
        <p:nvSpPr>
          <p:cNvPr id="227" name="Google Shape;227;p29"/>
          <p:cNvSpPr txBox="1"/>
          <p:nvPr/>
        </p:nvSpPr>
        <p:spPr>
          <a:xfrm>
            <a:off x="4726811" y="3699075"/>
            <a:ext cx="3952754"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Global Clients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3" name="Google Shape;227;p29">
            <a:extLst>
              <a:ext uri="{FF2B5EF4-FFF2-40B4-BE49-F238E27FC236}">
                <a16:creationId xmlns:a16="http://schemas.microsoft.com/office/drawing/2014/main" id="{2139EF73-FA20-4206-A87F-D761E6463BB7}"/>
              </a:ext>
            </a:extLst>
          </p:cNvPr>
          <p:cNvSpPr txBox="1"/>
          <p:nvPr/>
        </p:nvSpPr>
        <p:spPr>
          <a:xfrm rot="16200000">
            <a:off x="4321609" y="5514364"/>
            <a:ext cx="1142319" cy="307800"/>
          </a:xfrm>
          <a:prstGeom prst="rect">
            <a:avLst/>
          </a:prstGeom>
          <a:gradFill flip="none" rotWithShape="1">
            <a:gsLst>
              <a:gs pos="0">
                <a:srgbClr val="7030A0"/>
              </a:gs>
              <a:gs pos="50000">
                <a:srgbClr val="00338E"/>
              </a:gs>
              <a:gs pos="0">
                <a:srgbClr val="00338E"/>
              </a:gs>
              <a:gs pos="93000">
                <a:schemeClr val="bg1"/>
              </a:gs>
            </a:gsLst>
            <a:path path="circle">
              <a:fillToRect t="100000" r="100000"/>
            </a:path>
            <a:tileRect l="-100000" b="-100000"/>
          </a:grad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900" b="0" i="0" u="none" strike="noStrike" kern="0" cap="none" spc="0" normalizeH="0" baseline="0" noProof="0" dirty="0">
                <a:ln>
                  <a:noFill/>
                </a:ln>
                <a:solidFill>
                  <a:schemeClr val="bg1"/>
                </a:solidFill>
                <a:effectLst/>
                <a:uLnTx/>
                <a:uFillTx/>
                <a:latin typeface="Bookman Old Style"/>
                <a:cs typeface="Arial"/>
                <a:sym typeface="Bookman Old Style"/>
              </a:rPr>
              <a:t>Communication </a:t>
            </a:r>
            <a:endParaRPr kumimoji="0" sz="900" b="0" i="0" u="none" strike="noStrike" kern="0" cap="none" spc="0" normalizeH="0" baseline="0" noProof="0" dirty="0">
              <a:ln>
                <a:noFill/>
              </a:ln>
              <a:solidFill>
                <a:schemeClr val="bg1"/>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6" name="Google Shape;227;p29">
            <a:extLst>
              <a:ext uri="{FF2B5EF4-FFF2-40B4-BE49-F238E27FC236}">
                <a16:creationId xmlns:a16="http://schemas.microsoft.com/office/drawing/2014/main" id="{33C43A5C-2B47-4EA8-9893-C9FB039DC3E5}"/>
              </a:ext>
            </a:extLst>
          </p:cNvPr>
          <p:cNvSpPr txBox="1"/>
          <p:nvPr/>
        </p:nvSpPr>
        <p:spPr>
          <a:xfrm rot="16200000">
            <a:off x="4321610" y="4433370"/>
            <a:ext cx="1142319" cy="307800"/>
          </a:xfrm>
          <a:prstGeom prst="rect">
            <a:avLst/>
          </a:prstGeom>
          <a:gradFill flip="none" rotWithShape="1">
            <a:gsLst>
              <a:gs pos="0">
                <a:srgbClr val="00338E">
                  <a:tint val="66000"/>
                  <a:satMod val="160000"/>
                </a:srgbClr>
              </a:gs>
              <a:gs pos="50000">
                <a:schemeClr val="tx1"/>
              </a:gs>
              <a:gs pos="0">
                <a:schemeClr val="tx1"/>
              </a:gs>
              <a:gs pos="92000">
                <a:schemeClr val="bg1"/>
              </a:gs>
            </a:gsLst>
            <a:path path="circle">
              <a:fillToRect l="100000" t="100000"/>
            </a:path>
            <a:tileRect r="-100000" b="-100000"/>
          </a:grad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900" b="0" i="0" u="none" strike="noStrike" kern="0" cap="none" spc="0" normalizeH="0" baseline="0" noProof="0" dirty="0">
                <a:ln>
                  <a:noFill/>
                </a:ln>
                <a:solidFill>
                  <a:schemeClr val="bg1"/>
                </a:solidFill>
                <a:effectLst/>
                <a:uLnTx/>
                <a:uFillTx/>
                <a:latin typeface="Bookman Old Style"/>
                <a:cs typeface="Arial"/>
                <a:sym typeface="Bookman Old Style"/>
              </a:rPr>
              <a:t>Data Center </a:t>
            </a:r>
            <a:endParaRPr kumimoji="0" sz="900" b="0" i="0" u="none" strike="noStrike" kern="0" cap="none" spc="0" normalizeH="0" baseline="0" noProof="0" dirty="0">
              <a:ln>
                <a:noFill/>
              </a:ln>
              <a:solidFill>
                <a:schemeClr val="bg1"/>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sp>
        <p:nvSpPr>
          <p:cNvPr id="8" name="TextBox 7">
            <a:extLst>
              <a:ext uri="{FF2B5EF4-FFF2-40B4-BE49-F238E27FC236}">
                <a16:creationId xmlns:a16="http://schemas.microsoft.com/office/drawing/2014/main" id="{76C11E46-9330-46F0-B2D4-A50EF6F9C5E0}"/>
              </a:ext>
            </a:extLst>
          </p:cNvPr>
          <p:cNvSpPr txBox="1"/>
          <p:nvPr/>
        </p:nvSpPr>
        <p:spPr>
          <a:xfrm rot="16200000">
            <a:off x="4815355" y="4989381"/>
            <a:ext cx="708848" cy="215444"/>
          </a:xfrm>
          <a:prstGeom prst="rect">
            <a:avLst/>
          </a:prstGeom>
          <a:noFill/>
        </p:spPr>
        <p:txBody>
          <a:bodyPr wrap="none" rtlCol="0">
            <a:spAutoFit/>
          </a:bodyPr>
          <a:lstStyle/>
          <a:p>
            <a:r>
              <a:rPr lang="en-US" sz="800" u="sng" dirty="0">
                <a:solidFill>
                  <a:schemeClr val="tx1"/>
                </a:solidFill>
                <a:latin typeface="Bookman Old Style" panose="02050604050505020204" pitchFamily="18" charset="0"/>
              </a:rPr>
              <a:t>Converged</a:t>
            </a:r>
          </a:p>
        </p:txBody>
      </p:sp>
      <p:pic>
        <p:nvPicPr>
          <p:cNvPr id="13" name="Picture 12" descr="A picture containing building, drawing&#10;&#10;Description automatically generated">
            <a:extLst>
              <a:ext uri="{FF2B5EF4-FFF2-40B4-BE49-F238E27FC236}">
                <a16:creationId xmlns:a16="http://schemas.microsoft.com/office/drawing/2014/main" id="{9D564004-898F-476B-B5A5-590E63C31497}"/>
              </a:ext>
            </a:extLst>
          </p:cNvPr>
          <p:cNvPicPr>
            <a:picLocks noChangeAspect="1"/>
          </p:cNvPicPr>
          <p:nvPr/>
        </p:nvPicPr>
        <p:blipFill>
          <a:blip r:embed="rId3"/>
          <a:stretch>
            <a:fillRect/>
          </a:stretch>
        </p:blipFill>
        <p:spPr>
          <a:xfrm>
            <a:off x="6375465" y="4056980"/>
            <a:ext cx="433083" cy="173234"/>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EFAA4297-1E86-4077-903B-5B08919781B7}"/>
              </a:ext>
            </a:extLst>
          </p:cNvPr>
          <p:cNvPicPr>
            <a:picLocks noChangeAspect="1"/>
          </p:cNvPicPr>
          <p:nvPr/>
        </p:nvPicPr>
        <p:blipFill>
          <a:blip r:embed="rId4"/>
          <a:stretch>
            <a:fillRect/>
          </a:stretch>
        </p:blipFill>
        <p:spPr>
          <a:xfrm>
            <a:off x="6963937" y="4060626"/>
            <a:ext cx="850988" cy="165943"/>
          </a:xfrm>
          <a:prstGeom prst="rect">
            <a:avLst/>
          </a:prstGeom>
        </p:spPr>
      </p:pic>
      <p:pic>
        <p:nvPicPr>
          <p:cNvPr id="26" name="Picture 25" descr="Logo&#10;&#10;Description automatically generated">
            <a:extLst>
              <a:ext uri="{FF2B5EF4-FFF2-40B4-BE49-F238E27FC236}">
                <a16:creationId xmlns:a16="http://schemas.microsoft.com/office/drawing/2014/main" id="{E4589420-63F6-41ED-A3CE-15D551C14FC7}"/>
              </a:ext>
            </a:extLst>
          </p:cNvPr>
          <p:cNvPicPr>
            <a:picLocks noChangeAspect="1"/>
          </p:cNvPicPr>
          <p:nvPr/>
        </p:nvPicPr>
        <p:blipFill>
          <a:blip r:embed="rId5"/>
          <a:stretch>
            <a:fillRect/>
          </a:stretch>
        </p:blipFill>
        <p:spPr>
          <a:xfrm>
            <a:off x="5462344" y="4049988"/>
            <a:ext cx="748869" cy="187218"/>
          </a:xfrm>
          <a:prstGeom prst="rect">
            <a:avLst/>
          </a:prstGeom>
        </p:spPr>
      </p:pic>
      <p:pic>
        <p:nvPicPr>
          <p:cNvPr id="28" name="Picture 27" descr="Logo, company name&#10;&#10;Description automatically generated">
            <a:extLst>
              <a:ext uri="{FF2B5EF4-FFF2-40B4-BE49-F238E27FC236}">
                <a16:creationId xmlns:a16="http://schemas.microsoft.com/office/drawing/2014/main" id="{D7533444-4179-4C23-83A2-6034D4AD0A2E}"/>
              </a:ext>
            </a:extLst>
          </p:cNvPr>
          <p:cNvPicPr>
            <a:picLocks noChangeAspect="1"/>
          </p:cNvPicPr>
          <p:nvPr/>
        </p:nvPicPr>
        <p:blipFill rotWithShape="1">
          <a:blip r:embed="rId6">
            <a:clrChange>
              <a:clrFrom>
                <a:srgbClr val="FFFDFE"/>
              </a:clrFrom>
              <a:clrTo>
                <a:srgbClr val="FFFDFE">
                  <a:alpha val="0"/>
                </a:srgbClr>
              </a:clrTo>
            </a:clrChange>
          </a:blip>
          <a:srcRect t="28447" b="22636"/>
          <a:stretch/>
        </p:blipFill>
        <p:spPr>
          <a:xfrm>
            <a:off x="5787537" y="4600646"/>
            <a:ext cx="697484" cy="227459"/>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F26BA110-45E7-412D-9127-2F4F34A96AB1}"/>
              </a:ext>
            </a:extLst>
          </p:cNvPr>
          <p:cNvPicPr>
            <a:picLocks noChangeAspect="1"/>
          </p:cNvPicPr>
          <p:nvPr/>
        </p:nvPicPr>
        <p:blipFill>
          <a:blip r:embed="rId7"/>
          <a:stretch>
            <a:fillRect/>
          </a:stretch>
        </p:blipFill>
        <p:spPr>
          <a:xfrm>
            <a:off x="5657388" y="4301568"/>
            <a:ext cx="221851" cy="221851"/>
          </a:xfrm>
          <a:prstGeom prst="rect">
            <a:avLst/>
          </a:prstGeom>
        </p:spPr>
      </p:pic>
      <p:pic>
        <p:nvPicPr>
          <p:cNvPr id="32" name="Picture 31" descr="A picture containing text&#10;&#10;Description automatically generated">
            <a:extLst>
              <a:ext uri="{FF2B5EF4-FFF2-40B4-BE49-F238E27FC236}">
                <a16:creationId xmlns:a16="http://schemas.microsoft.com/office/drawing/2014/main" id="{3304D61D-C125-4DC4-A2FF-A175AC3ED649}"/>
              </a:ext>
            </a:extLst>
          </p:cNvPr>
          <p:cNvPicPr>
            <a:picLocks noChangeAspect="1"/>
          </p:cNvPicPr>
          <p:nvPr/>
        </p:nvPicPr>
        <p:blipFill>
          <a:blip r:embed="rId8"/>
          <a:stretch>
            <a:fillRect/>
          </a:stretch>
        </p:blipFill>
        <p:spPr>
          <a:xfrm>
            <a:off x="6151295" y="4215221"/>
            <a:ext cx="934769" cy="394544"/>
          </a:xfrm>
          <a:prstGeom prst="rect">
            <a:avLst/>
          </a:prstGeom>
        </p:spPr>
      </p:pic>
      <p:pic>
        <p:nvPicPr>
          <p:cNvPr id="34" name="Picture 33" descr="Icon&#10;&#10;Description automatically generated">
            <a:extLst>
              <a:ext uri="{FF2B5EF4-FFF2-40B4-BE49-F238E27FC236}">
                <a16:creationId xmlns:a16="http://schemas.microsoft.com/office/drawing/2014/main" id="{F8514C83-8FB4-4481-B4D9-CE57B08B21E5}"/>
              </a:ext>
            </a:extLst>
          </p:cNvPr>
          <p:cNvPicPr>
            <a:picLocks noChangeAspect="1"/>
          </p:cNvPicPr>
          <p:nvPr/>
        </p:nvPicPr>
        <p:blipFill>
          <a:blip r:embed="rId9"/>
          <a:stretch>
            <a:fillRect/>
          </a:stretch>
        </p:blipFill>
        <p:spPr>
          <a:xfrm>
            <a:off x="7355898" y="4277155"/>
            <a:ext cx="270676" cy="270676"/>
          </a:xfrm>
          <a:prstGeom prst="rect">
            <a:avLst/>
          </a:prstGeom>
        </p:spPr>
      </p:pic>
      <p:pic>
        <p:nvPicPr>
          <p:cNvPr id="36" name="Picture 35" descr="A picture containing drawing, light&#10;&#10;Description automatically generated">
            <a:extLst>
              <a:ext uri="{FF2B5EF4-FFF2-40B4-BE49-F238E27FC236}">
                <a16:creationId xmlns:a16="http://schemas.microsoft.com/office/drawing/2014/main" id="{A8407A26-9D92-487E-8832-1088C172AF77}"/>
              </a:ext>
            </a:extLst>
          </p:cNvPr>
          <p:cNvPicPr>
            <a:picLocks noChangeAspect="1"/>
          </p:cNvPicPr>
          <p:nvPr/>
        </p:nvPicPr>
        <p:blipFill>
          <a:blip r:embed="rId10"/>
          <a:stretch>
            <a:fillRect/>
          </a:stretch>
        </p:blipFill>
        <p:spPr>
          <a:xfrm>
            <a:off x="5476415" y="4945567"/>
            <a:ext cx="581235" cy="239033"/>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8C8AF5D3-A8E6-4C0D-B3DD-818CA6B17D0D}"/>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6227865" y="4982540"/>
            <a:ext cx="741328" cy="165086"/>
          </a:xfrm>
          <a:prstGeom prst="rect">
            <a:avLst/>
          </a:prstGeom>
        </p:spPr>
      </p:pic>
      <p:pic>
        <p:nvPicPr>
          <p:cNvPr id="42" name="Picture 41" descr="Logo&#10;&#10;Description automatically generated">
            <a:extLst>
              <a:ext uri="{FF2B5EF4-FFF2-40B4-BE49-F238E27FC236}">
                <a16:creationId xmlns:a16="http://schemas.microsoft.com/office/drawing/2014/main" id="{57B518A3-566D-4D70-B062-4741F024B5E7}"/>
              </a:ext>
            </a:extLst>
          </p:cNvPr>
          <p:cNvPicPr>
            <a:picLocks noChangeAspect="1"/>
          </p:cNvPicPr>
          <p:nvPr/>
        </p:nvPicPr>
        <p:blipFill>
          <a:blip r:embed="rId12"/>
          <a:stretch>
            <a:fillRect/>
          </a:stretch>
        </p:blipFill>
        <p:spPr>
          <a:xfrm>
            <a:off x="7139407" y="4963186"/>
            <a:ext cx="767232" cy="203795"/>
          </a:xfrm>
          <a:prstGeom prst="rect">
            <a:avLst/>
          </a:prstGeom>
        </p:spPr>
      </p:pic>
      <p:pic>
        <p:nvPicPr>
          <p:cNvPr id="50" name="Picture 49" descr="Text&#10;&#10;Description automatically generated">
            <a:extLst>
              <a:ext uri="{FF2B5EF4-FFF2-40B4-BE49-F238E27FC236}">
                <a16:creationId xmlns:a16="http://schemas.microsoft.com/office/drawing/2014/main" id="{11D60759-DC2C-4FF7-9CEA-BAA93E587C0C}"/>
              </a:ext>
            </a:extLst>
          </p:cNvPr>
          <p:cNvPicPr>
            <a:picLocks noChangeAspect="1"/>
          </p:cNvPicPr>
          <p:nvPr/>
        </p:nvPicPr>
        <p:blipFill>
          <a:blip r:embed="rId13"/>
          <a:stretch>
            <a:fillRect/>
          </a:stretch>
        </p:blipFill>
        <p:spPr>
          <a:xfrm>
            <a:off x="6729947" y="4402892"/>
            <a:ext cx="622966" cy="622966"/>
          </a:xfrm>
          <a:prstGeom prst="rect">
            <a:avLst/>
          </a:prstGeom>
        </p:spPr>
      </p:pic>
      <p:pic>
        <p:nvPicPr>
          <p:cNvPr id="52" name="Picture 51" descr="A close up of a sign&#10;&#10;Description automatically generated">
            <a:extLst>
              <a:ext uri="{FF2B5EF4-FFF2-40B4-BE49-F238E27FC236}">
                <a16:creationId xmlns:a16="http://schemas.microsoft.com/office/drawing/2014/main" id="{9A04A773-7C4E-4F88-85C2-9E346A12A99E}"/>
              </a:ext>
            </a:extLst>
          </p:cNvPr>
          <p:cNvPicPr>
            <a:picLocks noChangeAspect="1"/>
          </p:cNvPicPr>
          <p:nvPr/>
        </p:nvPicPr>
        <p:blipFill>
          <a:blip r:embed="rId14"/>
          <a:stretch>
            <a:fillRect/>
          </a:stretch>
        </p:blipFill>
        <p:spPr>
          <a:xfrm>
            <a:off x="5779444" y="5331136"/>
            <a:ext cx="767232" cy="209914"/>
          </a:xfrm>
          <a:prstGeom prst="rect">
            <a:avLst/>
          </a:prstGeom>
        </p:spPr>
      </p:pic>
      <p:pic>
        <p:nvPicPr>
          <p:cNvPr id="54" name="Picture 53" descr="Qr code&#10;&#10;Description automatically generated">
            <a:extLst>
              <a:ext uri="{FF2B5EF4-FFF2-40B4-BE49-F238E27FC236}">
                <a16:creationId xmlns:a16="http://schemas.microsoft.com/office/drawing/2014/main" id="{77AF4BF2-C646-400B-90C6-CAF3ACBF6C43}"/>
              </a:ext>
            </a:extLst>
          </p:cNvPr>
          <p:cNvPicPr>
            <a:picLocks noChangeAspect="1"/>
          </p:cNvPicPr>
          <p:nvPr/>
        </p:nvPicPr>
        <p:blipFill>
          <a:blip r:embed="rId15"/>
          <a:stretch>
            <a:fillRect/>
          </a:stretch>
        </p:blipFill>
        <p:spPr>
          <a:xfrm>
            <a:off x="7006137" y="5674341"/>
            <a:ext cx="576433" cy="179041"/>
          </a:xfrm>
          <a:prstGeom prst="rect">
            <a:avLst/>
          </a:prstGeom>
        </p:spPr>
      </p:pic>
      <p:pic>
        <p:nvPicPr>
          <p:cNvPr id="56" name="Picture 55" descr="Logo, company name&#10;&#10;Description automatically generated">
            <a:extLst>
              <a:ext uri="{FF2B5EF4-FFF2-40B4-BE49-F238E27FC236}">
                <a16:creationId xmlns:a16="http://schemas.microsoft.com/office/drawing/2014/main" id="{0B836218-07E5-4920-8B0B-CEF8B1B5D015}"/>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5491058" y="5570728"/>
            <a:ext cx="772536" cy="386267"/>
          </a:xfrm>
          <a:prstGeom prst="rect">
            <a:avLst/>
          </a:prstGeom>
        </p:spPr>
      </p:pic>
      <p:pic>
        <p:nvPicPr>
          <p:cNvPr id="58" name="Picture 57" descr="A picture containing text&#10;&#10;Description automatically generated">
            <a:extLst>
              <a:ext uri="{FF2B5EF4-FFF2-40B4-BE49-F238E27FC236}">
                <a16:creationId xmlns:a16="http://schemas.microsoft.com/office/drawing/2014/main" id="{5D835E23-DB4F-4DA1-AF9C-BB38ADF37A6F}"/>
              </a:ext>
            </a:extLst>
          </p:cNvPr>
          <p:cNvPicPr>
            <a:picLocks noChangeAspect="1"/>
          </p:cNvPicPr>
          <p:nvPr/>
        </p:nvPicPr>
        <p:blipFill>
          <a:blip r:embed="rId17"/>
          <a:stretch>
            <a:fillRect/>
          </a:stretch>
        </p:blipFill>
        <p:spPr>
          <a:xfrm>
            <a:off x="6701099" y="5234386"/>
            <a:ext cx="576433" cy="329526"/>
          </a:xfrm>
          <a:prstGeom prst="rect">
            <a:avLst/>
          </a:prstGeom>
        </p:spPr>
      </p:pic>
      <p:pic>
        <p:nvPicPr>
          <p:cNvPr id="60" name="Picture 59" descr="A close up of a sign&#10;&#10;Description automatically generated">
            <a:extLst>
              <a:ext uri="{FF2B5EF4-FFF2-40B4-BE49-F238E27FC236}">
                <a16:creationId xmlns:a16="http://schemas.microsoft.com/office/drawing/2014/main" id="{45C8906B-6C55-41E5-A37B-F4CE47099670}"/>
              </a:ext>
            </a:extLst>
          </p:cNvPr>
          <p:cNvPicPr>
            <a:picLocks noChangeAspect="1"/>
          </p:cNvPicPr>
          <p:nvPr/>
        </p:nvPicPr>
        <p:blipFill>
          <a:blip r:embed="rId18"/>
          <a:stretch>
            <a:fillRect/>
          </a:stretch>
        </p:blipFill>
        <p:spPr>
          <a:xfrm>
            <a:off x="5312928" y="5964526"/>
            <a:ext cx="642503" cy="201740"/>
          </a:xfrm>
          <a:prstGeom prst="rect">
            <a:avLst/>
          </a:prstGeom>
        </p:spPr>
      </p:pic>
      <p:pic>
        <p:nvPicPr>
          <p:cNvPr id="62" name="Picture 61" descr="Logo&#10;&#10;Description automatically generated">
            <a:extLst>
              <a:ext uri="{FF2B5EF4-FFF2-40B4-BE49-F238E27FC236}">
                <a16:creationId xmlns:a16="http://schemas.microsoft.com/office/drawing/2014/main" id="{BB094D49-C98C-4F58-BFB0-79DD5414DE2B}"/>
              </a:ext>
            </a:extLst>
          </p:cNvPr>
          <p:cNvPicPr>
            <a:picLocks noChangeAspect="1"/>
          </p:cNvPicPr>
          <p:nvPr/>
        </p:nvPicPr>
        <p:blipFill>
          <a:blip r:embed="rId19"/>
          <a:stretch>
            <a:fillRect/>
          </a:stretch>
        </p:blipFill>
        <p:spPr>
          <a:xfrm>
            <a:off x="6109171" y="5819674"/>
            <a:ext cx="889282" cy="491445"/>
          </a:xfrm>
          <a:prstGeom prst="rect">
            <a:avLst/>
          </a:prstGeom>
        </p:spPr>
      </p:pic>
      <p:pic>
        <p:nvPicPr>
          <p:cNvPr id="192" name="Picture 191" descr="Logo&#10;&#10;Description automatically generated">
            <a:extLst>
              <a:ext uri="{FF2B5EF4-FFF2-40B4-BE49-F238E27FC236}">
                <a16:creationId xmlns:a16="http://schemas.microsoft.com/office/drawing/2014/main" id="{C500CAC5-396E-4E3C-BEC9-08E5EB64BD30}"/>
              </a:ext>
            </a:extLst>
          </p:cNvPr>
          <p:cNvPicPr>
            <a:picLocks noChangeAspect="1"/>
          </p:cNvPicPr>
          <p:nvPr/>
        </p:nvPicPr>
        <p:blipFill>
          <a:blip r:embed="rId20"/>
          <a:stretch>
            <a:fillRect/>
          </a:stretch>
        </p:blipFill>
        <p:spPr>
          <a:xfrm>
            <a:off x="7152193" y="5970037"/>
            <a:ext cx="697484" cy="190718"/>
          </a:xfrm>
          <a:prstGeom prst="rect">
            <a:avLst/>
          </a:prstGeom>
        </p:spPr>
      </p:pic>
      <p:sp>
        <p:nvSpPr>
          <p:cNvPr id="193" name="TextBox 192">
            <a:extLst>
              <a:ext uri="{FF2B5EF4-FFF2-40B4-BE49-F238E27FC236}">
                <a16:creationId xmlns:a16="http://schemas.microsoft.com/office/drawing/2014/main" id="{FE5BF4EB-2222-4D59-85B8-A5C034735341}"/>
              </a:ext>
            </a:extLst>
          </p:cNvPr>
          <p:cNvSpPr txBox="1"/>
          <p:nvPr/>
        </p:nvSpPr>
        <p:spPr>
          <a:xfrm>
            <a:off x="7849677" y="4061497"/>
            <a:ext cx="1025191" cy="507831"/>
          </a:xfrm>
          <a:prstGeom prst="rect">
            <a:avLst/>
          </a:prstGeom>
          <a:noFill/>
        </p:spPr>
        <p:txBody>
          <a:bodyPr wrap="square" rtlCol="0">
            <a:spAutoFit/>
          </a:bodyPr>
          <a:lstStyle/>
          <a:p>
            <a:pPr algn="ctr"/>
            <a:r>
              <a:rPr lang="en-US" sz="900" i="1" dirty="0">
                <a:solidFill>
                  <a:schemeClr val="tx1"/>
                </a:solidFill>
                <a:latin typeface="Bookman Old Style" panose="02050604050505020204" pitchFamily="18" charset="0"/>
              </a:rPr>
              <a:t>Average tenure: </a:t>
            </a:r>
          </a:p>
          <a:p>
            <a:pPr algn="ctr"/>
            <a:r>
              <a:rPr lang="en-US" sz="900" i="1" dirty="0">
                <a:solidFill>
                  <a:schemeClr val="tx1"/>
                </a:solidFill>
                <a:latin typeface="Bookman Old Style" panose="02050604050505020204" pitchFamily="18" charset="0"/>
              </a:rPr>
              <a:t>~15 years</a:t>
            </a:r>
          </a:p>
        </p:txBody>
      </p:sp>
      <p:sp>
        <p:nvSpPr>
          <p:cNvPr id="194" name="TextBox 193">
            <a:extLst>
              <a:ext uri="{FF2B5EF4-FFF2-40B4-BE49-F238E27FC236}">
                <a16:creationId xmlns:a16="http://schemas.microsoft.com/office/drawing/2014/main" id="{E3F66DAE-DB99-4AFF-BE9D-55997CAF3180}"/>
              </a:ext>
            </a:extLst>
          </p:cNvPr>
          <p:cNvSpPr txBox="1"/>
          <p:nvPr/>
        </p:nvSpPr>
        <p:spPr>
          <a:xfrm>
            <a:off x="7843545" y="4882676"/>
            <a:ext cx="1025191" cy="507831"/>
          </a:xfrm>
          <a:prstGeom prst="rect">
            <a:avLst/>
          </a:prstGeom>
          <a:noFill/>
        </p:spPr>
        <p:txBody>
          <a:bodyPr wrap="square" rtlCol="0">
            <a:spAutoFit/>
          </a:bodyPr>
          <a:lstStyle/>
          <a:p>
            <a:pPr algn="ctr"/>
            <a:r>
              <a:rPr lang="en-US" sz="900" i="1" dirty="0">
                <a:solidFill>
                  <a:schemeClr val="bg1">
                    <a:lumMod val="50000"/>
                  </a:schemeClr>
                </a:solidFill>
                <a:latin typeface="Bookman Old Style" panose="02050604050505020204" pitchFamily="18" charset="0"/>
              </a:rPr>
              <a:t>Average tenure: </a:t>
            </a:r>
          </a:p>
          <a:p>
            <a:pPr algn="ctr"/>
            <a:r>
              <a:rPr lang="en-US" sz="900" i="1" dirty="0">
                <a:solidFill>
                  <a:schemeClr val="bg1">
                    <a:lumMod val="50000"/>
                  </a:schemeClr>
                </a:solidFill>
                <a:latin typeface="Bookman Old Style" panose="02050604050505020204" pitchFamily="18" charset="0"/>
              </a:rPr>
              <a:t>~25 years</a:t>
            </a:r>
          </a:p>
        </p:txBody>
      </p:sp>
      <p:sp>
        <p:nvSpPr>
          <p:cNvPr id="195" name="TextBox 194">
            <a:extLst>
              <a:ext uri="{FF2B5EF4-FFF2-40B4-BE49-F238E27FC236}">
                <a16:creationId xmlns:a16="http://schemas.microsoft.com/office/drawing/2014/main" id="{35A7572B-23FD-4309-8673-59F377CEBE78}"/>
              </a:ext>
            </a:extLst>
          </p:cNvPr>
          <p:cNvSpPr txBox="1"/>
          <p:nvPr/>
        </p:nvSpPr>
        <p:spPr>
          <a:xfrm>
            <a:off x="7849677" y="5703855"/>
            <a:ext cx="1025191" cy="507831"/>
          </a:xfrm>
          <a:prstGeom prst="rect">
            <a:avLst/>
          </a:prstGeom>
          <a:noFill/>
        </p:spPr>
        <p:txBody>
          <a:bodyPr wrap="square" rtlCol="0">
            <a:spAutoFit/>
          </a:bodyPr>
          <a:lstStyle/>
          <a:p>
            <a:pPr algn="ctr"/>
            <a:r>
              <a:rPr lang="en-US" sz="900" i="1" dirty="0">
                <a:solidFill>
                  <a:srgbClr val="00338E"/>
                </a:solidFill>
                <a:latin typeface="Bookman Old Style" panose="02050604050505020204" pitchFamily="18" charset="0"/>
              </a:rPr>
              <a:t>Average tenure: </a:t>
            </a:r>
          </a:p>
          <a:p>
            <a:pPr algn="ctr"/>
            <a:r>
              <a:rPr lang="en-US" sz="900" i="1" dirty="0">
                <a:solidFill>
                  <a:srgbClr val="00338E"/>
                </a:solidFill>
                <a:latin typeface="Bookman Old Style" panose="02050604050505020204" pitchFamily="18" charset="0"/>
              </a:rPr>
              <a:t>~15 years</a:t>
            </a:r>
          </a:p>
        </p:txBody>
      </p:sp>
      <p:sp>
        <p:nvSpPr>
          <p:cNvPr id="203" name="TextBox 202">
            <a:extLst>
              <a:ext uri="{FF2B5EF4-FFF2-40B4-BE49-F238E27FC236}">
                <a16:creationId xmlns:a16="http://schemas.microsoft.com/office/drawing/2014/main" id="{C2C9FB22-B66A-4640-895C-DCEA697B8818}"/>
              </a:ext>
            </a:extLst>
          </p:cNvPr>
          <p:cNvSpPr txBox="1"/>
          <p:nvPr/>
        </p:nvSpPr>
        <p:spPr>
          <a:xfrm>
            <a:off x="1400796" y="6109548"/>
            <a:ext cx="519694" cy="230832"/>
          </a:xfrm>
          <a:prstGeom prst="rect">
            <a:avLst/>
          </a:prstGeom>
          <a:noFill/>
        </p:spPr>
        <p:txBody>
          <a:bodyPr wrap="none" rtlCol="0">
            <a:spAutoFit/>
          </a:bodyPr>
          <a:lstStyle/>
          <a:p>
            <a:pPr>
              <a:buClr>
                <a:srgbClr val="00338E"/>
              </a:buClr>
              <a:buSzPct val="150000"/>
            </a:pPr>
            <a:r>
              <a:rPr lang="en-US" sz="900" dirty="0">
                <a:latin typeface="Bookman Old Style" panose="02050604050505020204" pitchFamily="18" charset="0"/>
              </a:rPr>
              <a:t>Eaton</a:t>
            </a:r>
          </a:p>
        </p:txBody>
      </p:sp>
      <p:sp>
        <p:nvSpPr>
          <p:cNvPr id="204" name="TextBox 203">
            <a:extLst>
              <a:ext uri="{FF2B5EF4-FFF2-40B4-BE49-F238E27FC236}">
                <a16:creationId xmlns:a16="http://schemas.microsoft.com/office/drawing/2014/main" id="{7512BE8F-B7EF-49BD-A2E4-470EB6558DAE}"/>
              </a:ext>
            </a:extLst>
          </p:cNvPr>
          <p:cNvSpPr txBox="1"/>
          <p:nvPr/>
        </p:nvSpPr>
        <p:spPr>
          <a:xfrm>
            <a:off x="2282765" y="6109548"/>
            <a:ext cx="474810" cy="230832"/>
          </a:xfrm>
          <a:prstGeom prst="rect">
            <a:avLst/>
          </a:prstGeom>
          <a:noFill/>
        </p:spPr>
        <p:txBody>
          <a:bodyPr wrap="none" rtlCol="0">
            <a:spAutoFit/>
          </a:bodyPr>
          <a:lstStyle/>
          <a:p>
            <a:pPr>
              <a:buClr>
                <a:srgbClr val="00338E"/>
              </a:buClr>
              <a:buSzPct val="150000"/>
            </a:pPr>
            <a:r>
              <a:rPr lang="en-US" sz="900" dirty="0" err="1">
                <a:latin typeface="Bookman Old Style" panose="02050604050505020204" pitchFamily="18" charset="0"/>
              </a:rPr>
              <a:t>Stulz</a:t>
            </a:r>
            <a:endParaRPr lang="en-US" sz="900" dirty="0">
              <a:latin typeface="Bookman Old Style" panose="02050604050505020204" pitchFamily="18" charset="0"/>
            </a:endParaRPr>
          </a:p>
        </p:txBody>
      </p:sp>
      <p:sp>
        <p:nvSpPr>
          <p:cNvPr id="205" name="TextBox 204">
            <a:extLst>
              <a:ext uri="{FF2B5EF4-FFF2-40B4-BE49-F238E27FC236}">
                <a16:creationId xmlns:a16="http://schemas.microsoft.com/office/drawing/2014/main" id="{A47FB88B-241A-4AC8-92F9-5A58548C4D5B}"/>
              </a:ext>
            </a:extLst>
          </p:cNvPr>
          <p:cNvSpPr txBox="1"/>
          <p:nvPr/>
        </p:nvSpPr>
        <p:spPr>
          <a:xfrm>
            <a:off x="3119849" y="6109548"/>
            <a:ext cx="508473" cy="230832"/>
          </a:xfrm>
          <a:prstGeom prst="rect">
            <a:avLst/>
          </a:prstGeom>
          <a:noFill/>
        </p:spPr>
        <p:txBody>
          <a:bodyPr wrap="none" rtlCol="0">
            <a:spAutoFit/>
          </a:bodyPr>
          <a:lstStyle/>
          <a:p>
            <a:pPr>
              <a:buClr>
                <a:srgbClr val="00338E"/>
              </a:buClr>
              <a:buSzPct val="150000"/>
            </a:pPr>
            <a:r>
              <a:rPr lang="en-US" sz="900" dirty="0">
                <a:latin typeface="Bookman Old Style" panose="02050604050505020204" pitchFamily="18" charset="0"/>
              </a:rPr>
              <a:t>Other</a:t>
            </a:r>
          </a:p>
        </p:txBody>
      </p:sp>
      <p:graphicFrame>
        <p:nvGraphicFramePr>
          <p:cNvPr id="79" name="Chart 78">
            <a:extLst>
              <a:ext uri="{FF2B5EF4-FFF2-40B4-BE49-F238E27FC236}">
                <a16:creationId xmlns:a16="http://schemas.microsoft.com/office/drawing/2014/main" id="{D217897B-9A0D-452C-AEEA-D785CA8F1858}"/>
              </a:ext>
            </a:extLst>
          </p:cNvPr>
          <p:cNvGraphicFramePr>
            <a:graphicFrameLocks/>
          </p:cNvGraphicFramePr>
          <p:nvPr/>
        </p:nvGraphicFramePr>
        <p:xfrm>
          <a:off x="2626093" y="4829098"/>
          <a:ext cx="1462243" cy="1373646"/>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77" name="Chart 76">
            <a:extLst>
              <a:ext uri="{FF2B5EF4-FFF2-40B4-BE49-F238E27FC236}">
                <a16:creationId xmlns:a16="http://schemas.microsoft.com/office/drawing/2014/main" id="{6DC72178-DA6B-465B-BAAC-E3116984C288}"/>
              </a:ext>
            </a:extLst>
          </p:cNvPr>
          <p:cNvGraphicFramePr>
            <a:graphicFrameLocks/>
          </p:cNvGraphicFramePr>
          <p:nvPr/>
        </p:nvGraphicFramePr>
        <p:xfrm>
          <a:off x="2608968" y="3810859"/>
          <a:ext cx="1498776" cy="1373646"/>
        </p:xfrm>
        <a:graphic>
          <a:graphicData uri="http://schemas.openxmlformats.org/drawingml/2006/chart">
            <c:chart xmlns:c="http://schemas.openxmlformats.org/drawingml/2006/chart" xmlns:r="http://schemas.openxmlformats.org/officeDocument/2006/relationships" r:id="rId22"/>
          </a:graphicData>
        </a:graphic>
      </p:graphicFrame>
      <p:sp>
        <p:nvSpPr>
          <p:cNvPr id="226" name="Google Shape;226;p29"/>
          <p:cNvSpPr txBox="1"/>
          <p:nvPr/>
        </p:nvSpPr>
        <p:spPr>
          <a:xfrm>
            <a:off x="447204" y="3708300"/>
            <a:ext cx="3952754"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End-markets Served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graphicFrame>
        <p:nvGraphicFramePr>
          <p:cNvPr id="76" name="Chart 75">
            <a:extLst>
              <a:ext uri="{FF2B5EF4-FFF2-40B4-BE49-F238E27FC236}">
                <a16:creationId xmlns:a16="http://schemas.microsoft.com/office/drawing/2014/main" id="{056BEEDE-7997-4156-A1D6-2C3F60E6DF7E}"/>
              </a:ext>
            </a:extLst>
          </p:cNvPr>
          <p:cNvGraphicFramePr>
            <a:graphicFrameLocks/>
          </p:cNvGraphicFramePr>
          <p:nvPr/>
        </p:nvGraphicFramePr>
        <p:xfrm>
          <a:off x="790093" y="3813647"/>
          <a:ext cx="1498776" cy="1350368"/>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78" name="Chart 77">
            <a:extLst>
              <a:ext uri="{FF2B5EF4-FFF2-40B4-BE49-F238E27FC236}">
                <a16:creationId xmlns:a16="http://schemas.microsoft.com/office/drawing/2014/main" id="{00F3AA27-FD4D-4935-9B40-458F450F448F}"/>
              </a:ext>
            </a:extLst>
          </p:cNvPr>
          <p:cNvGraphicFramePr>
            <a:graphicFrameLocks/>
          </p:cNvGraphicFramePr>
          <p:nvPr/>
        </p:nvGraphicFramePr>
        <p:xfrm>
          <a:off x="760953" y="4785018"/>
          <a:ext cx="1557055" cy="1406207"/>
        </p:xfrm>
        <a:graphic>
          <a:graphicData uri="http://schemas.openxmlformats.org/drawingml/2006/chart">
            <c:chart xmlns:c="http://schemas.openxmlformats.org/drawingml/2006/chart" xmlns:r="http://schemas.openxmlformats.org/officeDocument/2006/relationships" r:id="rId24"/>
          </a:graphicData>
        </a:graphic>
      </p:graphicFrame>
      <p:sp>
        <p:nvSpPr>
          <p:cNvPr id="196" name="TextBox 195">
            <a:extLst>
              <a:ext uri="{FF2B5EF4-FFF2-40B4-BE49-F238E27FC236}">
                <a16:creationId xmlns:a16="http://schemas.microsoft.com/office/drawing/2014/main" id="{946691A2-9C4E-46FE-86BC-B0B91450BE0F}"/>
              </a:ext>
            </a:extLst>
          </p:cNvPr>
          <p:cNvSpPr txBox="1"/>
          <p:nvPr/>
        </p:nvSpPr>
        <p:spPr>
          <a:xfrm rot="16200000">
            <a:off x="108496" y="4341809"/>
            <a:ext cx="1047091" cy="400110"/>
          </a:xfrm>
          <a:prstGeom prst="rect">
            <a:avLst/>
          </a:prstGeom>
          <a:noFill/>
        </p:spPr>
        <p:txBody>
          <a:bodyPr wrap="square" rtlCol="0">
            <a:spAutoFit/>
          </a:bodyPr>
          <a:lstStyle/>
          <a:p>
            <a:pPr algn="ctr"/>
            <a:r>
              <a:rPr lang="en-US" sz="1000" u="sng" dirty="0">
                <a:solidFill>
                  <a:schemeClr val="tx1"/>
                </a:solidFill>
                <a:latin typeface="Bookman Old Style" panose="02050604050505020204" pitchFamily="18" charset="0"/>
              </a:rPr>
              <a:t>Power Management</a:t>
            </a:r>
          </a:p>
        </p:txBody>
      </p:sp>
      <p:sp>
        <p:nvSpPr>
          <p:cNvPr id="197" name="TextBox 196">
            <a:extLst>
              <a:ext uri="{FF2B5EF4-FFF2-40B4-BE49-F238E27FC236}">
                <a16:creationId xmlns:a16="http://schemas.microsoft.com/office/drawing/2014/main" id="{7F60FE13-CEF6-49D7-AAC8-89492740EBE5}"/>
              </a:ext>
            </a:extLst>
          </p:cNvPr>
          <p:cNvSpPr txBox="1"/>
          <p:nvPr/>
        </p:nvSpPr>
        <p:spPr>
          <a:xfrm rot="16200000">
            <a:off x="71158" y="5357849"/>
            <a:ext cx="1121766" cy="400110"/>
          </a:xfrm>
          <a:prstGeom prst="rect">
            <a:avLst/>
          </a:prstGeom>
          <a:noFill/>
        </p:spPr>
        <p:txBody>
          <a:bodyPr wrap="square" rtlCol="0">
            <a:spAutoFit/>
          </a:bodyPr>
          <a:lstStyle/>
          <a:p>
            <a:pPr algn="ctr"/>
            <a:r>
              <a:rPr lang="en-US" sz="1000" u="sng" dirty="0">
                <a:solidFill>
                  <a:schemeClr val="tx1"/>
                </a:solidFill>
                <a:latin typeface="Bookman Old Style" panose="02050604050505020204" pitchFamily="18" charset="0"/>
              </a:rPr>
              <a:t>IT Infrastructure</a:t>
            </a:r>
          </a:p>
        </p:txBody>
      </p:sp>
      <p:sp>
        <p:nvSpPr>
          <p:cNvPr id="198" name="TextBox 197">
            <a:extLst>
              <a:ext uri="{FF2B5EF4-FFF2-40B4-BE49-F238E27FC236}">
                <a16:creationId xmlns:a16="http://schemas.microsoft.com/office/drawing/2014/main" id="{79F5021A-88D0-4E48-98C4-9F2C37CBB75C}"/>
              </a:ext>
            </a:extLst>
          </p:cNvPr>
          <p:cNvSpPr txBox="1"/>
          <p:nvPr/>
        </p:nvSpPr>
        <p:spPr>
          <a:xfrm rot="5400000">
            <a:off x="3849073" y="5310106"/>
            <a:ext cx="777778" cy="400110"/>
          </a:xfrm>
          <a:prstGeom prst="rect">
            <a:avLst/>
          </a:prstGeom>
          <a:noFill/>
        </p:spPr>
        <p:txBody>
          <a:bodyPr wrap="none" rtlCol="0">
            <a:spAutoFit/>
          </a:bodyPr>
          <a:lstStyle/>
          <a:p>
            <a:pPr algn="ctr"/>
            <a:r>
              <a:rPr lang="en-US" sz="1000" u="sng" dirty="0">
                <a:solidFill>
                  <a:schemeClr val="tx1"/>
                </a:solidFill>
                <a:latin typeface="Bookman Old Style" panose="02050604050505020204" pitchFamily="18" charset="0"/>
              </a:rPr>
              <a:t>Services </a:t>
            </a:r>
          </a:p>
          <a:p>
            <a:pPr algn="ctr"/>
            <a:r>
              <a:rPr lang="en-US" sz="1000" u="sng" dirty="0">
                <a:solidFill>
                  <a:schemeClr val="tx1"/>
                </a:solidFill>
                <a:latin typeface="Bookman Old Style" panose="02050604050505020204" pitchFamily="18" charset="0"/>
              </a:rPr>
              <a:t>Solutions</a:t>
            </a:r>
          </a:p>
        </p:txBody>
      </p:sp>
      <p:sp>
        <p:nvSpPr>
          <p:cNvPr id="199" name="TextBox 198">
            <a:extLst>
              <a:ext uri="{FF2B5EF4-FFF2-40B4-BE49-F238E27FC236}">
                <a16:creationId xmlns:a16="http://schemas.microsoft.com/office/drawing/2014/main" id="{1F26FB80-5D30-40DB-8526-F41D2EF540DE}"/>
              </a:ext>
            </a:extLst>
          </p:cNvPr>
          <p:cNvSpPr txBox="1"/>
          <p:nvPr/>
        </p:nvSpPr>
        <p:spPr>
          <a:xfrm rot="5400000">
            <a:off x="3741672" y="4314785"/>
            <a:ext cx="992579" cy="400110"/>
          </a:xfrm>
          <a:prstGeom prst="rect">
            <a:avLst/>
          </a:prstGeom>
          <a:noFill/>
        </p:spPr>
        <p:txBody>
          <a:bodyPr wrap="none" rtlCol="0">
            <a:spAutoFit/>
          </a:bodyPr>
          <a:lstStyle/>
          <a:p>
            <a:pPr algn="ctr"/>
            <a:r>
              <a:rPr lang="en-US" sz="1000" u="sng" dirty="0">
                <a:solidFill>
                  <a:schemeClr val="tx1"/>
                </a:solidFill>
                <a:latin typeface="Bookman Old Style" panose="02050604050505020204" pitchFamily="18" charset="0"/>
              </a:rPr>
              <a:t>Thermal </a:t>
            </a:r>
          </a:p>
          <a:p>
            <a:pPr algn="ctr"/>
            <a:r>
              <a:rPr lang="en-US" sz="1000" u="sng" dirty="0">
                <a:solidFill>
                  <a:schemeClr val="tx1"/>
                </a:solidFill>
                <a:latin typeface="Bookman Old Style" panose="02050604050505020204" pitchFamily="18" charset="0"/>
              </a:rPr>
              <a:t>Management</a:t>
            </a:r>
          </a:p>
        </p:txBody>
      </p:sp>
      <p:sp>
        <p:nvSpPr>
          <p:cNvPr id="200" name="TextBox 199">
            <a:extLst>
              <a:ext uri="{FF2B5EF4-FFF2-40B4-BE49-F238E27FC236}">
                <a16:creationId xmlns:a16="http://schemas.microsoft.com/office/drawing/2014/main" id="{D9811E35-5325-4454-A827-20FFCF9FD3CE}"/>
              </a:ext>
            </a:extLst>
          </p:cNvPr>
          <p:cNvSpPr txBox="1"/>
          <p:nvPr/>
        </p:nvSpPr>
        <p:spPr>
          <a:xfrm>
            <a:off x="1406267" y="5959676"/>
            <a:ext cx="513282" cy="230832"/>
          </a:xfrm>
          <a:prstGeom prst="rect">
            <a:avLst/>
          </a:prstGeom>
          <a:noFill/>
        </p:spPr>
        <p:txBody>
          <a:bodyPr wrap="none" rtlCol="0">
            <a:spAutoFit/>
          </a:bodyPr>
          <a:lstStyle/>
          <a:p>
            <a:pPr>
              <a:buClr>
                <a:srgbClr val="00338E"/>
              </a:buClr>
              <a:buSzPct val="150000"/>
            </a:pPr>
            <a:r>
              <a:rPr lang="en-US" sz="900" dirty="0">
                <a:latin typeface="Bookman Old Style" panose="02050604050505020204" pitchFamily="18" charset="0"/>
              </a:rPr>
              <a:t>Vertiv</a:t>
            </a:r>
          </a:p>
        </p:txBody>
      </p:sp>
      <p:sp>
        <p:nvSpPr>
          <p:cNvPr id="201" name="TextBox 200">
            <a:extLst>
              <a:ext uri="{FF2B5EF4-FFF2-40B4-BE49-F238E27FC236}">
                <a16:creationId xmlns:a16="http://schemas.microsoft.com/office/drawing/2014/main" id="{B9CE91C9-C68A-4EAC-823E-CA8BF84BB5F7}"/>
              </a:ext>
            </a:extLst>
          </p:cNvPr>
          <p:cNvSpPr txBox="1"/>
          <p:nvPr/>
        </p:nvSpPr>
        <p:spPr>
          <a:xfrm>
            <a:off x="2130210" y="5959676"/>
            <a:ext cx="752129" cy="230832"/>
          </a:xfrm>
          <a:prstGeom prst="rect">
            <a:avLst/>
          </a:prstGeom>
          <a:noFill/>
        </p:spPr>
        <p:txBody>
          <a:bodyPr wrap="none" rtlCol="0">
            <a:spAutoFit/>
          </a:bodyPr>
          <a:lstStyle/>
          <a:p>
            <a:pPr>
              <a:buClr>
                <a:srgbClr val="00338E"/>
              </a:buClr>
              <a:buSzPct val="150000"/>
            </a:pPr>
            <a:r>
              <a:rPr lang="en-US" sz="900" dirty="0">
                <a:latin typeface="Bookman Old Style" panose="02050604050505020204" pitchFamily="18" charset="0"/>
              </a:rPr>
              <a:t>Schneider</a:t>
            </a:r>
          </a:p>
        </p:txBody>
      </p:sp>
      <p:sp>
        <p:nvSpPr>
          <p:cNvPr id="202" name="TextBox 201">
            <a:extLst>
              <a:ext uri="{FF2B5EF4-FFF2-40B4-BE49-F238E27FC236}">
                <a16:creationId xmlns:a16="http://schemas.microsoft.com/office/drawing/2014/main" id="{CF1B0677-DCC5-45F7-B7A1-3610754F4329}"/>
              </a:ext>
            </a:extLst>
          </p:cNvPr>
          <p:cNvSpPr txBox="1"/>
          <p:nvPr/>
        </p:nvSpPr>
        <p:spPr>
          <a:xfrm>
            <a:off x="3070774" y="5959676"/>
            <a:ext cx="643125" cy="230832"/>
          </a:xfrm>
          <a:prstGeom prst="rect">
            <a:avLst/>
          </a:prstGeom>
          <a:noFill/>
        </p:spPr>
        <p:txBody>
          <a:bodyPr wrap="none" rtlCol="0">
            <a:spAutoFit/>
          </a:bodyPr>
          <a:lstStyle/>
          <a:p>
            <a:pPr>
              <a:buClr>
                <a:srgbClr val="00338E"/>
              </a:buClr>
              <a:buSzPct val="150000"/>
            </a:pPr>
            <a:r>
              <a:rPr lang="en-US" sz="900" dirty="0">
                <a:latin typeface="Bookman Old Style" panose="02050604050505020204" pitchFamily="18" charset="0"/>
              </a:rPr>
              <a:t>Legrand</a:t>
            </a:r>
          </a:p>
        </p:txBody>
      </p:sp>
      <p:sp>
        <p:nvSpPr>
          <p:cNvPr id="207" name="Rectangle 206">
            <a:extLst>
              <a:ext uri="{FF2B5EF4-FFF2-40B4-BE49-F238E27FC236}">
                <a16:creationId xmlns:a16="http://schemas.microsoft.com/office/drawing/2014/main" id="{A58BCC80-6245-4251-B81E-8E09D870C66B}"/>
              </a:ext>
            </a:extLst>
          </p:cNvPr>
          <p:cNvSpPr/>
          <p:nvPr/>
        </p:nvSpPr>
        <p:spPr>
          <a:xfrm>
            <a:off x="1326871" y="6020224"/>
            <a:ext cx="117514" cy="107636"/>
          </a:xfrm>
          <a:prstGeom prst="rect">
            <a:avLst/>
          </a:prstGeom>
          <a:solidFill>
            <a:srgbClr val="003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5646346B-DC73-45CF-B8EF-61897F996794}"/>
              </a:ext>
            </a:extLst>
          </p:cNvPr>
          <p:cNvSpPr/>
          <p:nvPr/>
        </p:nvSpPr>
        <p:spPr>
          <a:xfrm>
            <a:off x="2079364" y="6029573"/>
            <a:ext cx="117514" cy="10763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D50A1B2-0AC4-4384-904C-2B837121FC13}"/>
              </a:ext>
            </a:extLst>
          </p:cNvPr>
          <p:cNvSpPr/>
          <p:nvPr/>
        </p:nvSpPr>
        <p:spPr>
          <a:xfrm>
            <a:off x="2079364" y="6191831"/>
            <a:ext cx="117514" cy="10763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CFAAC47-9A8B-4A16-AFC0-737F23836C2E}"/>
              </a:ext>
            </a:extLst>
          </p:cNvPr>
          <p:cNvSpPr/>
          <p:nvPr/>
        </p:nvSpPr>
        <p:spPr>
          <a:xfrm>
            <a:off x="3023728" y="6029718"/>
            <a:ext cx="117514" cy="107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0BEDF120-9E94-4502-A5C0-AB983DFDA9C1}"/>
              </a:ext>
            </a:extLst>
          </p:cNvPr>
          <p:cNvSpPr/>
          <p:nvPr/>
        </p:nvSpPr>
        <p:spPr>
          <a:xfrm>
            <a:off x="3023728" y="6174286"/>
            <a:ext cx="117514" cy="1076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FE22711D-DA24-4EE5-94D8-D6E61BF6DDCF}"/>
              </a:ext>
            </a:extLst>
          </p:cNvPr>
          <p:cNvSpPr/>
          <p:nvPr/>
        </p:nvSpPr>
        <p:spPr>
          <a:xfrm>
            <a:off x="1326871" y="6182150"/>
            <a:ext cx="117514" cy="1076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5" name="Table 215">
            <a:extLst>
              <a:ext uri="{FF2B5EF4-FFF2-40B4-BE49-F238E27FC236}">
                <a16:creationId xmlns:a16="http://schemas.microsoft.com/office/drawing/2014/main" id="{344FDA70-189C-47F0-AA46-C2DAFBD86B5A}"/>
              </a:ext>
            </a:extLst>
          </p:cNvPr>
          <p:cNvGraphicFramePr>
            <a:graphicFrameLocks noGrp="1"/>
          </p:cNvGraphicFramePr>
          <p:nvPr/>
        </p:nvGraphicFramePr>
        <p:xfrm>
          <a:off x="451903" y="1504299"/>
          <a:ext cx="8227662" cy="2163696"/>
        </p:xfrm>
        <a:graphic>
          <a:graphicData uri="http://schemas.openxmlformats.org/drawingml/2006/table">
            <a:tbl>
              <a:tblPr firstRow="1" bandRow="1">
                <a:tableStyleId>{4CD19E5D-1A89-4C52-9125-348D489F143F}</a:tableStyleId>
              </a:tblPr>
              <a:tblGrid>
                <a:gridCol w="1376897">
                  <a:extLst>
                    <a:ext uri="{9D8B030D-6E8A-4147-A177-3AD203B41FA5}">
                      <a16:colId xmlns:a16="http://schemas.microsoft.com/office/drawing/2014/main" val="3814166454"/>
                    </a:ext>
                  </a:extLst>
                </a:gridCol>
                <a:gridCol w="1370153">
                  <a:extLst>
                    <a:ext uri="{9D8B030D-6E8A-4147-A177-3AD203B41FA5}">
                      <a16:colId xmlns:a16="http://schemas.microsoft.com/office/drawing/2014/main" val="1202112691"/>
                    </a:ext>
                  </a:extLst>
                </a:gridCol>
                <a:gridCol w="1370153">
                  <a:extLst>
                    <a:ext uri="{9D8B030D-6E8A-4147-A177-3AD203B41FA5}">
                      <a16:colId xmlns:a16="http://schemas.microsoft.com/office/drawing/2014/main" val="3337174808"/>
                    </a:ext>
                  </a:extLst>
                </a:gridCol>
                <a:gridCol w="1370153">
                  <a:extLst>
                    <a:ext uri="{9D8B030D-6E8A-4147-A177-3AD203B41FA5}">
                      <a16:colId xmlns:a16="http://schemas.microsoft.com/office/drawing/2014/main" val="799259255"/>
                    </a:ext>
                  </a:extLst>
                </a:gridCol>
                <a:gridCol w="1370153">
                  <a:extLst>
                    <a:ext uri="{9D8B030D-6E8A-4147-A177-3AD203B41FA5}">
                      <a16:colId xmlns:a16="http://schemas.microsoft.com/office/drawing/2014/main" val="344551189"/>
                    </a:ext>
                  </a:extLst>
                </a:gridCol>
                <a:gridCol w="1370153">
                  <a:extLst>
                    <a:ext uri="{9D8B030D-6E8A-4147-A177-3AD203B41FA5}">
                      <a16:colId xmlns:a16="http://schemas.microsoft.com/office/drawing/2014/main" val="248771770"/>
                    </a:ext>
                  </a:extLst>
                </a:gridCol>
              </a:tblGrid>
              <a:tr h="290771">
                <a:tc>
                  <a:txBody>
                    <a:bodyPr/>
                    <a:lstStyle/>
                    <a:p>
                      <a:endParaRPr lang="en-US" dirty="0"/>
                    </a:p>
                  </a:txBody>
                  <a:tcPr>
                    <a:solidFill>
                      <a:schemeClr val="bg1"/>
                    </a:solidFill>
                  </a:tcPr>
                </a:tc>
                <a:tc>
                  <a:txBody>
                    <a:bodyPr/>
                    <a:lstStyle/>
                    <a:p>
                      <a:endParaRPr lang="en-US" sz="800" b="0" dirty="0">
                        <a:solidFill>
                          <a:schemeClr val="tx1"/>
                        </a:solidFill>
                      </a:endParaRPr>
                    </a:p>
                  </a:txBody>
                  <a:tcPr>
                    <a:solidFill>
                      <a:schemeClr val="bg1"/>
                    </a:solidFill>
                  </a:tcPr>
                </a:tc>
                <a:tc>
                  <a:txBody>
                    <a:bodyPr/>
                    <a:lstStyle/>
                    <a:p>
                      <a:endParaRPr lang="en-US" sz="800" b="0" dirty="0">
                        <a:solidFill>
                          <a:schemeClr val="tx1"/>
                        </a:solidFill>
                      </a:endParaRPr>
                    </a:p>
                  </a:txBody>
                  <a:tcPr>
                    <a:solidFill>
                      <a:schemeClr val="bg1"/>
                    </a:solidFill>
                  </a:tcPr>
                </a:tc>
                <a:tc>
                  <a:txBody>
                    <a:bodyPr/>
                    <a:lstStyle/>
                    <a:p>
                      <a:endParaRPr lang="en-US" sz="800" b="0" dirty="0">
                        <a:solidFill>
                          <a:schemeClr val="tx1"/>
                        </a:solidFill>
                      </a:endParaRPr>
                    </a:p>
                  </a:txBody>
                  <a:tcPr>
                    <a:solidFill>
                      <a:schemeClr val="bg1"/>
                    </a:solidFill>
                  </a:tcPr>
                </a:tc>
                <a:tc>
                  <a:txBody>
                    <a:bodyPr/>
                    <a:lstStyle/>
                    <a:p>
                      <a:endParaRPr lang="en-US" sz="800" b="0" dirty="0">
                        <a:solidFill>
                          <a:schemeClr val="tx1"/>
                        </a:solidFill>
                      </a:endParaRPr>
                    </a:p>
                  </a:txBody>
                  <a:tcPr>
                    <a:solidFill>
                      <a:schemeClr val="bg1"/>
                    </a:solidFill>
                  </a:tcPr>
                </a:tc>
                <a:tc>
                  <a:txBody>
                    <a:bodyPr/>
                    <a:lstStyle/>
                    <a:p>
                      <a:endParaRPr lang="en-US" sz="800" b="0" dirty="0">
                        <a:solidFill>
                          <a:schemeClr val="tx1"/>
                        </a:solidFill>
                      </a:endParaRPr>
                    </a:p>
                  </a:txBody>
                  <a:tcPr>
                    <a:solidFill>
                      <a:schemeClr val="bg1"/>
                    </a:solidFill>
                  </a:tcPr>
                </a:tc>
                <a:extLst>
                  <a:ext uri="{0D108BD9-81ED-4DB2-BD59-A6C34878D82A}">
                    <a16:rowId xmlns:a16="http://schemas.microsoft.com/office/drawing/2014/main" val="3414890158"/>
                  </a:ext>
                </a:extLst>
              </a:tr>
              <a:tr h="290771">
                <a:tc>
                  <a:txBody>
                    <a:bodyPr/>
                    <a:lstStyle/>
                    <a:p>
                      <a:r>
                        <a:rPr lang="en-US" sz="800" dirty="0">
                          <a:solidFill>
                            <a:schemeClr val="tx1"/>
                          </a:solidFill>
                        </a:rPr>
                        <a:t>Data Centers</a:t>
                      </a: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13644814"/>
                  </a:ext>
                </a:extLst>
              </a:tr>
              <a:tr h="290771">
                <a:tc>
                  <a:txBody>
                    <a:bodyPr/>
                    <a:lstStyle/>
                    <a:p>
                      <a:r>
                        <a:rPr lang="en-US" sz="800" dirty="0">
                          <a:solidFill>
                            <a:schemeClr val="tx1"/>
                          </a:solidFill>
                        </a:rPr>
                        <a:t>Communications</a:t>
                      </a: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extLst>
                  <a:ext uri="{0D108BD9-81ED-4DB2-BD59-A6C34878D82A}">
                    <a16:rowId xmlns:a16="http://schemas.microsoft.com/office/drawing/2014/main" val="1730533"/>
                  </a:ext>
                </a:extLst>
              </a:tr>
              <a:tr h="290771">
                <a:tc>
                  <a:txBody>
                    <a:bodyPr/>
                    <a:lstStyle/>
                    <a:p>
                      <a:r>
                        <a:rPr lang="en-US" sz="800" dirty="0">
                          <a:solidFill>
                            <a:schemeClr val="tx1"/>
                          </a:solidFill>
                        </a:rPr>
                        <a:t>Industrial</a:t>
                      </a: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tc>
                  <a:txBody>
                    <a:bodyPr/>
                    <a:lstStyle/>
                    <a:p>
                      <a:endParaRPr lang="en-US"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766562022"/>
                  </a:ext>
                </a:extLst>
              </a:tr>
              <a:tr h="290771">
                <a:tc>
                  <a:txBody>
                    <a:bodyPr/>
                    <a:lstStyle/>
                    <a:p>
                      <a:r>
                        <a:rPr lang="en-US" sz="800" dirty="0">
                          <a:solidFill>
                            <a:schemeClr val="tx1"/>
                          </a:solidFill>
                        </a:rPr>
                        <a:t>Power, Thermal, Service</a:t>
                      </a: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tc>
                  <a:txBody>
                    <a:bodyPr/>
                    <a:lstStyle/>
                    <a:p>
                      <a:endParaRPr lang="en-US" dirty="0">
                        <a:solidFill>
                          <a:schemeClr val="tx1"/>
                        </a:solidFill>
                      </a:endParaRPr>
                    </a:p>
                  </a:txBody>
                  <a:tcPr>
                    <a:solidFill>
                      <a:schemeClr val="bg1">
                        <a:lumMod val="95000"/>
                      </a:schemeClr>
                    </a:solidFill>
                  </a:tcPr>
                </a:tc>
                <a:extLst>
                  <a:ext uri="{0D108BD9-81ED-4DB2-BD59-A6C34878D82A}">
                    <a16:rowId xmlns:a16="http://schemas.microsoft.com/office/drawing/2014/main" val="3031707842"/>
                  </a:ext>
                </a:extLst>
              </a:tr>
              <a:tr h="319848">
                <a:tc>
                  <a:txBody>
                    <a:bodyPr/>
                    <a:lstStyle/>
                    <a:p>
                      <a:r>
                        <a:rPr lang="en-US" sz="800" dirty="0">
                          <a:solidFill>
                            <a:schemeClr val="tx1"/>
                          </a:solidFill>
                        </a:rPr>
                        <a:t>Revenue Growth</a:t>
                      </a:r>
                      <a:r>
                        <a:rPr lang="en-US" sz="800" b="1" baseline="30000" dirty="0">
                          <a:solidFill>
                            <a:schemeClr val="tx1"/>
                          </a:solidFill>
                        </a:rPr>
                        <a:t>1</a:t>
                      </a:r>
                    </a:p>
                  </a:txBody>
                  <a:tcPr>
                    <a:solidFill>
                      <a:schemeClr val="accent1">
                        <a:lumMod val="20000"/>
                        <a:lumOff val="80000"/>
                      </a:schemeClr>
                    </a:solidFill>
                  </a:tcPr>
                </a:tc>
                <a:tc>
                  <a:txBody>
                    <a:bodyPr/>
                    <a:lstStyle/>
                    <a:p>
                      <a:pPr algn="ctr"/>
                      <a:r>
                        <a:rPr lang="en-US" sz="800" dirty="0">
                          <a:solidFill>
                            <a:schemeClr val="tx1"/>
                          </a:solidFill>
                        </a:rPr>
                        <a:t>3.3%</a:t>
                      </a:r>
                    </a:p>
                  </a:txBody>
                  <a:tcPr anchor="ctr">
                    <a:solidFill>
                      <a:schemeClr val="accent1">
                        <a:lumMod val="20000"/>
                        <a:lumOff val="80000"/>
                      </a:schemeClr>
                    </a:solidFill>
                  </a:tcPr>
                </a:tc>
                <a:tc>
                  <a:txBody>
                    <a:bodyPr/>
                    <a:lstStyle/>
                    <a:p>
                      <a:pPr algn="ctr"/>
                      <a:r>
                        <a:rPr lang="en-US" sz="800" dirty="0">
                          <a:solidFill>
                            <a:schemeClr val="tx1"/>
                          </a:solidFill>
                        </a:rPr>
                        <a:t>(0.9)%</a:t>
                      </a:r>
                    </a:p>
                  </a:txBody>
                  <a:tcPr anchor="ctr">
                    <a:solidFill>
                      <a:schemeClr val="accent1">
                        <a:lumMod val="20000"/>
                        <a:lumOff val="80000"/>
                      </a:schemeClr>
                    </a:solidFill>
                  </a:tcPr>
                </a:tc>
                <a:tc>
                  <a:txBody>
                    <a:bodyPr/>
                    <a:lstStyle/>
                    <a:p>
                      <a:pPr algn="ctr"/>
                      <a:r>
                        <a:rPr lang="en-US" sz="800" dirty="0">
                          <a:solidFill>
                            <a:schemeClr val="tx1"/>
                          </a:solidFill>
                        </a:rPr>
                        <a:t>3.1%</a:t>
                      </a:r>
                    </a:p>
                  </a:txBody>
                  <a:tcPr anchor="ctr">
                    <a:solidFill>
                      <a:schemeClr val="accent1">
                        <a:lumMod val="20000"/>
                        <a:lumOff val="80000"/>
                      </a:schemeClr>
                    </a:solidFill>
                  </a:tcPr>
                </a:tc>
                <a:tc>
                  <a:txBody>
                    <a:bodyPr/>
                    <a:lstStyle/>
                    <a:p>
                      <a:pPr algn="ctr"/>
                      <a:r>
                        <a:rPr lang="en-US" sz="800" dirty="0">
                          <a:solidFill>
                            <a:schemeClr val="tx1"/>
                          </a:solidFill>
                        </a:rPr>
                        <a:t>2.9%</a:t>
                      </a:r>
                    </a:p>
                  </a:txBody>
                  <a:tcPr anchor="ctr">
                    <a:solidFill>
                      <a:schemeClr val="accent1">
                        <a:lumMod val="20000"/>
                        <a:lumOff val="80000"/>
                      </a:schemeClr>
                    </a:solidFill>
                  </a:tcPr>
                </a:tc>
                <a:tc>
                  <a:txBody>
                    <a:bodyPr/>
                    <a:lstStyle/>
                    <a:p>
                      <a:pPr algn="ctr"/>
                      <a:r>
                        <a:rPr lang="en-US" sz="800" dirty="0">
                          <a:solidFill>
                            <a:schemeClr val="tx1"/>
                          </a:solidFill>
                        </a:rPr>
                        <a:t>1.1%</a:t>
                      </a:r>
                    </a:p>
                  </a:txBody>
                  <a:tcPr anchor="ctr">
                    <a:solidFill>
                      <a:schemeClr val="accent1">
                        <a:lumMod val="20000"/>
                        <a:lumOff val="80000"/>
                      </a:schemeClr>
                    </a:solidFill>
                  </a:tcPr>
                </a:tc>
                <a:extLst>
                  <a:ext uri="{0D108BD9-81ED-4DB2-BD59-A6C34878D82A}">
                    <a16:rowId xmlns:a16="http://schemas.microsoft.com/office/drawing/2014/main" val="2962293819"/>
                  </a:ext>
                </a:extLst>
              </a:tr>
              <a:tr h="319848">
                <a:tc>
                  <a:txBody>
                    <a:bodyPr/>
                    <a:lstStyle/>
                    <a:p>
                      <a:r>
                        <a:rPr lang="en-US" sz="800" dirty="0">
                          <a:solidFill>
                            <a:schemeClr val="tx1"/>
                          </a:solidFill>
                        </a:rPr>
                        <a:t>EBITDA Growth</a:t>
                      </a:r>
                      <a:r>
                        <a:rPr lang="en-US" sz="800" b="1" baseline="30000" dirty="0">
                          <a:solidFill>
                            <a:schemeClr val="tx1"/>
                          </a:solidFill>
                        </a:rPr>
                        <a:t>1</a:t>
                      </a:r>
                      <a:r>
                        <a:rPr lang="en-US" sz="800" dirty="0">
                          <a:solidFill>
                            <a:schemeClr val="tx1"/>
                          </a:solidFill>
                        </a:rPr>
                        <a:t> </a:t>
                      </a:r>
                    </a:p>
                  </a:txBody>
                  <a:tcPr>
                    <a:solidFill>
                      <a:schemeClr val="bg1">
                        <a:lumMod val="95000"/>
                      </a:schemeClr>
                    </a:solidFill>
                  </a:tcPr>
                </a:tc>
                <a:tc>
                  <a:txBody>
                    <a:bodyPr/>
                    <a:lstStyle/>
                    <a:p>
                      <a:pPr algn="ctr"/>
                      <a:r>
                        <a:rPr lang="en-US" sz="800" dirty="0">
                          <a:solidFill>
                            <a:schemeClr val="tx1"/>
                          </a:solidFill>
                        </a:rPr>
                        <a:t>8.8%</a:t>
                      </a:r>
                    </a:p>
                  </a:txBody>
                  <a:tcPr anchor="ctr">
                    <a:solidFill>
                      <a:schemeClr val="bg1">
                        <a:lumMod val="95000"/>
                      </a:schemeClr>
                    </a:solidFill>
                  </a:tcPr>
                </a:tc>
                <a:tc>
                  <a:txBody>
                    <a:bodyPr/>
                    <a:lstStyle/>
                    <a:p>
                      <a:pPr algn="ctr"/>
                      <a:r>
                        <a:rPr lang="en-US" sz="800" dirty="0">
                          <a:solidFill>
                            <a:schemeClr val="tx1"/>
                          </a:solidFill>
                        </a:rPr>
                        <a:t>1.9%</a:t>
                      </a:r>
                    </a:p>
                  </a:txBody>
                  <a:tcPr anchor="ctr">
                    <a:solidFill>
                      <a:schemeClr val="bg1">
                        <a:lumMod val="95000"/>
                      </a:schemeClr>
                    </a:solidFill>
                  </a:tcPr>
                </a:tc>
                <a:tc>
                  <a:txBody>
                    <a:bodyPr/>
                    <a:lstStyle/>
                    <a:p>
                      <a:pPr algn="ctr"/>
                      <a:r>
                        <a:rPr lang="en-US" sz="800" dirty="0">
                          <a:solidFill>
                            <a:schemeClr val="tx1"/>
                          </a:solidFill>
                        </a:rPr>
                        <a:t>2.4%</a:t>
                      </a:r>
                    </a:p>
                  </a:txBody>
                  <a:tcPr anchor="ctr">
                    <a:solidFill>
                      <a:schemeClr val="bg1">
                        <a:lumMod val="95000"/>
                      </a:schemeClr>
                    </a:solidFill>
                  </a:tcPr>
                </a:tc>
                <a:tc>
                  <a:txBody>
                    <a:bodyPr/>
                    <a:lstStyle/>
                    <a:p>
                      <a:pPr algn="ctr"/>
                      <a:r>
                        <a:rPr lang="en-US" sz="800" dirty="0">
                          <a:solidFill>
                            <a:schemeClr val="tx1"/>
                          </a:solidFill>
                        </a:rPr>
                        <a:t>3.9%</a:t>
                      </a:r>
                    </a:p>
                  </a:txBody>
                  <a:tcPr anchor="ctr">
                    <a:solidFill>
                      <a:schemeClr val="bg1">
                        <a:lumMod val="95000"/>
                      </a:schemeClr>
                    </a:solidFill>
                  </a:tcPr>
                </a:tc>
                <a:tc>
                  <a:txBody>
                    <a:bodyPr/>
                    <a:lstStyle/>
                    <a:p>
                      <a:pPr algn="ctr"/>
                      <a:r>
                        <a:rPr lang="en-US" sz="800" dirty="0">
                          <a:solidFill>
                            <a:schemeClr val="tx1"/>
                          </a:solidFill>
                        </a:rPr>
                        <a:t>1.7%</a:t>
                      </a:r>
                    </a:p>
                  </a:txBody>
                  <a:tcPr anchor="ctr">
                    <a:solidFill>
                      <a:schemeClr val="bg1">
                        <a:lumMod val="95000"/>
                      </a:schemeClr>
                    </a:solidFill>
                  </a:tcPr>
                </a:tc>
                <a:extLst>
                  <a:ext uri="{0D108BD9-81ED-4DB2-BD59-A6C34878D82A}">
                    <a16:rowId xmlns:a16="http://schemas.microsoft.com/office/drawing/2014/main" val="2907450902"/>
                  </a:ext>
                </a:extLst>
              </a:tr>
            </a:tbl>
          </a:graphicData>
        </a:graphic>
      </p:graphicFrame>
      <p:pic>
        <p:nvPicPr>
          <p:cNvPr id="235" name="Picture 234" descr="Logo&#10;&#10;Description automatically generated">
            <a:extLst>
              <a:ext uri="{FF2B5EF4-FFF2-40B4-BE49-F238E27FC236}">
                <a16:creationId xmlns:a16="http://schemas.microsoft.com/office/drawing/2014/main" id="{8BC1E5C5-1670-4FDB-A750-BCC4E48C9B6C}"/>
              </a:ext>
            </a:extLst>
          </p:cNvPr>
          <p:cNvPicPr>
            <a:picLocks noChangeAspect="1"/>
          </p:cNvPicPr>
          <p:nvPr/>
        </p:nvPicPr>
        <p:blipFill>
          <a:blip r:embed="rId25"/>
          <a:stretch>
            <a:fillRect/>
          </a:stretch>
        </p:blipFill>
        <p:spPr>
          <a:xfrm>
            <a:off x="3551301" y="1587713"/>
            <a:ext cx="767232" cy="210350"/>
          </a:xfrm>
          <a:prstGeom prst="rect">
            <a:avLst/>
          </a:prstGeom>
        </p:spPr>
      </p:pic>
      <p:pic>
        <p:nvPicPr>
          <p:cNvPr id="239" name="Picture 238" descr="Logo, company name&#10;&#10;Description automatically generated">
            <a:extLst>
              <a:ext uri="{FF2B5EF4-FFF2-40B4-BE49-F238E27FC236}">
                <a16:creationId xmlns:a16="http://schemas.microsoft.com/office/drawing/2014/main" id="{4A0B6A94-C2B4-443A-B9BB-B908A39A410A}"/>
              </a:ext>
            </a:extLst>
          </p:cNvPr>
          <p:cNvPicPr>
            <a:picLocks noChangeAspect="1"/>
          </p:cNvPicPr>
          <p:nvPr/>
        </p:nvPicPr>
        <p:blipFill>
          <a:blip r:embed="rId26"/>
          <a:stretch>
            <a:fillRect/>
          </a:stretch>
        </p:blipFill>
        <p:spPr>
          <a:xfrm>
            <a:off x="6408588" y="1559733"/>
            <a:ext cx="558895" cy="249102"/>
          </a:xfrm>
          <a:prstGeom prst="rect">
            <a:avLst/>
          </a:prstGeom>
        </p:spPr>
      </p:pic>
      <p:sp>
        <p:nvSpPr>
          <p:cNvPr id="213" name="Google Shape;226;p29">
            <a:extLst>
              <a:ext uri="{FF2B5EF4-FFF2-40B4-BE49-F238E27FC236}">
                <a16:creationId xmlns:a16="http://schemas.microsoft.com/office/drawing/2014/main" id="{D8F9C31D-B172-4601-AC01-BF0272BC2437}"/>
              </a:ext>
            </a:extLst>
          </p:cNvPr>
          <p:cNvSpPr txBox="1"/>
          <p:nvPr/>
        </p:nvSpPr>
        <p:spPr>
          <a:xfrm>
            <a:off x="454193" y="1242468"/>
            <a:ext cx="8225371" cy="307800"/>
          </a:xfrm>
          <a:prstGeom prst="rect">
            <a:avLst/>
          </a:prstGeom>
          <a:solidFill>
            <a:srgbClr val="00338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50"/>
              <a:buFont typeface="Bookman Old Style"/>
              <a:buNone/>
              <a:tabLst/>
              <a:defRPr/>
            </a:pPr>
            <a:r>
              <a:rPr kumimoji="0" lang="en-US" sz="1400" b="0" i="0" u="none" strike="noStrike" kern="0" cap="none" spc="0" normalizeH="0" baseline="0" noProof="0" dirty="0">
                <a:ln>
                  <a:noFill/>
                </a:ln>
                <a:solidFill>
                  <a:srgbClr val="FFFFFF"/>
                </a:solidFill>
                <a:effectLst/>
                <a:uLnTx/>
                <a:uFillTx/>
                <a:latin typeface="Bookman Old Style"/>
                <a:cs typeface="Arial"/>
                <a:sym typeface="Bookman Old Style"/>
              </a:rPr>
              <a:t>Leading Global Player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350"/>
              <a:buFont typeface="Arial"/>
              <a:buNone/>
              <a:tabLst/>
              <a:defRPr/>
            </a:pPr>
            <a:endParaRPr kumimoji="0" sz="1400" b="0" i="0" u="none" strike="noStrike" kern="0" cap="none" spc="0" normalizeH="0" baseline="0" noProof="0" dirty="0">
              <a:ln>
                <a:noFill/>
              </a:ln>
              <a:solidFill>
                <a:srgbClr val="FFFFFF"/>
              </a:solidFill>
              <a:effectLst/>
              <a:uLnTx/>
              <a:uFillTx/>
              <a:latin typeface="Bookman Old Style"/>
              <a:ea typeface="Bookman Old Style"/>
              <a:cs typeface="Bookman Old Style"/>
              <a:sym typeface="Bookman Old Style"/>
            </a:endParaRPr>
          </a:p>
        </p:txBody>
      </p:sp>
      <p:pic>
        <p:nvPicPr>
          <p:cNvPr id="243" name="Graphic 242" descr="Checkmark">
            <a:extLst>
              <a:ext uri="{FF2B5EF4-FFF2-40B4-BE49-F238E27FC236}">
                <a16:creationId xmlns:a16="http://schemas.microsoft.com/office/drawing/2014/main" id="{25FCCAC1-9B88-48AC-BB95-49094BF5DCD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374480" y="1833416"/>
            <a:ext cx="264869" cy="264869"/>
          </a:xfrm>
          <a:prstGeom prst="rect">
            <a:avLst/>
          </a:prstGeom>
        </p:spPr>
      </p:pic>
      <p:pic>
        <p:nvPicPr>
          <p:cNvPr id="244" name="Graphic 243" descr="Checkmark">
            <a:extLst>
              <a:ext uri="{FF2B5EF4-FFF2-40B4-BE49-F238E27FC236}">
                <a16:creationId xmlns:a16="http://schemas.microsoft.com/office/drawing/2014/main" id="{1589757D-BF0A-410D-A75F-3C7BF7D0001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374480" y="2146036"/>
            <a:ext cx="264869" cy="264869"/>
          </a:xfrm>
          <a:prstGeom prst="rect">
            <a:avLst/>
          </a:prstGeom>
        </p:spPr>
      </p:pic>
      <p:pic>
        <p:nvPicPr>
          <p:cNvPr id="245" name="Graphic 244" descr="Checkmark">
            <a:extLst>
              <a:ext uri="{FF2B5EF4-FFF2-40B4-BE49-F238E27FC236}">
                <a16:creationId xmlns:a16="http://schemas.microsoft.com/office/drawing/2014/main" id="{DE9E4961-2E8D-49F5-98AF-A75849F1DF2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79959" y="1833416"/>
            <a:ext cx="264869" cy="264869"/>
          </a:xfrm>
          <a:prstGeom prst="rect">
            <a:avLst/>
          </a:prstGeom>
        </p:spPr>
      </p:pic>
      <p:pic>
        <p:nvPicPr>
          <p:cNvPr id="246" name="Graphic 245" descr="Checkmark">
            <a:extLst>
              <a:ext uri="{FF2B5EF4-FFF2-40B4-BE49-F238E27FC236}">
                <a16:creationId xmlns:a16="http://schemas.microsoft.com/office/drawing/2014/main" id="{A4B6DC0E-BE33-4337-955B-ED77997C0C5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374480" y="2448707"/>
            <a:ext cx="264869" cy="264869"/>
          </a:xfrm>
          <a:prstGeom prst="rect">
            <a:avLst/>
          </a:prstGeom>
        </p:spPr>
      </p:pic>
      <p:pic>
        <p:nvPicPr>
          <p:cNvPr id="247" name="Graphic 246" descr="Checkmark">
            <a:extLst>
              <a:ext uri="{FF2B5EF4-FFF2-40B4-BE49-F238E27FC236}">
                <a16:creationId xmlns:a16="http://schemas.microsoft.com/office/drawing/2014/main" id="{8320E43C-C0F4-4572-A37F-E2998B84751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374480" y="2748882"/>
            <a:ext cx="264869" cy="264869"/>
          </a:xfrm>
          <a:prstGeom prst="rect">
            <a:avLst/>
          </a:prstGeom>
        </p:spPr>
      </p:pic>
      <p:pic>
        <p:nvPicPr>
          <p:cNvPr id="248" name="Graphic 247" descr="Checkmark">
            <a:extLst>
              <a:ext uri="{FF2B5EF4-FFF2-40B4-BE49-F238E27FC236}">
                <a16:creationId xmlns:a16="http://schemas.microsoft.com/office/drawing/2014/main" id="{7D31DCD8-0046-4033-9A76-81B7C211F37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79959" y="2448707"/>
            <a:ext cx="264869" cy="264869"/>
          </a:xfrm>
          <a:prstGeom prst="rect">
            <a:avLst/>
          </a:prstGeom>
        </p:spPr>
      </p:pic>
      <p:pic>
        <p:nvPicPr>
          <p:cNvPr id="249" name="Graphic 248" descr="Checkmark">
            <a:extLst>
              <a:ext uri="{FF2B5EF4-FFF2-40B4-BE49-F238E27FC236}">
                <a16:creationId xmlns:a16="http://schemas.microsoft.com/office/drawing/2014/main" id="{7B6F302F-F504-420C-A65E-42A1A2CD6DC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79959" y="2748882"/>
            <a:ext cx="264869" cy="264869"/>
          </a:xfrm>
          <a:prstGeom prst="rect">
            <a:avLst/>
          </a:prstGeom>
        </p:spPr>
      </p:pic>
      <p:pic>
        <p:nvPicPr>
          <p:cNvPr id="250" name="Graphic 249" descr="Checkmark">
            <a:extLst>
              <a:ext uri="{FF2B5EF4-FFF2-40B4-BE49-F238E27FC236}">
                <a16:creationId xmlns:a16="http://schemas.microsoft.com/office/drawing/2014/main" id="{E063B78F-0B36-44CB-A567-A6292F180CB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17569" y="1833416"/>
            <a:ext cx="264869" cy="264869"/>
          </a:xfrm>
          <a:prstGeom prst="rect">
            <a:avLst/>
          </a:prstGeom>
        </p:spPr>
      </p:pic>
      <p:pic>
        <p:nvPicPr>
          <p:cNvPr id="251" name="Graphic 250" descr="Checkmark">
            <a:extLst>
              <a:ext uri="{FF2B5EF4-FFF2-40B4-BE49-F238E27FC236}">
                <a16:creationId xmlns:a16="http://schemas.microsoft.com/office/drawing/2014/main" id="{0C569BDE-D732-4807-A6B3-79F8B500A38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17569" y="2146036"/>
            <a:ext cx="264869" cy="264869"/>
          </a:xfrm>
          <a:prstGeom prst="rect">
            <a:avLst/>
          </a:prstGeom>
        </p:spPr>
      </p:pic>
      <p:pic>
        <p:nvPicPr>
          <p:cNvPr id="253" name="Graphic 252" descr="Checkmark">
            <a:extLst>
              <a:ext uri="{FF2B5EF4-FFF2-40B4-BE49-F238E27FC236}">
                <a16:creationId xmlns:a16="http://schemas.microsoft.com/office/drawing/2014/main" id="{7513AE5A-0F2E-42BE-BFF1-CFC709B47067}"/>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17569" y="2748882"/>
            <a:ext cx="264869" cy="264869"/>
          </a:xfrm>
          <a:prstGeom prst="rect">
            <a:avLst/>
          </a:prstGeom>
        </p:spPr>
      </p:pic>
      <p:pic>
        <p:nvPicPr>
          <p:cNvPr id="254" name="Graphic 253" descr="Checkmark">
            <a:extLst>
              <a:ext uri="{FF2B5EF4-FFF2-40B4-BE49-F238E27FC236}">
                <a16:creationId xmlns:a16="http://schemas.microsoft.com/office/drawing/2014/main" id="{D7D1DC5A-2482-4086-AA50-FF5851F3A412}"/>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86244" y="2448707"/>
            <a:ext cx="264869" cy="264869"/>
          </a:xfrm>
          <a:prstGeom prst="rect">
            <a:avLst/>
          </a:prstGeom>
        </p:spPr>
      </p:pic>
      <p:pic>
        <p:nvPicPr>
          <p:cNvPr id="255" name="Graphic 254" descr="Checkmark">
            <a:extLst>
              <a:ext uri="{FF2B5EF4-FFF2-40B4-BE49-F238E27FC236}">
                <a16:creationId xmlns:a16="http://schemas.microsoft.com/office/drawing/2014/main" id="{4D3CA177-068E-46A5-9B1F-6C680FF5F7E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86244" y="2146036"/>
            <a:ext cx="264869" cy="264869"/>
          </a:xfrm>
          <a:prstGeom prst="rect">
            <a:avLst/>
          </a:prstGeom>
        </p:spPr>
      </p:pic>
      <p:pic>
        <p:nvPicPr>
          <p:cNvPr id="64" name="Graphic 63" descr="Checkmark">
            <a:extLst>
              <a:ext uri="{FF2B5EF4-FFF2-40B4-BE49-F238E27FC236}">
                <a16:creationId xmlns:a16="http://schemas.microsoft.com/office/drawing/2014/main" id="{BB65E678-6E8E-43DB-AF4A-F3DAC492A50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859772" y="2748882"/>
            <a:ext cx="264869" cy="264869"/>
          </a:xfrm>
          <a:prstGeom prst="rect">
            <a:avLst/>
          </a:prstGeom>
        </p:spPr>
      </p:pic>
      <p:pic>
        <p:nvPicPr>
          <p:cNvPr id="65" name="Graphic 64" descr="Checkmark">
            <a:extLst>
              <a:ext uri="{FF2B5EF4-FFF2-40B4-BE49-F238E27FC236}">
                <a16:creationId xmlns:a16="http://schemas.microsoft.com/office/drawing/2014/main" id="{A4B0D067-7173-4641-B326-4645A57389D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859772" y="2146036"/>
            <a:ext cx="264869" cy="264869"/>
          </a:xfrm>
          <a:prstGeom prst="rect">
            <a:avLst/>
          </a:prstGeom>
        </p:spPr>
      </p:pic>
      <p:pic>
        <p:nvPicPr>
          <p:cNvPr id="67" name="Graphic 66" descr="Checkmark">
            <a:extLst>
              <a:ext uri="{FF2B5EF4-FFF2-40B4-BE49-F238E27FC236}">
                <a16:creationId xmlns:a16="http://schemas.microsoft.com/office/drawing/2014/main" id="{9C04D193-FA68-45DD-98F4-1AEEAB5CD9B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859772" y="1833416"/>
            <a:ext cx="264869" cy="264869"/>
          </a:xfrm>
          <a:prstGeom prst="rect">
            <a:avLst/>
          </a:prstGeom>
        </p:spPr>
      </p:pic>
      <p:sp>
        <p:nvSpPr>
          <p:cNvPr id="68" name="Rectangle 67">
            <a:extLst>
              <a:ext uri="{FF2B5EF4-FFF2-40B4-BE49-F238E27FC236}">
                <a16:creationId xmlns:a16="http://schemas.microsoft.com/office/drawing/2014/main" id="{CA8175C1-A944-41ED-8B67-D0353870FDE4}"/>
              </a:ext>
            </a:extLst>
          </p:cNvPr>
          <p:cNvSpPr/>
          <p:nvPr/>
        </p:nvSpPr>
        <p:spPr>
          <a:xfrm>
            <a:off x="1829984" y="1573274"/>
            <a:ext cx="1370230" cy="212096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picture containing drawing&#10;&#10;Description automatically generated">
            <a:extLst>
              <a:ext uri="{FF2B5EF4-FFF2-40B4-BE49-F238E27FC236}">
                <a16:creationId xmlns:a16="http://schemas.microsoft.com/office/drawing/2014/main" id="{43404E40-2A6A-4EC6-9B61-A85FB4A5992B}"/>
              </a:ext>
            </a:extLst>
          </p:cNvPr>
          <p:cNvPicPr>
            <a:picLocks noChangeAspect="1"/>
          </p:cNvPicPr>
          <p:nvPr/>
        </p:nvPicPr>
        <p:blipFill>
          <a:blip r:embed="rId31"/>
          <a:stretch>
            <a:fillRect/>
          </a:stretch>
        </p:blipFill>
        <p:spPr>
          <a:xfrm>
            <a:off x="7590535" y="1580030"/>
            <a:ext cx="747178" cy="220359"/>
          </a:xfrm>
          <a:prstGeom prst="rect">
            <a:avLst/>
          </a:prstGeom>
        </p:spPr>
      </p:pic>
      <p:pic>
        <p:nvPicPr>
          <p:cNvPr id="75" name="Picture 74" descr="A picture containing logo&#10;&#10;Description automatically generated">
            <a:extLst>
              <a:ext uri="{FF2B5EF4-FFF2-40B4-BE49-F238E27FC236}">
                <a16:creationId xmlns:a16="http://schemas.microsoft.com/office/drawing/2014/main" id="{C5024175-2026-45CB-BCF3-6C48F5475705}"/>
              </a:ext>
            </a:extLst>
          </p:cNvPr>
          <p:cNvPicPr>
            <a:picLocks noChangeAspect="1"/>
          </p:cNvPicPr>
          <p:nvPr/>
        </p:nvPicPr>
        <p:blipFill>
          <a:blip r:embed="rId32"/>
          <a:stretch>
            <a:fillRect/>
          </a:stretch>
        </p:blipFill>
        <p:spPr>
          <a:xfrm>
            <a:off x="4941583" y="1588058"/>
            <a:ext cx="843955" cy="209012"/>
          </a:xfrm>
          <a:prstGeom prst="rect">
            <a:avLst/>
          </a:prstGeom>
        </p:spPr>
      </p:pic>
      <p:pic>
        <p:nvPicPr>
          <p:cNvPr id="83" name="Picture 82" descr="Text, logo&#10;&#10;Description automatically generated">
            <a:extLst>
              <a:ext uri="{FF2B5EF4-FFF2-40B4-BE49-F238E27FC236}">
                <a16:creationId xmlns:a16="http://schemas.microsoft.com/office/drawing/2014/main" id="{E3AF53B9-8DF1-4576-B1E2-F55CE82A0F5A}"/>
              </a:ext>
            </a:extLst>
          </p:cNvPr>
          <p:cNvPicPr>
            <a:picLocks noChangeAspect="1"/>
          </p:cNvPicPr>
          <p:nvPr/>
        </p:nvPicPr>
        <p:blipFill>
          <a:blip r:embed="rId33"/>
          <a:stretch>
            <a:fillRect/>
          </a:stretch>
        </p:blipFill>
        <p:spPr>
          <a:xfrm>
            <a:off x="2084296" y="1587713"/>
            <a:ext cx="843955" cy="208175"/>
          </a:xfrm>
          <a:prstGeom prst="rect">
            <a:avLst/>
          </a:prstGeom>
        </p:spPr>
      </p:pic>
      <p:sp>
        <p:nvSpPr>
          <p:cNvPr id="2" name="TextBox 1">
            <a:extLst>
              <a:ext uri="{FF2B5EF4-FFF2-40B4-BE49-F238E27FC236}">
                <a16:creationId xmlns:a16="http://schemas.microsoft.com/office/drawing/2014/main" id="{C93BBF66-05DD-408F-949A-470FDA194DA9}"/>
              </a:ext>
            </a:extLst>
          </p:cNvPr>
          <p:cNvSpPr txBox="1"/>
          <p:nvPr/>
        </p:nvSpPr>
        <p:spPr>
          <a:xfrm>
            <a:off x="457194" y="6354523"/>
            <a:ext cx="411480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464653"/>
              </a:buClr>
              <a:buSzPts val="1050"/>
              <a:buFont typeface="Bookman Old Style"/>
              <a:buNone/>
              <a:tabLst/>
              <a:defRPr/>
            </a:pP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rPr>
              <a:t>Sources: </a:t>
            </a:r>
            <a:r>
              <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Seeking Alpha, Investor Presentation  </a:t>
            </a:r>
          </a:p>
          <a:p>
            <a:pPr marL="228600" marR="0" lvl="0" indent="-228600" algn="l" defTabSz="914400" rtl="0" eaLnBrk="1" fontAlgn="auto" latinLnBrk="0" hangingPunct="1">
              <a:lnSpc>
                <a:spcPct val="100000"/>
              </a:lnSpc>
              <a:spcBef>
                <a:spcPts val="0"/>
              </a:spcBef>
              <a:spcAft>
                <a:spcPts val="0"/>
              </a:spcAft>
              <a:buClr>
                <a:srgbClr val="464653"/>
              </a:buClr>
              <a:buSzPts val="1050"/>
              <a:buFont typeface="Bookman Old Style"/>
              <a:buAutoNum type="arabicPeriod"/>
              <a:tabLst/>
              <a:defRPr/>
            </a:pPr>
            <a:r>
              <a:rPr lang="en-US" sz="900" dirty="0">
                <a:solidFill>
                  <a:srgbClr val="464653"/>
                </a:solidFill>
                <a:latin typeface="Bookman Old Style"/>
                <a:ea typeface="Bookman Old Style"/>
                <a:cs typeface="Bookman Old Style"/>
                <a:sym typeface="Bookman Old Style"/>
              </a:rPr>
              <a:t>CAGR from 2018A – 2020E</a:t>
            </a:r>
            <a:r>
              <a:rPr kumimoji="0" lang="en-US" sz="900" b="0" i="1" u="none" strike="noStrike" kern="0" cap="none" spc="0" normalizeH="0" baseline="0" noProof="0" dirty="0">
                <a:ln>
                  <a:noFill/>
                </a:ln>
                <a:solidFill>
                  <a:srgbClr val="464653"/>
                </a:solidFill>
                <a:effectLst/>
                <a:uLnTx/>
                <a:uFillTx/>
                <a:latin typeface="Bookman Old Style"/>
                <a:ea typeface="Bookman Old Style"/>
                <a:cs typeface="Bookman Old Style"/>
                <a:sym typeface="Bookman Old Style"/>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dirty="0">
              <a:ln>
                <a:noFill/>
              </a:ln>
              <a:solidFill>
                <a:srgbClr val="464653"/>
              </a:solidFill>
              <a:effectLst/>
              <a:uLnTx/>
              <a:uFillTx/>
              <a:latin typeface="Bookman Old Style"/>
              <a:ea typeface="Bookman Old Style"/>
              <a:cs typeface="Bookman Old Style"/>
              <a:sym typeface="Arial"/>
            </a:endParaRPr>
          </a:p>
        </p:txBody>
      </p:sp>
    </p:spTree>
    <p:extLst>
      <p:ext uri="{BB962C8B-B14F-4D97-AF65-F5344CB8AC3E}">
        <p14:creationId xmlns:p14="http://schemas.microsoft.com/office/powerpoint/2010/main" val="1478415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2.24"/>
  <p:tag name="PPTVERSION" val="16"/>
  <p:tag name="TPOS" val="2"/>
</p:tagLst>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2FD70397D2B1428C5FABE33D0A79F9" ma:contentTypeVersion="2" ma:contentTypeDescription="Create a new document." ma:contentTypeScope="" ma:versionID="f910d1c178c5e61fe8ad2d0ac37f5f98">
  <xsd:schema xmlns:xsd="http://www.w3.org/2001/XMLSchema" xmlns:xs="http://www.w3.org/2001/XMLSchema" xmlns:p="http://schemas.microsoft.com/office/2006/metadata/properties" xmlns:ns3="cff07ad0-c732-40b7-88c7-eeea2a37f975" targetNamespace="http://schemas.microsoft.com/office/2006/metadata/properties" ma:root="true" ma:fieldsID="c7ce729fd44c0146c1a3573f48868a5a" ns3:_="">
    <xsd:import namespace="cff07ad0-c732-40b7-88c7-eeea2a37f97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07ad0-c732-40b7-88c7-eeea2a37f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89A65D-B802-45A6-99DF-E6F0F7AA9BF8}">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cff07ad0-c732-40b7-88c7-eeea2a37f975"/>
    <ds:schemaRef ds:uri="http://purl.org/dc/elements/1.1/"/>
  </ds:schemaRefs>
</ds:datastoreItem>
</file>

<file path=customXml/itemProps2.xml><?xml version="1.0" encoding="utf-8"?>
<ds:datastoreItem xmlns:ds="http://schemas.openxmlformats.org/officeDocument/2006/customXml" ds:itemID="{3AEC5C65-4C0D-43D8-98F1-ED8A253472DF}">
  <ds:schemaRefs>
    <ds:schemaRef ds:uri="http://schemas.microsoft.com/sharepoint/v3/contenttype/forms"/>
  </ds:schemaRefs>
</ds:datastoreItem>
</file>

<file path=customXml/itemProps3.xml><?xml version="1.0" encoding="utf-8"?>
<ds:datastoreItem xmlns:ds="http://schemas.openxmlformats.org/officeDocument/2006/customXml" ds:itemID="{503FF857-04A1-44E1-9CD0-CD9431EBD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f07ad0-c732-40b7-88c7-eeea2a37f9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43705</TotalTime>
  <Words>2099</Words>
  <Application>Microsoft Office PowerPoint</Application>
  <PresentationFormat>On-screen Show (4:3)</PresentationFormat>
  <Paragraphs>316</Paragraphs>
  <Slides>21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Bookman Old Style</vt:lpstr>
      <vt:lpstr>Calibri</vt:lpstr>
      <vt:lpstr>Calibri Light</vt:lpstr>
      <vt:lpstr>Noto Sans Symbols</vt:lpstr>
      <vt:lpstr>Wingdings</vt:lpstr>
      <vt:lpstr>Wingdings 3</vt:lpstr>
      <vt:lpstr>Origin</vt:lpstr>
      <vt:lpstr>Custom Design</vt:lpstr>
      <vt:lpstr>Current: $18.57 Target: $21.76 (+18%)   Time Horizon: 12-18 Months </vt:lpstr>
      <vt:lpstr>Company Overview</vt:lpstr>
      <vt:lpstr>Business Segment Overview</vt:lpstr>
      <vt:lpstr>Financial Overview</vt:lpstr>
      <vt:lpstr>Industry Overview</vt:lpstr>
      <vt:lpstr>Industry Drivers</vt:lpstr>
      <vt:lpstr>Investment Rationale</vt:lpstr>
      <vt:lpstr>Investment Rationale</vt:lpstr>
      <vt:lpstr>Competitive Advantage</vt:lpstr>
      <vt:lpstr>Competitive Landscape</vt:lpstr>
      <vt:lpstr>Public Comparables </vt:lpstr>
      <vt:lpstr>Precedent Transactions</vt:lpstr>
      <vt:lpstr>DCF</vt:lpstr>
      <vt:lpstr>DCF Output</vt:lpstr>
      <vt:lpstr>Football Field Analysis</vt:lpstr>
      <vt:lpstr>Potential Risks</vt:lpstr>
      <vt:lpstr> </vt:lpstr>
      <vt:lpstr> </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$95.00  Target: $126.00 Time Horizon: 12-18 Months</dc:title>
  <dc:creator>Michael Betancur</dc:creator>
  <cp:lastModifiedBy>Michael Betancur</cp:lastModifiedBy>
  <cp:revision>1099</cp:revision>
  <dcterms:modified xsi:type="dcterms:W3CDTF">2020-10-22T04:45:48Z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0x0101004A2FD70397D2B1428C5FABE33D0A79F9</vt:lpwstr>
  </property>
</Properties>
</file>