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4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5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7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8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theme/themeOverride1.xml" ContentType="application/vnd.openxmlformats-officedocument.themeOverr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9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10.xml" ContentType="application/vnd.openxmlformats-officedocument.presentationml.notesSl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theme/themeOverride2.xml" ContentType="application/vnd.openxmlformats-officedocument.themeOverr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2" r:id="rId2"/>
  </p:sldMasterIdLst>
  <p:notesMasterIdLst>
    <p:notesMasterId r:id="rId23"/>
  </p:notesMasterIdLst>
  <p:handoutMasterIdLst>
    <p:handoutMasterId r:id="rId24"/>
  </p:handoutMasterIdLst>
  <p:sldIdLst>
    <p:sldId id="341" r:id="rId3"/>
    <p:sldId id="546" r:id="rId4"/>
    <p:sldId id="562" r:id="rId5"/>
    <p:sldId id="560" r:id="rId6"/>
    <p:sldId id="548" r:id="rId7"/>
    <p:sldId id="549" r:id="rId8"/>
    <p:sldId id="521" r:id="rId9"/>
    <p:sldId id="542" r:id="rId10"/>
    <p:sldId id="543" r:id="rId11"/>
    <p:sldId id="544" r:id="rId12"/>
    <p:sldId id="545" r:id="rId13"/>
    <p:sldId id="518" r:id="rId14"/>
    <p:sldId id="559" r:id="rId15"/>
    <p:sldId id="556" r:id="rId16"/>
    <p:sldId id="557" r:id="rId17"/>
    <p:sldId id="558" r:id="rId18"/>
    <p:sldId id="531" r:id="rId19"/>
    <p:sldId id="523" r:id="rId20"/>
    <p:sldId id="538" r:id="rId21"/>
    <p:sldId id="550" r:id="rId22"/>
  </p:sldIdLst>
  <p:sldSz cx="9144000" cy="6858000" type="screen4x3"/>
  <p:notesSz cx="6858000" cy="9144000"/>
  <p:custDataLst>
    <p:tags r:id="rId25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am Minerva" initials="LM" lastIdx="36" clrIdx="0"/>
  <p:cmAuthor id="2" name="Microsoft Office User" initials="Office" lastIdx="42" clrIdx="1"/>
  <p:cmAuthor id="3" name="Microsoft Office User" initials="Office [2]" lastIdx="1" clrIdx="2"/>
  <p:cmAuthor id="4" name="Microsoft Office User" initials="Office [3]" lastIdx="1" clrIdx="3"/>
  <p:cmAuthor id="5" name="Microsoft Office User" initials="Office [4]" lastIdx="1" clrIdx="4"/>
  <p:cmAuthor id="6" name="Microsoft Office User" initials="Office [5]" lastIdx="1" clrIdx="5"/>
  <p:cmAuthor id="7" name="Microsoft Office User" initials="Office [6]" lastIdx="1" clrIdx="6"/>
  <p:cmAuthor id="8" name="Microsoft Office User" initials="Office [7]" lastIdx="1" clrIdx="7"/>
  <p:cmAuthor id="9" name="Microsoft Office User" initials="MOU" lastIdx="60" clrIdx="8"/>
  <p:cmAuthor id="10" name="Microsoft Office User" initials="MOU [2]" lastIdx="1" clrIdx="9"/>
  <p:cmAuthor id="11" name="Microsoft Office User" initials="MOU [3]" lastIdx="1" clrIdx="10"/>
  <p:cmAuthor id="12" name="Microsoft Office User" initials="MOU [4]" lastIdx="1" clrIdx="11"/>
  <p:cmAuthor id="13" name="Microsoft Office User" initials="MOU [5]" lastIdx="1" clrIdx="12"/>
  <p:cmAuthor id="14" name="Microsoft Office User" initials="MOU [6]" lastIdx="1" clrIdx="13"/>
  <p:cmAuthor id="15" name="Microsoft Office User" initials="MOU [7]" lastIdx="1" clrIdx="14"/>
  <p:cmAuthor id="16" name="Admin" initials="A" lastIdx="13" clrIdx="15"/>
  <p:cmAuthor id="17" name="KEVIN.LULA@baruchmail.cuny.edu" initials="K" lastIdx="13" clrIdx="16"/>
  <p:cmAuthor id="18" name="Benjamin Chan" initials="BC" lastIdx="11" clrIdx="17">
    <p:extLst>
      <p:ext uri="{19B8F6BF-5375-455C-9EA6-DF929625EA0E}">
        <p15:presenceInfo xmlns:p15="http://schemas.microsoft.com/office/powerpoint/2012/main" userId="c4987ec701a1f54e" providerId="Windows Live"/>
      </p:ext>
    </p:extLst>
  </p:cmAuthor>
  <p:cmAuthor id="19" name="Ray Hatton" initials="RH" lastIdx="121" clrIdx="18">
    <p:extLst>
      <p:ext uri="{19B8F6BF-5375-455C-9EA6-DF929625EA0E}">
        <p15:presenceInfo xmlns:p15="http://schemas.microsoft.com/office/powerpoint/2012/main" userId="27a118978fa438e5" providerId="Windows Live"/>
      </p:ext>
    </p:extLst>
  </p:cmAuthor>
  <p:cmAuthor id="20" name="NIRMAL.MALHOTRA@baruchmail.cuny.edu" initials="N" lastIdx="65" clrIdx="19">
    <p:extLst>
      <p:ext uri="{19B8F6BF-5375-455C-9EA6-DF929625EA0E}">
        <p15:presenceInfo xmlns:p15="http://schemas.microsoft.com/office/powerpoint/2012/main" userId="NIRMAL.MALHOTRA@baruchmail.cuny.edu" providerId="None"/>
      </p:ext>
    </p:extLst>
  </p:cmAuthor>
  <p:cmAuthor id="21" name="BRICEN.FISHER@baruchmail.cuny.edu" initials="B" lastIdx="80" clrIdx="20">
    <p:extLst>
      <p:ext uri="{19B8F6BF-5375-455C-9EA6-DF929625EA0E}">
        <p15:presenceInfo xmlns:p15="http://schemas.microsoft.com/office/powerpoint/2012/main" userId="S::BRICEN.FISHER@baruchmail.cuny.edu::6311a7c9-027a-40c7-a9c1-0e2d3b9e3d3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054"/>
    <a:srgbClr val="A6A6A6"/>
    <a:srgbClr val="9795D7"/>
    <a:srgbClr val="4542AC"/>
    <a:srgbClr val="1A4E66"/>
    <a:srgbClr val="638CAE"/>
    <a:srgbClr val="9198B4"/>
    <a:srgbClr val="002060"/>
    <a:srgbClr val="79BEDD"/>
    <a:srgbClr val="2C86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CD19E5D-1A89-4C52-9125-348D489F143F}">
  <a:tblStyle styleId="{4CD19E5D-1A89-4C52-9125-348D489F143F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BECF0"/>
          </a:solidFill>
        </a:fill>
      </a:tcStyle>
    </a:wholeTbl>
    <a:band1H>
      <a:tcTxStyle b="off" i="off"/>
      <a:tcStyle>
        <a:tcBdr/>
        <a:fill>
          <a:solidFill>
            <a:srgbClr val="D4D6E0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4D6E0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Bookman Old Style"/>
          <a:ea typeface="Bookman Old Style"/>
          <a:cs typeface="Bookman Old Style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Bookman Old Style"/>
          <a:ea typeface="Bookman Old Style"/>
          <a:cs typeface="Bookman Old Style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Bookman Old Style"/>
          <a:ea typeface="Bookman Old Style"/>
          <a:cs typeface="Bookman Old Style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Bookman Old Style"/>
          <a:ea typeface="Bookman Old Style"/>
          <a:cs typeface="Bookman Old Style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35" autoAdjust="0"/>
    <p:restoredTop sz="93467" autoAdjust="0"/>
  </p:normalViewPr>
  <p:slideViewPr>
    <p:cSldViewPr snapToGrid="0">
      <p:cViewPr varScale="1">
        <p:scale>
          <a:sx n="80" d="100"/>
          <a:sy n="80" d="100"/>
        </p:scale>
        <p:origin x="164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0" d="100"/>
        <a:sy n="7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2613" y="3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about:blank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IMG\TSLA\Data%20v1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about:blank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about:blank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3.xml"/><Relationship Id="rId1" Type="http://schemas.microsoft.com/office/2011/relationships/chartStyle" Target="style13.xml"/><Relationship Id="rId4" Type="http://schemas.openxmlformats.org/officeDocument/2006/relationships/oleObject" Target="about:blank" TargetMode="Externa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nch\Downloads\Nirmal%20graph%20-%20Tesla%20factory%20predicted%20output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about:blank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about:blank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17.xml"/><Relationship Id="rId1" Type="http://schemas.microsoft.com/office/2011/relationships/chartStyle" Target="style17.xml"/><Relationship Id="rId4" Type="http://schemas.openxmlformats.org/officeDocument/2006/relationships/oleObject" Target="about:blank" TargetMode="Externa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ricen\Downloads\tsla%20bar%20chart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about:blank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IMG\TSLA\Data%20v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ricen\Downloads\tsla%20bar%20chart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ricen\Downloads\tsla%20bar%20chart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ricen\Downloads\tsla%20bar%20chart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IMG\TSLA\Data%20v1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IMG\TSLA\Data%20v1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IMG\TSLA\Data%20v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about:blank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about:blank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about:blank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IMG\TSLA\52%20Week%20Chart\TSLA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about:blank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IMG\TSLA\Data%20v1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Bookman Old Style" charset="0"/>
              <a:ea typeface="Bookman Old Style" charset="0"/>
              <a:cs typeface="Bookman Old Style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21205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Bookman Old Style" panose="02050604050505020204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Sheet6!$B$3:$B$8</c:f>
              <c:strCache>
                <c:ptCount val="6"/>
                <c:pt idx="0">
                  <c:v>China</c:v>
                </c:pt>
                <c:pt idx="1">
                  <c:v>Germany</c:v>
                </c:pt>
                <c:pt idx="2">
                  <c:v>U.S.</c:v>
                </c:pt>
                <c:pt idx="3">
                  <c:v>France</c:v>
                </c:pt>
                <c:pt idx="4">
                  <c:v>U.K.</c:v>
                </c:pt>
                <c:pt idx="5">
                  <c:v>Norway</c:v>
                </c:pt>
              </c:strCache>
            </c:strRef>
          </c:cat>
          <c:val>
            <c:numRef>
              <c:f>Sheet6!$C$3:$C$8</c:f>
              <c:numCache>
                <c:formatCode>#,##0</c:formatCode>
                <c:ptCount val="6"/>
                <c:pt idx="0">
                  <c:v>1246000</c:v>
                </c:pt>
                <c:pt idx="1">
                  <c:v>394943</c:v>
                </c:pt>
                <c:pt idx="2">
                  <c:v>328000</c:v>
                </c:pt>
                <c:pt idx="3">
                  <c:v>185719</c:v>
                </c:pt>
                <c:pt idx="4">
                  <c:v>175082</c:v>
                </c:pt>
                <c:pt idx="5">
                  <c:v>105709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F6-483F-BDBE-E8E5000245B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-27"/>
        <c:axId val="617548160"/>
        <c:axId val="617538648"/>
      </c:barChart>
      <c:catAx>
        <c:axId val="6175481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Bookman Old Style" panose="02050604050505020204" pitchFamily="18" charset="0"/>
                <a:ea typeface="+mn-ea"/>
                <a:cs typeface="+mn-cs"/>
              </a:defRPr>
            </a:pPr>
            <a:endParaRPr lang="en-US"/>
          </a:p>
        </c:txPr>
        <c:crossAx val="617538648"/>
        <c:crosses val="autoZero"/>
        <c:auto val="1"/>
        <c:lblAlgn val="ctr"/>
        <c:lblOffset val="100"/>
        <c:noMultiLvlLbl val="0"/>
      </c:catAx>
      <c:valAx>
        <c:axId val="617538648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617548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Bookman Old Style" charset="0"/>
              <a:ea typeface="Bookman Old Style" charset="0"/>
              <a:cs typeface="Bookman Old Style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-27"/>
        <c:axId val="626597359"/>
        <c:axId val="542700463"/>
      </c:barChart>
      <c:catAx>
        <c:axId val="62659735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Bookman Old Style" panose="02050604050505020204" pitchFamily="18" charset="0"/>
                <a:ea typeface="+mn-ea"/>
                <a:cs typeface="+mn-cs"/>
              </a:defRPr>
            </a:pPr>
            <a:endParaRPr lang="en-US"/>
          </a:p>
        </c:txPr>
        <c:crossAx val="542700463"/>
        <c:crosses val="autoZero"/>
        <c:auto val="1"/>
        <c:lblAlgn val="ctr"/>
        <c:lblOffset val="100"/>
        <c:noMultiLvlLbl val="0"/>
      </c:catAx>
      <c:valAx>
        <c:axId val="542700463"/>
        <c:scaling>
          <c:orientation val="minMax"/>
        </c:scaling>
        <c:delete val="1"/>
        <c:axPos val="l"/>
        <c:numFmt formatCode="0.0%" sourceLinked="1"/>
        <c:majorTickMark val="none"/>
        <c:minorTickMark val="none"/>
        <c:tickLblPos val="nextTo"/>
        <c:crossAx val="6265973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3.5294774529047196E-2"/>
          <c:y val="5.9846506776106805E-2"/>
          <c:w val="0.92941045094190566"/>
          <c:h val="0.82052388184063352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FFFFFF">
                <a:lumMod val="65000"/>
              </a:srgb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21205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2-571E-431F-8619-156350FFB150}"/>
              </c:ext>
            </c:extLst>
          </c:dPt>
          <c:dPt>
            <c:idx val="1"/>
            <c:invertIfNegative val="0"/>
            <c:bubble3D val="0"/>
            <c:spPr>
              <a:solidFill>
                <a:srgbClr val="21205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571E-431F-8619-156350FFB150}"/>
              </c:ext>
            </c:extLst>
          </c:dPt>
          <c:dPt>
            <c:idx val="3"/>
            <c:invertIfNegative val="0"/>
            <c:bubble3D val="0"/>
            <c:spPr>
              <a:solidFill>
                <a:srgbClr val="FFFFFF">
                  <a:lumMod val="65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F28-4967-B5AE-3D283B71F79F}"/>
              </c:ext>
            </c:extLst>
          </c:dPt>
          <c:dPt>
            <c:idx val="4"/>
            <c:invertIfNegative val="0"/>
            <c:bubble3D val="0"/>
            <c:spPr>
              <a:solidFill>
                <a:srgbClr val="FFFFFF">
                  <a:lumMod val="65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F28-4967-B5AE-3D283B71F79F}"/>
              </c:ext>
            </c:extLst>
          </c:dPt>
          <c:dPt>
            <c:idx val="5"/>
            <c:invertIfNegative val="0"/>
            <c:bubble3D val="0"/>
            <c:spPr>
              <a:solidFill>
                <a:srgbClr val="FFFFFF">
                  <a:lumMod val="65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F28-4967-B5AE-3D283B71F79F}"/>
              </c:ext>
            </c:extLst>
          </c:dPt>
          <c:dPt>
            <c:idx val="6"/>
            <c:invertIfNegative val="0"/>
            <c:bubble3D val="0"/>
            <c:spPr>
              <a:solidFill>
                <a:srgbClr val="FFFFFF">
                  <a:lumMod val="65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F28-4967-B5AE-3D283B71F79F}"/>
              </c:ext>
            </c:extLst>
          </c:dPt>
          <c:dPt>
            <c:idx val="7"/>
            <c:invertIfNegative val="0"/>
            <c:bubble3D val="0"/>
            <c:spPr>
              <a:solidFill>
                <a:srgbClr val="FFFFFF">
                  <a:lumMod val="65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7F28-4967-B5AE-3D283B71F79F}"/>
              </c:ext>
            </c:extLst>
          </c:dPt>
          <c:dPt>
            <c:idx val="8"/>
            <c:invertIfNegative val="0"/>
            <c:bubble3D val="0"/>
            <c:spPr>
              <a:solidFill>
                <a:srgbClr val="FFFFFF">
                  <a:lumMod val="65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7F28-4967-B5AE-3D283B71F79F}"/>
              </c:ext>
            </c:extLst>
          </c:dPt>
          <c:dPt>
            <c:idx val="9"/>
            <c:invertIfNegative val="0"/>
            <c:bubble3D val="0"/>
            <c:spPr>
              <a:solidFill>
                <a:srgbClr val="FFFFFF">
                  <a:lumMod val="65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7F28-4967-B5AE-3D283B71F79F}"/>
              </c:ext>
            </c:extLst>
          </c:dPt>
          <c:dPt>
            <c:idx val="10"/>
            <c:invertIfNegative val="0"/>
            <c:bubble3D val="0"/>
            <c:spPr>
              <a:solidFill>
                <a:srgbClr val="FFFFFF">
                  <a:lumMod val="65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7F28-4967-B5AE-3D283B71F79F}"/>
              </c:ext>
            </c:extLst>
          </c:dPt>
          <c:dPt>
            <c:idx val="11"/>
            <c:invertIfNegative val="0"/>
            <c:bubble3D val="0"/>
            <c:spPr>
              <a:solidFill>
                <a:srgbClr val="FFFFFF">
                  <a:lumMod val="65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7F28-4967-B5AE-3D283B71F79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Bookman Old Style" panose="02050604050505020204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Data!$B$9:$B$20</c:f>
              <c:strCache>
                <c:ptCount val="12"/>
                <c:pt idx="0">
                  <c:v>'19</c:v>
                </c:pt>
                <c:pt idx="1">
                  <c:v>'20</c:v>
                </c:pt>
                <c:pt idx="2">
                  <c:v>'21E</c:v>
                </c:pt>
                <c:pt idx="3">
                  <c:v>'22E</c:v>
                </c:pt>
                <c:pt idx="4">
                  <c:v>'23E</c:v>
                </c:pt>
                <c:pt idx="5">
                  <c:v>'24E</c:v>
                </c:pt>
                <c:pt idx="6">
                  <c:v>'25E</c:v>
                </c:pt>
                <c:pt idx="7">
                  <c:v>'26E</c:v>
                </c:pt>
                <c:pt idx="8">
                  <c:v>'27E</c:v>
                </c:pt>
                <c:pt idx="9">
                  <c:v>'28E</c:v>
                </c:pt>
                <c:pt idx="10">
                  <c:v>'29E</c:v>
                </c:pt>
                <c:pt idx="11">
                  <c:v>'30E</c:v>
                </c:pt>
              </c:strCache>
            </c:strRef>
          </c:cat>
          <c:val>
            <c:numRef>
              <c:f>Data!$C$9:$C$20</c:f>
              <c:numCache>
                <c:formatCode>#,##0</c:formatCode>
                <c:ptCount val="12"/>
                <c:pt idx="0">
                  <c:v>323</c:v>
                </c:pt>
                <c:pt idx="1">
                  <c:v>317</c:v>
                </c:pt>
                <c:pt idx="2">
                  <c:v>429</c:v>
                </c:pt>
                <c:pt idx="3">
                  <c:v>497</c:v>
                </c:pt>
                <c:pt idx="4">
                  <c:v>580</c:v>
                </c:pt>
                <c:pt idx="5">
                  <c:v>679</c:v>
                </c:pt>
                <c:pt idx="6">
                  <c:v>839</c:v>
                </c:pt>
                <c:pt idx="7">
                  <c:v>985</c:v>
                </c:pt>
                <c:pt idx="8">
                  <c:v>1157</c:v>
                </c:pt>
                <c:pt idx="9">
                  <c:v>1357</c:v>
                </c:pt>
                <c:pt idx="10">
                  <c:v>1573</c:v>
                </c:pt>
                <c:pt idx="11">
                  <c:v>1793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7F28-4967-B5AE-3D283B71F79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-27"/>
        <c:axId val="1670429520"/>
        <c:axId val="1670440336"/>
      </c:barChart>
      <c:catAx>
        <c:axId val="16704295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rgbClr val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Bookman Old Style" panose="02050604050505020204" pitchFamily="18" charset="0"/>
                <a:ea typeface="+mn-ea"/>
                <a:cs typeface="+mn-cs"/>
              </a:defRPr>
            </a:pPr>
            <a:endParaRPr lang="en-US"/>
          </a:p>
        </c:txPr>
        <c:crossAx val="1670440336"/>
        <c:crosses val="autoZero"/>
        <c:auto val="1"/>
        <c:lblAlgn val="ctr"/>
        <c:lblOffset val="100"/>
        <c:noMultiLvlLbl val="0"/>
      </c:catAx>
      <c:valAx>
        <c:axId val="1670440336"/>
        <c:scaling>
          <c:orientation val="minMax"/>
        </c:scaling>
        <c:delete val="1"/>
        <c:axPos val="l"/>
        <c:numFmt formatCode="#,##0" sourceLinked="1"/>
        <c:majorTickMark val="out"/>
        <c:minorTickMark val="none"/>
        <c:tickLblPos val="nextTo"/>
        <c:crossAx val="1670429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212054"/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rgbClr val="A6A6A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AC1-4069-919B-0F42B0D41DE2}"/>
              </c:ext>
            </c:extLst>
          </c:dPt>
          <c:dPt>
            <c:idx val="4"/>
            <c:invertIfNegative val="0"/>
            <c:bubble3D val="0"/>
            <c:spPr>
              <a:solidFill>
                <a:srgbClr val="A6A6A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AAC1-4069-919B-0F42B0D41DE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Bookman Old Style" panose="02050604050505020204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Fremont</c:v>
                </c:pt>
                <c:pt idx="1">
                  <c:v>Berlin</c:v>
                </c:pt>
                <c:pt idx="2">
                  <c:v>Shanghai</c:v>
                </c:pt>
                <c:pt idx="3">
                  <c:v>Austin</c:v>
                </c:pt>
                <c:pt idx="4">
                  <c:v>Karnataka</c:v>
                </c:pt>
              </c:strCache>
            </c:strRef>
          </c:cat>
          <c:val>
            <c:numRef>
              <c:f>Sheet1!$B$2:$B$6</c:f>
              <c:numCache>
                <c:formatCode>#,##0</c:formatCode>
                <c:ptCount val="5"/>
                <c:pt idx="0">
                  <c:v>600000</c:v>
                </c:pt>
                <c:pt idx="1">
                  <c:v>500000</c:v>
                </c:pt>
                <c:pt idx="2">
                  <c:v>450000</c:v>
                </c:pt>
                <c:pt idx="3">
                  <c:v>300000</c:v>
                </c:pt>
                <c:pt idx="4">
                  <c:v>300000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C1-4069-919B-0F42B0D41DE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-27"/>
        <c:axId val="1027369520"/>
        <c:axId val="1027362632"/>
      </c:barChart>
      <c:catAx>
        <c:axId val="10273695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ysClr val="windowText" lastClr="000000"/>
                </a:solidFill>
                <a:latin typeface="Bookman Old Style" panose="02050604050505020204" pitchFamily="18" charset="0"/>
                <a:ea typeface="+mn-ea"/>
                <a:cs typeface="+mn-cs"/>
              </a:defRPr>
            </a:pPr>
            <a:endParaRPr lang="en-US"/>
          </a:p>
        </c:txPr>
        <c:crossAx val="1027362632"/>
        <c:crosses val="autoZero"/>
        <c:auto val="1"/>
        <c:lblAlgn val="ctr"/>
        <c:lblOffset val="100"/>
        <c:noMultiLvlLbl val="0"/>
      </c:catAx>
      <c:valAx>
        <c:axId val="1027362632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1027369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212054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BD4-4313-A8FF-F15AEA36DDD2}"/>
              </c:ext>
            </c:extLst>
          </c:dPt>
          <c:dPt>
            <c:idx val="3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BD4-4313-A8FF-F15AEA36DDD2}"/>
              </c:ext>
            </c:extLst>
          </c:dPt>
          <c:dPt>
            <c:idx val="4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BD4-4313-A8FF-F15AEA36DDD2}"/>
              </c:ext>
            </c:extLst>
          </c:dPt>
          <c:dPt>
            <c:idx val="5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BD4-4313-A8FF-F15AEA36DDD2}"/>
              </c:ext>
            </c:extLst>
          </c:dPt>
          <c:dPt>
            <c:idx val="6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BD4-4313-A8FF-F15AEA36DDD2}"/>
              </c:ext>
            </c:extLst>
          </c:dPt>
          <c:dPt>
            <c:idx val="7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ABD4-4313-A8FF-F15AEA36DDD2}"/>
              </c:ext>
            </c:extLst>
          </c:dPt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Bookman Old Style" panose="02050604050505020204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Data!$B$6:$B$13</c:f>
              <c:strCache>
                <c:ptCount val="8"/>
                <c:pt idx="0">
                  <c:v>'19</c:v>
                </c:pt>
                <c:pt idx="1">
                  <c:v>'20</c:v>
                </c:pt>
                <c:pt idx="2">
                  <c:v>'25E</c:v>
                </c:pt>
                <c:pt idx="3">
                  <c:v>'30E</c:v>
                </c:pt>
                <c:pt idx="4">
                  <c:v>'35E</c:v>
                </c:pt>
                <c:pt idx="5">
                  <c:v>'40E</c:v>
                </c:pt>
                <c:pt idx="6">
                  <c:v>'45E</c:v>
                </c:pt>
                <c:pt idx="7">
                  <c:v>'50E</c:v>
                </c:pt>
              </c:strCache>
            </c:strRef>
          </c:cat>
          <c:val>
            <c:numRef>
              <c:f>Data!$C$6:$C$13</c:f>
              <c:numCache>
                <c:formatCode>#,##0.##</c:formatCode>
                <c:ptCount val="8"/>
                <c:pt idx="0">
                  <c:v>35.700000000000003</c:v>
                </c:pt>
                <c:pt idx="1">
                  <c:v>47.6</c:v>
                </c:pt>
                <c:pt idx="2">
                  <c:v>109.1</c:v>
                </c:pt>
                <c:pt idx="3">
                  <c:v>157.9</c:v>
                </c:pt>
                <c:pt idx="4">
                  <c:v>165.7</c:v>
                </c:pt>
                <c:pt idx="5">
                  <c:v>202.8</c:v>
                </c:pt>
                <c:pt idx="6">
                  <c:v>273.8</c:v>
                </c:pt>
                <c:pt idx="7">
                  <c:v>309.3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ABD4-4313-A8FF-F15AEA36DDD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-27"/>
        <c:axId val="1819314192"/>
        <c:axId val="1819317104"/>
      </c:barChart>
      <c:catAx>
        <c:axId val="18193141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Bookman Old Style" panose="02050604050505020204" pitchFamily="18" charset="0"/>
                <a:ea typeface="+mn-ea"/>
                <a:cs typeface="+mn-cs"/>
              </a:defRPr>
            </a:pPr>
            <a:endParaRPr lang="en-US"/>
          </a:p>
        </c:txPr>
        <c:crossAx val="1819317104"/>
        <c:crosses val="autoZero"/>
        <c:auto val="1"/>
        <c:lblAlgn val="ctr"/>
        <c:lblOffset val="100"/>
        <c:noMultiLvlLbl val="0"/>
      </c:catAx>
      <c:valAx>
        <c:axId val="1819317104"/>
        <c:scaling>
          <c:orientation val="minMax"/>
        </c:scaling>
        <c:delete val="1"/>
        <c:axPos val="l"/>
        <c:numFmt formatCode="#,##0.##" sourceLinked="1"/>
        <c:majorTickMark val="none"/>
        <c:minorTickMark val="none"/>
        <c:tickLblPos val="nextTo"/>
        <c:crossAx val="1819314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'Supercharger Stations Globally'!$B$1</c:f>
              <c:strCache>
                <c:ptCount val="1"/>
                <c:pt idx="0">
                  <c:v>Supercharger Stations Globally</c:v>
                </c:pt>
              </c:strCache>
            </c:strRef>
          </c:tx>
          <c:spPr>
            <a:solidFill>
              <a:srgbClr val="212054"/>
            </a:solidFill>
            <a:ln>
              <a:noFill/>
            </a:ln>
            <a:effectLst/>
          </c:spPr>
          <c:invertIfNegative val="0"/>
          <c:dPt>
            <c:idx val="8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975-4645-8AF1-79A3D64F717A}"/>
              </c:ext>
            </c:extLst>
          </c:dPt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Bookman Old Style" panose="02050604050505020204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'Supercharger Stations Globally'!$A$2:$A$10</c:f>
              <c:strCache>
                <c:ptCount val="9"/>
                <c:pt idx="0">
                  <c:v>'13</c:v>
                </c:pt>
                <c:pt idx="1">
                  <c:v>'14</c:v>
                </c:pt>
                <c:pt idx="2">
                  <c:v>'15</c:v>
                </c:pt>
                <c:pt idx="3">
                  <c:v>'16</c:v>
                </c:pt>
                <c:pt idx="4">
                  <c:v>'17</c:v>
                </c:pt>
                <c:pt idx="5">
                  <c:v>'18</c:v>
                </c:pt>
                <c:pt idx="6">
                  <c:v>'19</c:v>
                </c:pt>
                <c:pt idx="7">
                  <c:v>'20</c:v>
                </c:pt>
                <c:pt idx="8">
                  <c:v>'21C</c:v>
                </c:pt>
              </c:strCache>
            </c:strRef>
          </c:cat>
          <c:val>
            <c:numRef>
              <c:f>'Supercharger Stations Globally'!$B$2:$B$10</c:f>
              <c:numCache>
                <c:formatCode>General</c:formatCode>
                <c:ptCount val="9"/>
                <c:pt idx="0">
                  <c:v>7</c:v>
                </c:pt>
                <c:pt idx="1">
                  <c:v>84</c:v>
                </c:pt>
                <c:pt idx="2">
                  <c:v>328</c:v>
                </c:pt>
                <c:pt idx="3">
                  <c:v>553</c:v>
                </c:pt>
                <c:pt idx="4">
                  <c:v>767</c:v>
                </c:pt>
                <c:pt idx="5">
                  <c:v>1133</c:v>
                </c:pt>
                <c:pt idx="6">
                  <c:v>1433</c:v>
                </c:pt>
                <c:pt idx="7">
                  <c:v>1770</c:v>
                </c:pt>
                <c:pt idx="8">
                  <c:v>2690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975-4645-8AF1-79A3D64F717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-27"/>
        <c:axId val="1670447824"/>
        <c:axId val="1670429104"/>
      </c:barChart>
      <c:catAx>
        <c:axId val="16704478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Bookman Old Style" panose="02050604050505020204" pitchFamily="18" charset="0"/>
                <a:ea typeface="+mn-ea"/>
                <a:cs typeface="+mn-cs"/>
              </a:defRPr>
            </a:pPr>
            <a:endParaRPr lang="en-US"/>
          </a:p>
        </c:txPr>
        <c:crossAx val="1670429104"/>
        <c:crosses val="autoZero"/>
        <c:auto val="1"/>
        <c:lblAlgn val="ctr"/>
        <c:lblOffset val="100"/>
        <c:noMultiLvlLbl val="0"/>
      </c:catAx>
      <c:valAx>
        <c:axId val="167042910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670447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483558783175055"/>
          <c:y val="6.1866910414322303E-2"/>
          <c:w val="0.69261841039576577"/>
          <c:h val="0.8762661791713554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Followers </c:v>
                </c:pt>
              </c:strCache>
            </c:strRef>
          </c:tx>
          <c:spPr>
            <a:solidFill>
              <a:srgbClr val="212054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A6A6A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D3F0-4D5C-AF97-B8CA4577543B}"/>
              </c:ext>
            </c:extLst>
          </c:dPt>
          <c:dPt>
            <c:idx val="1"/>
            <c:invertIfNegative val="0"/>
            <c:bubble3D val="0"/>
            <c:spPr>
              <a:solidFill>
                <a:srgbClr val="A6A6A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E08-42B2-93D5-DAFC34769252}"/>
              </c:ext>
            </c:extLst>
          </c:dPt>
          <c:dPt>
            <c:idx val="2"/>
            <c:invertIfNegative val="0"/>
            <c:bubble3D val="0"/>
            <c:spPr>
              <a:solidFill>
                <a:srgbClr val="A6A6A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5E08-42B2-93D5-DAFC34769252}"/>
              </c:ext>
            </c:extLst>
          </c:dPt>
          <c:dPt>
            <c:idx val="3"/>
            <c:invertIfNegative val="0"/>
            <c:bubble3D val="0"/>
            <c:spPr>
              <a:solidFill>
                <a:srgbClr val="A6A6A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E08-42B2-93D5-DAFC34769252}"/>
              </c:ext>
            </c:extLst>
          </c:dPt>
          <c:dPt>
            <c:idx val="4"/>
            <c:invertIfNegative val="0"/>
            <c:bubble3D val="0"/>
            <c:spPr>
              <a:solidFill>
                <a:srgbClr val="A6A6A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5E08-42B2-93D5-DAFC34769252}"/>
              </c:ext>
            </c:extLst>
          </c:dPt>
          <c:dLbls>
            <c:dLbl>
              <c:idx val="0"/>
              <c:layout>
                <c:manualLayout>
                  <c:x val="0"/>
                  <c:y val="-1.0311032621791661E-16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3F0-4D5C-AF97-B8CA4577543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Bookman Old Style" panose="02050604050505020204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Lexus</c:v>
                </c:pt>
                <c:pt idx="1">
                  <c:v>Mercedes Benz</c:v>
                </c:pt>
                <c:pt idx="2">
                  <c:v>Audi</c:v>
                </c:pt>
                <c:pt idx="3">
                  <c:v>Porsche</c:v>
                </c:pt>
                <c:pt idx="4">
                  <c:v>BMW</c:v>
                </c:pt>
                <c:pt idx="5">
                  <c:v>Tesla </c:v>
                </c:pt>
              </c:strCache>
            </c:strRef>
          </c:cat>
          <c:val>
            <c:numRef>
              <c:f>Sheet1!$B$2:$B$7</c:f>
              <c:numCache>
                <c:formatCode>#,##0</c:formatCode>
                <c:ptCount val="6"/>
                <c:pt idx="0">
                  <c:v>36300</c:v>
                </c:pt>
                <c:pt idx="1">
                  <c:v>57000</c:v>
                </c:pt>
                <c:pt idx="2">
                  <c:v>104000</c:v>
                </c:pt>
                <c:pt idx="3">
                  <c:v>113000</c:v>
                </c:pt>
                <c:pt idx="4">
                  <c:v>186000</c:v>
                </c:pt>
                <c:pt idx="5">
                  <c:v>1200000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B1-47AB-93AA-F8B2785CFCD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axId val="1305475791"/>
        <c:axId val="1305480367"/>
      </c:barChart>
      <c:catAx>
        <c:axId val="1305475791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Bookman Old Style" panose="02050604050505020204" pitchFamily="18" charset="0"/>
                <a:ea typeface="+mn-ea"/>
                <a:cs typeface="+mn-cs"/>
              </a:defRPr>
            </a:pPr>
            <a:endParaRPr lang="en-US"/>
          </a:p>
        </c:txPr>
        <c:crossAx val="1305480367"/>
        <c:crosses val="autoZero"/>
        <c:auto val="1"/>
        <c:lblAlgn val="ctr"/>
        <c:lblOffset val="100"/>
        <c:noMultiLvlLbl val="0"/>
      </c:catAx>
      <c:valAx>
        <c:axId val="1305480367"/>
        <c:scaling>
          <c:orientation val="minMax"/>
        </c:scaling>
        <c:delete val="1"/>
        <c:axPos val="b"/>
        <c:numFmt formatCode="#,##0" sourceLinked="1"/>
        <c:majorTickMark val="none"/>
        <c:minorTickMark val="none"/>
        <c:tickLblPos val="nextTo"/>
        <c:crossAx val="13054757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5230376907030139E-2"/>
          <c:y val="0.21122139185631053"/>
          <c:w val="0.92953924618593975"/>
          <c:h val="0.65613157405792644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A6A6A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21205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273A-45DC-B864-6C866539B41B}"/>
              </c:ext>
            </c:extLst>
          </c:dPt>
          <c:dLbls>
            <c:dLbl>
              <c:idx val="2"/>
              <c:layout>
                <c:manualLayout>
                  <c:x val="0"/>
                  <c:y val="1.20697938203606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73A-45DC-B864-6C866539B41B}"/>
                </c:ext>
              </c:extLst>
            </c:dLbl>
            <c:dLbl>
              <c:idx val="6"/>
              <c:layout>
                <c:manualLayout>
                  <c:x val="0"/>
                  <c:y val="-1.388888888888888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629-4970-8781-8CDE5A680EF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Bookman Old Style" panose="02050604050505020204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Sheet1!$B$2:$B$8</c:f>
              <c:strCache>
                <c:ptCount val="7"/>
                <c:pt idx="0">
                  <c:v>TSLA</c:v>
                </c:pt>
                <c:pt idx="1">
                  <c:v>VWAGY</c:v>
                </c:pt>
                <c:pt idx="2">
                  <c:v>GM</c:v>
                </c:pt>
                <c:pt idx="3">
                  <c:v>BYDDY</c:v>
                </c:pt>
                <c:pt idx="4">
                  <c:v>F</c:v>
                </c:pt>
                <c:pt idx="5">
                  <c:v>SEDG</c:v>
                </c:pt>
                <c:pt idx="6">
                  <c:v>SPWR</c:v>
                </c:pt>
              </c:strCache>
            </c:strRef>
          </c:cat>
          <c:val>
            <c:numRef>
              <c:f>Sheet1!$C$2:$C$8</c:f>
              <c:numCache>
                <c:formatCode>0.0%</c:formatCode>
                <c:ptCount val="7"/>
                <c:pt idx="0">
                  <c:v>0.21</c:v>
                </c:pt>
                <c:pt idx="1">
                  <c:v>0.16500000000000001</c:v>
                </c:pt>
                <c:pt idx="2">
                  <c:v>0.11799999999999999</c:v>
                </c:pt>
                <c:pt idx="3">
                  <c:v>0.191</c:v>
                </c:pt>
                <c:pt idx="4">
                  <c:v>4.8000000000000001E-2</c:v>
                </c:pt>
                <c:pt idx="5">
                  <c:v>0.316</c:v>
                </c:pt>
                <c:pt idx="6">
                  <c:v>0.14799999999999999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629-4970-8781-8CDE5A680E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19653512"/>
        <c:axId val="1019659088"/>
      </c:barChart>
      <c:lineChart>
        <c:grouping val="standard"/>
        <c:varyColors val="0"/>
        <c:ser>
          <c:idx val="1"/>
          <c:order val="1"/>
          <c:spPr>
            <a:ln w="28575" cap="rnd">
              <a:solidFill>
                <a:srgbClr val="212054"/>
              </a:solidFill>
              <a:round/>
            </a:ln>
            <a:effectLst/>
          </c:spPr>
          <c:marker>
            <c:symbol val="none"/>
          </c:marker>
          <c:cat>
            <c:strRef>
              <c:f>Sheet1!$B$2:$B$8</c:f>
              <c:strCache>
                <c:ptCount val="7"/>
                <c:pt idx="0">
                  <c:v>TSLA</c:v>
                </c:pt>
                <c:pt idx="1">
                  <c:v>VWAGY</c:v>
                </c:pt>
                <c:pt idx="2">
                  <c:v>GM</c:v>
                </c:pt>
                <c:pt idx="3">
                  <c:v>BYDDY</c:v>
                </c:pt>
                <c:pt idx="4">
                  <c:v>F</c:v>
                </c:pt>
                <c:pt idx="5">
                  <c:v>SEDG</c:v>
                </c:pt>
                <c:pt idx="6">
                  <c:v>SPWR</c:v>
                </c:pt>
              </c:strCache>
            </c:strRef>
          </c:cat>
          <c:val>
            <c:numRef>
              <c:f>Sheet1!$D$2:$D$8</c:f>
              <c:numCache>
                <c:formatCode>0.0%</c:formatCode>
                <c:ptCount val="7"/>
                <c:pt idx="0">
                  <c:v>0.16500000000000001</c:v>
                </c:pt>
                <c:pt idx="1">
                  <c:v>0.16500000000000001</c:v>
                </c:pt>
                <c:pt idx="2">
                  <c:v>0.16500000000000001</c:v>
                </c:pt>
                <c:pt idx="3">
                  <c:v>0.16500000000000001</c:v>
                </c:pt>
                <c:pt idx="4">
                  <c:v>0.16500000000000001</c:v>
                </c:pt>
                <c:pt idx="5">
                  <c:v>0.16500000000000001</c:v>
                </c:pt>
                <c:pt idx="6">
                  <c:v>0.16500000000000001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629-4970-8781-8CDE5A680E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19653512"/>
        <c:axId val="1019659088"/>
      </c:lineChart>
      <c:catAx>
        <c:axId val="10196535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Bookman Old Style" panose="02050604050505020204" pitchFamily="18" charset="0"/>
                <a:ea typeface="+mn-ea"/>
                <a:cs typeface="+mn-cs"/>
              </a:defRPr>
            </a:pPr>
            <a:endParaRPr lang="en-US"/>
          </a:p>
        </c:txPr>
        <c:crossAx val="1019659088"/>
        <c:crosses val="autoZero"/>
        <c:auto val="1"/>
        <c:lblAlgn val="ctr"/>
        <c:lblOffset val="100"/>
        <c:noMultiLvlLbl val="0"/>
      </c:catAx>
      <c:valAx>
        <c:axId val="1019659088"/>
        <c:scaling>
          <c:orientation val="minMax"/>
        </c:scaling>
        <c:delete val="1"/>
        <c:axPos val="l"/>
        <c:numFmt formatCode="0.0%" sourceLinked="1"/>
        <c:majorTickMark val="none"/>
        <c:minorTickMark val="none"/>
        <c:tickLblPos val="nextTo"/>
        <c:crossAx val="1019653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Bookman Old Style" charset="0"/>
              <a:ea typeface="Bookman Old Style" charset="0"/>
              <a:cs typeface="Bookman Old Style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21205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51B-405F-91C7-AD1C971D5351}"/>
              </c:ext>
            </c:extLst>
          </c:dPt>
          <c:dPt>
            <c:idx val="1"/>
            <c:invertIfNegative val="0"/>
            <c:bubble3D val="0"/>
            <c:spPr>
              <a:solidFill>
                <a:srgbClr val="21205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351B-405F-91C7-AD1C971D5351}"/>
              </c:ext>
            </c:extLst>
          </c:dPt>
          <c:dPt>
            <c:idx val="2"/>
            <c:invertIfNegative val="0"/>
            <c:bubble3D val="0"/>
            <c:spPr>
              <a:solidFill>
                <a:srgbClr val="21205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51B-405F-91C7-AD1C971D5351}"/>
              </c:ext>
            </c:extLst>
          </c:dPt>
          <c:dPt>
            <c:idx val="3"/>
            <c:invertIfNegative val="0"/>
            <c:bubble3D val="0"/>
            <c:spPr>
              <a:solidFill>
                <a:srgbClr val="21205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51B-405F-91C7-AD1C971D5351}"/>
              </c:ext>
            </c:extLst>
          </c:dPt>
          <c:dPt>
            <c:idx val="4"/>
            <c:invertIfNegative val="0"/>
            <c:bubble3D val="0"/>
            <c:spPr>
              <a:solidFill>
                <a:srgbClr val="21205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51B-405F-91C7-AD1C971D5351}"/>
              </c:ext>
            </c:extLst>
          </c:dPt>
          <c:dPt>
            <c:idx val="5"/>
            <c:invertIfNegative val="0"/>
            <c:bubble3D val="0"/>
            <c:spPr>
              <a:solidFill>
                <a:srgbClr val="21205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51B-405F-91C7-AD1C971D535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Bookman Old Style" panose="02050604050505020204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Sheet2!$G$2:$V$2</c:f>
              <c:numCache>
                <c:formatCode>\'yy</c:formatCode>
                <c:ptCount val="16"/>
                <c:pt idx="0">
                  <c:v>42005</c:v>
                </c:pt>
                <c:pt idx="1">
                  <c:v>42400</c:v>
                </c:pt>
                <c:pt idx="2">
                  <c:v>42766</c:v>
                </c:pt>
                <c:pt idx="3">
                  <c:v>43131</c:v>
                </c:pt>
                <c:pt idx="4">
                  <c:v>43496</c:v>
                </c:pt>
                <c:pt idx="5">
                  <c:v>43861</c:v>
                </c:pt>
                <c:pt idx="6" formatCode="\'yy&quot;E&quot;">
                  <c:v>44227</c:v>
                </c:pt>
                <c:pt idx="7" formatCode="\'yy&quot;E&quot;">
                  <c:v>44592</c:v>
                </c:pt>
                <c:pt idx="8" formatCode="\'yy&quot;E&quot;">
                  <c:v>44957</c:v>
                </c:pt>
                <c:pt idx="9" formatCode="\'yy&quot;E&quot;">
                  <c:v>45322</c:v>
                </c:pt>
                <c:pt idx="10" formatCode="\'yy&quot;E&quot;">
                  <c:v>45688</c:v>
                </c:pt>
                <c:pt idx="11" formatCode="\'yy&quot;E&quot;">
                  <c:v>46053</c:v>
                </c:pt>
                <c:pt idx="12" formatCode="\'yy&quot;E&quot;">
                  <c:v>46418</c:v>
                </c:pt>
                <c:pt idx="13" formatCode="\'yy&quot;E&quot;">
                  <c:v>46783</c:v>
                </c:pt>
                <c:pt idx="14" formatCode="\'yy&quot;E&quot;">
                  <c:v>47149</c:v>
                </c:pt>
                <c:pt idx="15" formatCode="\'yy&quot;E&quot;">
                  <c:v>47514</c:v>
                </c:pt>
              </c:numCache>
            </c:numRef>
          </c:cat>
          <c:val>
            <c:numRef>
              <c:f>Sheet2!$G$4:$V$4</c:f>
              <c:numCache>
                <c:formatCode>0</c:formatCode>
                <c:ptCount val="16"/>
                <c:pt idx="0">
                  <c:v>5.2915420000000006</c:v>
                </c:pt>
                <c:pt idx="1">
                  <c:v>7.0001319999999998</c:v>
                </c:pt>
                <c:pt idx="2">
                  <c:v>11.758751</c:v>
                </c:pt>
                <c:pt idx="3">
                  <c:v>21.461268</c:v>
                </c:pt>
                <c:pt idx="4">
                  <c:v>24.577999999999999</c:v>
                </c:pt>
                <c:pt idx="5">
                  <c:v>31.536000000000001</c:v>
                </c:pt>
                <c:pt idx="6">
                  <c:v>49.258645550000004</c:v>
                </c:pt>
                <c:pt idx="7">
                  <c:v>63.765139329999997</c:v>
                </c:pt>
                <c:pt idx="8">
                  <c:v>82.693243789999997</c:v>
                </c:pt>
                <c:pt idx="9">
                  <c:v>105.95290324</c:v>
                </c:pt>
                <c:pt idx="10">
                  <c:v>127.35544100000001</c:v>
                </c:pt>
                <c:pt idx="11">
                  <c:v>206.53649999999999</c:v>
                </c:pt>
                <c:pt idx="12">
                  <c:v>240.68899999999999</c:v>
                </c:pt>
                <c:pt idx="13">
                  <c:v>276.98975000000002</c:v>
                </c:pt>
                <c:pt idx="14">
                  <c:v>310.50875000000002</c:v>
                </c:pt>
                <c:pt idx="15">
                  <c:v>388.51933332999999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1B-405F-91C7-AD1C971D535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-27"/>
        <c:axId val="620645080"/>
        <c:axId val="620643440"/>
      </c:barChart>
      <c:catAx>
        <c:axId val="620645080"/>
        <c:scaling>
          <c:orientation val="minMax"/>
        </c:scaling>
        <c:delete val="0"/>
        <c:axPos val="b"/>
        <c:numFmt formatCode="\'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Bookman Old Style" panose="02050604050505020204" pitchFamily="18" charset="0"/>
                <a:ea typeface="+mn-ea"/>
                <a:cs typeface="+mn-cs"/>
              </a:defRPr>
            </a:pPr>
            <a:endParaRPr lang="en-US"/>
          </a:p>
        </c:txPr>
        <c:crossAx val="620643440"/>
        <c:crosses val="autoZero"/>
        <c:auto val="0"/>
        <c:lblAlgn val="ctr"/>
        <c:lblOffset val="100"/>
        <c:noMultiLvlLbl val="0"/>
      </c:catAx>
      <c:valAx>
        <c:axId val="620643440"/>
        <c:scaling>
          <c:orientation val="minMax"/>
        </c:scaling>
        <c:delete val="1"/>
        <c:axPos val="l"/>
        <c:numFmt formatCode="0" sourceLinked="1"/>
        <c:majorTickMark val="none"/>
        <c:minorTickMark val="none"/>
        <c:tickLblPos val="nextTo"/>
        <c:crossAx val="620645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A6A6A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21205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8DED-4DAD-8E18-DA6C05F2BD3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Bookman Old Style" panose="02050604050505020204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Sheet1!$B$20:$B$26</c:f>
              <c:strCache>
                <c:ptCount val="7"/>
                <c:pt idx="0">
                  <c:v>TSLA</c:v>
                </c:pt>
                <c:pt idx="1">
                  <c:v>VWAGY</c:v>
                </c:pt>
                <c:pt idx="2">
                  <c:v>GM</c:v>
                </c:pt>
                <c:pt idx="3">
                  <c:v>BYDDY</c:v>
                </c:pt>
                <c:pt idx="4">
                  <c:v>F</c:v>
                </c:pt>
                <c:pt idx="5">
                  <c:v>SEDG</c:v>
                </c:pt>
                <c:pt idx="6">
                  <c:v>SPWR</c:v>
                </c:pt>
              </c:strCache>
            </c:strRef>
          </c:cat>
          <c:val>
            <c:numRef>
              <c:f>Sheet1!$C$20:$C$26</c:f>
              <c:numCache>
                <c:formatCode>0.0%;\(0.0%\)</c:formatCode>
                <c:ptCount val="7"/>
                <c:pt idx="0">
                  <c:v>1.2569999999999999</c:v>
                </c:pt>
                <c:pt idx="1">
                  <c:v>-0.20780000000000001</c:v>
                </c:pt>
                <c:pt idx="2">
                  <c:v>-0.14430000000000001</c:v>
                </c:pt>
                <c:pt idx="3">
                  <c:v>-0.42920000000000003</c:v>
                </c:pt>
                <c:pt idx="4">
                  <c:v>-0.24759999999999999</c:v>
                </c:pt>
                <c:pt idx="5">
                  <c:v>0.74729999999999996</c:v>
                </c:pt>
                <c:pt idx="6">
                  <c:v>-0.79039999999999999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AA-4578-8F72-E5FD618696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77583376"/>
        <c:axId val="977593216"/>
      </c:barChart>
      <c:lineChart>
        <c:grouping val="standard"/>
        <c:varyColors val="0"/>
        <c:ser>
          <c:idx val="1"/>
          <c:order val="1"/>
          <c:spPr>
            <a:ln w="28575" cap="rnd">
              <a:solidFill>
                <a:srgbClr val="212054"/>
              </a:solidFill>
              <a:round/>
            </a:ln>
            <a:effectLst/>
          </c:spPr>
          <c:marker>
            <c:symbol val="none"/>
          </c:marker>
          <c:cat>
            <c:strRef>
              <c:f>Sheet1!$B$20:$B$26</c:f>
              <c:strCache>
                <c:ptCount val="7"/>
                <c:pt idx="0">
                  <c:v>TSLA</c:v>
                </c:pt>
                <c:pt idx="1">
                  <c:v>VWAGY</c:v>
                </c:pt>
                <c:pt idx="2">
                  <c:v>GM</c:v>
                </c:pt>
                <c:pt idx="3">
                  <c:v>BYDDY</c:v>
                </c:pt>
                <c:pt idx="4">
                  <c:v>F</c:v>
                </c:pt>
                <c:pt idx="5">
                  <c:v>SEDG</c:v>
                </c:pt>
                <c:pt idx="6">
                  <c:v>SPWR</c:v>
                </c:pt>
              </c:strCache>
            </c:strRef>
          </c:cat>
          <c:val>
            <c:numRef>
              <c:f>Sheet1!$D$20:$D$26</c:f>
              <c:numCache>
                <c:formatCode>0.0%;\(0.0%\)</c:formatCode>
                <c:ptCount val="7"/>
                <c:pt idx="0">
                  <c:v>-0.20780000000000001</c:v>
                </c:pt>
                <c:pt idx="1">
                  <c:v>-0.20780000000000001</c:v>
                </c:pt>
                <c:pt idx="2">
                  <c:v>-0.20780000000000001</c:v>
                </c:pt>
                <c:pt idx="3">
                  <c:v>-0.20780000000000001</c:v>
                </c:pt>
                <c:pt idx="4">
                  <c:v>-0.20780000000000001</c:v>
                </c:pt>
                <c:pt idx="5">
                  <c:v>-0.20780000000000001</c:v>
                </c:pt>
                <c:pt idx="6">
                  <c:v>-0.20780000000000001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5AA-4578-8F72-E5FD618696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77583376"/>
        <c:axId val="977593216"/>
      </c:lineChart>
      <c:catAx>
        <c:axId val="9775833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Bookman Old Style" panose="02050604050505020204" pitchFamily="18" charset="0"/>
                <a:ea typeface="+mn-ea"/>
                <a:cs typeface="+mn-cs"/>
              </a:defRPr>
            </a:pPr>
            <a:endParaRPr lang="en-US"/>
          </a:p>
        </c:txPr>
        <c:crossAx val="977593216"/>
        <c:crosses val="autoZero"/>
        <c:auto val="1"/>
        <c:lblAlgn val="ctr"/>
        <c:lblOffset val="100"/>
        <c:noMultiLvlLbl val="0"/>
      </c:catAx>
      <c:valAx>
        <c:axId val="977593216"/>
        <c:scaling>
          <c:orientation val="minMax"/>
        </c:scaling>
        <c:delete val="1"/>
        <c:axPos val="l"/>
        <c:numFmt formatCode="0.0%;\(0.0%\)" sourceLinked="1"/>
        <c:majorTickMark val="none"/>
        <c:minorTickMark val="none"/>
        <c:tickLblPos val="nextTo"/>
        <c:crossAx val="977583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  <a:latin typeface="Bookman Old Style" panose="02050604050505020204" pitchFamily="18" charset="0"/>
        </a:defRPr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A6A6A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21205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C860-40B7-B521-8686A40A1056}"/>
              </c:ext>
            </c:extLst>
          </c:dPt>
          <c:dLbls>
            <c:dLbl>
              <c:idx val="5"/>
              <c:layout>
                <c:manualLayout>
                  <c:x val="0"/>
                  <c:y val="5.397745867324157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860-40B7-B521-8686A40A1056}"/>
                </c:ext>
              </c:extLst>
            </c:dLbl>
            <c:numFmt formatCode="#,##0.0&quot;x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Bookman Old Style" panose="02050604050505020204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Sheet1!$B$29:$B$35</c:f>
              <c:strCache>
                <c:ptCount val="7"/>
                <c:pt idx="0">
                  <c:v>TSLA</c:v>
                </c:pt>
                <c:pt idx="1">
                  <c:v>VWAGY</c:v>
                </c:pt>
                <c:pt idx="2">
                  <c:v>GM</c:v>
                </c:pt>
                <c:pt idx="3">
                  <c:v>BYDDY</c:v>
                </c:pt>
                <c:pt idx="4">
                  <c:v>F</c:v>
                </c:pt>
                <c:pt idx="5">
                  <c:v>SEDG</c:v>
                </c:pt>
                <c:pt idx="6">
                  <c:v>SPWR</c:v>
                </c:pt>
              </c:strCache>
            </c:strRef>
          </c:cat>
          <c:val>
            <c:numRef>
              <c:f>Sheet1!$C$29:$C$35</c:f>
              <c:numCache>
                <c:formatCode>0.0</c:formatCode>
                <c:ptCount val="7"/>
                <c:pt idx="0">
                  <c:v>2.4172712380060846</c:v>
                </c:pt>
                <c:pt idx="1">
                  <c:v>7.412938767479651</c:v>
                </c:pt>
                <c:pt idx="2">
                  <c:v>8.0317146414707388</c:v>
                </c:pt>
                <c:pt idx="3">
                  <c:v>2.3263786493659686</c:v>
                </c:pt>
                <c:pt idx="4">
                  <c:v>33.548991054711877</c:v>
                </c:pt>
                <c:pt idx="5">
                  <c:v>3.4516959064327484</c:v>
                </c:pt>
                <c:pt idx="6">
                  <c:v>22.988489208633091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F7-458C-A779-B3174EFE4A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90641424"/>
        <c:axId val="990633880"/>
      </c:barChart>
      <c:lineChart>
        <c:grouping val="standard"/>
        <c:varyColors val="0"/>
        <c:ser>
          <c:idx val="1"/>
          <c:order val="1"/>
          <c:spPr>
            <a:ln w="28575" cap="rnd">
              <a:solidFill>
                <a:srgbClr val="212054"/>
              </a:solidFill>
              <a:round/>
            </a:ln>
            <a:effectLst/>
          </c:spPr>
          <c:marker>
            <c:symbol val="none"/>
          </c:marker>
          <c:cat>
            <c:strRef>
              <c:f>Sheet1!$B$29:$B$35</c:f>
              <c:strCache>
                <c:ptCount val="7"/>
                <c:pt idx="0">
                  <c:v>TSLA</c:v>
                </c:pt>
                <c:pt idx="1">
                  <c:v>VWAGY</c:v>
                </c:pt>
                <c:pt idx="2">
                  <c:v>GM</c:v>
                </c:pt>
                <c:pt idx="3">
                  <c:v>BYDDY</c:v>
                </c:pt>
                <c:pt idx="4">
                  <c:v>F</c:v>
                </c:pt>
                <c:pt idx="5">
                  <c:v>SEDG</c:v>
                </c:pt>
                <c:pt idx="6">
                  <c:v>SPWR</c:v>
                </c:pt>
              </c:strCache>
            </c:strRef>
          </c:cat>
          <c:val>
            <c:numRef>
              <c:f>Sheet1!$D$29:$D$35</c:f>
              <c:numCache>
                <c:formatCode>0.0</c:formatCode>
                <c:ptCount val="7"/>
                <c:pt idx="0">
                  <c:v>7.412938767479651</c:v>
                </c:pt>
                <c:pt idx="1">
                  <c:v>7.412938767479651</c:v>
                </c:pt>
                <c:pt idx="2">
                  <c:v>7.412938767479651</c:v>
                </c:pt>
                <c:pt idx="3">
                  <c:v>7.412938767479651</c:v>
                </c:pt>
                <c:pt idx="4">
                  <c:v>7.412938767479651</c:v>
                </c:pt>
                <c:pt idx="5">
                  <c:v>7.412938767479651</c:v>
                </c:pt>
                <c:pt idx="6">
                  <c:v>7.412938767479651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3F7-458C-A779-B3174EFE4A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90641424"/>
        <c:axId val="990633880"/>
      </c:lineChart>
      <c:catAx>
        <c:axId val="9906414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Bookman Old Style" panose="02050604050505020204" pitchFamily="18" charset="0"/>
                <a:ea typeface="+mn-ea"/>
                <a:cs typeface="+mn-cs"/>
              </a:defRPr>
            </a:pPr>
            <a:endParaRPr lang="en-US"/>
          </a:p>
        </c:txPr>
        <c:crossAx val="990633880"/>
        <c:crosses val="autoZero"/>
        <c:auto val="1"/>
        <c:lblAlgn val="ctr"/>
        <c:lblOffset val="100"/>
        <c:noMultiLvlLbl val="0"/>
      </c:catAx>
      <c:valAx>
        <c:axId val="990633880"/>
        <c:scaling>
          <c:orientation val="minMax"/>
        </c:scaling>
        <c:delete val="1"/>
        <c:axPos val="l"/>
        <c:numFmt formatCode="0.0" sourceLinked="1"/>
        <c:majorTickMark val="none"/>
        <c:minorTickMark val="none"/>
        <c:tickLblPos val="nextTo"/>
        <c:crossAx val="990641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A6A6A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21205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DD97-4D83-A515-F2B0128B740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Bookman Old Style" panose="02050604050505020204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Sheet1!$B$11:$B$17</c:f>
              <c:strCache>
                <c:ptCount val="7"/>
                <c:pt idx="0">
                  <c:v>TSLA</c:v>
                </c:pt>
                <c:pt idx="1">
                  <c:v>VWAGY</c:v>
                </c:pt>
                <c:pt idx="2">
                  <c:v>GM</c:v>
                </c:pt>
                <c:pt idx="3">
                  <c:v>BYDDY</c:v>
                </c:pt>
                <c:pt idx="4">
                  <c:v>F</c:v>
                </c:pt>
                <c:pt idx="5">
                  <c:v>SEDG</c:v>
                </c:pt>
                <c:pt idx="6">
                  <c:v>SPWR</c:v>
                </c:pt>
              </c:strCache>
            </c:strRef>
          </c:cat>
          <c:val>
            <c:numRef>
              <c:f>Sheet1!$C$11:$C$17</c:f>
              <c:numCache>
                <c:formatCode>0.0%;\(0.0%\)</c:formatCode>
                <c:ptCount val="7"/>
                <c:pt idx="0">
                  <c:v>0.28310000000000002</c:v>
                </c:pt>
                <c:pt idx="1">
                  <c:v>-0.1178</c:v>
                </c:pt>
                <c:pt idx="2">
                  <c:v>-0.1075</c:v>
                </c:pt>
                <c:pt idx="3">
                  <c:v>0.22589999999999999</c:v>
                </c:pt>
                <c:pt idx="4">
                  <c:v>-0.1845</c:v>
                </c:pt>
                <c:pt idx="5">
                  <c:v>2.3599999999999999E-2</c:v>
                </c:pt>
                <c:pt idx="6">
                  <c:v>2.9899999999999999E-2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88-4B4D-ABB2-0C3FAA9A5A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77601416"/>
        <c:axId val="977602728"/>
      </c:barChart>
      <c:lineChart>
        <c:grouping val="standard"/>
        <c:varyColors val="0"/>
        <c:ser>
          <c:idx val="1"/>
          <c:order val="1"/>
          <c:spPr>
            <a:ln w="28575" cap="rnd">
              <a:solidFill>
                <a:srgbClr val="212054"/>
              </a:solidFill>
              <a:round/>
            </a:ln>
            <a:effectLst/>
          </c:spPr>
          <c:marker>
            <c:symbol val="none"/>
          </c:marker>
          <c:cat>
            <c:strRef>
              <c:f>Sheet1!$B$11:$B$17</c:f>
              <c:strCache>
                <c:ptCount val="7"/>
                <c:pt idx="0">
                  <c:v>TSLA</c:v>
                </c:pt>
                <c:pt idx="1">
                  <c:v>VWAGY</c:v>
                </c:pt>
                <c:pt idx="2">
                  <c:v>GM</c:v>
                </c:pt>
                <c:pt idx="3">
                  <c:v>BYDDY</c:v>
                </c:pt>
                <c:pt idx="4">
                  <c:v>F</c:v>
                </c:pt>
                <c:pt idx="5">
                  <c:v>SEDG</c:v>
                </c:pt>
                <c:pt idx="6">
                  <c:v>SPWR</c:v>
                </c:pt>
              </c:strCache>
            </c:strRef>
          </c:cat>
          <c:val>
            <c:numRef>
              <c:f>Sheet1!$D$11:$D$17</c:f>
              <c:numCache>
                <c:formatCode>0.0%;\(0.0%\)</c:formatCode>
                <c:ptCount val="7"/>
                <c:pt idx="0">
                  <c:v>2.3599999999999999E-2</c:v>
                </c:pt>
                <c:pt idx="1">
                  <c:v>2.3599999999999999E-2</c:v>
                </c:pt>
                <c:pt idx="2">
                  <c:v>2.3599999999999999E-2</c:v>
                </c:pt>
                <c:pt idx="3">
                  <c:v>2.3599999999999999E-2</c:v>
                </c:pt>
                <c:pt idx="4">
                  <c:v>2.3599999999999999E-2</c:v>
                </c:pt>
                <c:pt idx="5">
                  <c:v>2.3599999999999999E-2</c:v>
                </c:pt>
                <c:pt idx="6">
                  <c:v>2.3599999999999999E-2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E88-4B4D-ABB2-0C3FAA9A5A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77601416"/>
        <c:axId val="977602728"/>
      </c:lineChart>
      <c:catAx>
        <c:axId val="9776014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Bookman Old Style" panose="02050604050505020204" pitchFamily="18" charset="0"/>
                <a:ea typeface="+mn-ea"/>
                <a:cs typeface="+mn-cs"/>
              </a:defRPr>
            </a:pPr>
            <a:endParaRPr lang="en-US"/>
          </a:p>
        </c:txPr>
        <c:crossAx val="977602728"/>
        <c:crosses val="autoZero"/>
        <c:auto val="1"/>
        <c:lblAlgn val="ctr"/>
        <c:lblOffset val="100"/>
        <c:noMultiLvlLbl val="0"/>
      </c:catAx>
      <c:valAx>
        <c:axId val="977602728"/>
        <c:scaling>
          <c:orientation val="minMax"/>
        </c:scaling>
        <c:delete val="1"/>
        <c:axPos val="l"/>
        <c:numFmt formatCode="0.0%;\(0.0%\)" sourceLinked="1"/>
        <c:majorTickMark val="none"/>
        <c:minorTickMark val="none"/>
        <c:tickLblPos val="nextTo"/>
        <c:crossAx val="97760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212054"/>
            </a:solidFill>
            <a:ln>
              <a:noFill/>
            </a:ln>
            <a:effectLst/>
          </c:spPr>
          <c:invertIfNegative val="0"/>
          <c:cat>
            <c:numRef>
              <c:f>'SPY Beta Graph v1'!$A$2:$A$410</c:f>
              <c:numCache>
                <c:formatCode>0%</c:formatCode>
                <c:ptCount val="409"/>
                <c:pt idx="0">
                  <c:v>-0.20400000000000015</c:v>
                </c:pt>
                <c:pt idx="1">
                  <c:v>-0.20300000000000015</c:v>
                </c:pt>
                <c:pt idx="2">
                  <c:v>-0.20200000000000015</c:v>
                </c:pt>
                <c:pt idx="3">
                  <c:v>-0.20100000000000015</c:v>
                </c:pt>
                <c:pt idx="4">
                  <c:v>-0.20000000000000015</c:v>
                </c:pt>
                <c:pt idx="5">
                  <c:v>-0.19900000000000015</c:v>
                </c:pt>
                <c:pt idx="6">
                  <c:v>-0.19800000000000015</c:v>
                </c:pt>
                <c:pt idx="7">
                  <c:v>-0.19700000000000015</c:v>
                </c:pt>
                <c:pt idx="8">
                  <c:v>-0.19600000000000015</c:v>
                </c:pt>
                <c:pt idx="9">
                  <c:v>-0.19500000000000015</c:v>
                </c:pt>
                <c:pt idx="10">
                  <c:v>-0.19400000000000014</c:v>
                </c:pt>
                <c:pt idx="11">
                  <c:v>-0.19300000000000014</c:v>
                </c:pt>
                <c:pt idx="12">
                  <c:v>-0.19200000000000014</c:v>
                </c:pt>
                <c:pt idx="13">
                  <c:v>-0.19100000000000014</c:v>
                </c:pt>
                <c:pt idx="14">
                  <c:v>-0.19000000000000014</c:v>
                </c:pt>
                <c:pt idx="15">
                  <c:v>-0.18900000000000014</c:v>
                </c:pt>
                <c:pt idx="16">
                  <c:v>-0.18800000000000014</c:v>
                </c:pt>
                <c:pt idx="17">
                  <c:v>-0.18700000000000014</c:v>
                </c:pt>
                <c:pt idx="18">
                  <c:v>-0.18600000000000014</c:v>
                </c:pt>
                <c:pt idx="19">
                  <c:v>-0.18500000000000014</c:v>
                </c:pt>
                <c:pt idx="20">
                  <c:v>-0.18400000000000014</c:v>
                </c:pt>
                <c:pt idx="21">
                  <c:v>-0.18300000000000013</c:v>
                </c:pt>
                <c:pt idx="22">
                  <c:v>-0.18200000000000013</c:v>
                </c:pt>
                <c:pt idx="23">
                  <c:v>-0.18100000000000013</c:v>
                </c:pt>
                <c:pt idx="24">
                  <c:v>-0.18000000000000013</c:v>
                </c:pt>
                <c:pt idx="25">
                  <c:v>-0.17900000000000013</c:v>
                </c:pt>
                <c:pt idx="26">
                  <c:v>-0.17800000000000013</c:v>
                </c:pt>
                <c:pt idx="27">
                  <c:v>-0.17700000000000013</c:v>
                </c:pt>
                <c:pt idx="28">
                  <c:v>-0.17600000000000013</c:v>
                </c:pt>
                <c:pt idx="29">
                  <c:v>-0.17500000000000013</c:v>
                </c:pt>
                <c:pt idx="30">
                  <c:v>-0.17400000000000013</c:v>
                </c:pt>
                <c:pt idx="31">
                  <c:v>-0.17300000000000013</c:v>
                </c:pt>
                <c:pt idx="32">
                  <c:v>-0.17200000000000013</c:v>
                </c:pt>
                <c:pt idx="33">
                  <c:v>-0.17100000000000012</c:v>
                </c:pt>
                <c:pt idx="34">
                  <c:v>-0.17000000000000012</c:v>
                </c:pt>
                <c:pt idx="35">
                  <c:v>-0.16900000000000012</c:v>
                </c:pt>
                <c:pt idx="36">
                  <c:v>-0.16800000000000012</c:v>
                </c:pt>
                <c:pt idx="37">
                  <c:v>-0.16700000000000012</c:v>
                </c:pt>
                <c:pt idx="38">
                  <c:v>-0.16600000000000012</c:v>
                </c:pt>
                <c:pt idx="39">
                  <c:v>-0.16500000000000012</c:v>
                </c:pt>
                <c:pt idx="40">
                  <c:v>-0.16400000000000012</c:v>
                </c:pt>
                <c:pt idx="41">
                  <c:v>-0.16300000000000012</c:v>
                </c:pt>
                <c:pt idx="42">
                  <c:v>-0.16200000000000012</c:v>
                </c:pt>
                <c:pt idx="43">
                  <c:v>-0.16100000000000012</c:v>
                </c:pt>
                <c:pt idx="44">
                  <c:v>-0.16000000000000011</c:v>
                </c:pt>
                <c:pt idx="45">
                  <c:v>-0.15900000000000011</c:v>
                </c:pt>
                <c:pt idx="46">
                  <c:v>-0.15800000000000011</c:v>
                </c:pt>
                <c:pt idx="47">
                  <c:v>-0.15700000000000011</c:v>
                </c:pt>
                <c:pt idx="48">
                  <c:v>-0.15600000000000011</c:v>
                </c:pt>
                <c:pt idx="49">
                  <c:v>-0.15500000000000011</c:v>
                </c:pt>
                <c:pt idx="50">
                  <c:v>-0.15400000000000011</c:v>
                </c:pt>
                <c:pt idx="51">
                  <c:v>-0.15300000000000011</c:v>
                </c:pt>
                <c:pt idx="52">
                  <c:v>-0.15200000000000011</c:v>
                </c:pt>
                <c:pt idx="53">
                  <c:v>-0.15100000000000011</c:v>
                </c:pt>
                <c:pt idx="54">
                  <c:v>-0.15000000000000011</c:v>
                </c:pt>
                <c:pt idx="55">
                  <c:v>-0.1490000000000001</c:v>
                </c:pt>
                <c:pt idx="56">
                  <c:v>-0.1480000000000001</c:v>
                </c:pt>
                <c:pt idx="57">
                  <c:v>-0.1470000000000001</c:v>
                </c:pt>
                <c:pt idx="58">
                  <c:v>-0.1460000000000001</c:v>
                </c:pt>
                <c:pt idx="59">
                  <c:v>-0.1450000000000001</c:v>
                </c:pt>
                <c:pt idx="60">
                  <c:v>-0.1440000000000001</c:v>
                </c:pt>
                <c:pt idx="61">
                  <c:v>-0.1430000000000001</c:v>
                </c:pt>
                <c:pt idx="62">
                  <c:v>-0.1420000000000001</c:v>
                </c:pt>
                <c:pt idx="63">
                  <c:v>-0.1410000000000001</c:v>
                </c:pt>
                <c:pt idx="64">
                  <c:v>-0.1400000000000001</c:v>
                </c:pt>
                <c:pt idx="65">
                  <c:v>-0.1390000000000001</c:v>
                </c:pt>
                <c:pt idx="66">
                  <c:v>-0.13800000000000009</c:v>
                </c:pt>
                <c:pt idx="67">
                  <c:v>-0.13700000000000009</c:v>
                </c:pt>
                <c:pt idx="68">
                  <c:v>-0.13600000000000009</c:v>
                </c:pt>
                <c:pt idx="69">
                  <c:v>-0.13500000000000009</c:v>
                </c:pt>
                <c:pt idx="70">
                  <c:v>-0.13400000000000009</c:v>
                </c:pt>
                <c:pt idx="71">
                  <c:v>-0.13300000000000009</c:v>
                </c:pt>
                <c:pt idx="72">
                  <c:v>-0.13200000000000009</c:v>
                </c:pt>
                <c:pt idx="73">
                  <c:v>-0.13100000000000009</c:v>
                </c:pt>
                <c:pt idx="74">
                  <c:v>-0.13000000000000009</c:v>
                </c:pt>
                <c:pt idx="75">
                  <c:v>-0.12900000000000009</c:v>
                </c:pt>
                <c:pt idx="76">
                  <c:v>-0.12800000000000009</c:v>
                </c:pt>
                <c:pt idx="77">
                  <c:v>-0.12700000000000009</c:v>
                </c:pt>
                <c:pt idx="78">
                  <c:v>-0.12600000000000008</c:v>
                </c:pt>
                <c:pt idx="79">
                  <c:v>-0.12500000000000008</c:v>
                </c:pt>
                <c:pt idx="80">
                  <c:v>-0.1240000000000001</c:v>
                </c:pt>
                <c:pt idx="81">
                  <c:v>-0.1230000000000001</c:v>
                </c:pt>
                <c:pt idx="82">
                  <c:v>-0.12200000000000009</c:v>
                </c:pt>
                <c:pt idx="83">
                  <c:v>-0.12100000000000009</c:v>
                </c:pt>
                <c:pt idx="84">
                  <c:v>-0.12000000000000009</c:v>
                </c:pt>
                <c:pt idx="85">
                  <c:v>-0.11900000000000009</c:v>
                </c:pt>
                <c:pt idx="86">
                  <c:v>-0.11800000000000009</c:v>
                </c:pt>
                <c:pt idx="87">
                  <c:v>-0.11700000000000009</c:v>
                </c:pt>
                <c:pt idx="88">
                  <c:v>-0.11600000000000009</c:v>
                </c:pt>
                <c:pt idx="89">
                  <c:v>-0.11500000000000009</c:v>
                </c:pt>
                <c:pt idx="90">
                  <c:v>-0.11400000000000009</c:v>
                </c:pt>
                <c:pt idx="91">
                  <c:v>-0.11300000000000009</c:v>
                </c:pt>
                <c:pt idx="92">
                  <c:v>-0.11200000000000009</c:v>
                </c:pt>
                <c:pt idx="93">
                  <c:v>-0.11100000000000008</c:v>
                </c:pt>
                <c:pt idx="94">
                  <c:v>-0.11000000000000008</c:v>
                </c:pt>
                <c:pt idx="95">
                  <c:v>-0.10900000000000008</c:v>
                </c:pt>
                <c:pt idx="96">
                  <c:v>-0.10800000000000008</c:v>
                </c:pt>
                <c:pt idx="97">
                  <c:v>-0.10700000000000008</c:v>
                </c:pt>
                <c:pt idx="98">
                  <c:v>-0.10600000000000008</c:v>
                </c:pt>
                <c:pt idx="99">
                  <c:v>-0.10500000000000008</c:v>
                </c:pt>
                <c:pt idx="100">
                  <c:v>-0.10400000000000008</c:v>
                </c:pt>
                <c:pt idx="101">
                  <c:v>-0.10300000000000008</c:v>
                </c:pt>
                <c:pt idx="102">
                  <c:v>-0.10200000000000008</c:v>
                </c:pt>
                <c:pt idx="103">
                  <c:v>-0.10100000000000008</c:v>
                </c:pt>
                <c:pt idx="104">
                  <c:v>-0.10000000000000007</c:v>
                </c:pt>
                <c:pt idx="105">
                  <c:v>-9.9000000000000074E-2</c:v>
                </c:pt>
                <c:pt idx="106">
                  <c:v>-9.8000000000000073E-2</c:v>
                </c:pt>
                <c:pt idx="107">
                  <c:v>-9.7000000000000072E-2</c:v>
                </c:pt>
                <c:pt idx="108">
                  <c:v>-9.6000000000000071E-2</c:v>
                </c:pt>
                <c:pt idx="109">
                  <c:v>-9.500000000000007E-2</c:v>
                </c:pt>
                <c:pt idx="110">
                  <c:v>-9.400000000000007E-2</c:v>
                </c:pt>
                <c:pt idx="111">
                  <c:v>-9.3000000000000069E-2</c:v>
                </c:pt>
                <c:pt idx="112">
                  <c:v>-9.2000000000000068E-2</c:v>
                </c:pt>
                <c:pt idx="113">
                  <c:v>-9.1000000000000067E-2</c:v>
                </c:pt>
                <c:pt idx="114">
                  <c:v>-9.0000000000000066E-2</c:v>
                </c:pt>
                <c:pt idx="115">
                  <c:v>-8.9000000000000065E-2</c:v>
                </c:pt>
                <c:pt idx="116">
                  <c:v>-8.8000000000000064E-2</c:v>
                </c:pt>
                <c:pt idx="117">
                  <c:v>-8.7000000000000063E-2</c:v>
                </c:pt>
                <c:pt idx="118">
                  <c:v>-8.6000000000000063E-2</c:v>
                </c:pt>
                <c:pt idx="119">
                  <c:v>-8.5000000000000062E-2</c:v>
                </c:pt>
                <c:pt idx="120">
                  <c:v>-8.4000000000000061E-2</c:v>
                </c:pt>
                <c:pt idx="121">
                  <c:v>-8.300000000000006E-2</c:v>
                </c:pt>
                <c:pt idx="122">
                  <c:v>-8.2000000000000059E-2</c:v>
                </c:pt>
                <c:pt idx="123">
                  <c:v>-8.1000000000000058E-2</c:v>
                </c:pt>
                <c:pt idx="124">
                  <c:v>-8.0000000000000057E-2</c:v>
                </c:pt>
                <c:pt idx="125">
                  <c:v>-7.9000000000000056E-2</c:v>
                </c:pt>
                <c:pt idx="126">
                  <c:v>-7.8000000000000055E-2</c:v>
                </c:pt>
                <c:pt idx="127">
                  <c:v>-7.7000000000000055E-2</c:v>
                </c:pt>
                <c:pt idx="128">
                  <c:v>-7.6000000000000054E-2</c:v>
                </c:pt>
                <c:pt idx="129">
                  <c:v>-7.5000000000000053E-2</c:v>
                </c:pt>
                <c:pt idx="130">
                  <c:v>-7.4000000000000052E-2</c:v>
                </c:pt>
                <c:pt idx="131">
                  <c:v>-7.3000000000000051E-2</c:v>
                </c:pt>
                <c:pt idx="132">
                  <c:v>-7.200000000000005E-2</c:v>
                </c:pt>
                <c:pt idx="133">
                  <c:v>-7.1000000000000049E-2</c:v>
                </c:pt>
                <c:pt idx="134">
                  <c:v>-7.0000000000000048E-2</c:v>
                </c:pt>
                <c:pt idx="135">
                  <c:v>-6.9000000000000047E-2</c:v>
                </c:pt>
                <c:pt idx="136">
                  <c:v>-6.8000000000000047E-2</c:v>
                </c:pt>
                <c:pt idx="137">
                  <c:v>-6.7000000000000046E-2</c:v>
                </c:pt>
                <c:pt idx="138">
                  <c:v>-6.6000000000000045E-2</c:v>
                </c:pt>
                <c:pt idx="139">
                  <c:v>-6.5000000000000044E-2</c:v>
                </c:pt>
                <c:pt idx="140">
                  <c:v>-6.4000000000000043E-2</c:v>
                </c:pt>
                <c:pt idx="141">
                  <c:v>-6.3000000000000042E-2</c:v>
                </c:pt>
                <c:pt idx="142">
                  <c:v>-6.2000000000000048E-2</c:v>
                </c:pt>
                <c:pt idx="143">
                  <c:v>-6.1000000000000047E-2</c:v>
                </c:pt>
                <c:pt idx="144">
                  <c:v>-6.0000000000000046E-2</c:v>
                </c:pt>
                <c:pt idx="145">
                  <c:v>-5.9000000000000045E-2</c:v>
                </c:pt>
                <c:pt idx="146">
                  <c:v>-5.8000000000000045E-2</c:v>
                </c:pt>
                <c:pt idx="147">
                  <c:v>-5.7000000000000044E-2</c:v>
                </c:pt>
                <c:pt idx="148">
                  <c:v>-5.6000000000000043E-2</c:v>
                </c:pt>
                <c:pt idx="149">
                  <c:v>-5.5000000000000042E-2</c:v>
                </c:pt>
                <c:pt idx="150">
                  <c:v>-5.4000000000000041E-2</c:v>
                </c:pt>
                <c:pt idx="151">
                  <c:v>-5.300000000000004E-2</c:v>
                </c:pt>
                <c:pt idx="152">
                  <c:v>-5.2000000000000039E-2</c:v>
                </c:pt>
                <c:pt idx="153">
                  <c:v>-5.1000000000000038E-2</c:v>
                </c:pt>
                <c:pt idx="154">
                  <c:v>-5.0000000000000037E-2</c:v>
                </c:pt>
                <c:pt idx="155">
                  <c:v>-4.9000000000000037E-2</c:v>
                </c:pt>
                <c:pt idx="156">
                  <c:v>-4.8000000000000036E-2</c:v>
                </c:pt>
                <c:pt idx="157">
                  <c:v>-4.7000000000000035E-2</c:v>
                </c:pt>
                <c:pt idx="158">
                  <c:v>-4.6000000000000034E-2</c:v>
                </c:pt>
                <c:pt idx="159">
                  <c:v>-4.5000000000000033E-2</c:v>
                </c:pt>
                <c:pt idx="160">
                  <c:v>-4.4000000000000032E-2</c:v>
                </c:pt>
                <c:pt idx="161">
                  <c:v>-4.3000000000000031E-2</c:v>
                </c:pt>
                <c:pt idx="162">
                  <c:v>-4.200000000000003E-2</c:v>
                </c:pt>
                <c:pt idx="163">
                  <c:v>-4.1000000000000029E-2</c:v>
                </c:pt>
                <c:pt idx="164">
                  <c:v>-4.0000000000000029E-2</c:v>
                </c:pt>
                <c:pt idx="165">
                  <c:v>-3.9000000000000028E-2</c:v>
                </c:pt>
                <c:pt idx="166">
                  <c:v>-3.8000000000000027E-2</c:v>
                </c:pt>
                <c:pt idx="167">
                  <c:v>-3.7000000000000026E-2</c:v>
                </c:pt>
                <c:pt idx="168">
                  <c:v>-3.6000000000000025E-2</c:v>
                </c:pt>
                <c:pt idx="169">
                  <c:v>-3.5000000000000024E-2</c:v>
                </c:pt>
                <c:pt idx="170">
                  <c:v>-3.4000000000000023E-2</c:v>
                </c:pt>
                <c:pt idx="171">
                  <c:v>-3.3000000000000022E-2</c:v>
                </c:pt>
                <c:pt idx="172">
                  <c:v>-3.2000000000000021E-2</c:v>
                </c:pt>
                <c:pt idx="173">
                  <c:v>-3.1000000000000021E-2</c:v>
                </c:pt>
                <c:pt idx="174">
                  <c:v>-3.000000000000002E-2</c:v>
                </c:pt>
                <c:pt idx="175">
                  <c:v>-2.9000000000000019E-2</c:v>
                </c:pt>
                <c:pt idx="176">
                  <c:v>-2.8000000000000018E-2</c:v>
                </c:pt>
                <c:pt idx="177">
                  <c:v>-2.7000000000000017E-2</c:v>
                </c:pt>
                <c:pt idx="178">
                  <c:v>-2.6000000000000016E-2</c:v>
                </c:pt>
                <c:pt idx="179">
                  <c:v>-2.5000000000000015E-2</c:v>
                </c:pt>
                <c:pt idx="180">
                  <c:v>-2.4000000000000014E-2</c:v>
                </c:pt>
                <c:pt idx="181">
                  <c:v>-2.3000000000000013E-2</c:v>
                </c:pt>
                <c:pt idx="182">
                  <c:v>-2.2000000000000013E-2</c:v>
                </c:pt>
                <c:pt idx="183">
                  <c:v>-2.1000000000000012E-2</c:v>
                </c:pt>
                <c:pt idx="184">
                  <c:v>-2.0000000000000011E-2</c:v>
                </c:pt>
                <c:pt idx="185">
                  <c:v>-1.900000000000001E-2</c:v>
                </c:pt>
                <c:pt idx="186">
                  <c:v>-1.8000000000000009E-2</c:v>
                </c:pt>
                <c:pt idx="187">
                  <c:v>-1.7000000000000008E-2</c:v>
                </c:pt>
                <c:pt idx="188">
                  <c:v>-1.6000000000000007E-2</c:v>
                </c:pt>
                <c:pt idx="189">
                  <c:v>-1.5000000000000006E-2</c:v>
                </c:pt>
                <c:pt idx="190">
                  <c:v>-1.4000000000000005E-2</c:v>
                </c:pt>
                <c:pt idx="191">
                  <c:v>-1.3000000000000005E-2</c:v>
                </c:pt>
                <c:pt idx="192">
                  <c:v>-1.2000000000000004E-2</c:v>
                </c:pt>
                <c:pt idx="193">
                  <c:v>-1.1000000000000003E-2</c:v>
                </c:pt>
                <c:pt idx="194">
                  <c:v>-1.0000000000000002E-2</c:v>
                </c:pt>
                <c:pt idx="195">
                  <c:v>-9.0000000000000011E-3</c:v>
                </c:pt>
                <c:pt idx="196">
                  <c:v>-8.0000000000000002E-3</c:v>
                </c:pt>
                <c:pt idx="197">
                  <c:v>-7.0000000000000001E-3</c:v>
                </c:pt>
                <c:pt idx="198">
                  <c:v>-6.0000000000000001E-3</c:v>
                </c:pt>
                <c:pt idx="199">
                  <c:v>-5.0000000000000001E-3</c:v>
                </c:pt>
                <c:pt idx="200">
                  <c:v>-4.0000000000000001E-3</c:v>
                </c:pt>
                <c:pt idx="201">
                  <c:v>-3.0000000000000001E-3</c:v>
                </c:pt>
                <c:pt idx="202">
                  <c:v>-2E-3</c:v>
                </c:pt>
                <c:pt idx="203">
                  <c:v>-1E-3</c:v>
                </c:pt>
                <c:pt idx="204">
                  <c:v>0</c:v>
                </c:pt>
                <c:pt idx="205">
                  <c:v>1E-3</c:v>
                </c:pt>
                <c:pt idx="206">
                  <c:v>2E-3</c:v>
                </c:pt>
                <c:pt idx="207">
                  <c:v>3.0000000000000001E-3</c:v>
                </c:pt>
                <c:pt idx="208">
                  <c:v>4.0000000000000001E-3</c:v>
                </c:pt>
                <c:pt idx="209">
                  <c:v>5.0000000000000001E-3</c:v>
                </c:pt>
                <c:pt idx="210">
                  <c:v>6.0000000000000001E-3</c:v>
                </c:pt>
                <c:pt idx="211">
                  <c:v>7.0000000000000001E-3</c:v>
                </c:pt>
                <c:pt idx="212">
                  <c:v>8.0000000000000002E-3</c:v>
                </c:pt>
                <c:pt idx="213">
                  <c:v>9.0000000000000011E-3</c:v>
                </c:pt>
                <c:pt idx="214">
                  <c:v>1.0000000000000002E-2</c:v>
                </c:pt>
                <c:pt idx="215">
                  <c:v>1.1000000000000003E-2</c:v>
                </c:pt>
                <c:pt idx="216">
                  <c:v>1.2000000000000004E-2</c:v>
                </c:pt>
                <c:pt idx="217">
                  <c:v>1.3000000000000005E-2</c:v>
                </c:pt>
                <c:pt idx="218">
                  <c:v>1.4000000000000005E-2</c:v>
                </c:pt>
                <c:pt idx="219">
                  <c:v>1.5000000000000006E-2</c:v>
                </c:pt>
                <c:pt idx="220">
                  <c:v>1.6000000000000007E-2</c:v>
                </c:pt>
                <c:pt idx="221">
                  <c:v>1.7000000000000008E-2</c:v>
                </c:pt>
                <c:pt idx="222">
                  <c:v>1.8000000000000009E-2</c:v>
                </c:pt>
                <c:pt idx="223">
                  <c:v>1.900000000000001E-2</c:v>
                </c:pt>
                <c:pt idx="224">
                  <c:v>2.0000000000000011E-2</c:v>
                </c:pt>
                <c:pt idx="225">
                  <c:v>2.1000000000000012E-2</c:v>
                </c:pt>
                <c:pt idx="226">
                  <c:v>2.2000000000000013E-2</c:v>
                </c:pt>
                <c:pt idx="227">
                  <c:v>2.3000000000000013E-2</c:v>
                </c:pt>
                <c:pt idx="228">
                  <c:v>2.4000000000000014E-2</c:v>
                </c:pt>
                <c:pt idx="229">
                  <c:v>2.5000000000000015E-2</c:v>
                </c:pt>
                <c:pt idx="230">
                  <c:v>2.6000000000000016E-2</c:v>
                </c:pt>
                <c:pt idx="231">
                  <c:v>2.7000000000000017E-2</c:v>
                </c:pt>
                <c:pt idx="232">
                  <c:v>2.8000000000000018E-2</c:v>
                </c:pt>
                <c:pt idx="233">
                  <c:v>2.9000000000000019E-2</c:v>
                </c:pt>
                <c:pt idx="234">
                  <c:v>3.000000000000002E-2</c:v>
                </c:pt>
                <c:pt idx="235">
                  <c:v>3.1000000000000021E-2</c:v>
                </c:pt>
                <c:pt idx="236">
                  <c:v>3.2000000000000021E-2</c:v>
                </c:pt>
                <c:pt idx="237">
                  <c:v>3.3000000000000022E-2</c:v>
                </c:pt>
                <c:pt idx="238">
                  <c:v>3.4000000000000023E-2</c:v>
                </c:pt>
                <c:pt idx="239">
                  <c:v>3.5000000000000024E-2</c:v>
                </c:pt>
                <c:pt idx="240">
                  <c:v>3.6000000000000025E-2</c:v>
                </c:pt>
                <c:pt idx="241">
                  <c:v>3.7000000000000026E-2</c:v>
                </c:pt>
                <c:pt idx="242">
                  <c:v>3.8000000000000027E-2</c:v>
                </c:pt>
                <c:pt idx="243">
                  <c:v>3.9000000000000028E-2</c:v>
                </c:pt>
                <c:pt idx="244">
                  <c:v>4.0000000000000029E-2</c:v>
                </c:pt>
                <c:pt idx="245">
                  <c:v>4.1000000000000029E-2</c:v>
                </c:pt>
                <c:pt idx="246">
                  <c:v>4.200000000000003E-2</c:v>
                </c:pt>
                <c:pt idx="247">
                  <c:v>4.3000000000000031E-2</c:v>
                </c:pt>
                <c:pt idx="248">
                  <c:v>4.4000000000000032E-2</c:v>
                </c:pt>
                <c:pt idx="249">
                  <c:v>4.5000000000000033E-2</c:v>
                </c:pt>
                <c:pt idx="250">
                  <c:v>4.6000000000000034E-2</c:v>
                </c:pt>
                <c:pt idx="251">
                  <c:v>4.7000000000000035E-2</c:v>
                </c:pt>
                <c:pt idx="252">
                  <c:v>4.8000000000000036E-2</c:v>
                </c:pt>
                <c:pt idx="253">
                  <c:v>4.9000000000000037E-2</c:v>
                </c:pt>
                <c:pt idx="254">
                  <c:v>5.0000000000000037E-2</c:v>
                </c:pt>
                <c:pt idx="255">
                  <c:v>5.1000000000000038E-2</c:v>
                </c:pt>
                <c:pt idx="256">
                  <c:v>5.2000000000000039E-2</c:v>
                </c:pt>
                <c:pt idx="257">
                  <c:v>5.300000000000004E-2</c:v>
                </c:pt>
                <c:pt idx="258">
                  <c:v>5.4000000000000041E-2</c:v>
                </c:pt>
                <c:pt idx="259">
                  <c:v>5.5000000000000042E-2</c:v>
                </c:pt>
                <c:pt idx="260">
                  <c:v>5.6000000000000043E-2</c:v>
                </c:pt>
                <c:pt idx="261">
                  <c:v>5.7000000000000044E-2</c:v>
                </c:pt>
                <c:pt idx="262">
                  <c:v>5.8000000000000045E-2</c:v>
                </c:pt>
                <c:pt idx="263">
                  <c:v>5.9000000000000045E-2</c:v>
                </c:pt>
                <c:pt idx="264">
                  <c:v>6.0000000000000046E-2</c:v>
                </c:pt>
                <c:pt idx="265">
                  <c:v>6.1000000000000047E-2</c:v>
                </c:pt>
                <c:pt idx="266">
                  <c:v>6.2000000000000048E-2</c:v>
                </c:pt>
                <c:pt idx="267">
                  <c:v>6.3000000000000042E-2</c:v>
                </c:pt>
                <c:pt idx="268">
                  <c:v>6.4000000000000043E-2</c:v>
                </c:pt>
                <c:pt idx="269">
                  <c:v>6.5000000000000044E-2</c:v>
                </c:pt>
                <c:pt idx="270">
                  <c:v>6.6000000000000045E-2</c:v>
                </c:pt>
                <c:pt idx="271">
                  <c:v>6.7000000000000046E-2</c:v>
                </c:pt>
                <c:pt idx="272">
                  <c:v>6.8000000000000047E-2</c:v>
                </c:pt>
                <c:pt idx="273">
                  <c:v>6.9000000000000047E-2</c:v>
                </c:pt>
                <c:pt idx="274">
                  <c:v>7.0000000000000048E-2</c:v>
                </c:pt>
                <c:pt idx="275">
                  <c:v>7.1000000000000049E-2</c:v>
                </c:pt>
                <c:pt idx="276">
                  <c:v>7.200000000000005E-2</c:v>
                </c:pt>
                <c:pt idx="277">
                  <c:v>7.3000000000000051E-2</c:v>
                </c:pt>
                <c:pt idx="278">
                  <c:v>7.4000000000000052E-2</c:v>
                </c:pt>
                <c:pt idx="279">
                  <c:v>7.5000000000000053E-2</c:v>
                </c:pt>
                <c:pt idx="280">
                  <c:v>7.6000000000000054E-2</c:v>
                </c:pt>
                <c:pt idx="281">
                  <c:v>7.7000000000000055E-2</c:v>
                </c:pt>
                <c:pt idx="282">
                  <c:v>7.8000000000000055E-2</c:v>
                </c:pt>
                <c:pt idx="283">
                  <c:v>7.9000000000000056E-2</c:v>
                </c:pt>
                <c:pt idx="284">
                  <c:v>8.0000000000000057E-2</c:v>
                </c:pt>
                <c:pt idx="285">
                  <c:v>8.1000000000000058E-2</c:v>
                </c:pt>
                <c:pt idx="286">
                  <c:v>8.2000000000000059E-2</c:v>
                </c:pt>
                <c:pt idx="287">
                  <c:v>8.300000000000006E-2</c:v>
                </c:pt>
                <c:pt idx="288">
                  <c:v>8.4000000000000061E-2</c:v>
                </c:pt>
                <c:pt idx="289">
                  <c:v>8.5000000000000062E-2</c:v>
                </c:pt>
                <c:pt idx="290">
                  <c:v>8.6000000000000063E-2</c:v>
                </c:pt>
                <c:pt idx="291">
                  <c:v>8.7000000000000063E-2</c:v>
                </c:pt>
                <c:pt idx="292">
                  <c:v>8.8000000000000064E-2</c:v>
                </c:pt>
                <c:pt idx="293">
                  <c:v>8.9000000000000065E-2</c:v>
                </c:pt>
                <c:pt idx="294">
                  <c:v>9.0000000000000066E-2</c:v>
                </c:pt>
                <c:pt idx="295">
                  <c:v>9.1000000000000067E-2</c:v>
                </c:pt>
                <c:pt idx="296">
                  <c:v>9.2000000000000068E-2</c:v>
                </c:pt>
                <c:pt idx="297">
                  <c:v>9.3000000000000069E-2</c:v>
                </c:pt>
                <c:pt idx="298">
                  <c:v>9.400000000000007E-2</c:v>
                </c:pt>
                <c:pt idx="299">
                  <c:v>9.500000000000007E-2</c:v>
                </c:pt>
                <c:pt idx="300">
                  <c:v>9.6000000000000071E-2</c:v>
                </c:pt>
                <c:pt idx="301">
                  <c:v>9.7000000000000072E-2</c:v>
                </c:pt>
                <c:pt idx="302">
                  <c:v>9.8000000000000073E-2</c:v>
                </c:pt>
                <c:pt idx="303">
                  <c:v>9.9000000000000074E-2</c:v>
                </c:pt>
                <c:pt idx="304">
                  <c:v>0.10000000000000007</c:v>
                </c:pt>
                <c:pt idx="305">
                  <c:v>0.10100000000000008</c:v>
                </c:pt>
                <c:pt idx="306">
                  <c:v>0.10200000000000008</c:v>
                </c:pt>
                <c:pt idx="307">
                  <c:v>0.10300000000000008</c:v>
                </c:pt>
                <c:pt idx="308">
                  <c:v>0.10400000000000008</c:v>
                </c:pt>
                <c:pt idx="309">
                  <c:v>0.10500000000000008</c:v>
                </c:pt>
                <c:pt idx="310">
                  <c:v>0.10600000000000008</c:v>
                </c:pt>
                <c:pt idx="311">
                  <c:v>0.10700000000000008</c:v>
                </c:pt>
                <c:pt idx="312">
                  <c:v>0.10800000000000008</c:v>
                </c:pt>
                <c:pt idx="313">
                  <c:v>0.10900000000000008</c:v>
                </c:pt>
                <c:pt idx="314">
                  <c:v>0.11000000000000008</c:v>
                </c:pt>
                <c:pt idx="315">
                  <c:v>0.11100000000000008</c:v>
                </c:pt>
                <c:pt idx="316">
                  <c:v>0.11200000000000009</c:v>
                </c:pt>
                <c:pt idx="317">
                  <c:v>0.11300000000000009</c:v>
                </c:pt>
                <c:pt idx="318">
                  <c:v>0.11400000000000009</c:v>
                </c:pt>
                <c:pt idx="319">
                  <c:v>0.11500000000000009</c:v>
                </c:pt>
                <c:pt idx="320">
                  <c:v>0.11600000000000009</c:v>
                </c:pt>
                <c:pt idx="321">
                  <c:v>0.11700000000000009</c:v>
                </c:pt>
                <c:pt idx="322">
                  <c:v>0.11800000000000009</c:v>
                </c:pt>
                <c:pt idx="323">
                  <c:v>0.11900000000000009</c:v>
                </c:pt>
                <c:pt idx="324">
                  <c:v>0.12000000000000009</c:v>
                </c:pt>
                <c:pt idx="325">
                  <c:v>0.12100000000000009</c:v>
                </c:pt>
                <c:pt idx="326">
                  <c:v>0.12200000000000009</c:v>
                </c:pt>
                <c:pt idx="327">
                  <c:v>0.1230000000000001</c:v>
                </c:pt>
                <c:pt idx="328">
                  <c:v>0.1240000000000001</c:v>
                </c:pt>
                <c:pt idx="329">
                  <c:v>0.12500000000000008</c:v>
                </c:pt>
                <c:pt idx="330">
                  <c:v>0.12600000000000008</c:v>
                </c:pt>
                <c:pt idx="331">
                  <c:v>0.12700000000000009</c:v>
                </c:pt>
                <c:pt idx="332">
                  <c:v>0.12800000000000009</c:v>
                </c:pt>
                <c:pt idx="333">
                  <c:v>0.12900000000000009</c:v>
                </c:pt>
                <c:pt idx="334">
                  <c:v>0.13000000000000009</c:v>
                </c:pt>
                <c:pt idx="335">
                  <c:v>0.13100000000000009</c:v>
                </c:pt>
                <c:pt idx="336">
                  <c:v>0.13200000000000009</c:v>
                </c:pt>
                <c:pt idx="337">
                  <c:v>0.13300000000000009</c:v>
                </c:pt>
                <c:pt idx="338">
                  <c:v>0.13400000000000009</c:v>
                </c:pt>
                <c:pt idx="339">
                  <c:v>0.13500000000000009</c:v>
                </c:pt>
                <c:pt idx="340">
                  <c:v>0.13600000000000009</c:v>
                </c:pt>
                <c:pt idx="341">
                  <c:v>0.13700000000000009</c:v>
                </c:pt>
                <c:pt idx="342">
                  <c:v>0.13800000000000009</c:v>
                </c:pt>
                <c:pt idx="343">
                  <c:v>0.1390000000000001</c:v>
                </c:pt>
                <c:pt idx="344">
                  <c:v>0.1400000000000001</c:v>
                </c:pt>
                <c:pt idx="345">
                  <c:v>0.1410000000000001</c:v>
                </c:pt>
                <c:pt idx="346">
                  <c:v>0.1420000000000001</c:v>
                </c:pt>
                <c:pt idx="347">
                  <c:v>0.1430000000000001</c:v>
                </c:pt>
                <c:pt idx="348">
                  <c:v>0.1440000000000001</c:v>
                </c:pt>
                <c:pt idx="349">
                  <c:v>0.1450000000000001</c:v>
                </c:pt>
                <c:pt idx="350">
                  <c:v>0.1460000000000001</c:v>
                </c:pt>
                <c:pt idx="351">
                  <c:v>0.1470000000000001</c:v>
                </c:pt>
                <c:pt idx="352">
                  <c:v>0.1480000000000001</c:v>
                </c:pt>
                <c:pt idx="353">
                  <c:v>0.1490000000000001</c:v>
                </c:pt>
                <c:pt idx="354">
                  <c:v>0.15000000000000011</c:v>
                </c:pt>
                <c:pt idx="355">
                  <c:v>0.15100000000000011</c:v>
                </c:pt>
                <c:pt idx="356">
                  <c:v>0.15200000000000011</c:v>
                </c:pt>
                <c:pt idx="357">
                  <c:v>0.15300000000000011</c:v>
                </c:pt>
                <c:pt idx="358">
                  <c:v>0.15400000000000011</c:v>
                </c:pt>
                <c:pt idx="359">
                  <c:v>0.15500000000000011</c:v>
                </c:pt>
                <c:pt idx="360">
                  <c:v>0.15600000000000011</c:v>
                </c:pt>
                <c:pt idx="361">
                  <c:v>0.15700000000000011</c:v>
                </c:pt>
                <c:pt idx="362">
                  <c:v>0.15800000000000011</c:v>
                </c:pt>
                <c:pt idx="363">
                  <c:v>0.15900000000000011</c:v>
                </c:pt>
                <c:pt idx="364">
                  <c:v>0.16000000000000011</c:v>
                </c:pt>
                <c:pt idx="365">
                  <c:v>0.16100000000000012</c:v>
                </c:pt>
                <c:pt idx="366">
                  <c:v>0.16200000000000012</c:v>
                </c:pt>
                <c:pt idx="367">
                  <c:v>0.16300000000000012</c:v>
                </c:pt>
                <c:pt idx="368">
                  <c:v>0.16400000000000012</c:v>
                </c:pt>
                <c:pt idx="369">
                  <c:v>0.16500000000000012</c:v>
                </c:pt>
                <c:pt idx="370">
                  <c:v>0.16600000000000012</c:v>
                </c:pt>
                <c:pt idx="371">
                  <c:v>0.16700000000000012</c:v>
                </c:pt>
                <c:pt idx="372">
                  <c:v>0.16800000000000012</c:v>
                </c:pt>
                <c:pt idx="373">
                  <c:v>0.16900000000000012</c:v>
                </c:pt>
                <c:pt idx="374">
                  <c:v>0.17000000000000012</c:v>
                </c:pt>
                <c:pt idx="375">
                  <c:v>0.17100000000000012</c:v>
                </c:pt>
                <c:pt idx="376">
                  <c:v>0.17200000000000013</c:v>
                </c:pt>
                <c:pt idx="377">
                  <c:v>0.17300000000000013</c:v>
                </c:pt>
                <c:pt idx="378">
                  <c:v>0.17400000000000013</c:v>
                </c:pt>
                <c:pt idx="379">
                  <c:v>0.17500000000000013</c:v>
                </c:pt>
                <c:pt idx="380">
                  <c:v>0.17600000000000013</c:v>
                </c:pt>
                <c:pt idx="381">
                  <c:v>0.17700000000000013</c:v>
                </c:pt>
                <c:pt idx="382">
                  <c:v>0.17800000000000013</c:v>
                </c:pt>
                <c:pt idx="383">
                  <c:v>0.17900000000000013</c:v>
                </c:pt>
                <c:pt idx="384">
                  <c:v>0.18000000000000013</c:v>
                </c:pt>
                <c:pt idx="385">
                  <c:v>0.18100000000000013</c:v>
                </c:pt>
                <c:pt idx="386">
                  <c:v>0.18200000000000013</c:v>
                </c:pt>
                <c:pt idx="387">
                  <c:v>0.18300000000000013</c:v>
                </c:pt>
                <c:pt idx="388">
                  <c:v>0.18400000000000014</c:v>
                </c:pt>
                <c:pt idx="389">
                  <c:v>0.18500000000000014</c:v>
                </c:pt>
                <c:pt idx="390">
                  <c:v>0.18600000000000014</c:v>
                </c:pt>
                <c:pt idx="391">
                  <c:v>0.18700000000000014</c:v>
                </c:pt>
                <c:pt idx="392">
                  <c:v>0.18800000000000014</c:v>
                </c:pt>
                <c:pt idx="393">
                  <c:v>0.18900000000000014</c:v>
                </c:pt>
                <c:pt idx="394">
                  <c:v>0.19000000000000014</c:v>
                </c:pt>
                <c:pt idx="395">
                  <c:v>0.19100000000000014</c:v>
                </c:pt>
                <c:pt idx="396">
                  <c:v>0.19200000000000014</c:v>
                </c:pt>
                <c:pt idx="397">
                  <c:v>0.19300000000000014</c:v>
                </c:pt>
                <c:pt idx="398">
                  <c:v>0.19400000000000014</c:v>
                </c:pt>
                <c:pt idx="399">
                  <c:v>0.19500000000000015</c:v>
                </c:pt>
                <c:pt idx="400">
                  <c:v>0.19600000000000015</c:v>
                </c:pt>
                <c:pt idx="401">
                  <c:v>0.19700000000000015</c:v>
                </c:pt>
                <c:pt idx="402">
                  <c:v>0.19800000000000015</c:v>
                </c:pt>
                <c:pt idx="403">
                  <c:v>0.19900000000000015</c:v>
                </c:pt>
                <c:pt idx="404">
                  <c:v>0.20000000000000015</c:v>
                </c:pt>
                <c:pt idx="405">
                  <c:v>0.20100000000000015</c:v>
                </c:pt>
                <c:pt idx="406">
                  <c:v>0.20200000000000015</c:v>
                </c:pt>
                <c:pt idx="407">
                  <c:v>0.20300000000000015</c:v>
                </c:pt>
                <c:pt idx="408">
                  <c:v>0.20400000000000015</c:v>
                </c:pt>
              </c:numCache>
            </c:numRef>
          </c:cat>
          <c:val>
            <c:numRef>
              <c:f>'SPY Beta Graph v1'!$B$2:$B$410</c:f>
              <c:numCache>
                <c:formatCode>General</c:formatCode>
                <c:ptCount val="40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1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1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1</c:v>
                </c:pt>
                <c:pt idx="145">
                  <c:v>1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1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1</c:v>
                </c:pt>
                <c:pt idx="156">
                  <c:v>1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1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1</c:v>
                </c:pt>
                <c:pt idx="167">
                  <c:v>0</c:v>
                </c:pt>
                <c:pt idx="168">
                  <c:v>1</c:v>
                </c:pt>
                <c:pt idx="169">
                  <c:v>1</c:v>
                </c:pt>
                <c:pt idx="170">
                  <c:v>0</c:v>
                </c:pt>
                <c:pt idx="171">
                  <c:v>2</c:v>
                </c:pt>
                <c:pt idx="172">
                  <c:v>0</c:v>
                </c:pt>
                <c:pt idx="173">
                  <c:v>1</c:v>
                </c:pt>
                <c:pt idx="174">
                  <c:v>2</c:v>
                </c:pt>
                <c:pt idx="175">
                  <c:v>2</c:v>
                </c:pt>
                <c:pt idx="176">
                  <c:v>4</c:v>
                </c:pt>
                <c:pt idx="177">
                  <c:v>3</c:v>
                </c:pt>
                <c:pt idx="178">
                  <c:v>2</c:v>
                </c:pt>
                <c:pt idx="179">
                  <c:v>0</c:v>
                </c:pt>
                <c:pt idx="180">
                  <c:v>1</c:v>
                </c:pt>
                <c:pt idx="181">
                  <c:v>2</c:v>
                </c:pt>
                <c:pt idx="182">
                  <c:v>3</c:v>
                </c:pt>
                <c:pt idx="183">
                  <c:v>5</c:v>
                </c:pt>
                <c:pt idx="184">
                  <c:v>7</c:v>
                </c:pt>
                <c:pt idx="185">
                  <c:v>5</c:v>
                </c:pt>
                <c:pt idx="186">
                  <c:v>3</c:v>
                </c:pt>
                <c:pt idx="187">
                  <c:v>2</c:v>
                </c:pt>
                <c:pt idx="188">
                  <c:v>3</c:v>
                </c:pt>
                <c:pt idx="189">
                  <c:v>6</c:v>
                </c:pt>
                <c:pt idx="190">
                  <c:v>8</c:v>
                </c:pt>
                <c:pt idx="191">
                  <c:v>6</c:v>
                </c:pt>
                <c:pt idx="192">
                  <c:v>13</c:v>
                </c:pt>
                <c:pt idx="193">
                  <c:v>13</c:v>
                </c:pt>
                <c:pt idx="194">
                  <c:v>16</c:v>
                </c:pt>
                <c:pt idx="195">
                  <c:v>10</c:v>
                </c:pt>
                <c:pt idx="196">
                  <c:v>23</c:v>
                </c:pt>
                <c:pt idx="197">
                  <c:v>25</c:v>
                </c:pt>
                <c:pt idx="198">
                  <c:v>25</c:v>
                </c:pt>
                <c:pt idx="199">
                  <c:v>33</c:v>
                </c:pt>
                <c:pt idx="200">
                  <c:v>29</c:v>
                </c:pt>
                <c:pt idx="201">
                  <c:v>42</c:v>
                </c:pt>
                <c:pt idx="202">
                  <c:v>67</c:v>
                </c:pt>
                <c:pt idx="203">
                  <c:v>77</c:v>
                </c:pt>
                <c:pt idx="204">
                  <c:v>78</c:v>
                </c:pt>
                <c:pt idx="205">
                  <c:v>91</c:v>
                </c:pt>
                <c:pt idx="206">
                  <c:v>82</c:v>
                </c:pt>
                <c:pt idx="207">
                  <c:v>84</c:v>
                </c:pt>
                <c:pt idx="208">
                  <c:v>83</c:v>
                </c:pt>
                <c:pt idx="209">
                  <c:v>69</c:v>
                </c:pt>
                <c:pt idx="210">
                  <c:v>53</c:v>
                </c:pt>
                <c:pt idx="211">
                  <c:v>39</c:v>
                </c:pt>
                <c:pt idx="212">
                  <c:v>38</c:v>
                </c:pt>
                <c:pt idx="213">
                  <c:v>31</c:v>
                </c:pt>
                <c:pt idx="214">
                  <c:v>30</c:v>
                </c:pt>
                <c:pt idx="215">
                  <c:v>16</c:v>
                </c:pt>
                <c:pt idx="216">
                  <c:v>18</c:v>
                </c:pt>
                <c:pt idx="217">
                  <c:v>18</c:v>
                </c:pt>
                <c:pt idx="218">
                  <c:v>11</c:v>
                </c:pt>
                <c:pt idx="219">
                  <c:v>3</c:v>
                </c:pt>
                <c:pt idx="220">
                  <c:v>11</c:v>
                </c:pt>
                <c:pt idx="221">
                  <c:v>5</c:v>
                </c:pt>
                <c:pt idx="222">
                  <c:v>3</c:v>
                </c:pt>
                <c:pt idx="223">
                  <c:v>5</c:v>
                </c:pt>
                <c:pt idx="224">
                  <c:v>6</c:v>
                </c:pt>
                <c:pt idx="225">
                  <c:v>4</c:v>
                </c:pt>
                <c:pt idx="226">
                  <c:v>2</c:v>
                </c:pt>
                <c:pt idx="227">
                  <c:v>2</c:v>
                </c:pt>
                <c:pt idx="228">
                  <c:v>2</c:v>
                </c:pt>
                <c:pt idx="229">
                  <c:v>2</c:v>
                </c:pt>
                <c:pt idx="230">
                  <c:v>0</c:v>
                </c:pt>
                <c:pt idx="231">
                  <c:v>1</c:v>
                </c:pt>
                <c:pt idx="232">
                  <c:v>4</c:v>
                </c:pt>
                <c:pt idx="233">
                  <c:v>2</c:v>
                </c:pt>
                <c:pt idx="234">
                  <c:v>1</c:v>
                </c:pt>
                <c:pt idx="235">
                  <c:v>0</c:v>
                </c:pt>
                <c:pt idx="236">
                  <c:v>0</c:v>
                </c:pt>
                <c:pt idx="237">
                  <c:v>3</c:v>
                </c:pt>
                <c:pt idx="238">
                  <c:v>1</c:v>
                </c:pt>
                <c:pt idx="239">
                  <c:v>1</c:v>
                </c:pt>
                <c:pt idx="240">
                  <c:v>1</c:v>
                </c:pt>
                <c:pt idx="241">
                  <c:v>0</c:v>
                </c:pt>
                <c:pt idx="242">
                  <c:v>2</c:v>
                </c:pt>
                <c:pt idx="243">
                  <c:v>0</c:v>
                </c:pt>
                <c:pt idx="244">
                  <c:v>0</c:v>
                </c:pt>
                <c:pt idx="245">
                  <c:v>1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1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1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1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86-4DB5-BBAC-3679ED0C47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54345616"/>
        <c:axId val="749760280"/>
      </c:barChart>
      <c:catAx>
        <c:axId val="754345616"/>
        <c:scaling>
          <c:orientation val="minMax"/>
        </c:scaling>
        <c:delete val="0"/>
        <c:axPos val="b"/>
        <c:numFmt formatCode="0%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9760280"/>
        <c:crosses val="autoZero"/>
        <c:auto val="1"/>
        <c:lblAlgn val="ctr"/>
        <c:lblOffset val="100"/>
        <c:tickLblSkip val="100"/>
        <c:tickMarkSkip val="100"/>
        <c:noMultiLvlLbl val="0"/>
      </c:catAx>
      <c:valAx>
        <c:axId val="749760280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none"/>
        <c:minorTickMark val="none"/>
        <c:tickLblPos val="nextTo"/>
        <c:crossAx val="754345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spPr>
            <a:solidFill>
              <a:schemeClr val="accent2"/>
            </a:solidFill>
            <a:ln>
              <a:solidFill>
                <a:srgbClr val="212054"/>
              </a:solidFill>
            </a:ln>
            <a:effectLst/>
          </c:spPr>
          <c:invertIfNegative val="0"/>
          <c:cat>
            <c:numRef>
              <c:f>'TSLA Beta Graph v1'!$A$2:$A$410</c:f>
              <c:numCache>
                <c:formatCode>0%</c:formatCode>
                <c:ptCount val="409"/>
                <c:pt idx="0">
                  <c:v>-0.20400000000000015</c:v>
                </c:pt>
                <c:pt idx="1">
                  <c:v>-0.20300000000000015</c:v>
                </c:pt>
                <c:pt idx="2">
                  <c:v>-0.20200000000000015</c:v>
                </c:pt>
                <c:pt idx="3">
                  <c:v>-0.20100000000000015</c:v>
                </c:pt>
                <c:pt idx="4">
                  <c:v>-0.20000000000000015</c:v>
                </c:pt>
                <c:pt idx="5">
                  <c:v>-0.19900000000000015</c:v>
                </c:pt>
                <c:pt idx="6">
                  <c:v>-0.19800000000000015</c:v>
                </c:pt>
                <c:pt idx="7">
                  <c:v>-0.19700000000000015</c:v>
                </c:pt>
                <c:pt idx="8">
                  <c:v>-0.19600000000000015</c:v>
                </c:pt>
                <c:pt idx="9">
                  <c:v>-0.19500000000000015</c:v>
                </c:pt>
                <c:pt idx="10">
                  <c:v>-0.19400000000000014</c:v>
                </c:pt>
                <c:pt idx="11">
                  <c:v>-0.19300000000000014</c:v>
                </c:pt>
                <c:pt idx="12">
                  <c:v>-0.19200000000000014</c:v>
                </c:pt>
                <c:pt idx="13">
                  <c:v>-0.19100000000000014</c:v>
                </c:pt>
                <c:pt idx="14">
                  <c:v>-0.19000000000000014</c:v>
                </c:pt>
                <c:pt idx="15">
                  <c:v>-0.18900000000000014</c:v>
                </c:pt>
                <c:pt idx="16">
                  <c:v>-0.18800000000000014</c:v>
                </c:pt>
                <c:pt idx="17">
                  <c:v>-0.18700000000000014</c:v>
                </c:pt>
                <c:pt idx="18">
                  <c:v>-0.18600000000000014</c:v>
                </c:pt>
                <c:pt idx="19">
                  <c:v>-0.18500000000000014</c:v>
                </c:pt>
                <c:pt idx="20">
                  <c:v>-0.18400000000000014</c:v>
                </c:pt>
                <c:pt idx="21">
                  <c:v>-0.18300000000000013</c:v>
                </c:pt>
                <c:pt idx="22">
                  <c:v>-0.18200000000000013</c:v>
                </c:pt>
                <c:pt idx="23">
                  <c:v>-0.18100000000000013</c:v>
                </c:pt>
                <c:pt idx="24">
                  <c:v>-0.18000000000000013</c:v>
                </c:pt>
                <c:pt idx="25">
                  <c:v>-0.17900000000000013</c:v>
                </c:pt>
                <c:pt idx="26">
                  <c:v>-0.17800000000000013</c:v>
                </c:pt>
                <c:pt idx="27">
                  <c:v>-0.17700000000000013</c:v>
                </c:pt>
                <c:pt idx="28">
                  <c:v>-0.17600000000000013</c:v>
                </c:pt>
                <c:pt idx="29">
                  <c:v>-0.17500000000000013</c:v>
                </c:pt>
                <c:pt idx="30">
                  <c:v>-0.17400000000000013</c:v>
                </c:pt>
                <c:pt idx="31">
                  <c:v>-0.17300000000000013</c:v>
                </c:pt>
                <c:pt idx="32">
                  <c:v>-0.17200000000000013</c:v>
                </c:pt>
                <c:pt idx="33">
                  <c:v>-0.17100000000000012</c:v>
                </c:pt>
                <c:pt idx="34">
                  <c:v>-0.17000000000000012</c:v>
                </c:pt>
                <c:pt idx="35">
                  <c:v>-0.16900000000000012</c:v>
                </c:pt>
                <c:pt idx="36">
                  <c:v>-0.16800000000000012</c:v>
                </c:pt>
                <c:pt idx="37">
                  <c:v>-0.16700000000000012</c:v>
                </c:pt>
                <c:pt idx="38">
                  <c:v>-0.16600000000000012</c:v>
                </c:pt>
                <c:pt idx="39">
                  <c:v>-0.16500000000000012</c:v>
                </c:pt>
                <c:pt idx="40">
                  <c:v>-0.16400000000000012</c:v>
                </c:pt>
                <c:pt idx="41">
                  <c:v>-0.16300000000000012</c:v>
                </c:pt>
                <c:pt idx="42">
                  <c:v>-0.16200000000000012</c:v>
                </c:pt>
                <c:pt idx="43">
                  <c:v>-0.16100000000000012</c:v>
                </c:pt>
                <c:pt idx="44">
                  <c:v>-0.16000000000000011</c:v>
                </c:pt>
                <c:pt idx="45">
                  <c:v>-0.15900000000000011</c:v>
                </c:pt>
                <c:pt idx="46">
                  <c:v>-0.15800000000000011</c:v>
                </c:pt>
                <c:pt idx="47">
                  <c:v>-0.15700000000000011</c:v>
                </c:pt>
                <c:pt idx="48">
                  <c:v>-0.15600000000000011</c:v>
                </c:pt>
                <c:pt idx="49">
                  <c:v>-0.15500000000000011</c:v>
                </c:pt>
                <c:pt idx="50">
                  <c:v>-0.15400000000000011</c:v>
                </c:pt>
                <c:pt idx="51">
                  <c:v>-0.15300000000000011</c:v>
                </c:pt>
                <c:pt idx="52">
                  <c:v>-0.15200000000000011</c:v>
                </c:pt>
                <c:pt idx="53">
                  <c:v>-0.15100000000000011</c:v>
                </c:pt>
                <c:pt idx="54">
                  <c:v>-0.15000000000000011</c:v>
                </c:pt>
                <c:pt idx="55">
                  <c:v>-0.1490000000000001</c:v>
                </c:pt>
                <c:pt idx="56">
                  <c:v>-0.1480000000000001</c:v>
                </c:pt>
                <c:pt idx="57">
                  <c:v>-0.1470000000000001</c:v>
                </c:pt>
                <c:pt idx="58">
                  <c:v>-0.1460000000000001</c:v>
                </c:pt>
                <c:pt idx="59">
                  <c:v>-0.1450000000000001</c:v>
                </c:pt>
                <c:pt idx="60">
                  <c:v>-0.1440000000000001</c:v>
                </c:pt>
                <c:pt idx="61">
                  <c:v>-0.1430000000000001</c:v>
                </c:pt>
                <c:pt idx="62">
                  <c:v>-0.1420000000000001</c:v>
                </c:pt>
                <c:pt idx="63">
                  <c:v>-0.1410000000000001</c:v>
                </c:pt>
                <c:pt idx="64">
                  <c:v>-0.1400000000000001</c:v>
                </c:pt>
                <c:pt idx="65">
                  <c:v>-0.1390000000000001</c:v>
                </c:pt>
                <c:pt idx="66">
                  <c:v>-0.13800000000000009</c:v>
                </c:pt>
                <c:pt idx="67">
                  <c:v>-0.13700000000000009</c:v>
                </c:pt>
                <c:pt idx="68">
                  <c:v>-0.13600000000000009</c:v>
                </c:pt>
                <c:pt idx="69">
                  <c:v>-0.13500000000000009</c:v>
                </c:pt>
                <c:pt idx="70">
                  <c:v>-0.13400000000000009</c:v>
                </c:pt>
                <c:pt idx="71">
                  <c:v>-0.13300000000000009</c:v>
                </c:pt>
                <c:pt idx="72">
                  <c:v>-0.13200000000000009</c:v>
                </c:pt>
                <c:pt idx="73">
                  <c:v>-0.13100000000000009</c:v>
                </c:pt>
                <c:pt idx="74">
                  <c:v>-0.13000000000000009</c:v>
                </c:pt>
                <c:pt idx="75">
                  <c:v>-0.12900000000000009</c:v>
                </c:pt>
                <c:pt idx="76">
                  <c:v>-0.12800000000000009</c:v>
                </c:pt>
                <c:pt idx="77">
                  <c:v>-0.12700000000000009</c:v>
                </c:pt>
                <c:pt idx="78">
                  <c:v>-0.12600000000000008</c:v>
                </c:pt>
                <c:pt idx="79">
                  <c:v>-0.12500000000000008</c:v>
                </c:pt>
                <c:pt idx="80">
                  <c:v>-0.1240000000000001</c:v>
                </c:pt>
                <c:pt idx="81">
                  <c:v>-0.1230000000000001</c:v>
                </c:pt>
                <c:pt idx="82">
                  <c:v>-0.12200000000000009</c:v>
                </c:pt>
                <c:pt idx="83">
                  <c:v>-0.12100000000000009</c:v>
                </c:pt>
                <c:pt idx="84">
                  <c:v>-0.12000000000000009</c:v>
                </c:pt>
                <c:pt idx="85">
                  <c:v>-0.11900000000000009</c:v>
                </c:pt>
                <c:pt idx="86">
                  <c:v>-0.11800000000000009</c:v>
                </c:pt>
                <c:pt idx="87">
                  <c:v>-0.11700000000000009</c:v>
                </c:pt>
                <c:pt idx="88">
                  <c:v>-0.11600000000000009</c:v>
                </c:pt>
                <c:pt idx="89">
                  <c:v>-0.11500000000000009</c:v>
                </c:pt>
                <c:pt idx="90">
                  <c:v>-0.11400000000000009</c:v>
                </c:pt>
                <c:pt idx="91">
                  <c:v>-0.11300000000000009</c:v>
                </c:pt>
                <c:pt idx="92">
                  <c:v>-0.11200000000000009</c:v>
                </c:pt>
                <c:pt idx="93">
                  <c:v>-0.11100000000000008</c:v>
                </c:pt>
                <c:pt idx="94">
                  <c:v>-0.11000000000000008</c:v>
                </c:pt>
                <c:pt idx="95">
                  <c:v>-0.10900000000000008</c:v>
                </c:pt>
                <c:pt idx="96">
                  <c:v>-0.10800000000000008</c:v>
                </c:pt>
                <c:pt idx="97">
                  <c:v>-0.10700000000000008</c:v>
                </c:pt>
                <c:pt idx="98">
                  <c:v>-0.10600000000000008</c:v>
                </c:pt>
                <c:pt idx="99">
                  <c:v>-0.10500000000000008</c:v>
                </c:pt>
                <c:pt idx="100">
                  <c:v>-0.10400000000000008</c:v>
                </c:pt>
                <c:pt idx="101">
                  <c:v>-0.10300000000000008</c:v>
                </c:pt>
                <c:pt idx="102">
                  <c:v>-0.10200000000000008</c:v>
                </c:pt>
                <c:pt idx="103">
                  <c:v>-0.10100000000000008</c:v>
                </c:pt>
                <c:pt idx="104">
                  <c:v>-0.10000000000000007</c:v>
                </c:pt>
                <c:pt idx="105">
                  <c:v>-9.9000000000000074E-2</c:v>
                </c:pt>
                <c:pt idx="106">
                  <c:v>-9.8000000000000073E-2</c:v>
                </c:pt>
                <c:pt idx="107">
                  <c:v>-9.7000000000000072E-2</c:v>
                </c:pt>
                <c:pt idx="108">
                  <c:v>-9.6000000000000071E-2</c:v>
                </c:pt>
                <c:pt idx="109">
                  <c:v>-9.500000000000007E-2</c:v>
                </c:pt>
                <c:pt idx="110">
                  <c:v>-9.400000000000007E-2</c:v>
                </c:pt>
                <c:pt idx="111">
                  <c:v>-9.3000000000000069E-2</c:v>
                </c:pt>
                <c:pt idx="112">
                  <c:v>-9.2000000000000068E-2</c:v>
                </c:pt>
                <c:pt idx="113">
                  <c:v>-9.1000000000000067E-2</c:v>
                </c:pt>
                <c:pt idx="114">
                  <c:v>-9.0000000000000066E-2</c:v>
                </c:pt>
                <c:pt idx="115">
                  <c:v>-8.9000000000000065E-2</c:v>
                </c:pt>
                <c:pt idx="116">
                  <c:v>-8.8000000000000064E-2</c:v>
                </c:pt>
                <c:pt idx="117">
                  <c:v>-8.7000000000000063E-2</c:v>
                </c:pt>
                <c:pt idx="118">
                  <c:v>-8.6000000000000063E-2</c:v>
                </c:pt>
                <c:pt idx="119">
                  <c:v>-8.5000000000000062E-2</c:v>
                </c:pt>
                <c:pt idx="120">
                  <c:v>-8.4000000000000061E-2</c:v>
                </c:pt>
                <c:pt idx="121">
                  <c:v>-8.300000000000006E-2</c:v>
                </c:pt>
                <c:pt idx="122">
                  <c:v>-8.2000000000000059E-2</c:v>
                </c:pt>
                <c:pt idx="123">
                  <c:v>-8.1000000000000058E-2</c:v>
                </c:pt>
                <c:pt idx="124">
                  <c:v>-8.0000000000000057E-2</c:v>
                </c:pt>
                <c:pt idx="125">
                  <c:v>-7.9000000000000056E-2</c:v>
                </c:pt>
                <c:pt idx="126">
                  <c:v>-7.8000000000000055E-2</c:v>
                </c:pt>
                <c:pt idx="127">
                  <c:v>-7.7000000000000055E-2</c:v>
                </c:pt>
                <c:pt idx="128">
                  <c:v>-7.6000000000000054E-2</c:v>
                </c:pt>
                <c:pt idx="129">
                  <c:v>-7.5000000000000053E-2</c:v>
                </c:pt>
                <c:pt idx="130">
                  <c:v>-7.4000000000000052E-2</c:v>
                </c:pt>
                <c:pt idx="131">
                  <c:v>-7.3000000000000051E-2</c:v>
                </c:pt>
                <c:pt idx="132">
                  <c:v>-7.200000000000005E-2</c:v>
                </c:pt>
                <c:pt idx="133">
                  <c:v>-7.1000000000000049E-2</c:v>
                </c:pt>
                <c:pt idx="134">
                  <c:v>-7.0000000000000048E-2</c:v>
                </c:pt>
                <c:pt idx="135">
                  <c:v>-6.9000000000000047E-2</c:v>
                </c:pt>
                <c:pt idx="136">
                  <c:v>-6.8000000000000047E-2</c:v>
                </c:pt>
                <c:pt idx="137">
                  <c:v>-6.7000000000000046E-2</c:v>
                </c:pt>
                <c:pt idx="138">
                  <c:v>-6.6000000000000045E-2</c:v>
                </c:pt>
                <c:pt idx="139">
                  <c:v>-6.5000000000000044E-2</c:v>
                </c:pt>
                <c:pt idx="140">
                  <c:v>-6.4000000000000043E-2</c:v>
                </c:pt>
                <c:pt idx="141">
                  <c:v>-6.3000000000000042E-2</c:v>
                </c:pt>
                <c:pt idx="142">
                  <c:v>-6.2000000000000048E-2</c:v>
                </c:pt>
                <c:pt idx="143">
                  <c:v>-6.1000000000000047E-2</c:v>
                </c:pt>
                <c:pt idx="144">
                  <c:v>-6.0000000000000046E-2</c:v>
                </c:pt>
                <c:pt idx="145">
                  <c:v>-5.9000000000000045E-2</c:v>
                </c:pt>
                <c:pt idx="146">
                  <c:v>-5.8000000000000045E-2</c:v>
                </c:pt>
                <c:pt idx="147">
                  <c:v>-5.7000000000000044E-2</c:v>
                </c:pt>
                <c:pt idx="148">
                  <c:v>-5.6000000000000043E-2</c:v>
                </c:pt>
                <c:pt idx="149">
                  <c:v>-5.5000000000000042E-2</c:v>
                </c:pt>
                <c:pt idx="150">
                  <c:v>-5.4000000000000041E-2</c:v>
                </c:pt>
                <c:pt idx="151">
                  <c:v>-5.300000000000004E-2</c:v>
                </c:pt>
                <c:pt idx="152">
                  <c:v>-5.2000000000000039E-2</c:v>
                </c:pt>
                <c:pt idx="153">
                  <c:v>-5.1000000000000038E-2</c:v>
                </c:pt>
                <c:pt idx="154">
                  <c:v>-5.0000000000000037E-2</c:v>
                </c:pt>
                <c:pt idx="155">
                  <c:v>-4.9000000000000037E-2</c:v>
                </c:pt>
                <c:pt idx="156">
                  <c:v>-4.8000000000000036E-2</c:v>
                </c:pt>
                <c:pt idx="157">
                  <c:v>-4.7000000000000035E-2</c:v>
                </c:pt>
                <c:pt idx="158">
                  <c:v>-4.6000000000000034E-2</c:v>
                </c:pt>
                <c:pt idx="159">
                  <c:v>-4.5000000000000033E-2</c:v>
                </c:pt>
                <c:pt idx="160">
                  <c:v>-4.4000000000000032E-2</c:v>
                </c:pt>
                <c:pt idx="161">
                  <c:v>-4.3000000000000031E-2</c:v>
                </c:pt>
                <c:pt idx="162">
                  <c:v>-4.200000000000003E-2</c:v>
                </c:pt>
                <c:pt idx="163">
                  <c:v>-4.1000000000000029E-2</c:v>
                </c:pt>
                <c:pt idx="164">
                  <c:v>-4.0000000000000029E-2</c:v>
                </c:pt>
                <c:pt idx="165">
                  <c:v>-3.9000000000000028E-2</c:v>
                </c:pt>
                <c:pt idx="166">
                  <c:v>-3.8000000000000027E-2</c:v>
                </c:pt>
                <c:pt idx="167">
                  <c:v>-3.7000000000000026E-2</c:v>
                </c:pt>
                <c:pt idx="168">
                  <c:v>-3.6000000000000025E-2</c:v>
                </c:pt>
                <c:pt idx="169">
                  <c:v>-3.5000000000000024E-2</c:v>
                </c:pt>
                <c:pt idx="170">
                  <c:v>-3.4000000000000023E-2</c:v>
                </c:pt>
                <c:pt idx="171">
                  <c:v>-3.3000000000000022E-2</c:v>
                </c:pt>
                <c:pt idx="172">
                  <c:v>-3.2000000000000021E-2</c:v>
                </c:pt>
                <c:pt idx="173">
                  <c:v>-3.1000000000000021E-2</c:v>
                </c:pt>
                <c:pt idx="174">
                  <c:v>-3.000000000000002E-2</c:v>
                </c:pt>
                <c:pt idx="175">
                  <c:v>-2.9000000000000019E-2</c:v>
                </c:pt>
                <c:pt idx="176">
                  <c:v>-2.8000000000000018E-2</c:v>
                </c:pt>
                <c:pt idx="177">
                  <c:v>-2.7000000000000017E-2</c:v>
                </c:pt>
                <c:pt idx="178">
                  <c:v>-2.6000000000000016E-2</c:v>
                </c:pt>
                <c:pt idx="179">
                  <c:v>-2.5000000000000015E-2</c:v>
                </c:pt>
                <c:pt idx="180">
                  <c:v>-2.4000000000000014E-2</c:v>
                </c:pt>
                <c:pt idx="181">
                  <c:v>-2.3000000000000013E-2</c:v>
                </c:pt>
                <c:pt idx="182">
                  <c:v>-2.2000000000000013E-2</c:v>
                </c:pt>
                <c:pt idx="183">
                  <c:v>-2.1000000000000012E-2</c:v>
                </c:pt>
                <c:pt idx="184">
                  <c:v>-2.0000000000000011E-2</c:v>
                </c:pt>
                <c:pt idx="185">
                  <c:v>-1.900000000000001E-2</c:v>
                </c:pt>
                <c:pt idx="186">
                  <c:v>-1.8000000000000009E-2</c:v>
                </c:pt>
                <c:pt idx="187">
                  <c:v>-1.7000000000000008E-2</c:v>
                </c:pt>
                <c:pt idx="188">
                  <c:v>-1.6000000000000007E-2</c:v>
                </c:pt>
                <c:pt idx="189">
                  <c:v>-1.5000000000000006E-2</c:v>
                </c:pt>
                <c:pt idx="190">
                  <c:v>-1.4000000000000005E-2</c:v>
                </c:pt>
                <c:pt idx="191">
                  <c:v>-1.3000000000000005E-2</c:v>
                </c:pt>
                <c:pt idx="192">
                  <c:v>-1.2000000000000004E-2</c:v>
                </c:pt>
                <c:pt idx="193">
                  <c:v>-1.1000000000000003E-2</c:v>
                </c:pt>
                <c:pt idx="194">
                  <c:v>-1.0000000000000002E-2</c:v>
                </c:pt>
                <c:pt idx="195">
                  <c:v>-9.0000000000000011E-3</c:v>
                </c:pt>
                <c:pt idx="196">
                  <c:v>-8.0000000000000002E-3</c:v>
                </c:pt>
                <c:pt idx="197">
                  <c:v>-7.0000000000000001E-3</c:v>
                </c:pt>
                <c:pt idx="198">
                  <c:v>-6.0000000000000001E-3</c:v>
                </c:pt>
                <c:pt idx="199">
                  <c:v>-5.0000000000000001E-3</c:v>
                </c:pt>
                <c:pt idx="200">
                  <c:v>-4.0000000000000001E-3</c:v>
                </c:pt>
                <c:pt idx="201">
                  <c:v>-3.0000000000000001E-3</c:v>
                </c:pt>
                <c:pt idx="202">
                  <c:v>-2E-3</c:v>
                </c:pt>
                <c:pt idx="203">
                  <c:v>-1E-3</c:v>
                </c:pt>
                <c:pt idx="204">
                  <c:v>0</c:v>
                </c:pt>
                <c:pt idx="205">
                  <c:v>1E-3</c:v>
                </c:pt>
                <c:pt idx="206">
                  <c:v>2E-3</c:v>
                </c:pt>
                <c:pt idx="207">
                  <c:v>3.0000000000000001E-3</c:v>
                </c:pt>
                <c:pt idx="208">
                  <c:v>4.0000000000000001E-3</c:v>
                </c:pt>
                <c:pt idx="209">
                  <c:v>5.0000000000000001E-3</c:v>
                </c:pt>
                <c:pt idx="210">
                  <c:v>6.0000000000000001E-3</c:v>
                </c:pt>
                <c:pt idx="211">
                  <c:v>7.0000000000000001E-3</c:v>
                </c:pt>
                <c:pt idx="212">
                  <c:v>8.0000000000000002E-3</c:v>
                </c:pt>
                <c:pt idx="213">
                  <c:v>9.0000000000000011E-3</c:v>
                </c:pt>
                <c:pt idx="214">
                  <c:v>1.0000000000000002E-2</c:v>
                </c:pt>
                <c:pt idx="215">
                  <c:v>1.1000000000000003E-2</c:v>
                </c:pt>
                <c:pt idx="216">
                  <c:v>1.2000000000000004E-2</c:v>
                </c:pt>
                <c:pt idx="217">
                  <c:v>1.3000000000000005E-2</c:v>
                </c:pt>
                <c:pt idx="218">
                  <c:v>1.4000000000000005E-2</c:v>
                </c:pt>
                <c:pt idx="219">
                  <c:v>1.5000000000000006E-2</c:v>
                </c:pt>
                <c:pt idx="220">
                  <c:v>1.6000000000000007E-2</c:v>
                </c:pt>
                <c:pt idx="221">
                  <c:v>1.7000000000000008E-2</c:v>
                </c:pt>
                <c:pt idx="222">
                  <c:v>1.8000000000000009E-2</c:v>
                </c:pt>
                <c:pt idx="223">
                  <c:v>1.900000000000001E-2</c:v>
                </c:pt>
                <c:pt idx="224">
                  <c:v>2.0000000000000011E-2</c:v>
                </c:pt>
                <c:pt idx="225">
                  <c:v>2.1000000000000012E-2</c:v>
                </c:pt>
                <c:pt idx="226">
                  <c:v>2.2000000000000013E-2</c:v>
                </c:pt>
                <c:pt idx="227">
                  <c:v>2.3000000000000013E-2</c:v>
                </c:pt>
                <c:pt idx="228">
                  <c:v>2.4000000000000014E-2</c:v>
                </c:pt>
                <c:pt idx="229">
                  <c:v>2.5000000000000015E-2</c:v>
                </c:pt>
                <c:pt idx="230">
                  <c:v>2.6000000000000016E-2</c:v>
                </c:pt>
                <c:pt idx="231">
                  <c:v>2.7000000000000017E-2</c:v>
                </c:pt>
                <c:pt idx="232">
                  <c:v>2.8000000000000018E-2</c:v>
                </c:pt>
                <c:pt idx="233">
                  <c:v>2.9000000000000019E-2</c:v>
                </c:pt>
                <c:pt idx="234">
                  <c:v>3.000000000000002E-2</c:v>
                </c:pt>
                <c:pt idx="235">
                  <c:v>3.1000000000000021E-2</c:v>
                </c:pt>
                <c:pt idx="236">
                  <c:v>3.2000000000000021E-2</c:v>
                </c:pt>
                <c:pt idx="237">
                  <c:v>3.3000000000000022E-2</c:v>
                </c:pt>
                <c:pt idx="238">
                  <c:v>3.4000000000000023E-2</c:v>
                </c:pt>
                <c:pt idx="239">
                  <c:v>3.5000000000000024E-2</c:v>
                </c:pt>
                <c:pt idx="240">
                  <c:v>3.6000000000000025E-2</c:v>
                </c:pt>
                <c:pt idx="241">
                  <c:v>3.7000000000000026E-2</c:v>
                </c:pt>
                <c:pt idx="242">
                  <c:v>3.8000000000000027E-2</c:v>
                </c:pt>
                <c:pt idx="243">
                  <c:v>3.9000000000000028E-2</c:v>
                </c:pt>
                <c:pt idx="244">
                  <c:v>4.0000000000000029E-2</c:v>
                </c:pt>
                <c:pt idx="245">
                  <c:v>4.1000000000000029E-2</c:v>
                </c:pt>
                <c:pt idx="246">
                  <c:v>4.200000000000003E-2</c:v>
                </c:pt>
                <c:pt idx="247">
                  <c:v>4.3000000000000031E-2</c:v>
                </c:pt>
                <c:pt idx="248">
                  <c:v>4.4000000000000032E-2</c:v>
                </c:pt>
                <c:pt idx="249">
                  <c:v>4.5000000000000033E-2</c:v>
                </c:pt>
                <c:pt idx="250">
                  <c:v>4.6000000000000034E-2</c:v>
                </c:pt>
                <c:pt idx="251">
                  <c:v>4.7000000000000035E-2</c:v>
                </c:pt>
                <c:pt idx="252">
                  <c:v>4.8000000000000036E-2</c:v>
                </c:pt>
                <c:pt idx="253">
                  <c:v>4.9000000000000037E-2</c:v>
                </c:pt>
                <c:pt idx="254">
                  <c:v>5.0000000000000037E-2</c:v>
                </c:pt>
                <c:pt idx="255">
                  <c:v>5.1000000000000038E-2</c:v>
                </c:pt>
                <c:pt idx="256">
                  <c:v>5.2000000000000039E-2</c:v>
                </c:pt>
                <c:pt idx="257">
                  <c:v>5.300000000000004E-2</c:v>
                </c:pt>
                <c:pt idx="258">
                  <c:v>5.4000000000000041E-2</c:v>
                </c:pt>
                <c:pt idx="259">
                  <c:v>5.5000000000000042E-2</c:v>
                </c:pt>
                <c:pt idx="260">
                  <c:v>5.6000000000000043E-2</c:v>
                </c:pt>
                <c:pt idx="261">
                  <c:v>5.7000000000000044E-2</c:v>
                </c:pt>
                <c:pt idx="262">
                  <c:v>5.8000000000000045E-2</c:v>
                </c:pt>
                <c:pt idx="263">
                  <c:v>5.9000000000000045E-2</c:v>
                </c:pt>
                <c:pt idx="264">
                  <c:v>6.0000000000000046E-2</c:v>
                </c:pt>
                <c:pt idx="265">
                  <c:v>6.1000000000000047E-2</c:v>
                </c:pt>
                <c:pt idx="266">
                  <c:v>6.2000000000000048E-2</c:v>
                </c:pt>
                <c:pt idx="267">
                  <c:v>6.3000000000000042E-2</c:v>
                </c:pt>
                <c:pt idx="268">
                  <c:v>6.4000000000000043E-2</c:v>
                </c:pt>
                <c:pt idx="269">
                  <c:v>6.5000000000000044E-2</c:v>
                </c:pt>
                <c:pt idx="270">
                  <c:v>6.6000000000000045E-2</c:v>
                </c:pt>
                <c:pt idx="271">
                  <c:v>6.7000000000000046E-2</c:v>
                </c:pt>
                <c:pt idx="272">
                  <c:v>6.8000000000000047E-2</c:v>
                </c:pt>
                <c:pt idx="273">
                  <c:v>6.9000000000000047E-2</c:v>
                </c:pt>
                <c:pt idx="274">
                  <c:v>7.0000000000000048E-2</c:v>
                </c:pt>
                <c:pt idx="275">
                  <c:v>7.1000000000000049E-2</c:v>
                </c:pt>
                <c:pt idx="276">
                  <c:v>7.200000000000005E-2</c:v>
                </c:pt>
                <c:pt idx="277">
                  <c:v>7.3000000000000051E-2</c:v>
                </c:pt>
                <c:pt idx="278">
                  <c:v>7.4000000000000052E-2</c:v>
                </c:pt>
                <c:pt idx="279">
                  <c:v>7.5000000000000053E-2</c:v>
                </c:pt>
                <c:pt idx="280">
                  <c:v>7.6000000000000054E-2</c:v>
                </c:pt>
                <c:pt idx="281">
                  <c:v>7.7000000000000055E-2</c:v>
                </c:pt>
                <c:pt idx="282">
                  <c:v>7.8000000000000055E-2</c:v>
                </c:pt>
                <c:pt idx="283">
                  <c:v>7.9000000000000056E-2</c:v>
                </c:pt>
                <c:pt idx="284">
                  <c:v>8.0000000000000057E-2</c:v>
                </c:pt>
                <c:pt idx="285">
                  <c:v>8.1000000000000058E-2</c:v>
                </c:pt>
                <c:pt idx="286">
                  <c:v>8.2000000000000059E-2</c:v>
                </c:pt>
                <c:pt idx="287">
                  <c:v>8.300000000000006E-2</c:v>
                </c:pt>
                <c:pt idx="288">
                  <c:v>8.4000000000000061E-2</c:v>
                </c:pt>
                <c:pt idx="289">
                  <c:v>8.5000000000000062E-2</c:v>
                </c:pt>
                <c:pt idx="290">
                  <c:v>8.6000000000000063E-2</c:v>
                </c:pt>
                <c:pt idx="291">
                  <c:v>8.7000000000000063E-2</c:v>
                </c:pt>
                <c:pt idx="292">
                  <c:v>8.8000000000000064E-2</c:v>
                </c:pt>
                <c:pt idx="293">
                  <c:v>8.9000000000000065E-2</c:v>
                </c:pt>
                <c:pt idx="294">
                  <c:v>9.0000000000000066E-2</c:v>
                </c:pt>
                <c:pt idx="295">
                  <c:v>9.1000000000000067E-2</c:v>
                </c:pt>
                <c:pt idx="296">
                  <c:v>9.2000000000000068E-2</c:v>
                </c:pt>
                <c:pt idx="297">
                  <c:v>9.3000000000000069E-2</c:v>
                </c:pt>
                <c:pt idx="298">
                  <c:v>9.400000000000007E-2</c:v>
                </c:pt>
                <c:pt idx="299">
                  <c:v>9.500000000000007E-2</c:v>
                </c:pt>
                <c:pt idx="300">
                  <c:v>9.6000000000000071E-2</c:v>
                </c:pt>
                <c:pt idx="301">
                  <c:v>9.7000000000000072E-2</c:v>
                </c:pt>
                <c:pt idx="302">
                  <c:v>9.8000000000000073E-2</c:v>
                </c:pt>
                <c:pt idx="303">
                  <c:v>9.9000000000000074E-2</c:v>
                </c:pt>
                <c:pt idx="304">
                  <c:v>0.10000000000000007</c:v>
                </c:pt>
                <c:pt idx="305">
                  <c:v>0.10100000000000008</c:v>
                </c:pt>
                <c:pt idx="306">
                  <c:v>0.10200000000000008</c:v>
                </c:pt>
                <c:pt idx="307">
                  <c:v>0.10300000000000008</c:v>
                </c:pt>
                <c:pt idx="308">
                  <c:v>0.10400000000000008</c:v>
                </c:pt>
                <c:pt idx="309">
                  <c:v>0.10500000000000008</c:v>
                </c:pt>
                <c:pt idx="310">
                  <c:v>0.10600000000000008</c:v>
                </c:pt>
                <c:pt idx="311">
                  <c:v>0.10700000000000008</c:v>
                </c:pt>
                <c:pt idx="312">
                  <c:v>0.10800000000000008</c:v>
                </c:pt>
                <c:pt idx="313">
                  <c:v>0.10900000000000008</c:v>
                </c:pt>
                <c:pt idx="314">
                  <c:v>0.11000000000000008</c:v>
                </c:pt>
                <c:pt idx="315">
                  <c:v>0.11100000000000008</c:v>
                </c:pt>
                <c:pt idx="316">
                  <c:v>0.11200000000000009</c:v>
                </c:pt>
                <c:pt idx="317">
                  <c:v>0.11300000000000009</c:v>
                </c:pt>
                <c:pt idx="318">
                  <c:v>0.11400000000000009</c:v>
                </c:pt>
                <c:pt idx="319">
                  <c:v>0.11500000000000009</c:v>
                </c:pt>
                <c:pt idx="320">
                  <c:v>0.11600000000000009</c:v>
                </c:pt>
                <c:pt idx="321">
                  <c:v>0.11700000000000009</c:v>
                </c:pt>
                <c:pt idx="322">
                  <c:v>0.11800000000000009</c:v>
                </c:pt>
                <c:pt idx="323">
                  <c:v>0.11900000000000009</c:v>
                </c:pt>
                <c:pt idx="324">
                  <c:v>0.12000000000000009</c:v>
                </c:pt>
                <c:pt idx="325">
                  <c:v>0.12100000000000009</c:v>
                </c:pt>
                <c:pt idx="326">
                  <c:v>0.12200000000000009</c:v>
                </c:pt>
                <c:pt idx="327">
                  <c:v>0.1230000000000001</c:v>
                </c:pt>
                <c:pt idx="328">
                  <c:v>0.1240000000000001</c:v>
                </c:pt>
                <c:pt idx="329">
                  <c:v>0.12500000000000008</c:v>
                </c:pt>
                <c:pt idx="330">
                  <c:v>0.12600000000000008</c:v>
                </c:pt>
                <c:pt idx="331">
                  <c:v>0.12700000000000009</c:v>
                </c:pt>
                <c:pt idx="332">
                  <c:v>0.12800000000000009</c:v>
                </c:pt>
                <c:pt idx="333">
                  <c:v>0.12900000000000009</c:v>
                </c:pt>
                <c:pt idx="334">
                  <c:v>0.13000000000000009</c:v>
                </c:pt>
                <c:pt idx="335">
                  <c:v>0.13100000000000009</c:v>
                </c:pt>
                <c:pt idx="336">
                  <c:v>0.13200000000000009</c:v>
                </c:pt>
                <c:pt idx="337">
                  <c:v>0.13300000000000009</c:v>
                </c:pt>
                <c:pt idx="338">
                  <c:v>0.13400000000000009</c:v>
                </c:pt>
                <c:pt idx="339">
                  <c:v>0.13500000000000009</c:v>
                </c:pt>
                <c:pt idx="340">
                  <c:v>0.13600000000000009</c:v>
                </c:pt>
                <c:pt idx="341">
                  <c:v>0.13700000000000009</c:v>
                </c:pt>
                <c:pt idx="342">
                  <c:v>0.13800000000000009</c:v>
                </c:pt>
                <c:pt idx="343">
                  <c:v>0.1390000000000001</c:v>
                </c:pt>
                <c:pt idx="344">
                  <c:v>0.1400000000000001</c:v>
                </c:pt>
                <c:pt idx="345">
                  <c:v>0.1410000000000001</c:v>
                </c:pt>
                <c:pt idx="346">
                  <c:v>0.1420000000000001</c:v>
                </c:pt>
                <c:pt idx="347">
                  <c:v>0.1430000000000001</c:v>
                </c:pt>
                <c:pt idx="348">
                  <c:v>0.1440000000000001</c:v>
                </c:pt>
                <c:pt idx="349">
                  <c:v>0.1450000000000001</c:v>
                </c:pt>
                <c:pt idx="350">
                  <c:v>0.1460000000000001</c:v>
                </c:pt>
                <c:pt idx="351">
                  <c:v>0.1470000000000001</c:v>
                </c:pt>
                <c:pt idx="352">
                  <c:v>0.1480000000000001</c:v>
                </c:pt>
                <c:pt idx="353">
                  <c:v>0.1490000000000001</c:v>
                </c:pt>
                <c:pt idx="354">
                  <c:v>0.15000000000000011</c:v>
                </c:pt>
                <c:pt idx="355">
                  <c:v>0.15100000000000011</c:v>
                </c:pt>
                <c:pt idx="356">
                  <c:v>0.15200000000000011</c:v>
                </c:pt>
                <c:pt idx="357">
                  <c:v>0.15300000000000011</c:v>
                </c:pt>
                <c:pt idx="358">
                  <c:v>0.15400000000000011</c:v>
                </c:pt>
                <c:pt idx="359">
                  <c:v>0.15500000000000011</c:v>
                </c:pt>
                <c:pt idx="360">
                  <c:v>0.15600000000000011</c:v>
                </c:pt>
                <c:pt idx="361">
                  <c:v>0.15700000000000011</c:v>
                </c:pt>
                <c:pt idx="362">
                  <c:v>0.15800000000000011</c:v>
                </c:pt>
                <c:pt idx="363">
                  <c:v>0.15900000000000011</c:v>
                </c:pt>
                <c:pt idx="364">
                  <c:v>0.16000000000000011</c:v>
                </c:pt>
                <c:pt idx="365">
                  <c:v>0.16100000000000012</c:v>
                </c:pt>
                <c:pt idx="366">
                  <c:v>0.16200000000000012</c:v>
                </c:pt>
                <c:pt idx="367">
                  <c:v>0.16300000000000012</c:v>
                </c:pt>
                <c:pt idx="368">
                  <c:v>0.16400000000000012</c:v>
                </c:pt>
                <c:pt idx="369">
                  <c:v>0.16500000000000012</c:v>
                </c:pt>
                <c:pt idx="370">
                  <c:v>0.16600000000000012</c:v>
                </c:pt>
                <c:pt idx="371">
                  <c:v>0.16700000000000012</c:v>
                </c:pt>
                <c:pt idx="372">
                  <c:v>0.16800000000000012</c:v>
                </c:pt>
                <c:pt idx="373">
                  <c:v>0.16900000000000012</c:v>
                </c:pt>
                <c:pt idx="374">
                  <c:v>0.17000000000000012</c:v>
                </c:pt>
                <c:pt idx="375">
                  <c:v>0.17100000000000012</c:v>
                </c:pt>
                <c:pt idx="376">
                  <c:v>0.17200000000000013</c:v>
                </c:pt>
                <c:pt idx="377">
                  <c:v>0.17300000000000013</c:v>
                </c:pt>
                <c:pt idx="378">
                  <c:v>0.17400000000000013</c:v>
                </c:pt>
                <c:pt idx="379">
                  <c:v>0.17500000000000013</c:v>
                </c:pt>
                <c:pt idx="380">
                  <c:v>0.17600000000000013</c:v>
                </c:pt>
                <c:pt idx="381">
                  <c:v>0.17700000000000013</c:v>
                </c:pt>
                <c:pt idx="382">
                  <c:v>0.17800000000000013</c:v>
                </c:pt>
                <c:pt idx="383">
                  <c:v>0.17900000000000013</c:v>
                </c:pt>
                <c:pt idx="384">
                  <c:v>0.18000000000000013</c:v>
                </c:pt>
                <c:pt idx="385">
                  <c:v>0.18100000000000013</c:v>
                </c:pt>
                <c:pt idx="386">
                  <c:v>0.18200000000000013</c:v>
                </c:pt>
                <c:pt idx="387">
                  <c:v>0.18300000000000013</c:v>
                </c:pt>
                <c:pt idx="388">
                  <c:v>0.18400000000000014</c:v>
                </c:pt>
                <c:pt idx="389">
                  <c:v>0.18500000000000014</c:v>
                </c:pt>
                <c:pt idx="390">
                  <c:v>0.18600000000000014</c:v>
                </c:pt>
                <c:pt idx="391">
                  <c:v>0.18700000000000014</c:v>
                </c:pt>
                <c:pt idx="392">
                  <c:v>0.18800000000000014</c:v>
                </c:pt>
                <c:pt idx="393">
                  <c:v>0.18900000000000014</c:v>
                </c:pt>
                <c:pt idx="394">
                  <c:v>0.19000000000000014</c:v>
                </c:pt>
                <c:pt idx="395">
                  <c:v>0.19100000000000014</c:v>
                </c:pt>
                <c:pt idx="396">
                  <c:v>0.19200000000000014</c:v>
                </c:pt>
                <c:pt idx="397">
                  <c:v>0.19300000000000014</c:v>
                </c:pt>
                <c:pt idx="398">
                  <c:v>0.19400000000000014</c:v>
                </c:pt>
                <c:pt idx="399">
                  <c:v>0.19500000000000015</c:v>
                </c:pt>
                <c:pt idx="400">
                  <c:v>0.19600000000000015</c:v>
                </c:pt>
                <c:pt idx="401">
                  <c:v>0.19700000000000015</c:v>
                </c:pt>
                <c:pt idx="402">
                  <c:v>0.19800000000000015</c:v>
                </c:pt>
                <c:pt idx="403">
                  <c:v>0.19900000000000015</c:v>
                </c:pt>
                <c:pt idx="404">
                  <c:v>0.20000000000000015</c:v>
                </c:pt>
                <c:pt idx="405">
                  <c:v>0.20100000000000015</c:v>
                </c:pt>
                <c:pt idx="406">
                  <c:v>0.20200000000000015</c:v>
                </c:pt>
                <c:pt idx="407">
                  <c:v>0.20300000000000015</c:v>
                </c:pt>
                <c:pt idx="408">
                  <c:v>0.20400000000000015</c:v>
                </c:pt>
              </c:numCache>
            </c:numRef>
          </c:cat>
          <c:val>
            <c:numRef>
              <c:f>'TSLA Beta Graph v1'!$B$2:$B$410</c:f>
              <c:numCache>
                <c:formatCode>General</c:formatCode>
                <c:ptCount val="40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1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2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1</c:v>
                </c:pt>
                <c:pt idx="68">
                  <c:v>1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1</c:v>
                </c:pt>
                <c:pt idx="74">
                  <c:v>0</c:v>
                </c:pt>
                <c:pt idx="75">
                  <c:v>1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1</c:v>
                </c:pt>
                <c:pt idx="83">
                  <c:v>1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1</c:v>
                </c:pt>
                <c:pt idx="103">
                  <c:v>0</c:v>
                </c:pt>
                <c:pt idx="104">
                  <c:v>0</c:v>
                </c:pt>
                <c:pt idx="105">
                  <c:v>1</c:v>
                </c:pt>
                <c:pt idx="106">
                  <c:v>1</c:v>
                </c:pt>
                <c:pt idx="107">
                  <c:v>0</c:v>
                </c:pt>
                <c:pt idx="108">
                  <c:v>2</c:v>
                </c:pt>
                <c:pt idx="109">
                  <c:v>0</c:v>
                </c:pt>
                <c:pt idx="110">
                  <c:v>0</c:v>
                </c:pt>
                <c:pt idx="111">
                  <c:v>1</c:v>
                </c:pt>
                <c:pt idx="112">
                  <c:v>1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1</c:v>
                </c:pt>
                <c:pt idx="117">
                  <c:v>0</c:v>
                </c:pt>
                <c:pt idx="118">
                  <c:v>3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1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2</c:v>
                </c:pt>
                <c:pt idx="127">
                  <c:v>1</c:v>
                </c:pt>
                <c:pt idx="128">
                  <c:v>1</c:v>
                </c:pt>
                <c:pt idx="129">
                  <c:v>0</c:v>
                </c:pt>
                <c:pt idx="130">
                  <c:v>1</c:v>
                </c:pt>
                <c:pt idx="131">
                  <c:v>0</c:v>
                </c:pt>
                <c:pt idx="132">
                  <c:v>0</c:v>
                </c:pt>
                <c:pt idx="133">
                  <c:v>2</c:v>
                </c:pt>
                <c:pt idx="134">
                  <c:v>1</c:v>
                </c:pt>
                <c:pt idx="135">
                  <c:v>0</c:v>
                </c:pt>
                <c:pt idx="136">
                  <c:v>2</c:v>
                </c:pt>
                <c:pt idx="137">
                  <c:v>4</c:v>
                </c:pt>
                <c:pt idx="138">
                  <c:v>2</c:v>
                </c:pt>
                <c:pt idx="139">
                  <c:v>1</c:v>
                </c:pt>
                <c:pt idx="140">
                  <c:v>0</c:v>
                </c:pt>
                <c:pt idx="141">
                  <c:v>2</c:v>
                </c:pt>
                <c:pt idx="142">
                  <c:v>3</c:v>
                </c:pt>
                <c:pt idx="143">
                  <c:v>0</c:v>
                </c:pt>
                <c:pt idx="144">
                  <c:v>3</c:v>
                </c:pt>
                <c:pt idx="145">
                  <c:v>0</c:v>
                </c:pt>
                <c:pt idx="146">
                  <c:v>1</c:v>
                </c:pt>
                <c:pt idx="147">
                  <c:v>1</c:v>
                </c:pt>
                <c:pt idx="148">
                  <c:v>3</c:v>
                </c:pt>
                <c:pt idx="149">
                  <c:v>3</c:v>
                </c:pt>
                <c:pt idx="150">
                  <c:v>3</c:v>
                </c:pt>
                <c:pt idx="151">
                  <c:v>0</c:v>
                </c:pt>
                <c:pt idx="152">
                  <c:v>2</c:v>
                </c:pt>
                <c:pt idx="153">
                  <c:v>2</c:v>
                </c:pt>
                <c:pt idx="154">
                  <c:v>3</c:v>
                </c:pt>
                <c:pt idx="155">
                  <c:v>1</c:v>
                </c:pt>
                <c:pt idx="156">
                  <c:v>1</c:v>
                </c:pt>
                <c:pt idx="157">
                  <c:v>2</c:v>
                </c:pt>
                <c:pt idx="158">
                  <c:v>9</c:v>
                </c:pt>
                <c:pt idx="159">
                  <c:v>3</c:v>
                </c:pt>
                <c:pt idx="160">
                  <c:v>2</c:v>
                </c:pt>
                <c:pt idx="161">
                  <c:v>7</c:v>
                </c:pt>
                <c:pt idx="162">
                  <c:v>6</c:v>
                </c:pt>
                <c:pt idx="163">
                  <c:v>0</c:v>
                </c:pt>
                <c:pt idx="164">
                  <c:v>9</c:v>
                </c:pt>
                <c:pt idx="165">
                  <c:v>1</c:v>
                </c:pt>
                <c:pt idx="166">
                  <c:v>1</c:v>
                </c:pt>
                <c:pt idx="167">
                  <c:v>4</c:v>
                </c:pt>
                <c:pt idx="168">
                  <c:v>8</c:v>
                </c:pt>
                <c:pt idx="169">
                  <c:v>6</c:v>
                </c:pt>
                <c:pt idx="170">
                  <c:v>5</c:v>
                </c:pt>
                <c:pt idx="171">
                  <c:v>5</c:v>
                </c:pt>
                <c:pt idx="172">
                  <c:v>8</c:v>
                </c:pt>
                <c:pt idx="173">
                  <c:v>8</c:v>
                </c:pt>
                <c:pt idx="174">
                  <c:v>9</c:v>
                </c:pt>
                <c:pt idx="175">
                  <c:v>4</c:v>
                </c:pt>
                <c:pt idx="176">
                  <c:v>12</c:v>
                </c:pt>
                <c:pt idx="177">
                  <c:v>4</c:v>
                </c:pt>
                <c:pt idx="178">
                  <c:v>15</c:v>
                </c:pt>
                <c:pt idx="179">
                  <c:v>10</c:v>
                </c:pt>
                <c:pt idx="180">
                  <c:v>13</c:v>
                </c:pt>
                <c:pt idx="181">
                  <c:v>10</c:v>
                </c:pt>
                <c:pt idx="182">
                  <c:v>8</c:v>
                </c:pt>
                <c:pt idx="183">
                  <c:v>10</c:v>
                </c:pt>
                <c:pt idx="184">
                  <c:v>9</c:v>
                </c:pt>
                <c:pt idx="185">
                  <c:v>17</c:v>
                </c:pt>
                <c:pt idx="186">
                  <c:v>11</c:v>
                </c:pt>
                <c:pt idx="187">
                  <c:v>15</c:v>
                </c:pt>
                <c:pt idx="188">
                  <c:v>9</c:v>
                </c:pt>
                <c:pt idx="189">
                  <c:v>7</c:v>
                </c:pt>
                <c:pt idx="190">
                  <c:v>13</c:v>
                </c:pt>
                <c:pt idx="191">
                  <c:v>13</c:v>
                </c:pt>
                <c:pt idx="192">
                  <c:v>21</c:v>
                </c:pt>
                <c:pt idx="193">
                  <c:v>11</c:v>
                </c:pt>
                <c:pt idx="194">
                  <c:v>15</c:v>
                </c:pt>
                <c:pt idx="195">
                  <c:v>21</c:v>
                </c:pt>
                <c:pt idx="196">
                  <c:v>21</c:v>
                </c:pt>
                <c:pt idx="197">
                  <c:v>22</c:v>
                </c:pt>
                <c:pt idx="198">
                  <c:v>20</c:v>
                </c:pt>
                <c:pt idx="199">
                  <c:v>21</c:v>
                </c:pt>
                <c:pt idx="200">
                  <c:v>20</c:v>
                </c:pt>
                <c:pt idx="201">
                  <c:v>18</c:v>
                </c:pt>
                <c:pt idx="202">
                  <c:v>21</c:v>
                </c:pt>
                <c:pt idx="203">
                  <c:v>29</c:v>
                </c:pt>
                <c:pt idx="204">
                  <c:v>24</c:v>
                </c:pt>
                <c:pt idx="205">
                  <c:v>18</c:v>
                </c:pt>
                <c:pt idx="206">
                  <c:v>24</c:v>
                </c:pt>
                <c:pt idx="207">
                  <c:v>23</c:v>
                </c:pt>
                <c:pt idx="208">
                  <c:v>19</c:v>
                </c:pt>
                <c:pt idx="209">
                  <c:v>24</c:v>
                </c:pt>
                <c:pt idx="210">
                  <c:v>17</c:v>
                </c:pt>
                <c:pt idx="211">
                  <c:v>18</c:v>
                </c:pt>
                <c:pt idx="212">
                  <c:v>18</c:v>
                </c:pt>
                <c:pt idx="213">
                  <c:v>14</c:v>
                </c:pt>
                <c:pt idx="214">
                  <c:v>16</c:v>
                </c:pt>
                <c:pt idx="215">
                  <c:v>16</c:v>
                </c:pt>
                <c:pt idx="216">
                  <c:v>22</c:v>
                </c:pt>
                <c:pt idx="217">
                  <c:v>16</c:v>
                </c:pt>
                <c:pt idx="218">
                  <c:v>15</c:v>
                </c:pt>
                <c:pt idx="219">
                  <c:v>16</c:v>
                </c:pt>
                <c:pt idx="220">
                  <c:v>17</c:v>
                </c:pt>
                <c:pt idx="221">
                  <c:v>16</c:v>
                </c:pt>
                <c:pt idx="222">
                  <c:v>17</c:v>
                </c:pt>
                <c:pt idx="223">
                  <c:v>10</c:v>
                </c:pt>
                <c:pt idx="224">
                  <c:v>8</c:v>
                </c:pt>
                <c:pt idx="225">
                  <c:v>13</c:v>
                </c:pt>
                <c:pt idx="226">
                  <c:v>5</c:v>
                </c:pt>
                <c:pt idx="227">
                  <c:v>13</c:v>
                </c:pt>
                <c:pt idx="228">
                  <c:v>10</c:v>
                </c:pt>
                <c:pt idx="229">
                  <c:v>12</c:v>
                </c:pt>
                <c:pt idx="230">
                  <c:v>8</c:v>
                </c:pt>
                <c:pt idx="231">
                  <c:v>9</c:v>
                </c:pt>
                <c:pt idx="232">
                  <c:v>11</c:v>
                </c:pt>
                <c:pt idx="233">
                  <c:v>12</c:v>
                </c:pt>
                <c:pt idx="234">
                  <c:v>11</c:v>
                </c:pt>
                <c:pt idx="235">
                  <c:v>6</c:v>
                </c:pt>
                <c:pt idx="236">
                  <c:v>4</c:v>
                </c:pt>
                <c:pt idx="237">
                  <c:v>6</c:v>
                </c:pt>
                <c:pt idx="238">
                  <c:v>7</c:v>
                </c:pt>
                <c:pt idx="239">
                  <c:v>5</c:v>
                </c:pt>
                <c:pt idx="240">
                  <c:v>5</c:v>
                </c:pt>
                <c:pt idx="241">
                  <c:v>7</c:v>
                </c:pt>
                <c:pt idx="242">
                  <c:v>6</c:v>
                </c:pt>
                <c:pt idx="243">
                  <c:v>3</c:v>
                </c:pt>
                <c:pt idx="244">
                  <c:v>10</c:v>
                </c:pt>
                <c:pt idx="245">
                  <c:v>5</c:v>
                </c:pt>
                <c:pt idx="246">
                  <c:v>3</c:v>
                </c:pt>
                <c:pt idx="247">
                  <c:v>5</c:v>
                </c:pt>
                <c:pt idx="248">
                  <c:v>6</c:v>
                </c:pt>
                <c:pt idx="249">
                  <c:v>5</c:v>
                </c:pt>
                <c:pt idx="250">
                  <c:v>8</c:v>
                </c:pt>
                <c:pt idx="251">
                  <c:v>5</c:v>
                </c:pt>
                <c:pt idx="252">
                  <c:v>3</c:v>
                </c:pt>
                <c:pt idx="253">
                  <c:v>4</c:v>
                </c:pt>
                <c:pt idx="254">
                  <c:v>5</c:v>
                </c:pt>
                <c:pt idx="255">
                  <c:v>5</c:v>
                </c:pt>
                <c:pt idx="256">
                  <c:v>3</c:v>
                </c:pt>
                <c:pt idx="257">
                  <c:v>6</c:v>
                </c:pt>
                <c:pt idx="258">
                  <c:v>3</c:v>
                </c:pt>
                <c:pt idx="259">
                  <c:v>1</c:v>
                </c:pt>
                <c:pt idx="260">
                  <c:v>1</c:v>
                </c:pt>
                <c:pt idx="261">
                  <c:v>2</c:v>
                </c:pt>
                <c:pt idx="262">
                  <c:v>1</c:v>
                </c:pt>
                <c:pt idx="263">
                  <c:v>3</c:v>
                </c:pt>
                <c:pt idx="264">
                  <c:v>1</c:v>
                </c:pt>
                <c:pt idx="265">
                  <c:v>3</c:v>
                </c:pt>
                <c:pt idx="266">
                  <c:v>3</c:v>
                </c:pt>
                <c:pt idx="267">
                  <c:v>2</c:v>
                </c:pt>
                <c:pt idx="268">
                  <c:v>1</c:v>
                </c:pt>
                <c:pt idx="269">
                  <c:v>3</c:v>
                </c:pt>
                <c:pt idx="270">
                  <c:v>0</c:v>
                </c:pt>
                <c:pt idx="271">
                  <c:v>2</c:v>
                </c:pt>
                <c:pt idx="272">
                  <c:v>0</c:v>
                </c:pt>
                <c:pt idx="273">
                  <c:v>1</c:v>
                </c:pt>
                <c:pt idx="274">
                  <c:v>1</c:v>
                </c:pt>
                <c:pt idx="275">
                  <c:v>1</c:v>
                </c:pt>
                <c:pt idx="276">
                  <c:v>0</c:v>
                </c:pt>
                <c:pt idx="277">
                  <c:v>0</c:v>
                </c:pt>
                <c:pt idx="278">
                  <c:v>2</c:v>
                </c:pt>
                <c:pt idx="279">
                  <c:v>1</c:v>
                </c:pt>
                <c:pt idx="280">
                  <c:v>1</c:v>
                </c:pt>
                <c:pt idx="281">
                  <c:v>1</c:v>
                </c:pt>
                <c:pt idx="282">
                  <c:v>2</c:v>
                </c:pt>
                <c:pt idx="283">
                  <c:v>2</c:v>
                </c:pt>
                <c:pt idx="284">
                  <c:v>2</c:v>
                </c:pt>
                <c:pt idx="285">
                  <c:v>0</c:v>
                </c:pt>
                <c:pt idx="286">
                  <c:v>2</c:v>
                </c:pt>
                <c:pt idx="287">
                  <c:v>3</c:v>
                </c:pt>
                <c:pt idx="288">
                  <c:v>1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1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1</c:v>
                </c:pt>
                <c:pt idx="300">
                  <c:v>2</c:v>
                </c:pt>
                <c:pt idx="301">
                  <c:v>0</c:v>
                </c:pt>
                <c:pt idx="302">
                  <c:v>3</c:v>
                </c:pt>
                <c:pt idx="303">
                  <c:v>2</c:v>
                </c:pt>
                <c:pt idx="304">
                  <c:v>0</c:v>
                </c:pt>
                <c:pt idx="305">
                  <c:v>4</c:v>
                </c:pt>
                <c:pt idx="306">
                  <c:v>0</c:v>
                </c:pt>
                <c:pt idx="307">
                  <c:v>3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1</c:v>
                </c:pt>
                <c:pt idx="331">
                  <c:v>1</c:v>
                </c:pt>
                <c:pt idx="332">
                  <c:v>1</c:v>
                </c:pt>
                <c:pt idx="333">
                  <c:v>0</c:v>
                </c:pt>
                <c:pt idx="334">
                  <c:v>2</c:v>
                </c:pt>
                <c:pt idx="335">
                  <c:v>0</c:v>
                </c:pt>
                <c:pt idx="336">
                  <c:v>2</c:v>
                </c:pt>
                <c:pt idx="337">
                  <c:v>1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1</c:v>
                </c:pt>
                <c:pt idx="346">
                  <c:v>0</c:v>
                </c:pt>
                <c:pt idx="347">
                  <c:v>1</c:v>
                </c:pt>
                <c:pt idx="348">
                  <c:v>0</c:v>
                </c:pt>
                <c:pt idx="349">
                  <c:v>1</c:v>
                </c:pt>
                <c:pt idx="350">
                  <c:v>1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1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1</c:v>
                </c:pt>
                <c:pt idx="375">
                  <c:v>0</c:v>
                </c:pt>
                <c:pt idx="376">
                  <c:v>0</c:v>
                </c:pt>
                <c:pt idx="377">
                  <c:v>1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1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1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E6-4A16-A200-B10AAFE954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90650280"/>
        <c:axId val="990647984"/>
      </c:barChart>
      <c:catAx>
        <c:axId val="990650280"/>
        <c:scaling>
          <c:orientation val="minMax"/>
        </c:scaling>
        <c:delete val="0"/>
        <c:axPos val="b"/>
        <c:numFmt formatCode="0%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0647984"/>
        <c:crosses val="autoZero"/>
        <c:auto val="1"/>
        <c:lblAlgn val="ctr"/>
        <c:lblOffset val="100"/>
        <c:tickLblSkip val="100"/>
        <c:tickMarkSkip val="100"/>
        <c:noMultiLvlLbl val="0"/>
      </c:catAx>
      <c:valAx>
        <c:axId val="9906479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90650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spPr>
            <a:solidFill>
              <a:srgbClr val="212054"/>
            </a:solidFill>
          </c:spPr>
          <c:dPt>
            <c:idx val="0"/>
            <c:bubble3D val="0"/>
            <c:spPr>
              <a:solidFill>
                <a:srgbClr val="212054"/>
              </a:solidFill>
              <a:ln w="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830-4E1A-B8E8-CAD5BB0994E6}"/>
              </c:ext>
            </c:extLst>
          </c:dPt>
          <c:dPt>
            <c:idx val="1"/>
            <c:bubble3D val="0"/>
            <c:spPr>
              <a:solidFill>
                <a:srgbClr val="4542AC"/>
              </a:solidFill>
              <a:ln w="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830-4E1A-B8E8-CAD5BB0994E6}"/>
              </c:ext>
            </c:extLst>
          </c:dPt>
          <c:dPt>
            <c:idx val="2"/>
            <c:bubble3D val="0"/>
            <c:spPr>
              <a:solidFill>
                <a:srgbClr val="9795D7"/>
              </a:solidFill>
              <a:ln w="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830-4E1A-B8E8-CAD5BB0994E6}"/>
              </c:ext>
            </c:extLst>
          </c:dPt>
          <c:dPt>
            <c:idx val="3"/>
            <c:bubble3D val="0"/>
            <c:spPr>
              <a:solidFill>
                <a:schemeClr val="bg1">
                  <a:lumMod val="75000"/>
                </a:schemeClr>
              </a:solidFill>
              <a:ln w="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830-4E1A-B8E8-CAD5BB0994E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Bookman Old Style" panose="02050604050505020204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Sheet7!$B$4:$B$7</c:f>
              <c:strCache>
                <c:ptCount val="4"/>
                <c:pt idx="0">
                  <c:v>Auto Sales</c:v>
                </c:pt>
                <c:pt idx="1">
                  <c:v>Services &amp; Other</c:v>
                </c:pt>
                <c:pt idx="2">
                  <c:v>Energy</c:v>
                </c:pt>
                <c:pt idx="3">
                  <c:v>Auto Leasing</c:v>
                </c:pt>
              </c:strCache>
            </c:strRef>
          </c:cat>
          <c:val>
            <c:numRef>
              <c:f>Sheet7!$D$4:$D$7</c:f>
              <c:numCache>
                <c:formatCode>0%</c:formatCode>
                <c:ptCount val="4"/>
                <c:pt idx="0">
                  <c:v>0.83028919330289197</c:v>
                </c:pt>
                <c:pt idx="1">
                  <c:v>7.3122780314561139E-2</c:v>
                </c:pt>
                <c:pt idx="2">
                  <c:v>6.3229325215626589E-2</c:v>
                </c:pt>
                <c:pt idx="3">
                  <c:v>3.3358701166920343E-2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830-4E1A-B8E8-CAD5BB0994E6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Bookman Old Style" panose="02050604050505020204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Bookman Old Style" charset="0"/>
              <a:ea typeface="Bookman Old Style" charset="0"/>
              <a:cs typeface="Bookman Old Style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Bookman Old Style" charset="0"/>
              <a:ea typeface="Bookman Old Style" charset="0"/>
              <a:cs typeface="Bookman Old Style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Bookman Old Style" charset="0"/>
              <a:ea typeface="Bookman Old Style" charset="0"/>
              <a:cs typeface="Bookman Old Style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212054"/>
              </a:solidFill>
              <a:round/>
            </a:ln>
            <a:effectLst/>
          </c:spPr>
          <c:marker>
            <c:symbol val="none"/>
          </c:marker>
          <c:cat>
            <c:numRef>
              <c:f>TSLA!$B$2:$B$252</c:f>
              <c:numCache>
                <c:formatCode>mmm\-yy</c:formatCode>
                <c:ptCount val="251"/>
                <c:pt idx="0">
                  <c:v>43934</c:v>
                </c:pt>
                <c:pt idx="1">
                  <c:v>43935</c:v>
                </c:pt>
                <c:pt idx="2">
                  <c:v>43936</c:v>
                </c:pt>
                <c:pt idx="3">
                  <c:v>43937</c:v>
                </c:pt>
                <c:pt idx="4">
                  <c:v>43938</c:v>
                </c:pt>
                <c:pt idx="5">
                  <c:v>43941</c:v>
                </c:pt>
                <c:pt idx="6">
                  <c:v>43942</c:v>
                </c:pt>
                <c:pt idx="7">
                  <c:v>43943</c:v>
                </c:pt>
                <c:pt idx="8">
                  <c:v>43944</c:v>
                </c:pt>
                <c:pt idx="9">
                  <c:v>43945</c:v>
                </c:pt>
                <c:pt idx="10">
                  <c:v>43948</c:v>
                </c:pt>
                <c:pt idx="11">
                  <c:v>43949</c:v>
                </c:pt>
                <c:pt idx="12">
                  <c:v>43950</c:v>
                </c:pt>
                <c:pt idx="13">
                  <c:v>43951</c:v>
                </c:pt>
                <c:pt idx="14">
                  <c:v>43952</c:v>
                </c:pt>
                <c:pt idx="15">
                  <c:v>43955</c:v>
                </c:pt>
                <c:pt idx="16">
                  <c:v>43956</c:v>
                </c:pt>
                <c:pt idx="17">
                  <c:v>43957</c:v>
                </c:pt>
                <c:pt idx="18">
                  <c:v>43958</c:v>
                </c:pt>
                <c:pt idx="19">
                  <c:v>43959</c:v>
                </c:pt>
                <c:pt idx="20">
                  <c:v>43962</c:v>
                </c:pt>
                <c:pt idx="21">
                  <c:v>43963</c:v>
                </c:pt>
                <c:pt idx="22">
                  <c:v>43964</c:v>
                </c:pt>
                <c:pt idx="23">
                  <c:v>43965</c:v>
                </c:pt>
                <c:pt idx="24">
                  <c:v>43966</c:v>
                </c:pt>
                <c:pt idx="25">
                  <c:v>43969</c:v>
                </c:pt>
                <c:pt idx="26">
                  <c:v>43970</c:v>
                </c:pt>
                <c:pt idx="27">
                  <c:v>43971</c:v>
                </c:pt>
                <c:pt idx="28">
                  <c:v>43972</c:v>
                </c:pt>
                <c:pt idx="29">
                  <c:v>43973</c:v>
                </c:pt>
                <c:pt idx="30">
                  <c:v>43977</c:v>
                </c:pt>
                <c:pt idx="31">
                  <c:v>43978</c:v>
                </c:pt>
                <c:pt idx="32">
                  <c:v>43979</c:v>
                </c:pt>
                <c:pt idx="33">
                  <c:v>43980</c:v>
                </c:pt>
                <c:pt idx="34">
                  <c:v>43983</c:v>
                </c:pt>
                <c:pt idx="35">
                  <c:v>43984</c:v>
                </c:pt>
                <c:pt idx="36">
                  <c:v>43985</c:v>
                </c:pt>
                <c:pt idx="37">
                  <c:v>43986</c:v>
                </c:pt>
                <c:pt idx="38">
                  <c:v>43987</c:v>
                </c:pt>
                <c:pt idx="39">
                  <c:v>43990</c:v>
                </c:pt>
                <c:pt idx="40">
                  <c:v>43991</c:v>
                </c:pt>
                <c:pt idx="41">
                  <c:v>43992</c:v>
                </c:pt>
                <c:pt idx="42">
                  <c:v>43993</c:v>
                </c:pt>
                <c:pt idx="43">
                  <c:v>43994</c:v>
                </c:pt>
                <c:pt idx="44">
                  <c:v>43997</c:v>
                </c:pt>
                <c:pt idx="45">
                  <c:v>43998</c:v>
                </c:pt>
                <c:pt idx="46">
                  <c:v>43999</c:v>
                </c:pt>
                <c:pt idx="47">
                  <c:v>44000</c:v>
                </c:pt>
                <c:pt idx="48">
                  <c:v>44001</c:v>
                </c:pt>
                <c:pt idx="49">
                  <c:v>44004</c:v>
                </c:pt>
                <c:pt idx="50">
                  <c:v>44005</c:v>
                </c:pt>
                <c:pt idx="51">
                  <c:v>44006</c:v>
                </c:pt>
                <c:pt idx="52">
                  <c:v>44007</c:v>
                </c:pt>
                <c:pt idx="53">
                  <c:v>44008</c:v>
                </c:pt>
                <c:pt idx="54">
                  <c:v>44011</c:v>
                </c:pt>
                <c:pt idx="55">
                  <c:v>44012</c:v>
                </c:pt>
                <c:pt idx="56">
                  <c:v>44013</c:v>
                </c:pt>
                <c:pt idx="57">
                  <c:v>44014</c:v>
                </c:pt>
                <c:pt idx="58">
                  <c:v>44018</c:v>
                </c:pt>
                <c:pt idx="59">
                  <c:v>44019</c:v>
                </c:pt>
                <c:pt idx="60">
                  <c:v>44020</c:v>
                </c:pt>
                <c:pt idx="61">
                  <c:v>44021</c:v>
                </c:pt>
                <c:pt idx="62">
                  <c:v>44022</c:v>
                </c:pt>
                <c:pt idx="63">
                  <c:v>44025</c:v>
                </c:pt>
                <c:pt idx="64">
                  <c:v>44026</c:v>
                </c:pt>
                <c:pt idx="65">
                  <c:v>44027</c:v>
                </c:pt>
                <c:pt idx="66">
                  <c:v>44028</c:v>
                </c:pt>
                <c:pt idx="67">
                  <c:v>44029</c:v>
                </c:pt>
                <c:pt idx="68">
                  <c:v>44032</c:v>
                </c:pt>
                <c:pt idx="69">
                  <c:v>44033</c:v>
                </c:pt>
                <c:pt idx="70">
                  <c:v>44034</c:v>
                </c:pt>
                <c:pt idx="71">
                  <c:v>44035</c:v>
                </c:pt>
                <c:pt idx="72">
                  <c:v>44036</c:v>
                </c:pt>
                <c:pt idx="73">
                  <c:v>44039</c:v>
                </c:pt>
                <c:pt idx="74">
                  <c:v>44040</c:v>
                </c:pt>
                <c:pt idx="75">
                  <c:v>44041</c:v>
                </c:pt>
                <c:pt idx="76">
                  <c:v>44042</c:v>
                </c:pt>
                <c:pt idx="77">
                  <c:v>44043</c:v>
                </c:pt>
                <c:pt idx="78">
                  <c:v>44046</c:v>
                </c:pt>
                <c:pt idx="79">
                  <c:v>44047</c:v>
                </c:pt>
                <c:pt idx="80">
                  <c:v>44048</c:v>
                </c:pt>
                <c:pt idx="81">
                  <c:v>44049</c:v>
                </c:pt>
                <c:pt idx="82">
                  <c:v>44050</c:v>
                </c:pt>
                <c:pt idx="83">
                  <c:v>44053</c:v>
                </c:pt>
                <c:pt idx="84">
                  <c:v>44054</c:v>
                </c:pt>
                <c:pt idx="85">
                  <c:v>44055</c:v>
                </c:pt>
                <c:pt idx="86">
                  <c:v>44056</c:v>
                </c:pt>
                <c:pt idx="87">
                  <c:v>44057</c:v>
                </c:pt>
                <c:pt idx="88">
                  <c:v>44060</c:v>
                </c:pt>
                <c:pt idx="89">
                  <c:v>44061</c:v>
                </c:pt>
                <c:pt idx="90">
                  <c:v>44062</c:v>
                </c:pt>
                <c:pt idx="91">
                  <c:v>44063</c:v>
                </c:pt>
                <c:pt idx="92">
                  <c:v>44064</c:v>
                </c:pt>
                <c:pt idx="93">
                  <c:v>44067</c:v>
                </c:pt>
                <c:pt idx="94">
                  <c:v>44068</c:v>
                </c:pt>
                <c:pt idx="95">
                  <c:v>44069</c:v>
                </c:pt>
                <c:pt idx="96">
                  <c:v>44070</c:v>
                </c:pt>
                <c:pt idx="97">
                  <c:v>44071</c:v>
                </c:pt>
                <c:pt idx="98">
                  <c:v>44074</c:v>
                </c:pt>
                <c:pt idx="99">
                  <c:v>44075</c:v>
                </c:pt>
                <c:pt idx="100">
                  <c:v>44076</c:v>
                </c:pt>
                <c:pt idx="101">
                  <c:v>44077</c:v>
                </c:pt>
                <c:pt idx="102">
                  <c:v>44078</c:v>
                </c:pt>
                <c:pt idx="103">
                  <c:v>44082</c:v>
                </c:pt>
                <c:pt idx="104">
                  <c:v>44083</c:v>
                </c:pt>
                <c:pt idx="105">
                  <c:v>44084</c:v>
                </c:pt>
                <c:pt idx="106">
                  <c:v>44085</c:v>
                </c:pt>
                <c:pt idx="107">
                  <c:v>44088</c:v>
                </c:pt>
                <c:pt idx="108">
                  <c:v>44089</c:v>
                </c:pt>
                <c:pt idx="109">
                  <c:v>44090</c:v>
                </c:pt>
                <c:pt idx="110">
                  <c:v>44091</c:v>
                </c:pt>
                <c:pt idx="111">
                  <c:v>44092</c:v>
                </c:pt>
                <c:pt idx="112">
                  <c:v>44095</c:v>
                </c:pt>
                <c:pt idx="113">
                  <c:v>44096</c:v>
                </c:pt>
                <c:pt idx="114">
                  <c:v>44097</c:v>
                </c:pt>
                <c:pt idx="115">
                  <c:v>44098</c:v>
                </c:pt>
                <c:pt idx="116">
                  <c:v>44099</c:v>
                </c:pt>
                <c:pt idx="117">
                  <c:v>44102</c:v>
                </c:pt>
                <c:pt idx="118">
                  <c:v>44103</c:v>
                </c:pt>
                <c:pt idx="119">
                  <c:v>44104</c:v>
                </c:pt>
                <c:pt idx="120">
                  <c:v>44105</c:v>
                </c:pt>
                <c:pt idx="121">
                  <c:v>44106</c:v>
                </c:pt>
                <c:pt idx="122">
                  <c:v>44109</c:v>
                </c:pt>
                <c:pt idx="123">
                  <c:v>44110</c:v>
                </c:pt>
                <c:pt idx="124">
                  <c:v>44111</c:v>
                </c:pt>
                <c:pt idx="125">
                  <c:v>44112</c:v>
                </c:pt>
                <c:pt idx="126">
                  <c:v>44113</c:v>
                </c:pt>
                <c:pt idx="127">
                  <c:v>44116</c:v>
                </c:pt>
                <c:pt idx="128">
                  <c:v>44117</c:v>
                </c:pt>
                <c:pt idx="129">
                  <c:v>44118</c:v>
                </c:pt>
                <c:pt idx="130">
                  <c:v>44119</c:v>
                </c:pt>
                <c:pt idx="131">
                  <c:v>44120</c:v>
                </c:pt>
                <c:pt idx="132">
                  <c:v>44123</c:v>
                </c:pt>
                <c:pt idx="133">
                  <c:v>44124</c:v>
                </c:pt>
                <c:pt idx="134">
                  <c:v>44125</c:v>
                </c:pt>
                <c:pt idx="135">
                  <c:v>44126</c:v>
                </c:pt>
                <c:pt idx="136">
                  <c:v>44127</c:v>
                </c:pt>
                <c:pt idx="137">
                  <c:v>44130</c:v>
                </c:pt>
                <c:pt idx="138">
                  <c:v>44131</c:v>
                </c:pt>
                <c:pt idx="139">
                  <c:v>44132</c:v>
                </c:pt>
                <c:pt idx="140">
                  <c:v>44133</c:v>
                </c:pt>
                <c:pt idx="141">
                  <c:v>44134</c:v>
                </c:pt>
                <c:pt idx="142">
                  <c:v>44137</c:v>
                </c:pt>
                <c:pt idx="143">
                  <c:v>44138</c:v>
                </c:pt>
                <c:pt idx="144">
                  <c:v>44139</c:v>
                </c:pt>
                <c:pt idx="145">
                  <c:v>44140</c:v>
                </c:pt>
                <c:pt idx="146">
                  <c:v>44141</c:v>
                </c:pt>
                <c:pt idx="147">
                  <c:v>44144</c:v>
                </c:pt>
                <c:pt idx="148">
                  <c:v>44145</c:v>
                </c:pt>
                <c:pt idx="149">
                  <c:v>44146</c:v>
                </c:pt>
                <c:pt idx="150">
                  <c:v>44147</c:v>
                </c:pt>
                <c:pt idx="151">
                  <c:v>44148</c:v>
                </c:pt>
                <c:pt idx="152">
                  <c:v>44151</c:v>
                </c:pt>
                <c:pt idx="153">
                  <c:v>44152</c:v>
                </c:pt>
                <c:pt idx="154">
                  <c:v>44153</c:v>
                </c:pt>
                <c:pt idx="155">
                  <c:v>44154</c:v>
                </c:pt>
                <c:pt idx="156">
                  <c:v>44155</c:v>
                </c:pt>
                <c:pt idx="157">
                  <c:v>44158</c:v>
                </c:pt>
                <c:pt idx="158">
                  <c:v>44159</c:v>
                </c:pt>
                <c:pt idx="159">
                  <c:v>44160</c:v>
                </c:pt>
                <c:pt idx="160">
                  <c:v>44162</c:v>
                </c:pt>
                <c:pt idx="161">
                  <c:v>44165</c:v>
                </c:pt>
                <c:pt idx="162">
                  <c:v>44166</c:v>
                </c:pt>
                <c:pt idx="163">
                  <c:v>44167</c:v>
                </c:pt>
                <c:pt idx="164">
                  <c:v>44168</c:v>
                </c:pt>
                <c:pt idx="165">
                  <c:v>44169</c:v>
                </c:pt>
                <c:pt idx="166">
                  <c:v>44172</c:v>
                </c:pt>
                <c:pt idx="167">
                  <c:v>44173</c:v>
                </c:pt>
                <c:pt idx="168">
                  <c:v>44174</c:v>
                </c:pt>
                <c:pt idx="169">
                  <c:v>44175</c:v>
                </c:pt>
                <c:pt idx="170">
                  <c:v>44176</c:v>
                </c:pt>
                <c:pt idx="171">
                  <c:v>44179</c:v>
                </c:pt>
                <c:pt idx="172">
                  <c:v>44180</c:v>
                </c:pt>
                <c:pt idx="173">
                  <c:v>44181</c:v>
                </c:pt>
                <c:pt idx="174">
                  <c:v>44182</c:v>
                </c:pt>
                <c:pt idx="175">
                  <c:v>44183</c:v>
                </c:pt>
                <c:pt idx="176">
                  <c:v>44186</c:v>
                </c:pt>
                <c:pt idx="177">
                  <c:v>44187</c:v>
                </c:pt>
                <c:pt idx="178">
                  <c:v>44188</c:v>
                </c:pt>
                <c:pt idx="179">
                  <c:v>44189</c:v>
                </c:pt>
                <c:pt idx="180">
                  <c:v>44193</c:v>
                </c:pt>
                <c:pt idx="181">
                  <c:v>44194</c:v>
                </c:pt>
                <c:pt idx="182">
                  <c:v>44195</c:v>
                </c:pt>
                <c:pt idx="183">
                  <c:v>44196</c:v>
                </c:pt>
                <c:pt idx="184">
                  <c:v>44200</c:v>
                </c:pt>
                <c:pt idx="185">
                  <c:v>44201</c:v>
                </c:pt>
                <c:pt idx="186">
                  <c:v>44202</c:v>
                </c:pt>
                <c:pt idx="187">
                  <c:v>44203</c:v>
                </c:pt>
                <c:pt idx="188">
                  <c:v>44204</c:v>
                </c:pt>
                <c:pt idx="189">
                  <c:v>44207</c:v>
                </c:pt>
                <c:pt idx="190">
                  <c:v>44208</c:v>
                </c:pt>
                <c:pt idx="191">
                  <c:v>44209</c:v>
                </c:pt>
                <c:pt idx="192">
                  <c:v>44210</c:v>
                </c:pt>
                <c:pt idx="193">
                  <c:v>44211</c:v>
                </c:pt>
                <c:pt idx="194">
                  <c:v>44215</c:v>
                </c:pt>
                <c:pt idx="195">
                  <c:v>44216</c:v>
                </c:pt>
                <c:pt idx="196">
                  <c:v>44217</c:v>
                </c:pt>
                <c:pt idx="197">
                  <c:v>44218</c:v>
                </c:pt>
                <c:pt idx="198">
                  <c:v>44221</c:v>
                </c:pt>
                <c:pt idx="199">
                  <c:v>44222</c:v>
                </c:pt>
                <c:pt idx="200">
                  <c:v>44223</c:v>
                </c:pt>
                <c:pt idx="201">
                  <c:v>44224</c:v>
                </c:pt>
                <c:pt idx="202">
                  <c:v>44225</c:v>
                </c:pt>
                <c:pt idx="203">
                  <c:v>44228</c:v>
                </c:pt>
                <c:pt idx="204">
                  <c:v>44229</c:v>
                </c:pt>
                <c:pt idx="205">
                  <c:v>44230</c:v>
                </c:pt>
                <c:pt idx="206">
                  <c:v>44231</c:v>
                </c:pt>
                <c:pt idx="207">
                  <c:v>44232</c:v>
                </c:pt>
                <c:pt idx="208">
                  <c:v>44235</c:v>
                </c:pt>
                <c:pt idx="209">
                  <c:v>44236</c:v>
                </c:pt>
                <c:pt idx="210">
                  <c:v>44237</c:v>
                </c:pt>
                <c:pt idx="211">
                  <c:v>44238</c:v>
                </c:pt>
                <c:pt idx="212">
                  <c:v>44239</c:v>
                </c:pt>
                <c:pt idx="213">
                  <c:v>44243</c:v>
                </c:pt>
                <c:pt idx="214">
                  <c:v>44244</c:v>
                </c:pt>
                <c:pt idx="215">
                  <c:v>44245</c:v>
                </c:pt>
                <c:pt idx="216">
                  <c:v>44246</c:v>
                </c:pt>
                <c:pt idx="217">
                  <c:v>44249</c:v>
                </c:pt>
                <c:pt idx="218">
                  <c:v>44250</c:v>
                </c:pt>
                <c:pt idx="219">
                  <c:v>44251</c:v>
                </c:pt>
                <c:pt idx="220">
                  <c:v>44252</c:v>
                </c:pt>
                <c:pt idx="221">
                  <c:v>44253</c:v>
                </c:pt>
                <c:pt idx="222">
                  <c:v>44256</c:v>
                </c:pt>
                <c:pt idx="223">
                  <c:v>44257</c:v>
                </c:pt>
                <c:pt idx="224">
                  <c:v>44258</c:v>
                </c:pt>
                <c:pt idx="225">
                  <c:v>44259</c:v>
                </c:pt>
                <c:pt idx="226">
                  <c:v>44260</c:v>
                </c:pt>
                <c:pt idx="227">
                  <c:v>44263</c:v>
                </c:pt>
                <c:pt idx="228">
                  <c:v>44264</c:v>
                </c:pt>
                <c:pt idx="229">
                  <c:v>44265</c:v>
                </c:pt>
                <c:pt idx="230">
                  <c:v>44266</c:v>
                </c:pt>
                <c:pt idx="231">
                  <c:v>44267</c:v>
                </c:pt>
                <c:pt idx="232">
                  <c:v>44270</c:v>
                </c:pt>
                <c:pt idx="233">
                  <c:v>44271</c:v>
                </c:pt>
                <c:pt idx="234">
                  <c:v>44272</c:v>
                </c:pt>
                <c:pt idx="235">
                  <c:v>44273</c:v>
                </c:pt>
                <c:pt idx="236">
                  <c:v>44274</c:v>
                </c:pt>
                <c:pt idx="237">
                  <c:v>44277</c:v>
                </c:pt>
                <c:pt idx="238">
                  <c:v>44278</c:v>
                </c:pt>
                <c:pt idx="239">
                  <c:v>44279</c:v>
                </c:pt>
                <c:pt idx="240">
                  <c:v>44280</c:v>
                </c:pt>
                <c:pt idx="241">
                  <c:v>44281</c:v>
                </c:pt>
                <c:pt idx="242">
                  <c:v>44284</c:v>
                </c:pt>
                <c:pt idx="243">
                  <c:v>44285</c:v>
                </c:pt>
                <c:pt idx="244">
                  <c:v>44286</c:v>
                </c:pt>
                <c:pt idx="245">
                  <c:v>44287</c:v>
                </c:pt>
                <c:pt idx="246">
                  <c:v>44291</c:v>
                </c:pt>
                <c:pt idx="247">
                  <c:v>44292</c:v>
                </c:pt>
                <c:pt idx="248">
                  <c:v>44293</c:v>
                </c:pt>
                <c:pt idx="249">
                  <c:v>44294</c:v>
                </c:pt>
                <c:pt idx="250">
                  <c:v>44295</c:v>
                </c:pt>
              </c:numCache>
            </c:numRef>
          </c:cat>
          <c:val>
            <c:numRef>
              <c:f>TSLA!$C$2:$C$252</c:f>
              <c:numCache>
                <c:formatCode>General</c:formatCode>
                <c:ptCount val="251"/>
                <c:pt idx="0">
                  <c:v>118.031998</c:v>
                </c:pt>
                <c:pt idx="1">
                  <c:v>139.794006</c:v>
                </c:pt>
                <c:pt idx="2">
                  <c:v>148.39999399999999</c:v>
                </c:pt>
                <c:pt idx="3">
                  <c:v>143.38800000000001</c:v>
                </c:pt>
                <c:pt idx="4">
                  <c:v>154.455994</c:v>
                </c:pt>
                <c:pt idx="5">
                  <c:v>146.53999300000001</c:v>
                </c:pt>
                <c:pt idx="6">
                  <c:v>146.024002</c:v>
                </c:pt>
                <c:pt idx="7">
                  <c:v>140.79600500000001</c:v>
                </c:pt>
                <c:pt idx="8">
                  <c:v>145.520004</c:v>
                </c:pt>
                <c:pt idx="9">
                  <c:v>142.162003</c:v>
                </c:pt>
                <c:pt idx="10">
                  <c:v>147.52200300000001</c:v>
                </c:pt>
                <c:pt idx="11">
                  <c:v>159.128006</c:v>
                </c:pt>
                <c:pt idx="12">
                  <c:v>158.033997</c:v>
                </c:pt>
                <c:pt idx="13">
                  <c:v>171.037994</c:v>
                </c:pt>
                <c:pt idx="14">
                  <c:v>151</c:v>
                </c:pt>
                <c:pt idx="15">
                  <c:v>140.199997</c:v>
                </c:pt>
                <c:pt idx="16">
                  <c:v>157.95799299999999</c:v>
                </c:pt>
                <c:pt idx="17">
                  <c:v>155.300003</c:v>
                </c:pt>
                <c:pt idx="18">
                  <c:v>155.442001</c:v>
                </c:pt>
                <c:pt idx="19">
                  <c:v>158.753998</c:v>
                </c:pt>
                <c:pt idx="20">
                  <c:v>158.10200499999999</c:v>
                </c:pt>
                <c:pt idx="21">
                  <c:v>165.39999399999999</c:v>
                </c:pt>
                <c:pt idx="22">
                  <c:v>164.166</c:v>
                </c:pt>
                <c:pt idx="23">
                  <c:v>156</c:v>
                </c:pt>
                <c:pt idx="24">
                  <c:v>158.070007</c:v>
                </c:pt>
                <c:pt idx="25">
                  <c:v>165.55600000000001</c:v>
                </c:pt>
                <c:pt idx="26">
                  <c:v>163.033997</c:v>
                </c:pt>
                <c:pt idx="27">
                  <c:v>164.10000600000001</c:v>
                </c:pt>
                <c:pt idx="28">
                  <c:v>163.199997</c:v>
                </c:pt>
                <c:pt idx="29">
                  <c:v>164.43400600000001</c:v>
                </c:pt>
                <c:pt idx="30">
                  <c:v>166.89999399999999</c:v>
                </c:pt>
                <c:pt idx="31">
                  <c:v>164.171997</c:v>
                </c:pt>
                <c:pt idx="32">
                  <c:v>162.70199600000001</c:v>
                </c:pt>
                <c:pt idx="33">
                  <c:v>161.75</c:v>
                </c:pt>
                <c:pt idx="34">
                  <c:v>171.60000600000001</c:v>
                </c:pt>
                <c:pt idx="35">
                  <c:v>178.94000199999999</c:v>
                </c:pt>
                <c:pt idx="36">
                  <c:v>177.62399300000001</c:v>
                </c:pt>
                <c:pt idx="37">
                  <c:v>177.975998</c:v>
                </c:pt>
                <c:pt idx="38">
                  <c:v>175.567993</c:v>
                </c:pt>
                <c:pt idx="39">
                  <c:v>183.800003</c:v>
                </c:pt>
                <c:pt idx="40">
                  <c:v>188.00199900000001</c:v>
                </c:pt>
                <c:pt idx="41">
                  <c:v>198.37600699999999</c:v>
                </c:pt>
                <c:pt idx="42">
                  <c:v>198.03999300000001</c:v>
                </c:pt>
                <c:pt idx="43">
                  <c:v>196</c:v>
                </c:pt>
                <c:pt idx="44">
                  <c:v>183.557999</c:v>
                </c:pt>
                <c:pt idx="45">
                  <c:v>202.36999499999999</c:v>
                </c:pt>
                <c:pt idx="46">
                  <c:v>197.54200700000001</c:v>
                </c:pt>
                <c:pt idx="47">
                  <c:v>200.60000600000001</c:v>
                </c:pt>
                <c:pt idx="48">
                  <c:v>202.55600000000001</c:v>
                </c:pt>
                <c:pt idx="49">
                  <c:v>199.990005</c:v>
                </c:pt>
                <c:pt idx="50">
                  <c:v>199.77600100000001</c:v>
                </c:pt>
                <c:pt idx="51">
                  <c:v>198.82200599999999</c:v>
                </c:pt>
                <c:pt idx="52">
                  <c:v>190.854004</c:v>
                </c:pt>
                <c:pt idx="53">
                  <c:v>198.955994</c:v>
                </c:pt>
                <c:pt idx="54">
                  <c:v>193.80200199999999</c:v>
                </c:pt>
                <c:pt idx="55">
                  <c:v>201.300003</c:v>
                </c:pt>
                <c:pt idx="56">
                  <c:v>216.60000600000001</c:v>
                </c:pt>
                <c:pt idx="57">
                  <c:v>244.29600500000001</c:v>
                </c:pt>
                <c:pt idx="58">
                  <c:v>255.337997</c:v>
                </c:pt>
                <c:pt idx="59">
                  <c:v>281.00201399999997</c:v>
                </c:pt>
                <c:pt idx="60">
                  <c:v>281</c:v>
                </c:pt>
                <c:pt idx="61">
                  <c:v>279.39801</c:v>
                </c:pt>
                <c:pt idx="62">
                  <c:v>279.20001200000002</c:v>
                </c:pt>
                <c:pt idx="63">
                  <c:v>331.79998799999998</c:v>
                </c:pt>
                <c:pt idx="64">
                  <c:v>311.20001200000002</c:v>
                </c:pt>
                <c:pt idx="65">
                  <c:v>308.60000600000001</c:v>
                </c:pt>
                <c:pt idx="66">
                  <c:v>295.432007</c:v>
                </c:pt>
                <c:pt idx="67">
                  <c:v>302.69000199999999</c:v>
                </c:pt>
                <c:pt idx="68">
                  <c:v>303.80200200000002</c:v>
                </c:pt>
                <c:pt idx="69">
                  <c:v>327.98599200000001</c:v>
                </c:pt>
                <c:pt idx="70">
                  <c:v>319.79998799999998</c:v>
                </c:pt>
                <c:pt idx="71">
                  <c:v>335.790009</c:v>
                </c:pt>
                <c:pt idx="72">
                  <c:v>283.20199600000001</c:v>
                </c:pt>
                <c:pt idx="73">
                  <c:v>287</c:v>
                </c:pt>
                <c:pt idx="74">
                  <c:v>300.79998799999998</c:v>
                </c:pt>
                <c:pt idx="75">
                  <c:v>300.20001200000002</c:v>
                </c:pt>
                <c:pt idx="76">
                  <c:v>297.60000600000001</c:v>
                </c:pt>
                <c:pt idx="77">
                  <c:v>303</c:v>
                </c:pt>
                <c:pt idx="78">
                  <c:v>289.83999599999999</c:v>
                </c:pt>
                <c:pt idx="79">
                  <c:v>299.00201399999997</c:v>
                </c:pt>
                <c:pt idx="80">
                  <c:v>298.59799199999998</c:v>
                </c:pt>
                <c:pt idx="81">
                  <c:v>298.16598499999998</c:v>
                </c:pt>
                <c:pt idx="82">
                  <c:v>299.90798999999998</c:v>
                </c:pt>
                <c:pt idx="83">
                  <c:v>289.60000600000001</c:v>
                </c:pt>
                <c:pt idx="84">
                  <c:v>279.20001200000002</c:v>
                </c:pt>
                <c:pt idx="85">
                  <c:v>294</c:v>
                </c:pt>
                <c:pt idx="86">
                  <c:v>322.20001200000002</c:v>
                </c:pt>
                <c:pt idx="87">
                  <c:v>332.99798600000003</c:v>
                </c:pt>
                <c:pt idx="88">
                  <c:v>335.39999399999999</c:v>
                </c:pt>
                <c:pt idx="89">
                  <c:v>379.79800399999999</c:v>
                </c:pt>
                <c:pt idx="90">
                  <c:v>373</c:v>
                </c:pt>
                <c:pt idx="91">
                  <c:v>372.135986</c:v>
                </c:pt>
                <c:pt idx="92">
                  <c:v>408.95199600000001</c:v>
                </c:pt>
                <c:pt idx="93">
                  <c:v>425.256012</c:v>
                </c:pt>
                <c:pt idx="94">
                  <c:v>394.97799700000002</c:v>
                </c:pt>
                <c:pt idx="95">
                  <c:v>412</c:v>
                </c:pt>
                <c:pt idx="96">
                  <c:v>436.09201000000002</c:v>
                </c:pt>
                <c:pt idx="97">
                  <c:v>459.02398699999998</c:v>
                </c:pt>
                <c:pt idx="98">
                  <c:v>444.60998499999999</c:v>
                </c:pt>
                <c:pt idx="99">
                  <c:v>502.14001500000001</c:v>
                </c:pt>
                <c:pt idx="100">
                  <c:v>478.98998999999998</c:v>
                </c:pt>
                <c:pt idx="101">
                  <c:v>407.23001099999999</c:v>
                </c:pt>
                <c:pt idx="102">
                  <c:v>402.80999800000001</c:v>
                </c:pt>
                <c:pt idx="103">
                  <c:v>356</c:v>
                </c:pt>
                <c:pt idx="104">
                  <c:v>356.60000600000001</c:v>
                </c:pt>
                <c:pt idx="105">
                  <c:v>386.209991</c:v>
                </c:pt>
                <c:pt idx="106">
                  <c:v>381.94000199999999</c:v>
                </c:pt>
                <c:pt idx="107">
                  <c:v>380.95001200000002</c:v>
                </c:pt>
                <c:pt idx="108">
                  <c:v>436.55999800000001</c:v>
                </c:pt>
                <c:pt idx="109">
                  <c:v>439.86999500000002</c:v>
                </c:pt>
                <c:pt idx="110">
                  <c:v>415.60000600000001</c:v>
                </c:pt>
                <c:pt idx="111">
                  <c:v>447.94000199999999</c:v>
                </c:pt>
                <c:pt idx="112">
                  <c:v>453.13000499999998</c:v>
                </c:pt>
                <c:pt idx="113">
                  <c:v>429.60000600000001</c:v>
                </c:pt>
                <c:pt idx="114">
                  <c:v>405.16000400000001</c:v>
                </c:pt>
                <c:pt idx="115">
                  <c:v>363.79998799999998</c:v>
                </c:pt>
                <c:pt idx="116">
                  <c:v>393.47000100000002</c:v>
                </c:pt>
                <c:pt idx="117">
                  <c:v>424.61999500000002</c:v>
                </c:pt>
                <c:pt idx="118">
                  <c:v>416</c:v>
                </c:pt>
                <c:pt idx="119">
                  <c:v>421.32000699999998</c:v>
                </c:pt>
                <c:pt idx="120">
                  <c:v>440.76001000000002</c:v>
                </c:pt>
                <c:pt idx="121">
                  <c:v>421.39001500000001</c:v>
                </c:pt>
                <c:pt idx="122">
                  <c:v>423.35000600000001</c:v>
                </c:pt>
                <c:pt idx="123">
                  <c:v>423.790009</c:v>
                </c:pt>
                <c:pt idx="124">
                  <c:v>419.86999500000002</c:v>
                </c:pt>
                <c:pt idx="125">
                  <c:v>438.44000199999999</c:v>
                </c:pt>
                <c:pt idx="126">
                  <c:v>430.13000499999998</c:v>
                </c:pt>
                <c:pt idx="127">
                  <c:v>442</c:v>
                </c:pt>
                <c:pt idx="128">
                  <c:v>443.35000600000001</c:v>
                </c:pt>
                <c:pt idx="129">
                  <c:v>449.77999899999998</c:v>
                </c:pt>
                <c:pt idx="130">
                  <c:v>450.30999800000001</c:v>
                </c:pt>
                <c:pt idx="131">
                  <c:v>454.44000199999999</c:v>
                </c:pt>
                <c:pt idx="132">
                  <c:v>446.23998999999998</c:v>
                </c:pt>
                <c:pt idx="133">
                  <c:v>431.75</c:v>
                </c:pt>
                <c:pt idx="134">
                  <c:v>422.70001200000002</c:v>
                </c:pt>
                <c:pt idx="135">
                  <c:v>441.92001299999998</c:v>
                </c:pt>
                <c:pt idx="136">
                  <c:v>421.83999599999999</c:v>
                </c:pt>
                <c:pt idx="137">
                  <c:v>411.63000499999998</c:v>
                </c:pt>
                <c:pt idx="138">
                  <c:v>423.76001000000002</c:v>
                </c:pt>
                <c:pt idx="139">
                  <c:v>416.48001099999999</c:v>
                </c:pt>
                <c:pt idx="140">
                  <c:v>409.959991</c:v>
                </c:pt>
                <c:pt idx="141">
                  <c:v>406.89999399999999</c:v>
                </c:pt>
                <c:pt idx="142">
                  <c:v>394</c:v>
                </c:pt>
                <c:pt idx="143">
                  <c:v>409.73001099999999</c:v>
                </c:pt>
                <c:pt idx="144">
                  <c:v>430.61999500000002</c:v>
                </c:pt>
                <c:pt idx="145">
                  <c:v>428.29998799999998</c:v>
                </c:pt>
                <c:pt idx="146">
                  <c:v>436.10000600000001</c:v>
                </c:pt>
                <c:pt idx="147">
                  <c:v>439.5</c:v>
                </c:pt>
                <c:pt idx="148">
                  <c:v>420.08999599999999</c:v>
                </c:pt>
                <c:pt idx="149">
                  <c:v>416.45001200000002</c:v>
                </c:pt>
                <c:pt idx="150">
                  <c:v>415.04998799999998</c:v>
                </c:pt>
                <c:pt idx="151">
                  <c:v>410.85000600000001</c:v>
                </c:pt>
                <c:pt idx="152">
                  <c:v>408.92999300000002</c:v>
                </c:pt>
                <c:pt idx="153">
                  <c:v>460.17001299999998</c:v>
                </c:pt>
                <c:pt idx="154">
                  <c:v>448.35000600000001</c:v>
                </c:pt>
                <c:pt idx="155">
                  <c:v>492</c:v>
                </c:pt>
                <c:pt idx="156">
                  <c:v>497.98998999999998</c:v>
                </c:pt>
                <c:pt idx="157">
                  <c:v>503.5</c:v>
                </c:pt>
                <c:pt idx="158">
                  <c:v>540.40002400000003</c:v>
                </c:pt>
                <c:pt idx="159">
                  <c:v>550.05999799999995</c:v>
                </c:pt>
                <c:pt idx="160">
                  <c:v>581.15997300000004</c:v>
                </c:pt>
                <c:pt idx="161">
                  <c:v>602.21002199999998</c:v>
                </c:pt>
                <c:pt idx="162">
                  <c:v>597.59002699999996</c:v>
                </c:pt>
                <c:pt idx="163">
                  <c:v>556.44000200000005</c:v>
                </c:pt>
                <c:pt idx="164">
                  <c:v>590.02002000000005</c:v>
                </c:pt>
                <c:pt idx="165">
                  <c:v>591.01000999999997</c:v>
                </c:pt>
                <c:pt idx="166">
                  <c:v>604.919983</c:v>
                </c:pt>
                <c:pt idx="167">
                  <c:v>625.51000999999997</c:v>
                </c:pt>
                <c:pt idx="168">
                  <c:v>653.69000200000005</c:v>
                </c:pt>
                <c:pt idx="169">
                  <c:v>574.36999500000002</c:v>
                </c:pt>
                <c:pt idx="170">
                  <c:v>615.01000999999997</c:v>
                </c:pt>
                <c:pt idx="171">
                  <c:v>619</c:v>
                </c:pt>
                <c:pt idx="172">
                  <c:v>643.28002900000001</c:v>
                </c:pt>
                <c:pt idx="173">
                  <c:v>628.22997999999995</c:v>
                </c:pt>
                <c:pt idx="174">
                  <c:v>628.19000200000005</c:v>
                </c:pt>
                <c:pt idx="175">
                  <c:v>668.90002400000003</c:v>
                </c:pt>
                <c:pt idx="176">
                  <c:v>666.23999000000003</c:v>
                </c:pt>
                <c:pt idx="177">
                  <c:v>648</c:v>
                </c:pt>
                <c:pt idx="178">
                  <c:v>632.20001200000002</c:v>
                </c:pt>
                <c:pt idx="179">
                  <c:v>642.98999000000003</c:v>
                </c:pt>
                <c:pt idx="180">
                  <c:v>674.51000999999997</c:v>
                </c:pt>
                <c:pt idx="181">
                  <c:v>661</c:v>
                </c:pt>
                <c:pt idx="182">
                  <c:v>672</c:v>
                </c:pt>
                <c:pt idx="183">
                  <c:v>699.98999000000003</c:v>
                </c:pt>
                <c:pt idx="184">
                  <c:v>719.46002199999998</c:v>
                </c:pt>
                <c:pt idx="185">
                  <c:v>723.65997300000004</c:v>
                </c:pt>
                <c:pt idx="186">
                  <c:v>758.48999000000003</c:v>
                </c:pt>
                <c:pt idx="187">
                  <c:v>777.63000499999998</c:v>
                </c:pt>
                <c:pt idx="188">
                  <c:v>856</c:v>
                </c:pt>
                <c:pt idx="189">
                  <c:v>849.40002400000003</c:v>
                </c:pt>
                <c:pt idx="190">
                  <c:v>831</c:v>
                </c:pt>
                <c:pt idx="191">
                  <c:v>852.76000999999997</c:v>
                </c:pt>
                <c:pt idx="192">
                  <c:v>843.39001499999995</c:v>
                </c:pt>
                <c:pt idx="193">
                  <c:v>852</c:v>
                </c:pt>
                <c:pt idx="194">
                  <c:v>837.79998799999998</c:v>
                </c:pt>
                <c:pt idx="195">
                  <c:v>858.73999000000003</c:v>
                </c:pt>
                <c:pt idx="196">
                  <c:v>855</c:v>
                </c:pt>
                <c:pt idx="197">
                  <c:v>834.30999799999995</c:v>
                </c:pt>
                <c:pt idx="198">
                  <c:v>855</c:v>
                </c:pt>
                <c:pt idx="199">
                  <c:v>891.38000499999998</c:v>
                </c:pt>
                <c:pt idx="200">
                  <c:v>870.34997599999997</c:v>
                </c:pt>
                <c:pt idx="201">
                  <c:v>820</c:v>
                </c:pt>
                <c:pt idx="202">
                  <c:v>830</c:v>
                </c:pt>
                <c:pt idx="203">
                  <c:v>814.28997800000002</c:v>
                </c:pt>
                <c:pt idx="204">
                  <c:v>844.67999299999997</c:v>
                </c:pt>
                <c:pt idx="205">
                  <c:v>877.02002000000005</c:v>
                </c:pt>
                <c:pt idx="206">
                  <c:v>855</c:v>
                </c:pt>
                <c:pt idx="207">
                  <c:v>845</c:v>
                </c:pt>
                <c:pt idx="208">
                  <c:v>869.669983</c:v>
                </c:pt>
                <c:pt idx="209">
                  <c:v>855.11999500000002</c:v>
                </c:pt>
                <c:pt idx="210">
                  <c:v>843.64001499999995</c:v>
                </c:pt>
                <c:pt idx="211">
                  <c:v>812.44000200000005</c:v>
                </c:pt>
                <c:pt idx="212">
                  <c:v>801.26000999999997</c:v>
                </c:pt>
                <c:pt idx="213">
                  <c:v>818</c:v>
                </c:pt>
                <c:pt idx="214">
                  <c:v>779.09002699999996</c:v>
                </c:pt>
                <c:pt idx="215">
                  <c:v>780.90002400000003</c:v>
                </c:pt>
                <c:pt idx="216">
                  <c:v>795</c:v>
                </c:pt>
                <c:pt idx="217">
                  <c:v>762.64001499999995</c:v>
                </c:pt>
                <c:pt idx="218">
                  <c:v>662.13000499999998</c:v>
                </c:pt>
                <c:pt idx="219">
                  <c:v>711.84997599999997</c:v>
                </c:pt>
                <c:pt idx="220">
                  <c:v>726.15002400000003</c:v>
                </c:pt>
                <c:pt idx="221">
                  <c:v>700</c:v>
                </c:pt>
                <c:pt idx="222">
                  <c:v>690.10998500000005</c:v>
                </c:pt>
                <c:pt idx="223">
                  <c:v>718.28002900000001</c:v>
                </c:pt>
                <c:pt idx="224">
                  <c:v>687.98999000000003</c:v>
                </c:pt>
                <c:pt idx="225">
                  <c:v>655.79998799999998</c:v>
                </c:pt>
                <c:pt idx="226">
                  <c:v>626.05999799999995</c:v>
                </c:pt>
                <c:pt idx="227">
                  <c:v>600.54998799999998</c:v>
                </c:pt>
                <c:pt idx="228">
                  <c:v>608.17999299999997</c:v>
                </c:pt>
                <c:pt idx="229">
                  <c:v>700.29998799999998</c:v>
                </c:pt>
                <c:pt idx="230">
                  <c:v>699.40002400000003</c:v>
                </c:pt>
                <c:pt idx="231">
                  <c:v>670</c:v>
                </c:pt>
                <c:pt idx="232">
                  <c:v>694.09002699999996</c:v>
                </c:pt>
                <c:pt idx="233">
                  <c:v>703.34997599999997</c:v>
                </c:pt>
                <c:pt idx="234">
                  <c:v>656.86999500000002</c:v>
                </c:pt>
                <c:pt idx="235">
                  <c:v>684.28997800000002</c:v>
                </c:pt>
                <c:pt idx="236">
                  <c:v>646.59997599999997</c:v>
                </c:pt>
                <c:pt idx="237">
                  <c:v>684.59002699999996</c:v>
                </c:pt>
                <c:pt idx="238">
                  <c:v>675.77002000000005</c:v>
                </c:pt>
                <c:pt idx="239">
                  <c:v>667.90997300000004</c:v>
                </c:pt>
                <c:pt idx="240">
                  <c:v>613</c:v>
                </c:pt>
                <c:pt idx="241">
                  <c:v>641.86999500000002</c:v>
                </c:pt>
                <c:pt idx="242">
                  <c:v>615.64001499999995</c:v>
                </c:pt>
                <c:pt idx="243">
                  <c:v>601.75</c:v>
                </c:pt>
                <c:pt idx="244">
                  <c:v>646.61999500000002</c:v>
                </c:pt>
                <c:pt idx="245">
                  <c:v>688.36999500000002</c:v>
                </c:pt>
                <c:pt idx="246">
                  <c:v>707.71002199999998</c:v>
                </c:pt>
                <c:pt idx="247">
                  <c:v>690.29998799999998</c:v>
                </c:pt>
                <c:pt idx="248">
                  <c:v>687</c:v>
                </c:pt>
                <c:pt idx="249">
                  <c:v>677.38000499999998</c:v>
                </c:pt>
                <c:pt idx="250">
                  <c:v>677.77002000000005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ED2-4A3E-AFC2-AF509B7898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11309960"/>
        <c:axId val="711311272"/>
      </c:lineChart>
      <c:dateAx>
        <c:axId val="711309960"/>
        <c:scaling>
          <c:orientation val="minMax"/>
          <c:max val="44325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Bookman Old Style" panose="02050604050505020204" pitchFamily="18" charset="0"/>
                <a:ea typeface="+mn-ea"/>
                <a:cs typeface="+mn-cs"/>
              </a:defRPr>
            </a:pPr>
            <a:endParaRPr lang="en-US"/>
          </a:p>
        </c:txPr>
        <c:crossAx val="711311272"/>
        <c:crosses val="autoZero"/>
        <c:auto val="0"/>
        <c:lblOffset val="100"/>
        <c:baseTimeUnit val="days"/>
        <c:majorUnit val="3"/>
        <c:majorTimeUnit val="months"/>
      </c:dateAx>
      <c:valAx>
        <c:axId val="711311272"/>
        <c:scaling>
          <c:orientation val="minMax"/>
          <c:min val="50"/>
        </c:scaling>
        <c:delete val="0"/>
        <c:axPos val="l"/>
        <c:numFmt formatCode="&quot;$&quot;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Bookman Old Style" panose="02050604050505020204" pitchFamily="18" charset="0"/>
                <a:ea typeface="+mn-ea"/>
                <a:cs typeface="+mn-cs"/>
              </a:defRPr>
            </a:pPr>
            <a:endParaRPr lang="en-US"/>
          </a:p>
        </c:txPr>
        <c:crossAx val="711309960"/>
        <c:crosses val="autoZero"/>
        <c:crossBetween val="between"/>
        <c:majorUnit val="15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Bookman Old Style" charset="0"/>
              <a:ea typeface="Bookman Old Style" charset="0"/>
              <a:cs typeface="Bookman Old Style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21205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Bookman Old Style" panose="02050604050505020204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Sheet3!$A$6:$A$14</c:f>
              <c:strCache>
                <c:ptCount val="9"/>
                <c:pt idx="0">
                  <c:v>EVs</c:v>
                </c:pt>
                <c:pt idx="1">
                  <c:v>PHEVs</c:v>
                </c:pt>
                <c:pt idx="2">
                  <c:v>Natural Gas</c:v>
                </c:pt>
                <c:pt idx="3">
                  <c:v>Biodiesel </c:v>
                </c:pt>
                <c:pt idx="4">
                  <c:v>Hydrogen Fuel Cells</c:v>
                </c:pt>
                <c:pt idx="5">
                  <c:v>LPG</c:v>
                </c:pt>
                <c:pt idx="6">
                  <c:v>Ethanol</c:v>
                </c:pt>
                <c:pt idx="7">
                  <c:v>HEVs</c:v>
                </c:pt>
                <c:pt idx="8">
                  <c:v>NEVs</c:v>
                </c:pt>
              </c:strCache>
            </c:strRef>
          </c:cat>
          <c:val>
            <c:numRef>
              <c:f>Sheet3!$B$6:$B$14</c:f>
              <c:numCache>
                <c:formatCode>General</c:formatCode>
                <c:ptCount val="9"/>
                <c:pt idx="0">
                  <c:v>788</c:v>
                </c:pt>
                <c:pt idx="1">
                  <c:v>712</c:v>
                </c:pt>
                <c:pt idx="2">
                  <c:v>415</c:v>
                </c:pt>
                <c:pt idx="3">
                  <c:v>333</c:v>
                </c:pt>
                <c:pt idx="4">
                  <c:v>309</c:v>
                </c:pt>
                <c:pt idx="5">
                  <c:v>309</c:v>
                </c:pt>
                <c:pt idx="6">
                  <c:v>307</c:v>
                </c:pt>
                <c:pt idx="7">
                  <c:v>114</c:v>
                </c:pt>
                <c:pt idx="8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1D-4AB1-B789-3CF55522CEB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-27"/>
        <c:axId val="617530448"/>
        <c:axId val="617534056"/>
      </c:barChart>
      <c:catAx>
        <c:axId val="6175304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Bookman Old Style" panose="02050604050505020204" pitchFamily="18" charset="0"/>
                <a:ea typeface="+mn-ea"/>
                <a:cs typeface="+mn-cs"/>
              </a:defRPr>
            </a:pPr>
            <a:endParaRPr lang="en-US"/>
          </a:p>
        </c:txPr>
        <c:crossAx val="617534056"/>
        <c:crosses val="autoZero"/>
        <c:auto val="1"/>
        <c:lblAlgn val="ctr"/>
        <c:lblOffset val="100"/>
        <c:noMultiLvlLbl val="0"/>
      </c:catAx>
      <c:valAx>
        <c:axId val="61753405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17530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5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6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1" dt="2021-04-16T20:46:06.641" idx="72">
    <p:pos x="5436" y="3301"/>
    <p:text>Biz news: https://www.biznews.com/global-citizen/2021/03/25/ark-tesla-cathie-wood</p:text>
    <p:extLst>
      <p:ext uri="{C676402C-5697-4E1C-873F-D02D1690AC5C}">
        <p15:threadingInfo xmlns:p15="http://schemas.microsoft.com/office/powerpoint/2012/main" timeZoneBias="240"/>
      </p:ext>
    </p:extLst>
  </p:cm>
  <p:cm authorId="21" dt="2021-04-16T20:46:33.818" idx="73">
    <p:pos x="5436" y="3397"/>
    <p:text>For instance, Tesla’s margins on electric vehicles are around 25% to 30%. However, if Tesla manage to invent autonomous vehicles (self-driving cars), which the market is pricing into its current valuation, the margins will be approximately 80%. As we have seen over the past six months, almost all automative companies are ramping up electronic vehicle production. But, Tesla isn’t an automative company, it’s a technology company. This gives Tesla the edge in producing autonomous driving vehicles before the rest of the competition.</p:text>
    <p:extLst>
      <p:ext uri="{C676402C-5697-4E1C-873F-D02D1690AC5C}">
        <p15:threadingInfo xmlns:p15="http://schemas.microsoft.com/office/powerpoint/2012/main" timeZoneBias="240">
          <p15:parentCm authorId="21" idx="72"/>
        </p15:threadingInfo>
      </p:ext>
    </p:extLst>
  </p:cm>
  <p:cm authorId="21" dt="2021-04-21T19:41:27.219" idx="78">
    <p:pos x="3526" y="1030"/>
    <p:text>units</p:text>
    <p:extLst>
      <p:ext uri="{C676402C-5697-4E1C-873F-D02D1690AC5C}">
        <p15:threadingInfo xmlns:p15="http://schemas.microsoft.com/office/powerpoint/2012/main" timeZoneBias="2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E17E2C-9387-41CE-A313-00383A7F7E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D53E17-B60A-48B7-8103-1E535390ED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88C852-DC2E-4FCB-B9BC-2ABDC0E0EC64}" type="datetimeFigureOut">
              <a:rPr lang="en-US" smtClean="0"/>
              <a:t>4/22/2021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0E1C95-57E7-4B97-9E30-2E4C65295B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ACA791-0620-45EE-93B4-3247D3A5923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CFE05-9D66-452C-94BC-15D2174C16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110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762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762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762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762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762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762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762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762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762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688900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762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542262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0530c355c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g70530c355c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70530c355c_0_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57583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0530c355c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g70530c355c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70530c355c_0_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79532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762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584401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762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-1905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-1905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  <a:tabLst/>
                <a:defRPr/>
              </a:pPr>
              <a:t>13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7207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0530c355c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g70530c355c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70530c355c_0_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0221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0530c355c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g70530c355c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70530c355c_0_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72589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0530c355c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g70530c355c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70530c355c_0_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89452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0530c355c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g70530c355c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70530c355c_0_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57618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0530c355c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g70530c355c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70530c355c_0_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9319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762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-1905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-1905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  <a:tabLst/>
                <a:defRPr/>
              </a:pPr>
              <a:t>2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5905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indent="0" algn="l">
              <a:buNone/>
            </a:pPr>
            <a:endParaRPr lang="en-GB" b="0" i="0" dirty="0">
              <a:solidFill>
                <a:srgbClr val="111111"/>
              </a:solidFill>
              <a:effectLst/>
              <a:latin typeface="SourceSansPro"/>
            </a:endParaRPr>
          </a:p>
        </p:txBody>
      </p:sp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-1905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-1905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  <a:tabLst/>
                <a:defRPr/>
              </a:pPr>
              <a:t>3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5285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indent="0" algn="l">
              <a:buNone/>
            </a:pPr>
            <a:endParaRPr lang="en-GB" b="0" i="0" dirty="0">
              <a:solidFill>
                <a:srgbClr val="111111"/>
              </a:solidFill>
              <a:effectLst/>
              <a:latin typeface="SourceSansPro"/>
            </a:endParaRPr>
          </a:p>
        </p:txBody>
      </p:sp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-1905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-1905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  <a:tabLst/>
                <a:defRPr/>
              </a:pPr>
              <a:t>4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6097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762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-1905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-1905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  <a:tabLst/>
                <a:defRPr/>
              </a:pPr>
              <a:t>5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889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762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-1905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-1905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  <a:tabLst/>
                <a:defRPr/>
              </a:pPr>
              <a:t>6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5498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762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-1905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-1905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  <a:tabLst/>
                <a:defRPr/>
              </a:pPr>
              <a:t>7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8383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0530c355c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g70530c355c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70530c355c_0_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263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0530c355c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g70530c355c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76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endParaRPr lang="en-US"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70530c355c_0_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3279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Bookman Old Style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>
              <a:spcBef>
                <a:spcPts val="0"/>
              </a:spcBef>
              <a:buSzPct val="1000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SzPct val="1000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SzPct val="1000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SzPct val="1000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SzPct val="1000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SzPct val="1000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SzPct val="1000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SzPct val="100000"/>
              <a:buFont typeface="Arial"/>
              <a:buNone/>
              <a:defRPr sz="1800"/>
            </a:lvl9pPr>
          </a:lstStyle>
          <a:p>
            <a:endParaRPr dirty="0"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 dirty="0"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 dirty="0"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663126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Bookman Old Style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‹#›</a:t>
            </a:fld>
            <a:endParaRPr lang="en-US" sz="1400" b="0" i="0" u="none" strike="noStrike" cap="none" dirty="0">
              <a:solidFill>
                <a:schemeClr val="dk2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5" name="Shape 55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Bookman Old Style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>
              <a:spcBef>
                <a:spcPts val="0"/>
              </a:spcBef>
              <a:buSzPct val="1000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SzPct val="1000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SzPct val="1000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SzPct val="1000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SzPct val="1000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SzPct val="1000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SzPct val="1000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SzPct val="100000"/>
              <a:buFont typeface="Arial"/>
              <a:buNone/>
              <a:defRPr sz="1800"/>
            </a:lvl9pPr>
          </a:lstStyle>
          <a:p>
            <a:endParaRPr dirty="0"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705600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Bookman Old Style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‹#›</a:t>
            </a:fld>
            <a:endParaRPr lang="en-US" sz="1400" b="0" i="0" u="none" strike="noStrike" cap="none" dirty="0">
              <a:solidFill>
                <a:schemeClr val="dk2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34" name="Shape 34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1219200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74320" marR="0" lvl="0" indent="-6654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78E1A"/>
              </a:buClr>
              <a:buSzPct val="76000"/>
              <a:buFont typeface="Wingdings 3" panose="05040102010807070707" pitchFamily="18" charset="2"/>
              <a:buChar char="}"/>
              <a:defRPr sz="22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548640" marR="0" lvl="1" indent="-11887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0B76A"/>
              </a:buClr>
              <a:buSzPct val="76000"/>
              <a:buFont typeface="Wingdings 3" panose="05040102010807070707" pitchFamily="18" charset="2"/>
              <a:buChar char="}"/>
              <a:defRPr sz="18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822960" marR="0" lvl="2" indent="-8534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0B76A"/>
              </a:buClr>
              <a:buSzPct val="76000"/>
              <a:buFont typeface="Wingdings 3" panose="05040102010807070707" pitchFamily="18" charset="2"/>
              <a:buChar char="}"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1097280" marR="0" lvl="3" indent="-10350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BA1B3"/>
              </a:buClr>
              <a:buSzPct val="70000"/>
              <a:buFont typeface="Noto Sans Symbols"/>
              <a:buChar char="◻"/>
              <a:defRPr sz="15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1371600" marR="0" lvl="4" indent="-984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15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1645920" marR="0" lvl="5" indent="-3302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ct val="750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1828800" marR="0" lvl="6" indent="-603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2011679" marR="0" lvl="7" indent="-5270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2194560" marR="0" lvl="8" indent="-8001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ct val="750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r>
              <a:rPr lang="en-US" dirty="0"/>
              <a:t>XXXX</a:t>
            </a:r>
          </a:p>
          <a:p>
            <a:pPr lvl="1"/>
            <a:r>
              <a:rPr lang="en-US" dirty="0"/>
              <a:t>XXXX</a:t>
            </a:r>
          </a:p>
          <a:p>
            <a:pPr lvl="2"/>
            <a:endParaRPr lang="en-US" dirty="0"/>
          </a:p>
        </p:txBody>
      </p:sp>
      <p:sp>
        <p:nvSpPr>
          <p:cNvPr id="35" name="Shape 35"/>
          <p:cNvSpPr txBox="1">
            <a:spLocks noGrp="1"/>
          </p:cNvSpPr>
          <p:nvPr>
            <p:ph type="body" idx="2" hasCustomPrompt="1"/>
          </p:nvPr>
        </p:nvSpPr>
        <p:spPr>
          <a:xfrm>
            <a:off x="4632198" y="1216152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74320" marR="0" lvl="0" indent="-6654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78E1A"/>
              </a:buClr>
              <a:buSzPct val="76000"/>
              <a:buFont typeface="Wingdings 3" panose="05040102010807070707" pitchFamily="18" charset="2"/>
              <a:buChar char="}"/>
              <a:defRPr sz="22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548640" marR="0" lvl="1" indent="-11887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0B76A"/>
              </a:buClr>
              <a:buSzPct val="76000"/>
              <a:buFont typeface="Wingdings 3" panose="05040102010807070707" pitchFamily="18" charset="2"/>
              <a:buChar char="}"/>
              <a:defRPr sz="18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822960" marR="0" lvl="2" indent="-8534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0B76A"/>
              </a:buClr>
              <a:buSzPct val="76000"/>
              <a:buFont typeface="Wingdings 3" panose="05040102010807070707" pitchFamily="18" charset="2"/>
              <a:buChar char="}"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1097280" marR="0" lvl="3" indent="-10350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BA1B3"/>
              </a:buClr>
              <a:buSzPct val="70000"/>
              <a:buFont typeface="Noto Sans Symbols"/>
              <a:buChar char="◻"/>
              <a:defRPr sz="15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1371600" marR="0" lvl="4" indent="-984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15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1645920" marR="0" lvl="5" indent="-3302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ct val="750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1828800" marR="0" lvl="6" indent="-603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2011679" marR="0" lvl="7" indent="-5270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2194560" marR="0" lvl="8" indent="-8001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ct val="750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r>
              <a:rPr lang="en-US" dirty="0"/>
              <a:t>XXXX</a:t>
            </a:r>
          </a:p>
          <a:p>
            <a:pPr lvl="1"/>
            <a:r>
              <a:rPr lang="en-US" dirty="0"/>
              <a:t>XXXX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50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B073-5BAC-BC4D-BC69-DCAE92DD17EA}" type="datetimeFigureOut">
              <a:rPr lang="en-US" smtClean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2F2D2-3B97-3B4A-A659-F387683818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789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B073-5BAC-BC4D-BC69-DCAE92DD17EA}" type="datetimeFigureOut">
              <a:rPr lang="en-US" smtClean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2F2D2-3B97-3B4A-A659-F387683818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629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B073-5BAC-BC4D-BC69-DCAE92DD17EA}" type="datetimeFigureOut">
              <a:rPr lang="en-US" smtClean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2F2D2-3B97-3B4A-A659-F387683818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760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B073-5BAC-BC4D-BC69-DCAE92DD17EA}" type="datetimeFigureOut">
              <a:rPr lang="en-US" smtClean="0"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2F2D2-3B97-3B4A-A659-F387683818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5027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B073-5BAC-BC4D-BC69-DCAE92DD17EA}" type="datetimeFigureOut">
              <a:rPr lang="en-US" smtClean="0"/>
              <a:t>4/22/2021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2F2D2-3B97-3B4A-A659-F387683818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425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B073-5BAC-BC4D-BC69-DCAE92DD17EA}" type="datetimeFigureOut">
              <a:rPr lang="en-US" smtClean="0"/>
              <a:t>4/22/2021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2F2D2-3B97-3B4A-A659-F387683818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837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B073-5BAC-BC4D-BC69-DCAE92DD17EA}" type="datetimeFigureOut">
              <a:rPr lang="en-US" smtClean="0"/>
              <a:t>4/22/2021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2F2D2-3B97-3B4A-A659-F387683818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0408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B073-5BAC-BC4D-BC69-DCAE92DD17EA}" type="datetimeFigureOut">
              <a:rPr lang="en-US" smtClean="0"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2F2D2-3B97-3B4A-A659-F387683818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8510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B073-5BAC-BC4D-BC69-DCAE92DD17EA}" type="datetimeFigureOut">
              <a:rPr lang="en-US" smtClean="0"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2F2D2-3B97-3B4A-A659-F387683818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710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 dirty="0"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 dirty="0"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6663126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Bookman Old Style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‹#›</a:t>
            </a:fld>
            <a:endParaRPr lang="en-US" sz="1400" b="0" i="0" u="none" strike="noStrike" cap="none" dirty="0">
              <a:solidFill>
                <a:schemeClr val="dk2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cxnSp>
        <p:nvCxnSpPr>
          <p:cNvPr id="60" name="Shape 60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61" name="Shape 61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B073-5BAC-BC4D-BC69-DCAE92DD17EA}" type="datetimeFigureOut">
              <a:rPr lang="en-US" smtClean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2F2D2-3B97-3B4A-A659-F387683818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6839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B073-5BAC-BC4D-BC69-DCAE92DD17EA}" type="datetimeFigureOut">
              <a:rPr lang="en-US" smtClean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2F2D2-3B97-3B4A-A659-F387683818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190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Bookman Old Style"/>
              <a:buNone/>
              <a:defRPr sz="2000" b="1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>
              <a:spcBef>
                <a:spcPts val="0"/>
              </a:spcBef>
              <a:buSzPct val="1000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SzPct val="1000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SzPct val="1000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SzPct val="1000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SzPct val="1000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SzPct val="1000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SzPct val="1000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SzPct val="1000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324600" y="1219200"/>
            <a:ext cx="2514600" cy="48434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37500"/>
              </a:lnSpc>
              <a:spcBef>
                <a:spcPts val="600"/>
              </a:spcBef>
              <a:spcAft>
                <a:spcPts val="1000"/>
              </a:spcAft>
              <a:buClr>
                <a:schemeClr val="accent1"/>
              </a:buClr>
              <a:buSzPct val="76000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548640" marR="0" lvl="1" indent="-28194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822960" marR="0" lvl="2" indent="-23876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ct val="760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1097280" marR="0" lvl="3" indent="-23368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BA1B3"/>
              </a:buClr>
              <a:buSzPct val="700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1371600" marR="0" lvl="4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1645920" marR="0" lvl="5" indent="-3302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ct val="750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1828800" marR="0" lvl="6" indent="-603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2011679" marR="0" lvl="7" indent="-5270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2194560" marR="0" lvl="8" indent="-8001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ct val="750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 dirty="0"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 dirty="0"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663126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Bookman Old Style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‹#›</a:t>
            </a:fld>
            <a:endParaRPr lang="en-US" sz="1400" b="0" i="0" u="none" strike="noStrike" cap="none" dirty="0">
              <a:solidFill>
                <a:schemeClr val="dk2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cxnSp>
        <p:nvCxnSpPr>
          <p:cNvPr id="68" name="Shape 68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69" name="Shape 69"/>
          <p:cNvCxnSpPr/>
          <p:nvPr/>
        </p:nvCxnSpPr>
        <p:spPr>
          <a:xfrm rot="5400000">
            <a:off x="3160645" y="3324225"/>
            <a:ext cx="603504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70" name="Shape 70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body" idx="2" hasCustomPrompt="1"/>
          </p:nvPr>
        </p:nvSpPr>
        <p:spPr>
          <a:xfrm>
            <a:off x="304800" y="304800"/>
            <a:ext cx="5715000" cy="5715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74320" marR="0" lvl="0" indent="-6654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78E1A"/>
              </a:buClr>
              <a:buSzPct val="76000"/>
              <a:buFont typeface="Wingdings 3" panose="05040102010807070707" pitchFamily="18" charset="2"/>
              <a:buChar char="}"/>
              <a:defRPr sz="22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548640" marR="0" lvl="1" indent="-11887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Noto Sans Symbols"/>
              <a:buChar char="▶"/>
              <a:defRPr sz="18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822960" marR="0" lvl="2" indent="-8534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ct val="760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1097280" marR="0" lvl="3" indent="-10350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BA1B3"/>
              </a:buClr>
              <a:buSzPct val="70000"/>
              <a:buFont typeface="Noto Sans Symbols"/>
              <a:buChar char="◻"/>
              <a:defRPr sz="15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1371600" marR="0" lvl="4" indent="-984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15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1645920" marR="0" lvl="5" indent="-3302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ct val="750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1828800" marR="0" lvl="6" indent="-603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2011679" marR="0" lvl="7" indent="-5270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2194560" marR="0" lvl="8" indent="-8001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ct val="750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r>
              <a:rPr lang="en-US" dirty="0"/>
              <a:t>XXXX</a:t>
            </a:r>
          </a:p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bg>
      <p:bgPr>
        <a:solidFill>
          <a:schemeClr val="dk2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Bookman Old Style"/>
              <a:buNone/>
              <a:defRPr sz="20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>
              <a:spcBef>
                <a:spcPts val="0"/>
              </a:spcBef>
              <a:buSzPct val="1000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SzPct val="1000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SzPct val="1000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SzPct val="1000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SzPct val="1000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SzPct val="1000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SzPct val="1000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SzPct val="1000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pic" idx="2"/>
          </p:nvPr>
        </p:nvSpPr>
        <p:spPr>
          <a:xfrm>
            <a:off x="457200" y="1905000"/>
            <a:ext cx="8229600" cy="4270248"/>
          </a:xfrm>
          <a:prstGeom prst="rect">
            <a:avLst/>
          </a:prstGeom>
          <a:solidFill>
            <a:srgbClr val="BABABA"/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548640" marR="0" lvl="1" indent="-11887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Noto Sans Symbols"/>
              <a:buChar char="▶"/>
              <a:defRPr sz="1800" b="0" i="0" u="none" strike="noStrike" cap="non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822960" marR="0" lvl="2" indent="-8534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76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1097280" marR="0" lvl="3" indent="-10350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BA1B3"/>
              </a:buClr>
              <a:buSzPct val="70000"/>
              <a:buFont typeface="Noto Sans Symbols"/>
              <a:buChar char="◻"/>
              <a:defRPr sz="15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1371600" marR="0" lvl="4" indent="-984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15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1645920" marR="0" lvl="5" indent="-3302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ct val="75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1828800" marR="0" lvl="6" indent="-603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2011679" marR="0" lvl="7" indent="-5270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2194560" marR="0" lvl="8" indent="-8001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ct val="75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 dirty="0"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548640" marR="0" lvl="1" indent="-173228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Noto Sans Symbols"/>
              <a:buChar char="▶"/>
              <a:defRPr sz="1200" b="0" i="0" u="none" strike="noStrike" cap="non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822960" marR="0" lvl="2" indent="-152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76000"/>
              <a:buFont typeface="Noto Sans Symbols"/>
              <a:buChar char="▶"/>
              <a:defRPr sz="10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1097280" marR="0" lvl="3" indent="-15557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BA1B3"/>
              </a:buClr>
              <a:buSzPct val="70000"/>
              <a:buFont typeface="Noto Sans Symbols"/>
              <a:buChar char="◻"/>
              <a:defRPr sz="9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1371600" marR="0" lvl="4" indent="-15049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9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1645920" marR="0" lvl="5" indent="-3302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ct val="75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1828800" marR="0" lvl="6" indent="-603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2011679" marR="0" lvl="7" indent="-5270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2194560" marR="0" lvl="8" indent="-8001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ct val="75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 dirty="0"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 dirty="0"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6663126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Bookman Old Style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‹#›</a:t>
            </a:fld>
            <a:endParaRPr lang="en-US" sz="1400" b="0" i="0" u="none" strike="noStrike" cap="none" dirty="0">
              <a:solidFill>
                <a:schemeClr val="lt2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cxnSp>
        <p:nvCxnSpPr>
          <p:cNvPr id="79" name="Shape 79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80" name="Shape 80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81" name="Shape 81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Bookman Old Style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>
              <a:spcBef>
                <a:spcPts val="0"/>
              </a:spcBef>
              <a:buSzPct val="1000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SzPct val="1000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SzPct val="1000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SzPct val="1000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SzPct val="1000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SzPct val="1000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SzPct val="1000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SzPct val="1000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1" hasCustomPrompt="1"/>
          </p:nvPr>
        </p:nvSpPr>
        <p:spPr>
          <a:xfrm rot="5400000">
            <a:off x="2116836" y="-440436"/>
            <a:ext cx="4910328" cy="822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74320" marR="0" lvl="0" indent="-6654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78E1A"/>
              </a:buClr>
              <a:buSzPct val="76000"/>
              <a:buFont typeface="Wingdings 3" panose="05040102010807070707" pitchFamily="18" charset="2"/>
              <a:buChar char="}"/>
              <a:defRPr sz="22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548640" marR="0" lvl="1" indent="-11887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Noto Sans Symbols"/>
              <a:buChar char="▶"/>
              <a:defRPr sz="18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822960" marR="0" lvl="2" indent="-8534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ct val="760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1097280" marR="0" lvl="3" indent="-10350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BA1B3"/>
              </a:buClr>
              <a:buSzPct val="70000"/>
              <a:buFont typeface="Noto Sans Symbols"/>
              <a:buChar char="◻"/>
              <a:defRPr sz="15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1371600" marR="0" lvl="4" indent="-984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15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1645920" marR="0" lvl="5" indent="-3302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ct val="750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1828800" marR="0" lvl="6" indent="-603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2011679" marR="0" lvl="7" indent="-5270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2194560" marR="0" lvl="8" indent="-8001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ct val="750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r>
              <a:rPr lang="en-US" dirty="0"/>
              <a:t>XXXX</a:t>
            </a:r>
          </a:p>
          <a:p>
            <a:endParaRPr dirty="0"/>
          </a:p>
        </p:txBody>
      </p:sp>
      <p:sp>
        <p:nvSpPr>
          <p:cNvPr id="85" name="Shape 85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 dirty="0"/>
          </a:p>
        </p:txBody>
      </p:sp>
      <p:sp>
        <p:nvSpPr>
          <p:cNvPr id="86" name="Shape 86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 dirty="0"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6663126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Bookman Old Style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‹#›</a:t>
            </a:fld>
            <a:endParaRPr lang="en-US" sz="1400" b="0" i="0" u="none" strike="noStrike" cap="none" dirty="0">
              <a:solidFill>
                <a:schemeClr val="dk2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>
  <p:cSld name="Vertical Title and 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Bookman Old Style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>
              <a:spcBef>
                <a:spcPts val="0"/>
              </a:spcBef>
              <a:buSzPct val="1000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SzPct val="1000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SzPct val="1000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SzPct val="1000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SzPct val="1000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SzPct val="1000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SzPct val="1000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SzPct val="1000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74320" marR="0" lvl="0" indent="-6654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Noto Sans Symbols"/>
              <a:buChar char="▶"/>
              <a:defRPr sz="22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548640" marR="0" lvl="1" indent="-11887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Noto Sans Symbols"/>
              <a:buChar char="▶"/>
              <a:defRPr sz="18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822960" marR="0" lvl="2" indent="-8534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ct val="760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1097280" marR="0" lvl="3" indent="-10350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BA1B3"/>
              </a:buClr>
              <a:buSzPct val="70000"/>
              <a:buFont typeface="Noto Sans Symbols"/>
              <a:buChar char="◻"/>
              <a:defRPr sz="15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1371600" marR="0" lvl="4" indent="-984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15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1645920" marR="0" lvl="5" indent="-3302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ct val="750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1828800" marR="0" lvl="6" indent="-603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2011679" marR="0" lvl="7" indent="-5270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2194560" marR="0" lvl="8" indent="-8001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ct val="750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 dirty="0"/>
          </a:p>
        </p:txBody>
      </p:sp>
      <p:sp>
        <p:nvSpPr>
          <p:cNvPr id="92" name="Shape 92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 dirty="0"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6663126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Bookman Old Style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‹#›</a:t>
            </a:fld>
            <a:endParaRPr lang="en-US" sz="1400" b="0" i="0" u="none" strike="noStrike" cap="none" dirty="0">
              <a:solidFill>
                <a:schemeClr val="dk2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cxnSp>
        <p:nvCxnSpPr>
          <p:cNvPr id="94" name="Shape 94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95" name="Shape 95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cxnSp>
        <p:nvCxnSpPr>
          <p:cNvPr id="96" name="Shape 96"/>
          <p:cNvCxnSpPr/>
          <p:nvPr/>
        </p:nvCxnSpPr>
        <p:spPr>
          <a:xfrm rot="5400000">
            <a:off x="3629607" y="3201952"/>
            <a:ext cx="585216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32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>
              <a:spcBef>
                <a:spcPts val="0"/>
              </a:spcBef>
              <a:buSzPct val="1000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SzPct val="1000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SzPct val="1000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SzPct val="1000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SzPct val="1000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SzPct val="1000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SzPct val="1000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SzPct val="100000"/>
              <a:buFont typeface="Arial"/>
              <a:buNone/>
              <a:defRPr sz="1800"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Noto Sans Symbols"/>
              <a:buNone/>
              <a:defRPr sz="18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ct val="760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BA1B3"/>
              </a:buClr>
              <a:buSzPct val="700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ct val="750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ct val="750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ct val="750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ct val="7500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 dirty="0"/>
          </a:p>
        </p:txBody>
      </p:sp>
      <p:sp>
        <p:nvSpPr>
          <p:cNvPr id="19" name="Shape 19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9525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9525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1" name="Shap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rgbClr val="21205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rgbClr val="66CC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2" name="Shape 22"/>
          <p:cNvSpPr/>
          <p:nvPr userDrawn="1"/>
        </p:nvSpPr>
        <p:spPr>
          <a:xfrm>
            <a:off x="904875" y="5048250"/>
            <a:ext cx="238125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tx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9" name="Picture 4" descr="Image result for investment management group baruch">
            <a:extLst>
              <a:ext uri="{FF2B5EF4-FFF2-40B4-BE49-F238E27FC236}">
                <a16:creationId xmlns:a16="http://schemas.microsoft.com/office/drawing/2014/main" id="{FD2A7F03-DB40-4ABD-A658-CD1D11FA102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78279"/>
            <a:ext cx="2770632" cy="104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Tesla logo PNG">
            <a:extLst>
              <a:ext uri="{FF2B5EF4-FFF2-40B4-BE49-F238E27FC236}">
                <a16:creationId xmlns:a16="http://schemas.microsoft.com/office/drawing/2014/main" id="{1757C324-8C67-4ABB-BCEC-92DAB4DB0AC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00" y="745067"/>
            <a:ext cx="3914775" cy="2040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001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F571F-AA5F-4401-8BD4-08020608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3BA7D9-4D58-4A44-90AC-B5DB9238E22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Bookman Old Style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‹#›</a:t>
            </a:fld>
            <a:endParaRPr lang="en-US" sz="1400" b="0" i="0" u="none" strike="noStrike" cap="none" dirty="0">
              <a:solidFill>
                <a:schemeClr val="dk2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1344818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Bookman Old Style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>
              <a:spcBef>
                <a:spcPts val="0"/>
              </a:spcBef>
              <a:buSzPct val="1000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SzPct val="1000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SzPct val="1000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SzPct val="1000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SzPct val="1000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SzPct val="1000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SzPct val="1000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SzPct val="100000"/>
              <a:buFont typeface="Arial"/>
              <a:buNone/>
              <a:defRPr sz="1800"/>
            </a:lvl9pPr>
          </a:lstStyle>
          <a:p>
            <a:endParaRPr dirty="0"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705600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Bookman Old Style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‹#›</a:t>
            </a:fld>
            <a:endParaRPr lang="en-US" sz="1400" b="0" i="0" u="none" strike="noStrike" cap="none">
              <a:solidFill>
                <a:schemeClr val="dk2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7" name="Shape 27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74320" marR="0" lvl="0" indent="-88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1338D"/>
              </a:buClr>
              <a:buSzPct val="76000"/>
              <a:buFont typeface="Wingdings 3" panose="05040102010807070707" pitchFamily="18" charset="2"/>
              <a:buChar char="}"/>
              <a:defRPr sz="2000" b="0" i="0" u="none" strike="noStrike" cap="none">
                <a:solidFill>
                  <a:schemeClr val="tx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548640" marR="0" lvl="1" indent="-11887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1338D"/>
              </a:buClr>
              <a:buSzPct val="76000"/>
              <a:buFont typeface="Wingdings 3" panose="05040102010807070707" pitchFamily="18" charset="2"/>
              <a:buChar char="}"/>
              <a:defRPr sz="1800" b="0" i="0" u="none" strike="noStrike" cap="none">
                <a:solidFill>
                  <a:schemeClr val="tx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737616" marR="0" lvl="2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0B76A"/>
              </a:buClr>
              <a:buSzPct val="76000"/>
              <a:buFont typeface="Wingdings 3" panose="05040102010807070707" pitchFamily="18" charset="2"/>
              <a:buNone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1097280" marR="0" lvl="3" indent="-10350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BA1B3"/>
              </a:buClr>
              <a:buSzPct val="70000"/>
              <a:buFont typeface="Noto Sans Symbols"/>
              <a:buChar char="◻"/>
              <a:defRPr sz="15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1371600" marR="0" lvl="4" indent="-984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15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1645920" marR="0" lvl="5" indent="-3302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ct val="750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1828800" marR="0" lvl="6" indent="-603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2011679" marR="0" lvl="7" indent="-5270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2194560" marR="0" lvl="8" indent="-8001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ct val="750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r>
              <a:rPr lang="en-US" dirty="0" err="1"/>
              <a:t>Kjcdnd</a:t>
            </a:r>
            <a:endParaRPr lang="en-US" dirty="0"/>
          </a:p>
          <a:p>
            <a:pPr lvl="1"/>
            <a:r>
              <a:rPr lang="en-US" dirty="0"/>
              <a:t>XXXX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16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334570"/>
            <a:ext cx="5790646" cy="7237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Bookman Old Style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>
              <a:spcBef>
                <a:spcPts val="0"/>
              </a:spcBef>
              <a:buSzPct val="1000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SzPct val="1000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SzPct val="1000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SzPct val="1000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SzPct val="1000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SzPct val="1000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SzPct val="1000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SzPct val="100000"/>
              <a:buFont typeface="Arial"/>
              <a:buNone/>
              <a:defRPr sz="1800"/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6663126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Bookman Old Style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‹#›</a:t>
            </a:fld>
            <a:endParaRPr lang="en-US" sz="1400" b="0" i="0" u="none" strike="noStrike" cap="none" dirty="0">
              <a:solidFill>
                <a:schemeClr val="dk2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cxnSp>
        <p:nvCxnSpPr>
          <p:cNvPr id="13" name="Shape 13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00338E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4" name="Shape 14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31338D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2054" name="Picture 6" descr="Tesla Logo Png - Free Transparent PNG Logos">
            <a:extLst>
              <a:ext uri="{FF2B5EF4-FFF2-40B4-BE49-F238E27FC236}">
                <a16:creationId xmlns:a16="http://schemas.microsoft.com/office/drawing/2014/main" id="{4C9F753C-BA35-4ACF-82F3-CEFFE5FF1DB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061"/>
          <a:stretch/>
        </p:blipFill>
        <p:spPr bwMode="auto">
          <a:xfrm>
            <a:off x="7812737" y="99630"/>
            <a:ext cx="874063" cy="958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85" r:id="rId7"/>
    <p:sldLayoutId id="2147483687" r:id="rId8"/>
    <p:sldLayoutId id="2147483688" r:id="rId9"/>
    <p:sldLayoutId id="214748368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207772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E78E1A"/>
        </a:buClr>
        <a:buFont typeface="Wingdings 3" panose="05040102010807070707" pitchFamily="18" charset="2"/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5B073-5BAC-BC4D-BC69-DCAE92DD17EA}" type="datetimeFigureOut">
              <a:rPr lang="en-US" smtClean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2F2D2-3B97-3B4A-A659-F387683818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27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chart" Target="../charts/char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7" Type="http://schemas.openxmlformats.org/officeDocument/2006/relationships/chart" Target="../charts/chart2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6" Type="http://schemas.openxmlformats.org/officeDocument/2006/relationships/chart" Target="../charts/chart21.xml"/><Relationship Id="rId5" Type="http://schemas.openxmlformats.org/officeDocument/2006/relationships/chart" Target="../charts/chart20.xml"/><Relationship Id="rId4" Type="http://schemas.openxmlformats.org/officeDocument/2006/relationships/chart" Target="../charts/char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0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hyperlink" Target="Data%20v1.xlsx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5" Type="http://schemas.openxmlformats.org/officeDocument/2006/relationships/chart" Target="../charts/chart24.xml"/><Relationship Id="rId4" Type="http://schemas.openxmlformats.org/officeDocument/2006/relationships/chart" Target="../charts/char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5.tm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chart" Target="../charts/char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comments" Target="../comments/comment1.xml"/><Relationship Id="rId4" Type="http://schemas.openxmlformats.org/officeDocument/2006/relationships/chart" Target="../charts/char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5" Type="http://schemas.openxmlformats.org/officeDocument/2006/relationships/chart" Target="../charts/chart14.xml"/><Relationship Id="rId4" Type="http://schemas.openxmlformats.org/officeDocument/2006/relationships/chart" Target="../charts/char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chart" Target="../charts/char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ctrTitle"/>
          </p:nvPr>
        </p:nvSpPr>
        <p:spPr>
          <a:xfrm>
            <a:off x="1219200" y="3670852"/>
            <a:ext cx="6858000" cy="12652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143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</a:pPr>
            <a:r>
              <a:rPr lang="en-US" sz="1800" b="0" i="0" u="none" strike="noStrike" cap="none" dirty="0">
                <a:solidFill>
                  <a:schemeClr val="tx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Current: $</a:t>
            </a:r>
            <a:r>
              <a:rPr lang="en-US" sz="1800" dirty="0">
                <a:solidFill>
                  <a:schemeClr val="tx1"/>
                </a:solidFill>
              </a:rPr>
              <a:t>744.12</a:t>
            </a:r>
            <a:br>
              <a:rPr lang="en-US" sz="1800" b="0" i="0" u="none" strike="noStrike" cap="none" dirty="0">
                <a:solidFill>
                  <a:schemeClr val="tx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lang="en-US" sz="1800" b="0" i="0" u="none" strike="noStrike" cap="none" dirty="0">
                <a:solidFill>
                  <a:schemeClr val="tx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Target: </a:t>
            </a:r>
            <a:r>
              <a:rPr lang="en-US" sz="1800" dirty="0">
                <a:solidFill>
                  <a:schemeClr val="tx1"/>
                </a:solidFill>
              </a:rPr>
              <a:t>$982.15 (</a:t>
            </a:r>
            <a:r>
              <a:rPr lang="en-US" sz="1800" dirty="0">
                <a:solidFill>
                  <a:srgbClr val="00B050"/>
                </a:solidFill>
              </a:rPr>
              <a:t>+24.24%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  <a:r>
              <a:rPr lang="en-US" sz="1800" b="0" i="0" u="none" strike="noStrike" cap="none" dirty="0">
                <a:solidFill>
                  <a:schemeClr val="tx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</a:t>
            </a:r>
            <a:br>
              <a:rPr lang="en-US" sz="1800" b="0" i="0" u="none" strike="noStrike" cap="none" dirty="0">
                <a:solidFill>
                  <a:schemeClr val="tx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lang="en-US" sz="1800" b="0" i="0" u="none" strike="noStrike" cap="none" dirty="0">
                <a:solidFill>
                  <a:schemeClr val="tx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Time Horizon: 12-24 Months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endParaRPr lang="en-US" sz="1800" b="0" i="0" u="none" strike="noStrike" cap="none" dirty="0">
              <a:solidFill>
                <a:schemeClr val="tx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90" name="Shape 190"/>
          <p:cNvSpPr txBox="1">
            <a:spLocks noGrp="1"/>
          </p:cNvSpPr>
          <p:nvPr>
            <p:ph type="subTitle" idx="1"/>
          </p:nvPr>
        </p:nvSpPr>
        <p:spPr>
          <a:xfrm>
            <a:off x="1219200" y="5042453"/>
            <a:ext cx="6858000" cy="69573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indent="-57912">
              <a:lnSpc>
                <a:spcPct val="83333"/>
              </a:lnSpc>
              <a:spcBef>
                <a:spcPts val="0"/>
              </a:spcBef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Industry Director: Ray </a:t>
            </a:r>
            <a:r>
              <a:rPr lang="en-US" sz="1200" dirty="0">
                <a:solidFill>
                  <a:schemeClr val="dk1"/>
                </a:solidFill>
              </a:rPr>
              <a:t>Hatton</a:t>
            </a:r>
          </a:p>
          <a:p>
            <a:pPr lvl="0" indent="-57912">
              <a:lnSpc>
                <a:spcPct val="83333"/>
              </a:lnSpc>
              <a:spcBef>
                <a:spcPts val="0"/>
              </a:spcBef>
            </a:pPr>
            <a:r>
              <a:rPr lang="en-US" sz="1200" dirty="0">
                <a:solidFill>
                  <a:schemeClr val="dk1"/>
                </a:solidFill>
              </a:rPr>
              <a:t>Analysts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: Benjamin Chan, Bricen Fisher, Nirmal Malhotra</a:t>
            </a:r>
          </a:p>
          <a:p>
            <a:pPr lvl="0" indent="-57912">
              <a:lnSpc>
                <a:spcPct val="83333"/>
              </a:lnSpc>
              <a:spcBef>
                <a:spcPts val="0"/>
              </a:spcBef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Junior Analyst: </a:t>
            </a:r>
            <a:r>
              <a:rPr lang="en-US" sz="1200" dirty="0">
                <a:solidFill>
                  <a:schemeClr val="dk1"/>
                </a:solidFill>
              </a:rPr>
              <a:t>Kat Berezovsky, Keegan Snyder </a:t>
            </a:r>
            <a:endParaRPr lang="en-US" sz="1200" b="0" i="0" u="none" strike="noStrike" cap="none" dirty="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91" name="Shape 191"/>
          <p:cNvSpPr txBox="1"/>
          <p:nvPr/>
        </p:nvSpPr>
        <p:spPr>
          <a:xfrm>
            <a:off x="609601" y="2663928"/>
            <a:ext cx="7645400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44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Bookman Old Style"/>
              <a:buNone/>
            </a:pPr>
            <a:r>
              <a:rPr lang="en-US" sz="3200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Tesla Inc.</a:t>
            </a:r>
          </a:p>
          <a:p>
            <a:pPr marL="0" marR="0" lvl="0" indent="-44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Bookman Old Style"/>
              <a:buNone/>
            </a:pPr>
            <a:r>
              <a:rPr lang="en-US" sz="2800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(NASDAQ: TS</a:t>
            </a:r>
            <a:r>
              <a:rPr lang="en-US" sz="2800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LA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79631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>
            <a:spLocks noGrp="1"/>
          </p:cNvSpPr>
          <p:nvPr>
            <p:ph type="sldNum" idx="12"/>
          </p:nvPr>
        </p:nvSpPr>
        <p:spPr>
          <a:xfrm>
            <a:off x="6705600" y="6356350"/>
            <a:ext cx="1981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"/>
              <a:buFont typeface="Bookman Old Style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10</a:t>
            </a:fld>
            <a:endParaRPr sz="1400" b="0" i="0" u="none" strike="noStrike" cap="none" dirty="0">
              <a:solidFill>
                <a:schemeClr val="dk2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55" name="Google Shape;155;p17"/>
          <p:cNvSpPr/>
          <p:nvPr/>
        </p:nvSpPr>
        <p:spPr>
          <a:xfrm>
            <a:off x="460651" y="6351628"/>
            <a:ext cx="77355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dk2"/>
              </a:buClr>
              <a:buSzPts val="1050"/>
            </a:pPr>
            <a:r>
              <a:rPr lang="en-US" sz="1050" b="0" i="1" u="none" strike="noStrike" cap="none" dirty="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Sources: </a:t>
            </a:r>
            <a:r>
              <a:rPr lang="en-US" sz="1050" i="1" dirty="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Supercharge.info, Forbes, Insider</a:t>
            </a:r>
            <a:r>
              <a:rPr lang="en-US" sz="1050" dirty="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, Bloomberg</a:t>
            </a:r>
            <a:endParaRPr lang="en-US" sz="1050" b="0" i="1" u="none" strike="noStrike" cap="none" dirty="0">
              <a:solidFill>
                <a:schemeClr val="dk2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6" name="Shape 227">
            <a:extLst>
              <a:ext uri="{FF2B5EF4-FFF2-40B4-BE49-F238E27FC236}">
                <a16:creationId xmlns:a16="http://schemas.microsoft.com/office/drawing/2014/main" id="{EA7B8F71-9509-4C62-A6DA-2E1C9A3F5D6D}"/>
              </a:ext>
            </a:extLst>
          </p:cNvPr>
          <p:cNvSpPr txBox="1"/>
          <p:nvPr/>
        </p:nvSpPr>
        <p:spPr>
          <a:xfrm>
            <a:off x="4738868" y="1242219"/>
            <a:ext cx="3952754" cy="307800"/>
          </a:xfrm>
          <a:prstGeom prst="rect">
            <a:avLst/>
          </a:prstGeom>
          <a:solidFill>
            <a:srgbClr val="212054"/>
          </a:solidFill>
          <a:ln>
            <a:solidFill>
              <a:srgbClr val="212054"/>
            </a:solidFill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22225" algn="ctr">
              <a:buClr>
                <a:schemeClr val="lt1"/>
              </a:buClr>
              <a:buSzPct val="25000"/>
            </a:pPr>
            <a:r>
              <a:rPr lang="en-US" dirty="0">
                <a:solidFill>
                  <a:schemeClr val="lt1"/>
                </a:solidFill>
                <a:latin typeface="Bookman Old Style" panose="02050604050505020204" pitchFamily="18" charset="0"/>
                <a:ea typeface="Bookman Old Style"/>
                <a:cs typeface="Bookman Old Style"/>
                <a:sym typeface="Bookman Old Style"/>
              </a:rPr>
              <a:t>Tesla’s Supercharger Station Globally</a:t>
            </a:r>
          </a:p>
          <a:p>
            <a:pPr lvl="0" indent="-22225" algn="ctr">
              <a:buClr>
                <a:schemeClr val="lt1"/>
              </a:buClr>
              <a:buSzPct val="25000"/>
            </a:pPr>
            <a:endParaRPr lang="en-US" dirty="0">
              <a:solidFill>
                <a:schemeClr val="lt1"/>
              </a:solidFill>
              <a:latin typeface="Bookman Old Style" panose="02050604050505020204" pitchFamily="18" charset="0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8" name="Shape 227">
            <a:extLst>
              <a:ext uri="{FF2B5EF4-FFF2-40B4-BE49-F238E27FC236}">
                <a16:creationId xmlns:a16="http://schemas.microsoft.com/office/drawing/2014/main" id="{0CA56ABC-EFF6-471E-B6DE-CC2B41A9F473}"/>
              </a:ext>
            </a:extLst>
          </p:cNvPr>
          <p:cNvSpPr txBox="1"/>
          <p:nvPr/>
        </p:nvSpPr>
        <p:spPr>
          <a:xfrm>
            <a:off x="4726811" y="3699075"/>
            <a:ext cx="3952754" cy="307800"/>
          </a:xfrm>
          <a:prstGeom prst="rect">
            <a:avLst/>
          </a:prstGeom>
          <a:solidFill>
            <a:srgbClr val="212054"/>
          </a:solidFill>
          <a:ln>
            <a:solidFill>
              <a:srgbClr val="212054"/>
            </a:solidFill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indent="-22225" algn="ctr">
              <a:buClr>
                <a:schemeClr val="lt1"/>
              </a:buClr>
              <a:buSzPct val="25000"/>
            </a:pPr>
            <a:r>
              <a:rPr lang="en-US" dirty="0">
                <a:solidFill>
                  <a:schemeClr val="lt1"/>
                </a:solidFill>
                <a:latin typeface="Bookman Old Style" panose="02050604050505020204" pitchFamily="18" charset="0"/>
                <a:ea typeface="Bookman Old Style"/>
                <a:cs typeface="Bookman Old Style"/>
                <a:sym typeface="Bookman Old Style"/>
              </a:rPr>
              <a:t>Reddit Following by Brand </a:t>
            </a: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575A7B3D-C586-492E-9AA5-BF3A7E7D18D5}"/>
              </a:ext>
            </a:extLst>
          </p:cNvPr>
          <p:cNvSpPr txBox="1">
            <a:spLocks/>
          </p:cNvSpPr>
          <p:nvPr/>
        </p:nvSpPr>
        <p:spPr>
          <a:xfrm>
            <a:off x="178817" y="1145918"/>
            <a:ext cx="4542656" cy="520571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74320" marR="0" lvl="0" indent="-6654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78E1A"/>
              </a:buClr>
              <a:buSzPct val="76000"/>
              <a:buFont typeface="Wingdings 3" panose="05040102010807070707" pitchFamily="18" charset="2"/>
              <a:buChar char="}"/>
              <a:defRPr sz="22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548640" marR="0" lvl="1" indent="-11887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0B76A"/>
              </a:buClr>
              <a:buSzPct val="76000"/>
              <a:buFont typeface="Wingdings 3" panose="05040102010807070707" pitchFamily="18" charset="2"/>
              <a:buChar char="}"/>
              <a:defRPr sz="18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822960" marR="0" lvl="2" indent="-8534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0B76A"/>
              </a:buClr>
              <a:buSzPct val="76000"/>
              <a:buFont typeface="Wingdings 3" panose="05040102010807070707" pitchFamily="18" charset="2"/>
              <a:buChar char="}"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1097280" marR="0" lvl="3" indent="-10350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BA1B3"/>
              </a:buClr>
              <a:buSzPct val="70000"/>
              <a:buFont typeface="Noto Sans Symbols"/>
              <a:buChar char="◻"/>
              <a:defRPr sz="15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1371600" marR="0" lvl="4" indent="-984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15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1645920" marR="0" lvl="5" indent="-3302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ct val="750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1828800" marR="0" lvl="6" indent="-603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2011679" marR="0" lvl="7" indent="-5270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2194560" marR="0" lvl="8" indent="-8001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ct val="750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indent="-173736">
              <a:buClr>
                <a:srgbClr val="212054"/>
              </a:buClr>
              <a:buFont typeface="Bookman Old Style" panose="02050604050505020204" pitchFamily="18" charset="0"/>
              <a:buChar char="►"/>
            </a:pPr>
            <a:r>
              <a:rPr lang="en-US" sz="1400" dirty="0">
                <a:solidFill>
                  <a:schemeClr val="tx1"/>
                </a:solidFill>
              </a:rPr>
              <a:t>Tesla’s expansive, intuitive, and consistent supercharging network provides an advantage</a:t>
            </a:r>
          </a:p>
          <a:p>
            <a:pPr lvl="1" indent="-173736">
              <a:buClr>
                <a:srgbClr val="212054"/>
              </a:buClr>
              <a:buFont typeface="Bookman Old Style" panose="02050604050505020204" pitchFamily="18" charset="0"/>
              <a:buChar char="►"/>
            </a:pPr>
            <a:r>
              <a:rPr lang="en-US" sz="1200" dirty="0">
                <a:solidFill>
                  <a:schemeClr val="tx1"/>
                </a:solidFill>
              </a:rPr>
              <a:t>Superchargers are exclusive to Tesla vehicles</a:t>
            </a:r>
          </a:p>
          <a:p>
            <a:pPr lvl="1" indent="-173736">
              <a:buClr>
                <a:srgbClr val="212054"/>
              </a:buClr>
              <a:buFont typeface="Bookman Old Style" panose="02050604050505020204" pitchFamily="18" charset="0"/>
              <a:buChar char="►"/>
            </a:pPr>
            <a:r>
              <a:rPr lang="en-US" sz="1200" dirty="0">
                <a:solidFill>
                  <a:schemeClr val="tx1"/>
                </a:solidFill>
              </a:rPr>
              <a:t>Average of 9 superchargers capable of charging 2 vehicles means 48K+ charging spots globally</a:t>
            </a:r>
          </a:p>
          <a:p>
            <a:pPr lvl="1" indent="-173736">
              <a:buClr>
                <a:srgbClr val="212054"/>
              </a:buClr>
              <a:buFont typeface="Bookman Old Style" panose="02050604050505020204" pitchFamily="18" charset="0"/>
              <a:buChar char="►"/>
            </a:pPr>
            <a:r>
              <a:rPr lang="en-US" sz="1200" dirty="0">
                <a:solidFill>
                  <a:schemeClr val="tx1"/>
                </a:solidFill>
              </a:rPr>
              <a:t>Once Tesla account is setup, the process is plug and go which other charging stations can’t do</a:t>
            </a:r>
          </a:p>
          <a:p>
            <a:pPr lvl="1" indent="-173736">
              <a:buClr>
                <a:srgbClr val="212054"/>
              </a:buClr>
              <a:buFont typeface="Bookman Old Style" panose="02050604050505020204" pitchFamily="18" charset="0"/>
              <a:buChar char="►"/>
            </a:pPr>
            <a:r>
              <a:rPr lang="en-US" sz="1200" dirty="0">
                <a:solidFill>
                  <a:schemeClr val="tx1"/>
                </a:solidFill>
              </a:rPr>
              <a:t>V3 superchargers provide charging speeds up to a 1000 miles an hour, or 5% to 90% in 37 minutes</a:t>
            </a:r>
          </a:p>
          <a:p>
            <a:pPr lvl="1" indent="-173736">
              <a:buClr>
                <a:srgbClr val="212054"/>
              </a:buClr>
              <a:buFont typeface="Bookman Old Style" panose="02050604050505020204" pitchFamily="18" charset="0"/>
              <a:buChar char="►"/>
            </a:pPr>
            <a:r>
              <a:rPr lang="en-US" sz="1200" dirty="0">
                <a:solidFill>
                  <a:schemeClr val="tx1"/>
                </a:solidFill>
              </a:rPr>
              <a:t>Consistent and convenient charging stations will lead to increased revenue and market share</a:t>
            </a:r>
          </a:p>
          <a:p>
            <a:pPr lvl="1" indent="-173736">
              <a:buClr>
                <a:srgbClr val="212054"/>
              </a:buClr>
              <a:buFont typeface="Bookman Old Style" panose="02050604050505020204" pitchFamily="18" charset="0"/>
              <a:buChar char="►"/>
            </a:pPr>
            <a:endParaRPr lang="en-US" sz="1200" dirty="0">
              <a:solidFill>
                <a:schemeClr val="tx1"/>
              </a:solidFill>
            </a:endParaRPr>
          </a:p>
          <a:p>
            <a:pPr indent="-173736">
              <a:buClr>
                <a:srgbClr val="212054"/>
              </a:buClr>
              <a:buFont typeface="Bookman Old Style" panose="02050604050505020204" pitchFamily="18" charset="0"/>
              <a:buChar char="►"/>
            </a:pPr>
            <a:r>
              <a:rPr lang="en-US" sz="1400" dirty="0">
                <a:solidFill>
                  <a:schemeClr val="tx1"/>
                </a:solidFill>
              </a:rPr>
              <a:t>Tesla’s loyal fanbase will propel the company forward and create sticky revenue in long term</a:t>
            </a:r>
            <a:endParaRPr lang="en-US" sz="1200" dirty="0">
              <a:solidFill>
                <a:schemeClr val="tx1"/>
              </a:solidFill>
            </a:endParaRPr>
          </a:p>
          <a:p>
            <a:pPr lvl="1" indent="-173736">
              <a:buClr>
                <a:srgbClr val="212054"/>
              </a:buClr>
              <a:buFont typeface="Bookman Old Style" panose="02050604050505020204" pitchFamily="18" charset="0"/>
              <a:buChar char="►"/>
            </a:pPr>
            <a:r>
              <a:rPr lang="en-US" sz="1200" dirty="0">
                <a:solidFill>
                  <a:schemeClr val="tx1"/>
                </a:solidFill>
              </a:rPr>
              <a:t>Elon Musk, the Techno King of Tesla is a visionary with innovative products has created a fanbase</a:t>
            </a:r>
          </a:p>
          <a:p>
            <a:pPr lvl="1" indent="-173736">
              <a:buClr>
                <a:srgbClr val="212054"/>
              </a:buClr>
              <a:buFont typeface="Bookman Old Style" panose="02050604050505020204" pitchFamily="18" charset="0"/>
              <a:buChar char="►"/>
            </a:pPr>
            <a:r>
              <a:rPr lang="en-US" sz="1200" dirty="0">
                <a:solidFill>
                  <a:schemeClr val="tx1"/>
                </a:solidFill>
              </a:rPr>
              <a:t>98% of Model 3 owners would buy another Tesla, and 99% would refer family &amp; friends to Tesla cars</a:t>
            </a:r>
          </a:p>
          <a:p>
            <a:pPr lvl="1" indent="-173736">
              <a:buClr>
                <a:srgbClr val="212054"/>
              </a:buClr>
              <a:buFont typeface="Bookman Old Style" panose="02050604050505020204" pitchFamily="18" charset="0"/>
              <a:buChar char="►"/>
            </a:pPr>
            <a:r>
              <a:rPr lang="en-US" sz="1200" dirty="0">
                <a:solidFill>
                  <a:schemeClr val="tx1"/>
                </a:solidFill>
              </a:rPr>
              <a:t>Online purchasing has drawn people to Tesla as no need for a chaotic dealer atmosphere is needed</a:t>
            </a:r>
          </a:p>
          <a:p>
            <a:pPr lvl="1" indent="-173736">
              <a:buClr>
                <a:srgbClr val="212054"/>
              </a:buClr>
              <a:buFont typeface="Bookman Old Style" panose="02050604050505020204" pitchFamily="18" charset="0"/>
              <a:buChar char="►"/>
            </a:pPr>
            <a:r>
              <a:rPr lang="en-US" sz="1200" dirty="0">
                <a:solidFill>
                  <a:schemeClr val="tx1"/>
                </a:solidFill>
              </a:rPr>
              <a:t>Referral program has had great success and has significantly contributed to 100% organic growth</a:t>
            </a:r>
          </a:p>
          <a:p>
            <a:pPr marL="374904" lvl="1" indent="0">
              <a:buClr>
                <a:srgbClr val="E60012"/>
              </a:buClr>
              <a:buNone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Shape 260">
            <a:extLst>
              <a:ext uri="{FF2B5EF4-FFF2-40B4-BE49-F238E27FC236}">
                <a16:creationId xmlns:a16="http://schemas.microsoft.com/office/drawing/2014/main" id="{D82DFDFB-D34B-4339-AF2A-01B81A85B7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11978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lvl="0" indent="-203200"/>
            <a:r>
              <a:rPr lang="en-US" sz="3200" b="0" i="0" u="none" strike="noStrike" cap="none" dirty="0">
                <a:solidFill>
                  <a:schemeClr val="tx1"/>
                </a:solidFill>
                <a:latin typeface="Bookman Old Style" charset="0"/>
                <a:ea typeface="Bookman Old Style" charset="0"/>
                <a:cs typeface="Bookman Old Style" charset="0"/>
                <a:sym typeface="Bookman Old Style"/>
              </a:rPr>
              <a:t>In</a:t>
            </a:r>
            <a:r>
              <a:rPr lang="en-US" dirty="0">
                <a:solidFill>
                  <a:schemeClr val="tx1"/>
                </a:solidFill>
                <a:latin typeface="Bookman Old Style" charset="0"/>
                <a:ea typeface="Bookman Old Style" charset="0"/>
                <a:cs typeface="Bookman Old Style" charset="0"/>
              </a:rPr>
              <a:t>vestment Rationale</a:t>
            </a:r>
            <a:endParaRPr lang="en-US" sz="3200" b="0" i="0" u="none" strike="noStrike" cap="none" dirty="0">
              <a:solidFill>
                <a:schemeClr val="tx1"/>
              </a:solidFill>
              <a:latin typeface="Bookman Old Style" charset="0"/>
              <a:ea typeface="Bookman Old Style" charset="0"/>
              <a:cs typeface="Bookman Old Style" charset="0"/>
              <a:sym typeface="Bookman Old Style"/>
            </a:endParaRPr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C60A3CE2-C672-487B-A6AA-FD0197D6AE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4886034"/>
              </p:ext>
            </p:extLst>
          </p:nvPr>
        </p:nvGraphicFramePr>
        <p:xfrm>
          <a:off x="4726811" y="1578045"/>
          <a:ext cx="3952754" cy="21490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Box 2">
            <a:extLst>
              <a:ext uri="{FF2B5EF4-FFF2-40B4-BE49-F238E27FC236}">
                <a16:creationId xmlns:a16="http://schemas.microsoft.com/office/drawing/2014/main" id="{B51C5493-2872-4811-810E-FAC2486989E2}"/>
              </a:ext>
            </a:extLst>
          </p:cNvPr>
          <p:cNvSpPr txBox="1"/>
          <p:nvPr/>
        </p:nvSpPr>
        <p:spPr>
          <a:xfrm rot="20001022">
            <a:off x="5900443" y="2023217"/>
            <a:ext cx="1456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anose="02050604050505020204" pitchFamily="18" charset="0"/>
                <a:sym typeface="Arial"/>
              </a:rPr>
              <a:t>CAGR </a:t>
            </a:r>
            <a:r>
              <a:rPr lang="en-US" sz="1400" noProof="0" dirty="0">
                <a:solidFill>
                  <a:schemeClr val="tx1"/>
                </a:solidFill>
                <a:latin typeface="Bookman Old Style" panose="02050604050505020204" pitchFamily="18" charset="0"/>
              </a:rPr>
              <a:t>93.7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anose="02050604050505020204" pitchFamily="18" charset="0"/>
                <a:sym typeface="Arial"/>
              </a:rPr>
              <a:t>%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630A75F-B6D0-4FF5-8C74-C99E017D710A}"/>
              </a:ext>
            </a:extLst>
          </p:cNvPr>
          <p:cNvCxnSpPr>
            <a:cxnSpLocks/>
          </p:cNvCxnSpPr>
          <p:nvPr/>
        </p:nvCxnSpPr>
        <p:spPr>
          <a:xfrm flipV="1">
            <a:off x="5201182" y="1663093"/>
            <a:ext cx="3004012" cy="14692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DEBA1655-5D25-46CF-8340-E5B21286CA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5506659"/>
              </p:ext>
            </p:extLst>
          </p:nvPr>
        </p:nvGraphicFramePr>
        <p:xfrm>
          <a:off x="4734044" y="4022972"/>
          <a:ext cx="4088049" cy="22580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191111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>
            <a:spLocks noGrp="1"/>
          </p:cNvSpPr>
          <p:nvPr>
            <p:ph type="sldNum" idx="12"/>
          </p:nvPr>
        </p:nvSpPr>
        <p:spPr>
          <a:xfrm>
            <a:off x="6705600" y="6356350"/>
            <a:ext cx="1981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"/>
              <a:buFont typeface="Bookman Old Style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11</a:t>
            </a:fld>
            <a:endParaRPr sz="1400" b="0" i="0" u="none" strike="noStrike" cap="none" dirty="0">
              <a:solidFill>
                <a:schemeClr val="dk2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55" name="Google Shape;155;p17"/>
          <p:cNvSpPr/>
          <p:nvPr/>
        </p:nvSpPr>
        <p:spPr>
          <a:xfrm>
            <a:off x="460651" y="6351628"/>
            <a:ext cx="77355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dk2"/>
              </a:buClr>
              <a:buSzPts val="1050"/>
            </a:pPr>
            <a:r>
              <a:rPr lang="en-US" sz="1050" b="0" i="1" u="none" strike="noStrike" cap="none" dirty="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Sources: Tesla, All Electric </a:t>
            </a:r>
          </a:p>
        </p:txBody>
      </p:sp>
      <p:sp>
        <p:nvSpPr>
          <p:cNvPr id="21" name="Shape 260">
            <a:extLst>
              <a:ext uri="{FF2B5EF4-FFF2-40B4-BE49-F238E27FC236}">
                <a16:creationId xmlns:a16="http://schemas.microsoft.com/office/drawing/2014/main" id="{D82DFDFB-D34B-4339-AF2A-01B81A85B7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11978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lvl="0" indent="-203200"/>
            <a:r>
              <a:rPr lang="en-US" sz="3200" b="0" i="0" u="none" strike="noStrike" cap="none" dirty="0">
                <a:solidFill>
                  <a:schemeClr val="tx1"/>
                </a:solidFill>
                <a:latin typeface="Bookman Old Style" charset="0"/>
                <a:ea typeface="Bookman Old Style" charset="0"/>
                <a:cs typeface="Bookman Old Style" charset="0"/>
                <a:sym typeface="Bookman Old Style"/>
              </a:rPr>
              <a:t>Competitive Advantage</a:t>
            </a:r>
          </a:p>
        </p:txBody>
      </p:sp>
      <p:pic>
        <p:nvPicPr>
          <p:cNvPr id="1028" name="Picture 4" descr="Tesla 2020.40.8.12 FSD Beta Update Shows Big Improvements &amp; Adds Refre">
            <a:extLst>
              <a:ext uri="{FF2B5EF4-FFF2-40B4-BE49-F238E27FC236}">
                <a16:creationId xmlns:a16="http://schemas.microsoft.com/office/drawing/2014/main" id="{49C93D9A-6AA4-43F5-80BC-E0BE7A73B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045" y="1264171"/>
            <a:ext cx="3952754" cy="2138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esla Model S and X Get High-Power Video Game Hardware">
            <a:extLst>
              <a:ext uri="{FF2B5EF4-FFF2-40B4-BE49-F238E27FC236}">
                <a16:creationId xmlns:a16="http://schemas.microsoft.com/office/drawing/2014/main" id="{B85C5F95-FF56-4193-8AB8-D5CC9B62A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62" y="4067702"/>
            <a:ext cx="4114800" cy="2138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esla Smart Summon | Multiple Tests in Parking Lot | Pick Up and Drop Off -  YouTube">
            <a:extLst>
              <a:ext uri="{FF2B5EF4-FFF2-40B4-BE49-F238E27FC236}">
                <a16:creationId xmlns:a16="http://schemas.microsoft.com/office/drawing/2014/main" id="{7BC3CDA4-2B97-4331-BBB9-51F851370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045" y="3564059"/>
            <a:ext cx="3952754" cy="2632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Shape 226">
            <a:extLst>
              <a:ext uri="{FF2B5EF4-FFF2-40B4-BE49-F238E27FC236}">
                <a16:creationId xmlns:a16="http://schemas.microsoft.com/office/drawing/2014/main" id="{216B9058-093C-434B-8A5A-B466F058BF88}"/>
              </a:ext>
            </a:extLst>
          </p:cNvPr>
          <p:cNvSpPr txBox="1">
            <a:spLocks/>
          </p:cNvSpPr>
          <p:nvPr/>
        </p:nvSpPr>
        <p:spPr>
          <a:xfrm>
            <a:off x="432054" y="1633332"/>
            <a:ext cx="4064508" cy="231734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74320" marR="0" lvl="0" indent="-88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78E1A"/>
              </a:buClr>
              <a:buSzPct val="76000"/>
              <a:buFont typeface="Wingdings 3" panose="05040102010807070707" pitchFamily="18" charset="2"/>
              <a:buChar char="}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548640" marR="0" lvl="1" indent="-11887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0B76A"/>
              </a:buClr>
              <a:buSzPct val="76000"/>
              <a:buFont typeface="Wingdings 3" panose="05040102010807070707" pitchFamily="18" charset="2"/>
              <a:buChar char="}"/>
              <a:defRPr sz="18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737616" marR="0" lvl="2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0B76A"/>
              </a:buClr>
              <a:buSzPct val="76000"/>
              <a:buFont typeface="Wingdings 3" panose="05040102010807070707" pitchFamily="18" charset="2"/>
              <a:buNone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1097280" marR="0" lvl="3" indent="-10350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BA1B3"/>
              </a:buClr>
              <a:buSzPct val="70000"/>
              <a:buFont typeface="Noto Sans Symbols"/>
              <a:buChar char="◻"/>
              <a:defRPr sz="15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1371600" marR="0" lvl="4" indent="-984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15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1645920" marR="0" lvl="5" indent="-3302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ct val="750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1828800" marR="0" lvl="6" indent="-603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2011679" marR="0" lvl="7" indent="-5270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2194560" marR="0" lvl="8" indent="-8001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ct val="750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171450" indent="-171450">
              <a:buClr>
                <a:srgbClr val="212054"/>
              </a:buClr>
              <a:buFont typeface="Bookman Old Style" panose="02050604050505020204" pitchFamily="18" charset="0"/>
              <a:buChar char="►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sym typeface="Bookman Old Style"/>
              </a:rPr>
              <a:t>OTA software updates allow the vehicle to be better than the first day of delivery with features</a:t>
            </a:r>
          </a:p>
          <a:p>
            <a:pPr marL="171450" indent="-171450">
              <a:buClr>
                <a:srgbClr val="212054"/>
              </a:buClr>
              <a:buFont typeface="Bookman Old Style" panose="02050604050505020204" pitchFamily="18" charset="0"/>
              <a:buChar char="►"/>
              <a:defRPr/>
            </a:pPr>
            <a:r>
              <a:rPr lang="en-US" sz="1200" dirty="0">
                <a:solidFill>
                  <a:schemeClr val="tx1"/>
                </a:solidFill>
              </a:rPr>
              <a:t>Responsive and an intuitive user interface sets Tesla apart as other car companies consolidate move to Apple Carplay &amp; Android Auto</a:t>
            </a:r>
            <a:endParaRPr lang="en-US" sz="1200" dirty="0">
              <a:solidFill>
                <a:srgbClr val="000000"/>
              </a:solidFill>
            </a:endParaRPr>
          </a:p>
          <a:p>
            <a:pPr marL="171450" indent="-171450">
              <a:buClr>
                <a:srgbClr val="212054"/>
              </a:buClr>
              <a:buFont typeface="Bookman Old Style" panose="02050604050505020204" pitchFamily="18" charset="0"/>
              <a:buChar char="►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sym typeface="Bookman Old Style"/>
              </a:rPr>
              <a:t>Consumers can use their cell phone as their key and don’t have</a:t>
            </a:r>
            <a:r>
              <a:rPr lang="en-US" sz="1200" dirty="0">
                <a:solidFill>
                  <a:srgbClr val="000000"/>
                </a:solidFill>
              </a:rPr>
              <a:t> to deal with clunky key chains</a:t>
            </a:r>
          </a:p>
          <a:p>
            <a:pPr marL="171450" indent="-171450">
              <a:buClr>
                <a:srgbClr val="212054"/>
              </a:buClr>
              <a:buFont typeface="Bookman Old Style" panose="02050604050505020204" pitchFamily="18" charset="0"/>
              <a:buChar char="►"/>
              <a:defRPr/>
            </a:pPr>
            <a:r>
              <a:rPr lang="en-US" sz="1200" dirty="0">
                <a:solidFill>
                  <a:srgbClr val="000000"/>
                </a:solidFill>
              </a:rPr>
              <a:t>Features like Smart Summon, Boombox, Tesla Arcade &amp; Theater give unique exposure</a:t>
            </a:r>
          </a:p>
          <a:p>
            <a:pPr marL="171450" indent="-171450">
              <a:buClr>
                <a:srgbClr val="212054"/>
              </a:buClr>
              <a:buFont typeface="Bookman Old Style" panose="02050604050505020204" pitchFamily="18" charset="0"/>
              <a:buChar char="►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sym typeface="Bookman Old Style"/>
              </a:rPr>
              <a:t>All T</a:t>
            </a:r>
            <a:r>
              <a:rPr lang="en-US" sz="1200" dirty="0" err="1">
                <a:solidFill>
                  <a:srgbClr val="000000"/>
                </a:solidFill>
              </a:rPr>
              <a:t>esla’s</a:t>
            </a:r>
            <a:r>
              <a:rPr lang="en-US" sz="1200" dirty="0">
                <a:solidFill>
                  <a:srgbClr val="000000"/>
                </a:solidFill>
              </a:rPr>
              <a:t> share the same basic UI and have only one software package which is FSD Beta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/>
              <a:sym typeface="Bookman Old Style"/>
            </a:endParaRPr>
          </a:p>
        </p:txBody>
      </p:sp>
      <p:sp>
        <p:nvSpPr>
          <p:cNvPr id="22" name="Shape 264">
            <a:extLst>
              <a:ext uri="{FF2B5EF4-FFF2-40B4-BE49-F238E27FC236}">
                <a16:creationId xmlns:a16="http://schemas.microsoft.com/office/drawing/2014/main" id="{7A21E483-2A70-41C6-969E-130F731A2107}"/>
              </a:ext>
            </a:extLst>
          </p:cNvPr>
          <p:cNvSpPr/>
          <p:nvPr/>
        </p:nvSpPr>
        <p:spPr>
          <a:xfrm>
            <a:off x="457200" y="1275405"/>
            <a:ext cx="4014216" cy="274320"/>
          </a:xfrm>
          <a:prstGeom prst="rect">
            <a:avLst/>
          </a:prstGeom>
          <a:solidFill>
            <a:srgbClr val="212054"/>
          </a:solidFill>
          <a:ln w="9525" cap="flat" cmpd="sng">
            <a:solidFill>
              <a:srgbClr val="21205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270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Bookman Old Style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 panose="02050604050505020204" pitchFamily="18" charset="0"/>
                <a:ea typeface="Microsoft JhengHei Light" panose="020B0304030504040204" pitchFamily="34" charset="-120"/>
                <a:cs typeface="Bookman Old Style"/>
                <a:sym typeface="Bookman Old Style"/>
              </a:rPr>
              <a:t>Why Consumers Love Tesla</a:t>
            </a:r>
          </a:p>
        </p:txBody>
      </p:sp>
    </p:spTree>
    <p:extLst>
      <p:ext uri="{BB962C8B-B14F-4D97-AF65-F5344CB8AC3E}">
        <p14:creationId xmlns:p14="http://schemas.microsoft.com/office/powerpoint/2010/main" val="1764979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08108A7B-BC6B-4A53-83D2-71EF86371044}"/>
              </a:ext>
            </a:extLst>
          </p:cNvPr>
          <p:cNvGraphicFramePr>
            <a:graphicFrameLocks noGrp="1"/>
          </p:cNvGraphicFramePr>
          <p:nvPr/>
        </p:nvGraphicFramePr>
        <p:xfrm>
          <a:off x="485045" y="2090211"/>
          <a:ext cx="2578523" cy="822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08637">
                  <a:extLst>
                    <a:ext uri="{9D8B030D-6E8A-4147-A177-3AD203B41FA5}">
                      <a16:colId xmlns:a16="http://schemas.microsoft.com/office/drawing/2014/main" val="3057180547"/>
                    </a:ext>
                  </a:extLst>
                </a:gridCol>
                <a:gridCol w="1269886">
                  <a:extLst>
                    <a:ext uri="{9D8B030D-6E8A-4147-A177-3AD203B41FA5}">
                      <a16:colId xmlns:a16="http://schemas.microsoft.com/office/drawing/2014/main" val="3529637782"/>
                    </a:ext>
                  </a:extLst>
                </a:gridCol>
              </a:tblGrid>
              <a:tr h="23265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Bookman Old Style" charset="0"/>
                          <a:ea typeface="Bookman Old Style" charset="0"/>
                          <a:cs typeface="Bookman Old Style" charset="0"/>
                        </a:rPr>
                        <a:t>Mkt Cap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Bookman Old Style" charset="0"/>
                          <a:ea typeface="Bookman Old Style" charset="0"/>
                          <a:cs typeface="Bookman Old Style" charset="0"/>
                        </a:rPr>
                        <a:t>$62B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212467"/>
                  </a:ext>
                </a:extLst>
              </a:tr>
              <a:tr h="23265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Bookman Old Style" charset="0"/>
                          <a:ea typeface="Bookman Old Style" charset="0"/>
                          <a:cs typeface="Bookman Old Style" charset="0"/>
                        </a:rPr>
                        <a:t>Net Income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latin typeface="Bookman Old Style" charset="0"/>
                          <a:sym typeface="Arial"/>
                        </a:rPr>
                        <a:t>($5B)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651711"/>
                  </a:ext>
                </a:extLst>
              </a:tr>
              <a:tr h="23265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Bookman Old Style" charset="0"/>
                          <a:ea typeface="Bookman Old Style" charset="0"/>
                          <a:cs typeface="Bookman Old Style" charset="0"/>
                        </a:rPr>
                        <a:t>Beta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Bookman Old Style" charset="0"/>
                          <a:ea typeface="Bookman Old Style" charset="0"/>
                          <a:cs typeface="Bookman Old Style" charset="0"/>
                        </a:rPr>
                        <a:t>2.61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547404"/>
                  </a:ext>
                </a:extLst>
              </a:tr>
            </a:tbl>
          </a:graphicData>
        </a:graphic>
      </p:graphicFrame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436BB2BC-DA15-4FC4-8082-059C28D9700F}"/>
              </a:ext>
            </a:extLst>
          </p:cNvPr>
          <p:cNvGraphicFramePr>
            <a:graphicFrameLocks noGrp="1"/>
          </p:cNvGraphicFramePr>
          <p:nvPr/>
        </p:nvGraphicFramePr>
        <p:xfrm>
          <a:off x="3299469" y="2090211"/>
          <a:ext cx="2578523" cy="822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08637">
                  <a:extLst>
                    <a:ext uri="{9D8B030D-6E8A-4147-A177-3AD203B41FA5}">
                      <a16:colId xmlns:a16="http://schemas.microsoft.com/office/drawing/2014/main" val="3057180547"/>
                    </a:ext>
                  </a:extLst>
                </a:gridCol>
                <a:gridCol w="1269886">
                  <a:extLst>
                    <a:ext uri="{9D8B030D-6E8A-4147-A177-3AD203B41FA5}">
                      <a16:colId xmlns:a16="http://schemas.microsoft.com/office/drawing/2014/main" val="3529637782"/>
                    </a:ext>
                  </a:extLst>
                </a:gridCol>
              </a:tblGrid>
              <a:tr h="23265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Bookman Old Style" charset="0"/>
                          <a:ea typeface="Bookman Old Style" charset="0"/>
                          <a:cs typeface="Bookman Old Style" charset="0"/>
                        </a:rPr>
                        <a:t>Mkt Cap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Bookman Old Style" charset="0"/>
                          <a:ea typeface="Bookman Old Style" charset="0"/>
                          <a:cs typeface="Bookman Old Style" charset="0"/>
                        </a:rPr>
                        <a:t>$84B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212467"/>
                  </a:ext>
                </a:extLst>
              </a:tr>
              <a:tr h="23265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Bookman Old Style" charset="0"/>
                          <a:ea typeface="Bookman Old Style" charset="0"/>
                          <a:cs typeface="Bookman Old Style" charset="0"/>
                        </a:rPr>
                        <a:t>Net Income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Bookman Old Style" charset="0"/>
                          <a:ea typeface="Bookman Old Style" charset="0"/>
                          <a:cs typeface="Bookman Old Style" charset="0"/>
                        </a:rPr>
                        <a:t>$6B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651711"/>
                  </a:ext>
                </a:extLst>
              </a:tr>
              <a:tr h="23265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Bookman Old Style" charset="0"/>
                          <a:ea typeface="Bookman Old Style" charset="0"/>
                          <a:cs typeface="Bookman Old Style" charset="0"/>
                        </a:rPr>
                        <a:t>Beta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Bookman Old Style" charset="0"/>
                          <a:ea typeface="Bookman Old Style" charset="0"/>
                          <a:cs typeface="Bookman Old Style" charset="0"/>
                        </a:rPr>
                        <a:t>1.39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547404"/>
                  </a:ext>
                </a:extLst>
              </a:tr>
            </a:tbl>
          </a:graphicData>
        </a:graphic>
      </p:graphicFrame>
      <p:sp>
        <p:nvSpPr>
          <p:cNvPr id="315" name="Shape 315"/>
          <p:cNvSpPr txBox="1">
            <a:spLocks noGrp="1"/>
          </p:cNvSpPr>
          <p:nvPr>
            <p:ph type="sldNum" idx="12"/>
          </p:nvPr>
        </p:nvSpPr>
        <p:spPr>
          <a:xfrm>
            <a:off x="6705600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Bookman Old Style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12</a:t>
            </a:fld>
            <a:endParaRPr lang="en-US" sz="1400" b="0" i="0" u="none" strike="noStrike" cap="none">
              <a:solidFill>
                <a:schemeClr val="dk2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34A749-EBCD-48BB-B6D7-C626CAA10DB0}"/>
              </a:ext>
            </a:extLst>
          </p:cNvPr>
          <p:cNvCxnSpPr>
            <a:cxnSpLocks/>
          </p:cNvCxnSpPr>
          <p:nvPr/>
        </p:nvCxnSpPr>
        <p:spPr>
          <a:xfrm>
            <a:off x="3169260" y="1329055"/>
            <a:ext cx="11344" cy="4800600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8932B36-5A83-402F-B9C1-F1576CC941F1}"/>
              </a:ext>
            </a:extLst>
          </p:cNvPr>
          <p:cNvCxnSpPr>
            <a:cxnSpLocks/>
          </p:cNvCxnSpPr>
          <p:nvPr/>
        </p:nvCxnSpPr>
        <p:spPr>
          <a:xfrm>
            <a:off x="5974169" y="1349375"/>
            <a:ext cx="11344" cy="4800600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E06E1961-E528-47BE-A8AF-BE4FC1A80F0D}"/>
              </a:ext>
            </a:extLst>
          </p:cNvPr>
          <p:cNvGraphicFramePr>
            <a:graphicFrameLocks noGrp="1"/>
          </p:cNvGraphicFramePr>
          <p:nvPr/>
        </p:nvGraphicFramePr>
        <p:xfrm>
          <a:off x="6093033" y="2090211"/>
          <a:ext cx="2578523" cy="822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08637">
                  <a:extLst>
                    <a:ext uri="{9D8B030D-6E8A-4147-A177-3AD203B41FA5}">
                      <a16:colId xmlns:a16="http://schemas.microsoft.com/office/drawing/2014/main" val="3057180547"/>
                    </a:ext>
                  </a:extLst>
                </a:gridCol>
                <a:gridCol w="1269886">
                  <a:extLst>
                    <a:ext uri="{9D8B030D-6E8A-4147-A177-3AD203B41FA5}">
                      <a16:colId xmlns:a16="http://schemas.microsoft.com/office/drawing/2014/main" val="3529637782"/>
                    </a:ext>
                  </a:extLst>
                </a:gridCol>
              </a:tblGrid>
              <a:tr h="23265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Bookman Old Style" charset="0"/>
                          <a:ea typeface="Bookman Old Style" charset="0"/>
                          <a:cs typeface="Bookman Old Style" charset="0"/>
                        </a:rPr>
                        <a:t>Mkt Cap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Bookman Old Style" charset="0"/>
                          <a:ea typeface="Bookman Old Style" charset="0"/>
                          <a:cs typeface="Bookman Old Style" charset="0"/>
                        </a:rPr>
                        <a:t>$131B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212467"/>
                  </a:ext>
                </a:extLst>
              </a:tr>
              <a:tr h="23265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Bookman Old Style" charset="0"/>
                          <a:ea typeface="Bookman Old Style" charset="0"/>
                          <a:cs typeface="Bookman Old Style" charset="0"/>
                        </a:rPr>
                        <a:t>Net Income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Bookman Old Style" charset="0"/>
                          <a:ea typeface="Bookman Old Style" charset="0"/>
                          <a:cs typeface="Bookman Old Style" charset="0"/>
                        </a:rPr>
                        <a:t>$8B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651711"/>
                  </a:ext>
                </a:extLst>
              </a:tr>
              <a:tr h="23265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Bookman Old Style" charset="0"/>
                          <a:ea typeface="Bookman Old Style" charset="0"/>
                          <a:cs typeface="Bookman Old Style" charset="0"/>
                        </a:rPr>
                        <a:t>Beta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Bookman Old Style" charset="0"/>
                          <a:ea typeface="Bookman Old Style" charset="0"/>
                          <a:cs typeface="Bookman Old Style" charset="0"/>
                        </a:rPr>
                        <a:t>1.51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547404"/>
                  </a:ext>
                </a:extLst>
              </a:tr>
            </a:tbl>
          </a:graphicData>
        </a:graphic>
      </p:graphicFrame>
      <p:sp>
        <p:nvSpPr>
          <p:cNvPr id="46" name="Text Placeholder 4">
            <a:extLst>
              <a:ext uri="{FF2B5EF4-FFF2-40B4-BE49-F238E27FC236}">
                <a16:creationId xmlns:a16="http://schemas.microsoft.com/office/drawing/2014/main" id="{36575B38-493C-4204-AF3B-96CF28E83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6535" y="2990913"/>
            <a:ext cx="2815056" cy="3314279"/>
          </a:xfrm>
        </p:spPr>
        <p:txBody>
          <a:bodyPr/>
          <a:lstStyle/>
          <a:p>
            <a:pPr indent="-173736">
              <a:buClr>
                <a:srgbClr val="212054"/>
              </a:buClr>
              <a:buFont typeface="Bookman Old Style" panose="02050604050505020204" pitchFamily="18" charset="0"/>
              <a:buChar char="►"/>
            </a:pPr>
            <a:r>
              <a:rPr lang="en-US" sz="1200" dirty="0"/>
              <a:t>NIO designs, manufactures, and sells EV’s in China, the U.S., the UK, and Germany</a:t>
            </a:r>
            <a:endParaRPr lang="en-US" sz="1200" dirty="0">
              <a:solidFill>
                <a:schemeClr val="tx1"/>
              </a:solidFill>
            </a:endParaRPr>
          </a:p>
          <a:p>
            <a:pPr indent="-173736">
              <a:buClr>
                <a:srgbClr val="212054"/>
              </a:buClr>
              <a:buFont typeface="Bookman Old Style" panose="02050604050505020204" pitchFamily="18" charset="0"/>
              <a:buChar char="►"/>
            </a:pPr>
            <a:r>
              <a:rPr lang="en-US" sz="1200" dirty="0">
                <a:solidFill>
                  <a:schemeClr val="tx1"/>
                </a:solidFill>
              </a:rPr>
              <a:t>In China, NIO only has 160 battery-swapping stations while Tesla has 730 supercharging stations</a:t>
            </a:r>
          </a:p>
          <a:p>
            <a:pPr indent="-173736">
              <a:buClr>
                <a:srgbClr val="212054"/>
              </a:buClr>
              <a:buFont typeface="Bookman Old Style" panose="02050604050505020204" pitchFamily="18" charset="0"/>
              <a:buChar char="►"/>
            </a:pPr>
            <a:r>
              <a:rPr lang="en-US" sz="1200" dirty="0"/>
              <a:t>NIO has a single factory which is based in China </a:t>
            </a:r>
            <a:endParaRPr lang="en-US" sz="1200" dirty="0">
              <a:solidFill>
                <a:schemeClr val="tx1"/>
              </a:solidFill>
            </a:endParaRPr>
          </a:p>
          <a:p>
            <a:pPr indent="-173736">
              <a:buClr>
                <a:srgbClr val="212054"/>
              </a:buClr>
              <a:buFont typeface="Bookman Old Style" panose="02050604050505020204" pitchFamily="18" charset="0"/>
              <a:buChar char="►"/>
            </a:pPr>
            <a:r>
              <a:rPr lang="en-US" sz="1200" dirty="0"/>
              <a:t>Tesla’s sales in China were +200% greater than NIO’s</a:t>
            </a:r>
          </a:p>
          <a:p>
            <a:pPr indent="-173736">
              <a:buClr>
                <a:srgbClr val="212054"/>
              </a:buClr>
              <a:buFont typeface="Bookman Old Style" panose="02050604050505020204" pitchFamily="18" charset="0"/>
              <a:buChar char="►"/>
            </a:pPr>
            <a:r>
              <a:rPr lang="en-US" sz="1200" dirty="0"/>
              <a:t>NIO faced bankruptcy in 2019 and was bailed out by government cash injection</a:t>
            </a:r>
          </a:p>
          <a:p>
            <a:pPr indent="-173736">
              <a:buClr>
                <a:srgbClr val="212054"/>
              </a:buClr>
              <a:buFont typeface="Bookman Old Style" panose="02050604050505020204" pitchFamily="18" charset="0"/>
              <a:buChar char="►"/>
            </a:pPr>
            <a:endParaRPr lang="en-US" sz="1200" dirty="0"/>
          </a:p>
          <a:p>
            <a:pPr indent="-173736">
              <a:buClr>
                <a:srgbClr val="212054"/>
              </a:buClr>
              <a:buFont typeface="Bookman Old Style" panose="02050604050505020204" pitchFamily="18" charset="0"/>
              <a:buChar char="►"/>
            </a:pPr>
            <a:endParaRPr lang="en-US" sz="1200" dirty="0"/>
          </a:p>
          <a:p>
            <a:pPr indent="-173736">
              <a:buClr>
                <a:srgbClr val="212054"/>
              </a:buClr>
              <a:buFont typeface="Bookman Old Style" panose="02050604050505020204" pitchFamily="18" charset="0"/>
              <a:buChar char="►"/>
            </a:pPr>
            <a:endParaRPr lang="en-US" sz="1200" dirty="0"/>
          </a:p>
          <a:p>
            <a:pPr indent="-173736">
              <a:buClr>
                <a:srgbClr val="212054"/>
              </a:buClr>
              <a:buFont typeface="Bookman Old Style" panose="02050604050505020204" pitchFamily="18" charset="0"/>
              <a:buChar char="►"/>
            </a:pPr>
            <a:endParaRPr lang="en-US" sz="1200" dirty="0">
              <a:solidFill>
                <a:schemeClr val="tx1"/>
              </a:solidFill>
            </a:endParaRPr>
          </a:p>
          <a:p>
            <a:pPr indent="-173736">
              <a:buClr>
                <a:srgbClr val="212054"/>
              </a:buClr>
              <a:buFont typeface="Bookman Old Style" panose="02050604050505020204" pitchFamily="18" charset="0"/>
              <a:buChar char="►"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AA1DEBCA-585A-47AE-BC0B-D4AFEAF6B645}"/>
              </a:ext>
            </a:extLst>
          </p:cNvPr>
          <p:cNvSpPr txBox="1">
            <a:spLocks/>
          </p:cNvSpPr>
          <p:nvPr/>
        </p:nvSpPr>
        <p:spPr>
          <a:xfrm>
            <a:off x="3073187" y="3008743"/>
            <a:ext cx="2815056" cy="33142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74320" marR="0" lvl="0" indent="-88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1338D"/>
              </a:buClr>
              <a:buSzPct val="76000"/>
              <a:buFont typeface="Wingdings 3" panose="05040102010807070707" pitchFamily="18" charset="2"/>
              <a:buChar char="}"/>
              <a:defRPr sz="2000" b="0" i="0" u="none" strike="noStrike" cap="none">
                <a:solidFill>
                  <a:schemeClr val="tx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548640" marR="0" lvl="1" indent="-11887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1338D"/>
              </a:buClr>
              <a:buSzPct val="76000"/>
              <a:buFont typeface="Wingdings 3" panose="05040102010807070707" pitchFamily="18" charset="2"/>
              <a:buChar char="}"/>
              <a:defRPr sz="1800" b="0" i="0" u="none" strike="noStrike" cap="none">
                <a:solidFill>
                  <a:schemeClr val="tx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737616" marR="0" lvl="2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0B76A"/>
              </a:buClr>
              <a:buSzPct val="76000"/>
              <a:buFont typeface="Wingdings 3" panose="05040102010807070707" pitchFamily="18" charset="2"/>
              <a:buNone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1097280" marR="0" lvl="3" indent="-10350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BA1B3"/>
              </a:buClr>
              <a:buSzPct val="70000"/>
              <a:buFont typeface="Noto Sans Symbols"/>
              <a:buChar char="◻"/>
              <a:defRPr sz="15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1371600" marR="0" lvl="4" indent="-984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15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1645920" marR="0" lvl="5" indent="-3302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ct val="750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1828800" marR="0" lvl="6" indent="-603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2011679" marR="0" lvl="7" indent="-5270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2194560" marR="0" lvl="8" indent="-8001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ct val="750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274320" marR="0" indent="-173736" algn="l" rtl="0">
              <a:spcBef>
                <a:spcPts val="600"/>
              </a:spcBef>
              <a:spcAft>
                <a:spcPts val="0"/>
              </a:spcAft>
              <a:buClr>
                <a:srgbClr val="212054"/>
              </a:buClr>
              <a:buSzPct val="76000"/>
              <a:buFont typeface="Bookman Old Style" panose="02050604050505020204" pitchFamily="18" charset="0"/>
              <a:buChar char="►"/>
            </a:pPr>
            <a:r>
              <a:rPr lang="en-US" sz="1200" dirty="0"/>
              <a:t>GM is an American multinational corporation that designs, manufactures, markets, and distributes vehicles &amp; parts for vehicles</a:t>
            </a:r>
          </a:p>
          <a:p>
            <a:pPr indent="-173736">
              <a:buClr>
                <a:srgbClr val="212054"/>
              </a:buClr>
              <a:buFont typeface="Bookman Old Style" panose="02050604050505020204" pitchFamily="18" charset="0"/>
              <a:buChar char="►"/>
            </a:pPr>
            <a:r>
              <a:rPr lang="en-US" sz="1200" b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GM’s joint ventures, primarily in China, give the automaker limited control over business decisions and benefits</a:t>
            </a:r>
            <a:r>
              <a:rPr lang="en-US" sz="1200" dirty="0"/>
              <a:t> </a:t>
            </a:r>
          </a:p>
          <a:p>
            <a:pPr marL="274320" marR="0" indent="-173736" algn="l" rtl="0">
              <a:spcBef>
                <a:spcPts val="600"/>
              </a:spcBef>
              <a:spcAft>
                <a:spcPts val="0"/>
              </a:spcAft>
              <a:buClr>
                <a:srgbClr val="212054"/>
              </a:buClr>
              <a:buSzPct val="76000"/>
              <a:buFont typeface="Bookman Old Style" panose="02050604050505020204" pitchFamily="18" charset="0"/>
              <a:buChar char="►"/>
            </a:pPr>
            <a:r>
              <a:rPr lang="en-US" sz="1200" b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GM’s R&amp;D expenses decreased by 8% compared to Tesla’s who's increased by 11%</a:t>
            </a:r>
          </a:p>
          <a:p>
            <a:pPr indent="-173736">
              <a:buClr>
                <a:srgbClr val="212054"/>
              </a:buClr>
              <a:buFont typeface="Bookman Old Style" panose="02050604050505020204" pitchFamily="18" charset="0"/>
              <a:buChar char="►"/>
            </a:pPr>
            <a:r>
              <a:rPr lang="en-US" sz="1200" dirty="0"/>
              <a:t>In Q4 of 2020, GM recalled tens of thousands of all-electric Chevrolet Bolt’s due to risk of fire</a:t>
            </a:r>
          </a:p>
          <a:p>
            <a:pPr marL="100584" marR="0" indent="0" algn="l" rtl="0">
              <a:spcBef>
                <a:spcPts val="600"/>
              </a:spcBef>
              <a:spcAft>
                <a:spcPts val="0"/>
              </a:spcAft>
              <a:buClr>
                <a:srgbClr val="212054"/>
              </a:buClr>
              <a:buSzPct val="76000"/>
              <a:buNone/>
            </a:pPr>
            <a:endParaRPr lang="en-US" sz="1200" b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pPr marL="274320" marR="0" indent="-173736" algn="l" rtl="0">
              <a:spcBef>
                <a:spcPts val="600"/>
              </a:spcBef>
              <a:spcAft>
                <a:spcPts val="0"/>
              </a:spcAft>
              <a:buClr>
                <a:srgbClr val="212054"/>
              </a:buClr>
              <a:buSzPct val="76000"/>
              <a:buFont typeface="Bookman Old Style" panose="02050604050505020204" pitchFamily="18" charset="0"/>
              <a:buChar char="►"/>
            </a:pPr>
            <a:endParaRPr lang="en-US" sz="1100" dirty="0">
              <a:latin typeface="Bookman Old Style" panose="02050604050505020204" pitchFamily="18" charset="0"/>
            </a:endParaRP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A7EFEF11-2A06-4C3A-B1D4-5B35411FAC39}"/>
              </a:ext>
            </a:extLst>
          </p:cNvPr>
          <p:cNvSpPr txBox="1">
            <a:spLocks/>
          </p:cNvSpPr>
          <p:nvPr/>
        </p:nvSpPr>
        <p:spPr>
          <a:xfrm>
            <a:off x="5909839" y="3026574"/>
            <a:ext cx="2815056" cy="324295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74320" marR="0" lvl="0" indent="-88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1338D"/>
              </a:buClr>
              <a:buSzPct val="76000"/>
              <a:buFont typeface="Wingdings 3" panose="05040102010807070707" pitchFamily="18" charset="2"/>
              <a:buChar char="}"/>
              <a:defRPr sz="2000" b="0" i="0" u="none" strike="noStrike" cap="none">
                <a:solidFill>
                  <a:schemeClr val="tx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548640" marR="0" lvl="1" indent="-11887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1338D"/>
              </a:buClr>
              <a:buSzPct val="76000"/>
              <a:buFont typeface="Wingdings 3" panose="05040102010807070707" pitchFamily="18" charset="2"/>
              <a:buChar char="}"/>
              <a:defRPr sz="1800" b="0" i="0" u="none" strike="noStrike" cap="none">
                <a:solidFill>
                  <a:schemeClr val="tx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737616" marR="0" lvl="2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0B76A"/>
              </a:buClr>
              <a:buSzPct val="76000"/>
              <a:buFont typeface="Wingdings 3" panose="05040102010807070707" pitchFamily="18" charset="2"/>
              <a:buNone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1097280" marR="0" lvl="3" indent="-10350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BA1B3"/>
              </a:buClr>
              <a:buSzPct val="70000"/>
              <a:buFont typeface="Noto Sans Symbols"/>
              <a:buChar char="◻"/>
              <a:defRPr sz="15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1371600" marR="0" lvl="4" indent="-984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15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1645920" marR="0" lvl="5" indent="-3302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ct val="750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1828800" marR="0" lvl="6" indent="-603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2011679" marR="0" lvl="7" indent="-5270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2194560" marR="0" lvl="8" indent="-8001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ct val="750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indent="-173736">
              <a:buClr>
                <a:srgbClr val="212054"/>
              </a:buClr>
              <a:buFont typeface="Bookman Old Style" panose="02050604050505020204" pitchFamily="18" charset="0"/>
              <a:buChar char="►"/>
            </a:pPr>
            <a:r>
              <a:rPr lang="en-US" sz="1200" dirty="0"/>
              <a:t>Volkswagen is a global leader in the manufacturing of automobiles and commercial vehicles</a:t>
            </a:r>
          </a:p>
          <a:p>
            <a:pPr indent="-173736">
              <a:buClr>
                <a:srgbClr val="212054"/>
              </a:buClr>
              <a:buFont typeface="Bookman Old Style" panose="02050604050505020204" pitchFamily="18" charset="0"/>
              <a:buChar char="►"/>
            </a:pPr>
            <a:r>
              <a:rPr lang="en-US" sz="1200" dirty="0"/>
              <a:t>VW had 11% global EV market share in 2020, over 2x less </a:t>
            </a:r>
            <a:r>
              <a:rPr lang="en-US" sz="1200" dirty="0">
                <a:latin typeface="Bookman Old Style" panose="02050604050505020204" pitchFamily="18" charset="0"/>
              </a:rPr>
              <a:t>than Tesla’s 23% position </a:t>
            </a:r>
          </a:p>
          <a:p>
            <a:pPr indent="-173736">
              <a:buClr>
                <a:srgbClr val="212054"/>
              </a:buClr>
              <a:buFont typeface="Bookman Old Style" panose="02050604050505020204" pitchFamily="18" charset="0"/>
              <a:buChar char="►"/>
            </a:pPr>
            <a:r>
              <a:rPr lang="en-US" sz="1200" b="0" i="0" dirty="0">
                <a:effectLst/>
                <a:latin typeface="Bookman Old Style" panose="02050604050505020204" pitchFamily="18" charset="0"/>
              </a:rPr>
              <a:t>VW’s reputation was damaged by a diesel emissions scandal that emerged in 2015 </a:t>
            </a:r>
          </a:p>
          <a:p>
            <a:pPr indent="-173736">
              <a:buClr>
                <a:srgbClr val="212054"/>
              </a:buClr>
              <a:buFont typeface="Bookman Old Style" panose="02050604050505020204" pitchFamily="18" charset="0"/>
              <a:buChar char="►"/>
            </a:pPr>
            <a:r>
              <a:rPr lang="en-US" sz="1200" dirty="0">
                <a:latin typeface="Bookman Old Style" panose="02050604050505020204" pitchFamily="18" charset="0"/>
              </a:rPr>
              <a:t>VW’s Electrify America Network is tedious and complicated in comparison to Teslas supercharging network</a:t>
            </a:r>
          </a:p>
          <a:p>
            <a:pPr indent="-173736">
              <a:buClr>
                <a:srgbClr val="212054"/>
              </a:buClr>
              <a:buFont typeface="Bookman Old Style" panose="02050604050505020204" pitchFamily="18" charset="0"/>
              <a:buChar char="►"/>
            </a:pPr>
            <a:endParaRPr lang="en-US" sz="1200" dirty="0"/>
          </a:p>
          <a:p>
            <a:pPr indent="-173736">
              <a:buClr>
                <a:srgbClr val="212054"/>
              </a:buClr>
              <a:buFont typeface="Bookman Old Style" panose="02050604050505020204" pitchFamily="18" charset="0"/>
              <a:buChar char="►"/>
            </a:pPr>
            <a:endParaRPr lang="en-US" sz="1200" dirty="0"/>
          </a:p>
          <a:p>
            <a:pPr indent="-173736">
              <a:buClr>
                <a:srgbClr val="212054"/>
              </a:buClr>
              <a:buFont typeface="Bookman Old Style" panose="02050604050505020204" pitchFamily="18" charset="0"/>
              <a:buChar char="►"/>
            </a:pPr>
            <a:endParaRPr lang="en-US" sz="1200" dirty="0"/>
          </a:p>
          <a:p>
            <a:pPr indent="-173736">
              <a:buClr>
                <a:srgbClr val="212054"/>
              </a:buClr>
              <a:buFont typeface="Bookman Old Style" panose="02050604050505020204" pitchFamily="18" charset="0"/>
              <a:buChar char="►"/>
            </a:pPr>
            <a:endParaRPr lang="en-US" sz="1200" dirty="0"/>
          </a:p>
          <a:p>
            <a:pPr indent="-173736">
              <a:buClr>
                <a:srgbClr val="212054"/>
              </a:buClr>
              <a:buFont typeface="Bookman Old Style" panose="02050604050505020204" pitchFamily="18" charset="0"/>
              <a:buChar char="►"/>
            </a:pPr>
            <a:endParaRPr lang="en-US" sz="1100" dirty="0"/>
          </a:p>
        </p:txBody>
      </p:sp>
      <p:sp>
        <p:nvSpPr>
          <p:cNvPr id="16" name="Google Shape;155;p17">
            <a:extLst>
              <a:ext uri="{FF2B5EF4-FFF2-40B4-BE49-F238E27FC236}">
                <a16:creationId xmlns:a16="http://schemas.microsoft.com/office/drawing/2014/main" id="{069AF809-D898-487F-B623-7EE38A181414}"/>
              </a:ext>
            </a:extLst>
          </p:cNvPr>
          <p:cNvSpPr/>
          <p:nvPr/>
        </p:nvSpPr>
        <p:spPr>
          <a:xfrm>
            <a:off x="457200" y="6351628"/>
            <a:ext cx="77355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63643">
              <a:buClr>
                <a:srgbClr val="464653"/>
              </a:buClr>
              <a:buSzPct val="91115"/>
              <a:buFont typeface="Bookman Old Style"/>
              <a:buNone/>
            </a:pPr>
            <a:r>
              <a:rPr lang="en-US" sz="1050" i="1" dirty="0">
                <a:solidFill>
                  <a:srgbClr val="46465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Sources: CAPIQ, Forbes, </a:t>
            </a:r>
            <a:r>
              <a:rPr lang="en-US" sz="1050" i="1" dirty="0" err="1">
                <a:solidFill>
                  <a:srgbClr val="46465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InsideEVs</a:t>
            </a:r>
            <a:r>
              <a:rPr lang="en-US" sz="1050" i="1" dirty="0">
                <a:solidFill>
                  <a:srgbClr val="46465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, Nikkei Asia, SEC Filings, Statista</a:t>
            </a:r>
          </a:p>
        </p:txBody>
      </p:sp>
      <p:sp>
        <p:nvSpPr>
          <p:cNvPr id="17" name="Shape 260">
            <a:extLst>
              <a:ext uri="{FF2B5EF4-FFF2-40B4-BE49-F238E27FC236}">
                <a16:creationId xmlns:a16="http://schemas.microsoft.com/office/drawing/2014/main" id="{49346F3F-5828-4C32-9B64-9E13469C0D4E}"/>
              </a:ext>
            </a:extLst>
          </p:cNvPr>
          <p:cNvSpPr txBox="1">
            <a:spLocks/>
          </p:cNvSpPr>
          <p:nvPr/>
        </p:nvSpPr>
        <p:spPr>
          <a:xfrm>
            <a:off x="457200" y="111978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Bookman Old Style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>
              <a:spcBef>
                <a:spcPts val="0"/>
              </a:spcBef>
              <a:buSzPct val="1000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SzPct val="1000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SzPct val="1000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SzPct val="1000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SzPct val="1000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SzPct val="1000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SzPct val="1000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SzPct val="100000"/>
              <a:buFont typeface="Arial"/>
              <a:buNone/>
              <a:defRPr sz="1800"/>
            </a:lvl9pPr>
          </a:lstStyle>
          <a:p>
            <a:pPr indent="-203200"/>
            <a:r>
              <a:rPr lang="en-US" sz="3200" b="0" i="0" u="none" strike="noStrike" cap="none" dirty="0">
                <a:solidFill>
                  <a:schemeClr val="tx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Competitive Landscape</a:t>
            </a:r>
            <a:endParaRPr lang="en-US" dirty="0">
              <a:solidFill>
                <a:schemeClr val="tx1"/>
              </a:solidFill>
              <a:latin typeface="Bookman Old Style" charset="0"/>
              <a:ea typeface="Bookman Old Style" charset="0"/>
              <a:cs typeface="Bookman Old Style" charset="0"/>
            </a:endParaRPr>
          </a:p>
        </p:txBody>
      </p:sp>
      <p:pic>
        <p:nvPicPr>
          <p:cNvPr id="11" name="Picture 10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6B93C568-4448-49C9-85D9-0554F876A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415" y="1314045"/>
            <a:ext cx="1909369" cy="645841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extLst>
              <a:ext uri="{FF2B5EF4-FFF2-40B4-BE49-F238E27FC236}">
                <a16:creationId xmlns:a16="http://schemas.microsoft.com/office/drawing/2014/main" id="{FDF93DEE-C9A7-456C-B920-B5D8856DF17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66091" y="1183719"/>
            <a:ext cx="2347434" cy="906492"/>
          </a:xfrm>
          <a:prstGeom prst="rect">
            <a:avLst/>
          </a:prstGeom>
        </p:spPr>
      </p:pic>
      <p:pic>
        <p:nvPicPr>
          <p:cNvPr id="25" name="Picture 2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919806C-A806-4353-9223-F7C564C0C20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74443" y="1307408"/>
            <a:ext cx="2613197" cy="65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251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CBF0185A-6DB7-42D0-8022-1846158783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496339"/>
              </p:ext>
            </p:extLst>
          </p:nvPr>
        </p:nvGraphicFramePr>
        <p:xfrm>
          <a:off x="4721472" y="1571832"/>
          <a:ext cx="3965328" cy="21044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-22225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53"/>
              </a:buClr>
              <a:buSzPct val="25000"/>
              <a:buFont typeface="Bookman Old Style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Bookman Old Style"/>
                <a:ea typeface="Bookman Old Style"/>
                <a:cs typeface="Bookman Old Style"/>
                <a:sym typeface="Bookman Old Style"/>
              </a:rPr>
              <a:pPr marL="0" marR="0" lvl="0" indent="-22225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64653"/>
                </a:buClr>
                <a:buSzPct val="25000"/>
                <a:buFont typeface="Bookman Old Style"/>
                <a:buNone/>
                <a:tabLst/>
                <a:defRPr/>
              </a:pPr>
              <a:t>13</a:t>
            </a:fld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graphicFrame>
        <p:nvGraphicFramePr>
          <p:cNvPr id="14" name="Chart 13"/>
          <p:cNvGraphicFramePr>
            <a:graphicFrameLocks/>
          </p:cNvGraphicFramePr>
          <p:nvPr/>
        </p:nvGraphicFramePr>
        <p:xfrm>
          <a:off x="4670582" y="4001688"/>
          <a:ext cx="3657600" cy="2314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57194" y="6354523"/>
            <a:ext cx="53241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1" u="none" strike="noStrike" kern="0" cap="none" spc="0" normalizeH="0" baseline="0" noProof="0" dirty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Bookman Old Style"/>
                <a:ea typeface="Bookman Old Style"/>
                <a:cs typeface="Bookman Old Style"/>
                <a:sym typeface="Arial"/>
              </a:rPr>
              <a:t>Sources: </a:t>
            </a:r>
            <a:r>
              <a:rPr lang="en-US" sz="1050" i="1" dirty="0">
                <a:solidFill>
                  <a:srgbClr val="464653"/>
                </a:solidFill>
                <a:latin typeface="Bookman Old Style"/>
                <a:ea typeface="Bookman Old Style"/>
                <a:cs typeface="Bookman Old Style"/>
              </a:rPr>
              <a:t>CAPIQ</a:t>
            </a:r>
            <a:endParaRPr kumimoji="0" lang="en-US" sz="1050" b="0" i="1" u="none" strike="noStrike" kern="0" cap="none" spc="0" normalizeH="0" baseline="0" noProof="0" dirty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Bookman Old Style"/>
              <a:ea typeface="Bookman Old Style"/>
              <a:cs typeface="Bookman Old Style"/>
              <a:sym typeface="Arial"/>
            </a:endParaRPr>
          </a:p>
        </p:txBody>
      </p:sp>
      <p:sp>
        <p:nvSpPr>
          <p:cNvPr id="26" name="Shape 227"/>
          <p:cNvSpPr txBox="1"/>
          <p:nvPr/>
        </p:nvSpPr>
        <p:spPr>
          <a:xfrm>
            <a:off x="4697490" y="1297514"/>
            <a:ext cx="4016217" cy="274320"/>
          </a:xfrm>
          <a:prstGeom prst="rect">
            <a:avLst/>
          </a:prstGeom>
          <a:solidFill>
            <a:srgbClr val="212054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-22225" algn="ctr">
              <a:buClr>
                <a:schemeClr val="lt1"/>
              </a:buClr>
              <a:buSzPct val="25000"/>
              <a:buFont typeface="Bookman Old Style"/>
              <a:defRPr>
                <a:solidFill>
                  <a:schemeClr val="bg1"/>
                </a:solidFill>
                <a:latin typeface="Bookman Old Style"/>
                <a:ea typeface="Bookman Old Style"/>
                <a:cs typeface="Bookman Old Style"/>
              </a:defRPr>
            </a:lvl1pPr>
          </a:lstStyle>
          <a:p>
            <a:pPr marL="0" marR="0" lvl="0" indent="-22225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Bookman Old Style"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sym typeface="Bookman Old Style"/>
              </a:rPr>
              <a:t>Gross Margin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ookman Old Style"/>
              <a:sym typeface="Bookman Old Style"/>
            </a:endParaRPr>
          </a:p>
        </p:txBody>
      </p:sp>
      <p:sp>
        <p:nvSpPr>
          <p:cNvPr id="28" name="Shape 227"/>
          <p:cNvSpPr txBox="1"/>
          <p:nvPr/>
        </p:nvSpPr>
        <p:spPr>
          <a:xfrm>
            <a:off x="457193" y="1297514"/>
            <a:ext cx="4016217" cy="274320"/>
          </a:xfrm>
          <a:prstGeom prst="rect">
            <a:avLst/>
          </a:prstGeom>
          <a:solidFill>
            <a:srgbClr val="212054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Bookman Old Style"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Bookman Old Style" panose="02050604050505020204" pitchFamily="18" charset="0"/>
                <a:ea typeface="Microsoft JhengHei Light" panose="020B0304030504040204" pitchFamily="34" charset="-120"/>
                <a:cs typeface="Bookman Old Style"/>
                <a:sym typeface="Bookman Old Style"/>
              </a:rPr>
              <a:t>LTM Revenue Growth (%)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ookman Old Style" panose="02050604050505020204" pitchFamily="18" charset="0"/>
              <a:ea typeface="Microsoft JhengHei Light" panose="020B0304030504040204" pitchFamily="34" charset="-120"/>
              <a:cs typeface="Bookman Old Style"/>
              <a:sym typeface="Bookman Old Style"/>
            </a:endParaRPr>
          </a:p>
        </p:txBody>
      </p:sp>
      <p:sp>
        <p:nvSpPr>
          <p:cNvPr id="24" name="Shape 227"/>
          <p:cNvSpPr txBox="1"/>
          <p:nvPr/>
        </p:nvSpPr>
        <p:spPr>
          <a:xfrm>
            <a:off x="4697490" y="3716405"/>
            <a:ext cx="4014216" cy="274319"/>
          </a:xfrm>
          <a:prstGeom prst="rect">
            <a:avLst/>
          </a:prstGeom>
          <a:solidFill>
            <a:srgbClr val="212054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-22225" algn="ctr">
              <a:buClr>
                <a:schemeClr val="lt1"/>
              </a:buClr>
              <a:buSzPct val="25000"/>
              <a:buFont typeface="Bookman Old Style"/>
              <a:defRPr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</a:defRPr>
            </a:lvl1pPr>
          </a:lstStyle>
          <a:p>
            <a:pPr marL="0" marR="0" lvl="0" indent="-22225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Bookman Old Style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sym typeface="Bookman Old Style"/>
              </a:rPr>
              <a:t>Debt / LTM EBITDA</a:t>
            </a:r>
          </a:p>
        </p:txBody>
      </p:sp>
      <p:sp>
        <p:nvSpPr>
          <p:cNvPr id="16" name="Shape 264">
            <a:extLst>
              <a:ext uri="{FF2B5EF4-FFF2-40B4-BE49-F238E27FC236}">
                <a16:creationId xmlns:a16="http://schemas.microsoft.com/office/drawing/2014/main" id="{DC2B4CD3-C291-4499-9BF1-7D3B608589B5}"/>
              </a:ext>
            </a:extLst>
          </p:cNvPr>
          <p:cNvSpPr/>
          <p:nvPr/>
        </p:nvSpPr>
        <p:spPr>
          <a:xfrm>
            <a:off x="457193" y="3716404"/>
            <a:ext cx="4014216" cy="274320"/>
          </a:xfrm>
          <a:prstGeom prst="rect">
            <a:avLst/>
          </a:prstGeom>
          <a:solidFill>
            <a:srgbClr val="212054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270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Bookman Old Style"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Bookman Old Style" panose="02050604050505020204" pitchFamily="18" charset="0"/>
                <a:ea typeface="Microsoft JhengHei Light" panose="020B0304030504040204" pitchFamily="34" charset="-120"/>
                <a:cs typeface="Bookman Old Style"/>
                <a:sym typeface="Bookman Old Style"/>
              </a:rPr>
              <a:t>LTM Capex Growth (%)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ookman Old Style" panose="02050604050505020204" pitchFamily="18" charset="0"/>
              <a:ea typeface="Microsoft JhengHei Light" panose="020B0304030504040204" pitchFamily="34" charset="-120"/>
              <a:cs typeface="Bookman Old Style"/>
              <a:sym typeface="Bookman Old Style"/>
            </a:endParaRPr>
          </a:p>
        </p:txBody>
      </p:sp>
      <p:sp>
        <p:nvSpPr>
          <p:cNvPr id="7" name="Shape 226">
            <a:extLst>
              <a:ext uri="{FF2B5EF4-FFF2-40B4-BE49-F238E27FC236}">
                <a16:creationId xmlns:a16="http://schemas.microsoft.com/office/drawing/2014/main" id="{FD1DA8DC-7417-4155-8D5B-8763709510B9}"/>
              </a:ext>
            </a:extLst>
          </p:cNvPr>
          <p:cNvSpPr txBox="1">
            <a:spLocks/>
          </p:cNvSpPr>
          <p:nvPr/>
        </p:nvSpPr>
        <p:spPr>
          <a:xfrm>
            <a:off x="3187392" y="1621881"/>
            <a:ext cx="1287758" cy="3972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74320" marR="0" lvl="0" indent="-88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78E1A"/>
              </a:buClr>
              <a:buSzPct val="76000"/>
              <a:buFont typeface="Wingdings 3" panose="05040102010807070707" pitchFamily="18" charset="2"/>
              <a:buChar char="}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548640" marR="0" lvl="1" indent="-11887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0B76A"/>
              </a:buClr>
              <a:buSzPct val="76000"/>
              <a:buFont typeface="Wingdings 3" panose="05040102010807070707" pitchFamily="18" charset="2"/>
              <a:buChar char="}"/>
              <a:defRPr sz="18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737616" marR="0" lvl="2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0B76A"/>
              </a:buClr>
              <a:buSzPct val="76000"/>
              <a:buFont typeface="Wingdings 3" panose="05040102010807070707" pitchFamily="18" charset="2"/>
              <a:buNone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1097280" marR="0" lvl="3" indent="-10350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BA1B3"/>
              </a:buClr>
              <a:buSzPct val="70000"/>
              <a:buFont typeface="Noto Sans Symbols"/>
              <a:buChar char="◻"/>
              <a:defRPr sz="15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1371600" marR="0" lvl="4" indent="-984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15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1645920" marR="0" lvl="5" indent="-3302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ct val="750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1828800" marR="0" lvl="6" indent="-603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2011679" marR="0" lvl="7" indent="-5270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2194560" marR="0" lvl="8" indent="-8001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ct val="750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0" indent="0" algn="r">
              <a:buClr>
                <a:srgbClr val="212054"/>
              </a:buClr>
              <a:buNone/>
              <a:defRPr/>
            </a:pPr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</a:rPr>
              <a:t>Median: 2.4%</a:t>
            </a:r>
          </a:p>
        </p:txBody>
      </p:sp>
      <p:sp>
        <p:nvSpPr>
          <p:cNvPr id="18" name="Shape 260">
            <a:extLst>
              <a:ext uri="{FF2B5EF4-FFF2-40B4-BE49-F238E27FC236}">
                <a16:creationId xmlns:a16="http://schemas.microsoft.com/office/drawing/2014/main" id="{8315C8BD-5391-42F2-A7A7-CB571CE227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11978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lvl="0" indent="-203200"/>
            <a:r>
              <a:rPr lang="en-US" sz="3200" b="0" i="0" u="none" strike="noStrike" cap="none" dirty="0">
                <a:solidFill>
                  <a:schemeClr val="tx1"/>
                </a:solidFill>
                <a:latin typeface="Bookman Old Style" charset="0"/>
                <a:ea typeface="Bookman Old Style" charset="0"/>
                <a:cs typeface="Bookman Old Style" charset="0"/>
                <a:sym typeface="Bookman Old Style"/>
              </a:rPr>
              <a:t>Public Benchmark</a:t>
            </a:r>
          </a:p>
        </p:txBody>
      </p:sp>
      <p:sp>
        <p:nvSpPr>
          <p:cNvPr id="22" name="Shape 226">
            <a:extLst>
              <a:ext uri="{FF2B5EF4-FFF2-40B4-BE49-F238E27FC236}">
                <a16:creationId xmlns:a16="http://schemas.microsoft.com/office/drawing/2014/main" id="{58CFE665-DB2B-458F-8AA6-A367ED901D65}"/>
              </a:ext>
            </a:extLst>
          </p:cNvPr>
          <p:cNvSpPr txBox="1">
            <a:spLocks/>
          </p:cNvSpPr>
          <p:nvPr/>
        </p:nvSpPr>
        <p:spPr>
          <a:xfrm>
            <a:off x="7344076" y="1624134"/>
            <a:ext cx="1366706" cy="3972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74320" marR="0" lvl="0" indent="-88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78E1A"/>
              </a:buClr>
              <a:buSzPct val="76000"/>
              <a:buFont typeface="Wingdings 3" panose="05040102010807070707" pitchFamily="18" charset="2"/>
              <a:buChar char="}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548640" marR="0" lvl="1" indent="-11887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0B76A"/>
              </a:buClr>
              <a:buSzPct val="76000"/>
              <a:buFont typeface="Wingdings 3" panose="05040102010807070707" pitchFamily="18" charset="2"/>
              <a:buChar char="}"/>
              <a:defRPr sz="18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737616" marR="0" lvl="2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0B76A"/>
              </a:buClr>
              <a:buSzPct val="76000"/>
              <a:buFont typeface="Wingdings 3" panose="05040102010807070707" pitchFamily="18" charset="2"/>
              <a:buNone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1097280" marR="0" lvl="3" indent="-10350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BA1B3"/>
              </a:buClr>
              <a:buSzPct val="70000"/>
              <a:buFont typeface="Noto Sans Symbols"/>
              <a:buChar char="◻"/>
              <a:defRPr sz="15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1371600" marR="0" lvl="4" indent="-984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15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1645920" marR="0" lvl="5" indent="-3302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ct val="750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1828800" marR="0" lvl="6" indent="-603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2011679" marR="0" lvl="7" indent="-5270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2194560" marR="0" lvl="8" indent="-8001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ct val="750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0" indent="0" algn="r">
              <a:buClr>
                <a:srgbClr val="212054"/>
              </a:buClr>
              <a:buNone/>
              <a:defRPr/>
            </a:pPr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</a:rPr>
              <a:t>Median: 16.5%</a:t>
            </a:r>
          </a:p>
        </p:txBody>
      </p: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14E2111C-BEF5-411E-9212-8414A3AE89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5586882"/>
              </p:ext>
            </p:extLst>
          </p:nvPr>
        </p:nvGraphicFramePr>
        <p:xfrm>
          <a:off x="457194" y="3935633"/>
          <a:ext cx="4014216" cy="24188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5" name="Shape 226">
            <a:extLst>
              <a:ext uri="{FF2B5EF4-FFF2-40B4-BE49-F238E27FC236}">
                <a16:creationId xmlns:a16="http://schemas.microsoft.com/office/drawing/2014/main" id="{620EB303-4850-4047-8194-B315625C848D}"/>
              </a:ext>
            </a:extLst>
          </p:cNvPr>
          <p:cNvSpPr txBox="1">
            <a:spLocks/>
          </p:cNvSpPr>
          <p:nvPr/>
        </p:nvSpPr>
        <p:spPr>
          <a:xfrm>
            <a:off x="2954956" y="4107619"/>
            <a:ext cx="1516453" cy="3972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74320" marR="0" lvl="0" indent="-88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78E1A"/>
              </a:buClr>
              <a:buSzPct val="76000"/>
              <a:buFont typeface="Wingdings 3" panose="05040102010807070707" pitchFamily="18" charset="2"/>
              <a:buChar char="}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548640" marR="0" lvl="1" indent="-11887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0B76A"/>
              </a:buClr>
              <a:buSzPct val="76000"/>
              <a:buFont typeface="Wingdings 3" panose="05040102010807070707" pitchFamily="18" charset="2"/>
              <a:buChar char="}"/>
              <a:defRPr sz="18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737616" marR="0" lvl="2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0B76A"/>
              </a:buClr>
              <a:buSzPct val="76000"/>
              <a:buFont typeface="Wingdings 3" panose="05040102010807070707" pitchFamily="18" charset="2"/>
              <a:buNone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1097280" marR="0" lvl="3" indent="-10350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BA1B3"/>
              </a:buClr>
              <a:buSzPct val="70000"/>
              <a:buFont typeface="Noto Sans Symbols"/>
              <a:buChar char="◻"/>
              <a:defRPr sz="15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1371600" marR="0" lvl="4" indent="-984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15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1645920" marR="0" lvl="5" indent="-3302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ct val="750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1828800" marR="0" lvl="6" indent="-603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2011679" marR="0" lvl="7" indent="-5270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2194560" marR="0" lvl="8" indent="-8001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ct val="750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0" indent="0" algn="r">
              <a:buClr>
                <a:srgbClr val="212054"/>
              </a:buClr>
              <a:buNone/>
              <a:defRPr/>
            </a:pPr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</a:rPr>
              <a:t>Median: (20.8%)</a:t>
            </a:r>
          </a:p>
        </p:txBody>
      </p: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AEA363B8-E815-4113-AE7D-83AF6589B9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5896563"/>
              </p:ext>
            </p:extLst>
          </p:nvPr>
        </p:nvGraphicFramePr>
        <p:xfrm>
          <a:off x="4721472" y="4001688"/>
          <a:ext cx="3893138" cy="23528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9" name="Shape 226">
            <a:extLst>
              <a:ext uri="{FF2B5EF4-FFF2-40B4-BE49-F238E27FC236}">
                <a16:creationId xmlns:a16="http://schemas.microsoft.com/office/drawing/2014/main" id="{4B4586F7-E386-4346-AEFA-04E62AD6F393}"/>
              </a:ext>
            </a:extLst>
          </p:cNvPr>
          <p:cNvSpPr txBox="1">
            <a:spLocks/>
          </p:cNvSpPr>
          <p:nvPr/>
        </p:nvSpPr>
        <p:spPr>
          <a:xfrm>
            <a:off x="7194329" y="4106491"/>
            <a:ext cx="1516453" cy="3972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74320" marR="0" lvl="0" indent="-88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78E1A"/>
              </a:buClr>
              <a:buSzPct val="76000"/>
              <a:buFont typeface="Wingdings 3" panose="05040102010807070707" pitchFamily="18" charset="2"/>
              <a:buChar char="}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548640" marR="0" lvl="1" indent="-11887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0B76A"/>
              </a:buClr>
              <a:buSzPct val="76000"/>
              <a:buFont typeface="Wingdings 3" panose="05040102010807070707" pitchFamily="18" charset="2"/>
              <a:buChar char="}"/>
              <a:defRPr sz="18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737616" marR="0" lvl="2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0B76A"/>
              </a:buClr>
              <a:buSzPct val="76000"/>
              <a:buFont typeface="Wingdings 3" panose="05040102010807070707" pitchFamily="18" charset="2"/>
              <a:buNone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1097280" marR="0" lvl="3" indent="-10350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BA1B3"/>
              </a:buClr>
              <a:buSzPct val="70000"/>
              <a:buFont typeface="Noto Sans Symbols"/>
              <a:buChar char="◻"/>
              <a:defRPr sz="15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1371600" marR="0" lvl="4" indent="-984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15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1645920" marR="0" lvl="5" indent="-3302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ct val="750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1828800" marR="0" lvl="6" indent="-603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2011679" marR="0" lvl="7" indent="-5270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2194560" marR="0" lvl="8" indent="-8001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ct val="750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0" indent="0" algn="r">
              <a:buClr>
                <a:srgbClr val="212054"/>
              </a:buClr>
              <a:buNone/>
              <a:defRPr/>
            </a:pPr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</a:rPr>
              <a:t>Median: 7.4x</a:t>
            </a:r>
          </a:p>
        </p:txBody>
      </p:sp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B7E3B0DB-E080-4570-AD23-70747D4573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1313994"/>
              </p:ext>
            </p:extLst>
          </p:nvPr>
        </p:nvGraphicFramePr>
        <p:xfrm>
          <a:off x="457192" y="1582798"/>
          <a:ext cx="4014216" cy="20167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4110464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>
            <a:spLocks noGrp="1"/>
          </p:cNvSpPr>
          <p:nvPr>
            <p:ph type="sldNum" idx="12"/>
          </p:nvPr>
        </p:nvSpPr>
        <p:spPr>
          <a:xfrm>
            <a:off x="6705600" y="6356350"/>
            <a:ext cx="1981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"/>
              <a:buFont typeface="Bookman Old Style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14</a:t>
            </a:fld>
            <a:endParaRPr sz="1400" b="0" i="0" u="none" strike="noStrike" cap="none" dirty="0">
              <a:solidFill>
                <a:schemeClr val="dk2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1" name="Shape 260">
            <a:extLst>
              <a:ext uri="{FF2B5EF4-FFF2-40B4-BE49-F238E27FC236}">
                <a16:creationId xmlns:a16="http://schemas.microsoft.com/office/drawing/2014/main" id="{D82DFDFB-D34B-4339-AF2A-01B81A85B7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11978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lvl="0" indent="-203200"/>
            <a:r>
              <a:rPr lang="en-US" dirty="0">
                <a:solidFill>
                  <a:schemeClr val="tx1"/>
                </a:solidFill>
                <a:latin typeface="Bookman Old Style" charset="0"/>
                <a:ea typeface="Bookman Old Style" charset="0"/>
                <a:cs typeface="Bookman Old Style" charset="0"/>
              </a:rPr>
              <a:t>Public Comparable</a:t>
            </a:r>
            <a:endParaRPr lang="en-US" sz="3200" b="0" i="0" u="none" strike="noStrike" cap="none" dirty="0">
              <a:solidFill>
                <a:schemeClr val="tx1"/>
              </a:solidFill>
              <a:latin typeface="Bookman Old Style" charset="0"/>
              <a:ea typeface="Bookman Old Style" charset="0"/>
              <a:cs typeface="Bookman Old Style" charset="0"/>
              <a:sym typeface="Bookman Old Styl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65A7F2-D83A-467C-B947-96C1B0E82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94" y="2479089"/>
            <a:ext cx="8508611" cy="189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486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>
            <a:spLocks noGrp="1"/>
          </p:cNvSpPr>
          <p:nvPr>
            <p:ph type="sldNum" idx="12"/>
          </p:nvPr>
        </p:nvSpPr>
        <p:spPr>
          <a:xfrm>
            <a:off x="6705600" y="6356350"/>
            <a:ext cx="1981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"/>
              <a:buFont typeface="Bookman Old Style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15</a:t>
            </a:fld>
            <a:endParaRPr sz="1400" b="0" i="0" u="none" strike="noStrike" cap="none" dirty="0">
              <a:solidFill>
                <a:schemeClr val="dk2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1" name="Shape 260">
            <a:extLst>
              <a:ext uri="{FF2B5EF4-FFF2-40B4-BE49-F238E27FC236}">
                <a16:creationId xmlns:a16="http://schemas.microsoft.com/office/drawing/2014/main" id="{D82DFDFB-D34B-4339-AF2A-01B81A85B7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11978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lvl="0" indent="-203200"/>
            <a:r>
              <a:rPr lang="en-US" sz="3200" b="0" i="0" u="none" strike="noStrike" cap="none" dirty="0">
                <a:solidFill>
                  <a:schemeClr val="tx1"/>
                </a:solidFill>
                <a:latin typeface="Bookman Old Style" charset="0"/>
                <a:ea typeface="Bookman Old Style" charset="0"/>
                <a:cs typeface="Bookman Old Style" charset="0"/>
                <a:sym typeface="Bookman Old Style"/>
              </a:rPr>
              <a:t>Discounted Cash Flow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B0921C-873B-4CC3-ACD6-9E0E2F3D9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43" y="3673978"/>
            <a:ext cx="7876713" cy="26402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56A754-1D5B-4ADD-99E8-A5653EB675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643" y="1203398"/>
            <a:ext cx="7876713" cy="242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369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>
            <a:spLocks noGrp="1"/>
          </p:cNvSpPr>
          <p:nvPr>
            <p:ph type="sldNum" idx="12"/>
          </p:nvPr>
        </p:nvSpPr>
        <p:spPr>
          <a:xfrm>
            <a:off x="6705600" y="6356350"/>
            <a:ext cx="1981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"/>
              <a:buFont typeface="Bookman Old Style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16</a:t>
            </a:fld>
            <a:endParaRPr sz="1400" b="0" i="0" u="none" strike="noStrike" cap="none" dirty="0">
              <a:solidFill>
                <a:schemeClr val="dk2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1" name="Shape 260">
            <a:extLst>
              <a:ext uri="{FF2B5EF4-FFF2-40B4-BE49-F238E27FC236}">
                <a16:creationId xmlns:a16="http://schemas.microsoft.com/office/drawing/2014/main" id="{D82DFDFB-D34B-4339-AF2A-01B81A85B7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11978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lvl="0" indent="-203200"/>
            <a:r>
              <a:rPr lang="en-US" dirty="0">
                <a:solidFill>
                  <a:schemeClr val="tx1"/>
                </a:solidFill>
                <a:latin typeface="Bookman Old Style" charset="0"/>
                <a:ea typeface="Bookman Old Style" charset="0"/>
                <a:cs typeface="Bookman Old Style" charset="0"/>
              </a:rPr>
              <a:t>Discounted Cash Flow Output</a:t>
            </a:r>
            <a:endParaRPr lang="en-US" sz="3200" b="0" i="0" u="none" strike="noStrike" cap="none" dirty="0">
              <a:solidFill>
                <a:schemeClr val="tx1"/>
              </a:solidFill>
              <a:latin typeface="Bookman Old Style" charset="0"/>
              <a:ea typeface="Bookman Old Style" charset="0"/>
              <a:cs typeface="Bookman Old Style" charset="0"/>
              <a:sym typeface="Bookman Old Style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50F21F-9746-403E-B122-0B5A53F1B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116" y="1304951"/>
            <a:ext cx="2756517" cy="26052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6E822F-195A-4574-82ED-22648ABC39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0368" y="1271858"/>
            <a:ext cx="3116432" cy="29246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2181C2-B993-4861-B96F-282C75DF42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365791"/>
            <a:ext cx="8229600" cy="192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421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>
            <a:spLocks noGrp="1"/>
          </p:cNvSpPr>
          <p:nvPr>
            <p:ph type="sldNum" idx="12"/>
          </p:nvPr>
        </p:nvSpPr>
        <p:spPr>
          <a:xfrm>
            <a:off x="6705600" y="6356350"/>
            <a:ext cx="1981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"/>
              <a:buFont typeface="Bookman Old Style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17</a:t>
            </a:fld>
            <a:endParaRPr sz="1400" b="0" i="0" u="none" strike="noStrike" cap="none" dirty="0">
              <a:solidFill>
                <a:schemeClr val="dk2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55" name="Google Shape;155;p17"/>
          <p:cNvSpPr/>
          <p:nvPr/>
        </p:nvSpPr>
        <p:spPr>
          <a:xfrm>
            <a:off x="457200" y="6351628"/>
            <a:ext cx="77355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dk2"/>
              </a:buClr>
              <a:buSzPts val="1050"/>
            </a:pPr>
            <a:r>
              <a:rPr lang="en-US" sz="1050" b="0" i="1" u="none" strike="noStrike" cap="none" dirty="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Sources: Forbes, Harvard Business Review, Mining, SEC Filings</a:t>
            </a:r>
            <a:endParaRPr sz="1050" b="0" i="0" u="none" strike="noStrike" cap="none" dirty="0">
              <a:solidFill>
                <a:schemeClr val="dk2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575A7B3D-C586-492E-9AA5-BF3A7E7D18D5}"/>
              </a:ext>
            </a:extLst>
          </p:cNvPr>
          <p:cNvSpPr txBox="1">
            <a:spLocks/>
          </p:cNvSpPr>
          <p:nvPr/>
        </p:nvSpPr>
        <p:spPr>
          <a:xfrm>
            <a:off x="295276" y="1145918"/>
            <a:ext cx="8391524" cy="520571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74320" marR="0" lvl="0" indent="-6654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78E1A"/>
              </a:buClr>
              <a:buSzPct val="76000"/>
              <a:buFont typeface="Wingdings 3" panose="05040102010807070707" pitchFamily="18" charset="2"/>
              <a:buChar char="}"/>
              <a:defRPr sz="22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548640" marR="0" lvl="1" indent="-11887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0B76A"/>
              </a:buClr>
              <a:buSzPct val="76000"/>
              <a:buFont typeface="Wingdings 3" panose="05040102010807070707" pitchFamily="18" charset="2"/>
              <a:buChar char="}"/>
              <a:defRPr sz="18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822960" marR="0" lvl="2" indent="-8534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0B76A"/>
              </a:buClr>
              <a:buSzPct val="76000"/>
              <a:buFont typeface="Wingdings 3" panose="05040102010807070707" pitchFamily="18" charset="2"/>
              <a:buChar char="}"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1097280" marR="0" lvl="3" indent="-10350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BA1B3"/>
              </a:buClr>
              <a:buSzPct val="70000"/>
              <a:buFont typeface="Noto Sans Symbols"/>
              <a:buChar char="◻"/>
              <a:defRPr sz="15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1371600" marR="0" lvl="4" indent="-984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15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1645920" marR="0" lvl="5" indent="-3302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ct val="750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1828800" marR="0" lvl="6" indent="-603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2011679" marR="0" lvl="7" indent="-5270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2194560" marR="0" lvl="8" indent="-8001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ct val="750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indent="-173736">
              <a:buClr>
                <a:srgbClr val="212054"/>
              </a:buClr>
              <a:buFont typeface="Bookman Old Style" panose="02050604050505020204" pitchFamily="18" charset="0"/>
              <a:buChar char="►"/>
            </a:pPr>
            <a:r>
              <a:rPr lang="en-US" sz="1400" dirty="0"/>
              <a:t>Tesla faces increased competition for similar products and services from a growing list of established and new competitors</a:t>
            </a:r>
          </a:p>
          <a:p>
            <a:pPr marL="547688" lvl="1" indent="-173038">
              <a:buClr>
                <a:srgbClr val="212054"/>
              </a:buClr>
              <a:buFont typeface="Bookman Old Style" panose="02050604050505020204" pitchFamily="18" charset="0"/>
              <a:buChar char="►"/>
            </a:pPr>
            <a:r>
              <a:rPr lang="en-US" sz="1200" dirty="0">
                <a:solidFill>
                  <a:schemeClr val="tx1"/>
                </a:solidFill>
              </a:rPr>
              <a:t>Mitigant: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Tesla has an exclusive network of supercharging stations that solve an obstacle that many 	       other EV manufacturers have yet to successfully address – widespread fueling accessibility </a:t>
            </a:r>
          </a:p>
          <a:p>
            <a:pPr lvl="1" indent="-173736" defTabSz="1201738">
              <a:buClr>
                <a:srgbClr val="212054"/>
              </a:buClr>
              <a:buFont typeface="Bookman Old Style" panose="02050604050505020204" pitchFamily="18" charset="0"/>
              <a:buChar char="►"/>
            </a:pPr>
            <a:r>
              <a:rPr lang="en-US" sz="1200" dirty="0">
                <a:solidFill>
                  <a:schemeClr val="tx1"/>
                </a:solidFill>
              </a:rPr>
              <a:t>Mitigant: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Tesla continues to enjoy high consumer demand that is driven by modern design, 	  innovative technology, and high performance</a:t>
            </a:r>
          </a:p>
          <a:p>
            <a:pPr lvl="1" indent="-173736">
              <a:buClr>
                <a:srgbClr val="212054"/>
              </a:buClr>
              <a:buFont typeface="Bookman Old Style" panose="02050604050505020204" pitchFamily="18" charset="0"/>
              <a:buChar char="►"/>
            </a:pPr>
            <a:r>
              <a:rPr lang="en-US" sz="1200" dirty="0">
                <a:solidFill>
                  <a:schemeClr val="tx1"/>
                </a:solidFill>
              </a:rPr>
              <a:t>Mitigant: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Tesla has the most loyal customers of any car company with 73% of Tesla customers	       returning to buy/lease Teslas after they dispose of their present ones </a:t>
            </a:r>
          </a:p>
          <a:p>
            <a:pPr marL="374904" lvl="1" indent="0">
              <a:buClr>
                <a:srgbClr val="212054"/>
              </a:buClr>
              <a:buNone/>
            </a:pPr>
            <a:endParaRPr lang="en-US" sz="1200" dirty="0"/>
          </a:p>
          <a:p>
            <a:pPr indent="-173736">
              <a:buClr>
                <a:srgbClr val="212054"/>
              </a:buClr>
              <a:buFont typeface="Bookman Old Style" panose="02050604050505020204" pitchFamily="18" charset="0"/>
              <a:buChar char="►"/>
            </a:pPr>
            <a:r>
              <a:rPr lang="en-US" sz="1400" dirty="0">
                <a:latin typeface="Bookman Old Style" panose="02050604050505020204" pitchFamily="18" charset="0"/>
              </a:rPr>
              <a:t>Any supply chain disruptions related to lithium-ion cells may lead to bottlenecks </a:t>
            </a:r>
          </a:p>
          <a:p>
            <a:pPr lvl="1" indent="-173736">
              <a:buClr>
                <a:srgbClr val="212054"/>
              </a:buClr>
              <a:buFont typeface="Bookman Old Style" panose="02050604050505020204" pitchFamily="18" charset="0"/>
              <a:buChar char="►"/>
            </a:pPr>
            <a:r>
              <a:rPr lang="en-US" sz="1200" dirty="0">
                <a:solidFill>
                  <a:schemeClr val="tx1"/>
                </a:solidFill>
              </a:rPr>
              <a:t>Mitigant: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Tesla has a diverse and reliable lineup of battery suppliers including Panasonic, CATL, LG 	       Chem, and Samsung SDI</a:t>
            </a:r>
          </a:p>
          <a:p>
            <a:pPr lvl="1" indent="-173736">
              <a:buClr>
                <a:srgbClr val="212054"/>
              </a:buClr>
              <a:buFont typeface="Bookman Old Style" panose="02050604050505020204" pitchFamily="18" charset="0"/>
              <a:buChar char="►"/>
            </a:pPr>
            <a:r>
              <a:rPr lang="en-US" sz="1200" dirty="0">
                <a:solidFill>
                  <a:schemeClr val="tx1"/>
                </a:solidFill>
              </a:rPr>
              <a:t>Mitigant: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Tesla has acquired 10K+ acres of land to mine its own lithium in Nevada, with plans to 	         manufacture a significant portion of its battery cell needs in-house</a:t>
            </a:r>
          </a:p>
          <a:p>
            <a:pPr marL="374904" lvl="1" indent="0">
              <a:buClr>
                <a:srgbClr val="212054"/>
              </a:buClr>
              <a:buNone/>
            </a:pPr>
            <a:endParaRPr lang="en-US" sz="1000" dirty="0">
              <a:latin typeface="Bookman Old Style" panose="02050604050505020204" pitchFamily="18" charset="0"/>
            </a:endParaRPr>
          </a:p>
          <a:p>
            <a:pPr indent="-173736">
              <a:buClr>
                <a:srgbClr val="212054"/>
              </a:buClr>
              <a:buFont typeface="Bookman Old Style" panose="02050604050505020204" pitchFamily="18" charset="0"/>
              <a:buChar char="►"/>
            </a:pPr>
            <a:r>
              <a:rPr lang="en-US" sz="1400" dirty="0">
                <a:solidFill>
                  <a:schemeClr val="tx1"/>
                </a:solidFill>
                <a:latin typeface="Bookman Old Style" panose="02050604050505020204" pitchFamily="18" charset="0"/>
              </a:rPr>
              <a:t>Consumers question Tesla’s safety after recent crash </a:t>
            </a:r>
            <a:r>
              <a:rPr lang="en-US" sz="1000" dirty="0">
                <a:solidFill>
                  <a:schemeClr val="tx1"/>
                </a:solidFill>
                <a:latin typeface="Bookman Old Style" panose="02050604050505020204" pitchFamily="18" charset="0"/>
              </a:rPr>
              <a:t>	</a:t>
            </a:r>
          </a:p>
          <a:p>
            <a:pPr lvl="1" indent="-173736">
              <a:buClr>
                <a:srgbClr val="212054"/>
              </a:buClr>
              <a:buFont typeface="Bookman Old Style" panose="02050604050505020204" pitchFamily="18" charset="0"/>
              <a:buChar char="►"/>
            </a:pPr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</a:rPr>
              <a:t>Mitigant: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The recent crash was a result of Tesla system misuse </a:t>
            </a:r>
          </a:p>
          <a:p>
            <a:pPr lvl="1" indent="-173736">
              <a:buClr>
                <a:srgbClr val="212054"/>
              </a:buClr>
              <a:buFont typeface="Bookman Old Style" panose="02050604050505020204" pitchFamily="18" charset="0"/>
              <a:buChar char="►"/>
            </a:pPr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</a:rPr>
              <a:t>Mitigant: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Model S, X &amp; 3 achieved the lowest overall probability of injury of any vehicle ever tested by 	       the U.S. government’s New Car Assessment Program</a:t>
            </a:r>
          </a:p>
          <a:p>
            <a:pPr lvl="1" indent="-173736">
              <a:buClr>
                <a:srgbClr val="212054"/>
              </a:buClr>
              <a:buFont typeface="Bookman Old Style" panose="02050604050505020204" pitchFamily="18" charset="0"/>
              <a:buChar char="►"/>
            </a:pPr>
            <a:r>
              <a:rPr lang="en-US" sz="1200" dirty="0">
                <a:solidFill>
                  <a:schemeClr val="tx1"/>
                </a:solidFill>
              </a:rPr>
              <a:t>Mitigant: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In Q1 of 2021 Tesla registered 1 accident for every 4.19M miles driven with Autopilot &amp; 1 	       accident for every 978K miles driven without Autopilot. In contrast, The National Highway 	       Traffic Safety Administration recorded that there is an automobile crash every 484K miles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 </a:t>
            </a:r>
          </a:p>
          <a:p>
            <a:pPr marL="374904" lvl="1" indent="0">
              <a:buClr>
                <a:srgbClr val="212054"/>
              </a:buClr>
              <a:buNone/>
            </a:pPr>
            <a:endParaRPr lang="en-US" sz="1200" dirty="0">
              <a:latin typeface="Bookman Old Style" panose="020506040505050202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4511BE7-C5A2-4D50-9F9E-A1D5BB2AC660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Bookman Old Style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>
              <a:spcBef>
                <a:spcPts val="0"/>
              </a:spcBef>
              <a:buSzPct val="1000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SzPct val="1000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SzPct val="1000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SzPct val="1000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SzPct val="1000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SzPct val="1000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SzPct val="1000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SzPct val="100000"/>
              <a:buFont typeface="Arial"/>
              <a:buNone/>
              <a:defRPr sz="1800"/>
            </a:lvl9pPr>
          </a:lstStyle>
          <a:p>
            <a:r>
              <a:rPr lang="en-US" dirty="0">
                <a:solidFill>
                  <a:schemeClr val="tx1"/>
                </a:solidFill>
              </a:rPr>
              <a:t>Potential Risks &amp; Mitigants</a:t>
            </a:r>
          </a:p>
        </p:txBody>
      </p:sp>
    </p:spTree>
    <p:extLst>
      <p:ext uri="{BB962C8B-B14F-4D97-AF65-F5344CB8AC3E}">
        <p14:creationId xmlns:p14="http://schemas.microsoft.com/office/powerpoint/2010/main" val="3064704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6E015-FA7A-46B3-8874-7278EA749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1572" y="3054202"/>
            <a:ext cx="4720856" cy="749596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Q&amp;A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A45DA1-D470-4C05-8D84-0BC9CEE236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Bookman Old Style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18</a:t>
            </a:fld>
            <a:endParaRPr lang="en-US" sz="1400" b="0" i="0" u="none" strike="noStrike" cap="none">
              <a:solidFill>
                <a:schemeClr val="dk2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2479476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6E015-FA7A-46B3-8874-7278EA749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1572" y="3054202"/>
            <a:ext cx="4720856" cy="749596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Appendix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A45DA1-D470-4C05-8D84-0BC9CEE236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Bookman Old Style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19</a:t>
            </a:fld>
            <a:endParaRPr lang="en-US" sz="1400" b="0" i="0" u="none" strike="noStrike" cap="none">
              <a:solidFill>
                <a:schemeClr val="dk2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828622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-22225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53"/>
              </a:buClr>
              <a:buSzPct val="25000"/>
              <a:buFont typeface="Bookman Old Style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Bookman Old Style"/>
                <a:ea typeface="Bookman Old Style"/>
                <a:cs typeface="Bookman Old Style"/>
                <a:sym typeface="Bookman Old Style"/>
              </a:rPr>
              <a:pPr marL="0" marR="0" lvl="0" indent="-22225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64653"/>
                </a:buClr>
                <a:buSzPct val="25000"/>
                <a:buFont typeface="Bookman Old Style"/>
                <a:buNone/>
                <a:tabLst/>
                <a:defRPr/>
              </a:pPr>
              <a:t>2</a:t>
            </a:fld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graphicFrame>
        <p:nvGraphicFramePr>
          <p:cNvPr id="14" name="Chart 13"/>
          <p:cNvGraphicFramePr>
            <a:graphicFrameLocks/>
          </p:cNvGraphicFramePr>
          <p:nvPr/>
        </p:nvGraphicFramePr>
        <p:xfrm>
          <a:off x="4670582" y="4001688"/>
          <a:ext cx="3657600" cy="2314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57193" y="6364048"/>
            <a:ext cx="59150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1" u="none" strike="noStrike" kern="0" cap="none" spc="0" normalizeH="0" baseline="0" noProof="0" dirty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Bookman Old Style"/>
                <a:ea typeface="Bookman Old Style"/>
                <a:cs typeface="Bookman Old Style"/>
                <a:sym typeface="Arial"/>
              </a:rPr>
              <a:t>Sources: </a:t>
            </a:r>
            <a:r>
              <a:rPr kumimoji="0" lang="en-US" sz="1050" b="0" i="1" u="none" strike="noStrike" kern="0" cap="none" spc="0" normalizeH="0" baseline="0" noProof="0" dirty="0" err="1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Bookman Old Style"/>
                <a:ea typeface="Bookman Old Style"/>
                <a:cs typeface="Bookman Old Style"/>
                <a:sym typeface="Arial"/>
              </a:rPr>
              <a:t>Electrek</a:t>
            </a:r>
            <a:r>
              <a:rPr kumimoji="0" lang="en-US" sz="1050" b="0" i="1" u="none" strike="noStrike" kern="0" cap="none" spc="0" normalizeH="0" baseline="0" noProof="0" dirty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Bookman Old Style"/>
                <a:ea typeface="Bookman Old Style"/>
                <a:cs typeface="Bookman Old Style"/>
                <a:sym typeface="Arial"/>
              </a:rPr>
              <a:t>, BCG, Company Financials, Yahoo Finance, CAPIQ, Forbes, Statista</a:t>
            </a:r>
          </a:p>
        </p:txBody>
      </p:sp>
      <p:sp>
        <p:nvSpPr>
          <p:cNvPr id="26" name="Shape 227"/>
          <p:cNvSpPr txBox="1"/>
          <p:nvPr/>
        </p:nvSpPr>
        <p:spPr>
          <a:xfrm>
            <a:off x="4697490" y="1297514"/>
            <a:ext cx="4016217" cy="274320"/>
          </a:xfrm>
          <a:prstGeom prst="rect">
            <a:avLst/>
          </a:prstGeom>
          <a:solidFill>
            <a:srgbClr val="212054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-22225" algn="ctr">
              <a:buClr>
                <a:schemeClr val="lt1"/>
              </a:buClr>
              <a:buSzPct val="25000"/>
              <a:buFont typeface="Bookman Old Style"/>
              <a:defRPr>
                <a:solidFill>
                  <a:schemeClr val="bg1"/>
                </a:solidFill>
                <a:latin typeface="Bookman Old Style"/>
                <a:ea typeface="Bookman Old Style"/>
                <a:cs typeface="Bookman Old Style"/>
              </a:defRPr>
            </a:lvl1pPr>
          </a:lstStyle>
          <a:p>
            <a:pPr>
              <a:buClr>
                <a:srgbClr val="FFFFFF"/>
              </a:buClr>
              <a:defRPr/>
            </a:pPr>
            <a:r>
              <a:rPr lang="en-US" dirty="0">
                <a:solidFill>
                  <a:srgbClr val="FFFFFF"/>
                </a:solidFill>
                <a:sym typeface="Bookman Old Style"/>
              </a:rPr>
              <a:t>Revenue Estimates ($B)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ookman Old Style"/>
              <a:sym typeface="Bookman Old Style"/>
            </a:endParaRPr>
          </a:p>
        </p:txBody>
      </p:sp>
      <p:sp>
        <p:nvSpPr>
          <p:cNvPr id="28" name="Shape 227"/>
          <p:cNvSpPr txBox="1"/>
          <p:nvPr/>
        </p:nvSpPr>
        <p:spPr>
          <a:xfrm>
            <a:off x="457193" y="1297514"/>
            <a:ext cx="4016217" cy="274320"/>
          </a:xfrm>
          <a:prstGeom prst="rect">
            <a:avLst/>
          </a:prstGeom>
          <a:solidFill>
            <a:srgbClr val="212054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Bookman Old Style"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Business Description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4" name="Shape 227"/>
          <p:cNvSpPr txBox="1"/>
          <p:nvPr/>
        </p:nvSpPr>
        <p:spPr>
          <a:xfrm>
            <a:off x="4697490" y="3716405"/>
            <a:ext cx="4014216" cy="274319"/>
          </a:xfrm>
          <a:prstGeom prst="rect">
            <a:avLst/>
          </a:prstGeom>
          <a:solidFill>
            <a:srgbClr val="212054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-22225" algn="ctr">
              <a:buClr>
                <a:schemeClr val="lt1"/>
              </a:buClr>
              <a:buSzPct val="25000"/>
              <a:buFont typeface="Bookman Old Style"/>
              <a:defRPr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</a:defRPr>
            </a:lvl1pPr>
          </a:lstStyle>
          <a:p>
            <a:pPr marL="0" marR="0" lvl="0" indent="-22225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Bookman Old Style"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sym typeface="Bookman Old Style"/>
              </a:rPr>
              <a:t>Revenue Breakdown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ookman Old Style"/>
              <a:sym typeface="Bookman Old Style"/>
            </a:endParaRPr>
          </a:p>
        </p:txBody>
      </p:sp>
      <p:sp>
        <p:nvSpPr>
          <p:cNvPr id="16" name="Shape 264">
            <a:extLst>
              <a:ext uri="{FF2B5EF4-FFF2-40B4-BE49-F238E27FC236}">
                <a16:creationId xmlns:a16="http://schemas.microsoft.com/office/drawing/2014/main" id="{DC2B4CD3-C291-4499-9BF1-7D3B608589B5}"/>
              </a:ext>
            </a:extLst>
          </p:cNvPr>
          <p:cNvSpPr/>
          <p:nvPr/>
        </p:nvSpPr>
        <p:spPr>
          <a:xfrm>
            <a:off x="457193" y="3716404"/>
            <a:ext cx="4014216" cy="274320"/>
          </a:xfrm>
          <a:prstGeom prst="rect">
            <a:avLst/>
          </a:prstGeom>
          <a:solidFill>
            <a:srgbClr val="212054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270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Bookman Old Style"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Bookman Old Style" panose="02050604050505020204" pitchFamily="18" charset="0"/>
                <a:ea typeface="Microsoft JhengHei Light" panose="020B0304030504040204" pitchFamily="34" charset="-120"/>
                <a:cs typeface="Bookman Old Style"/>
                <a:sym typeface="Bookman Old Style"/>
              </a:rPr>
              <a:t>Business Highlights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ookman Old Style" panose="02050604050505020204" pitchFamily="18" charset="0"/>
              <a:ea typeface="Microsoft JhengHei Light" panose="020B0304030504040204" pitchFamily="34" charset="-120"/>
              <a:cs typeface="Bookman Old Style"/>
              <a:sym typeface="Bookman Old Style"/>
            </a:endParaRPr>
          </a:p>
        </p:txBody>
      </p:sp>
      <p:sp>
        <p:nvSpPr>
          <p:cNvPr id="7" name="Shape 226">
            <a:extLst>
              <a:ext uri="{FF2B5EF4-FFF2-40B4-BE49-F238E27FC236}">
                <a16:creationId xmlns:a16="http://schemas.microsoft.com/office/drawing/2014/main" id="{FD1DA8DC-7417-4155-8D5B-8763709510B9}"/>
              </a:ext>
            </a:extLst>
          </p:cNvPr>
          <p:cNvSpPr txBox="1">
            <a:spLocks/>
          </p:cNvSpPr>
          <p:nvPr/>
        </p:nvSpPr>
        <p:spPr>
          <a:xfrm>
            <a:off x="457193" y="1638057"/>
            <a:ext cx="4016217" cy="20121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74320" marR="0" lvl="0" indent="-88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78E1A"/>
              </a:buClr>
              <a:buSzPct val="76000"/>
              <a:buFont typeface="Wingdings 3" panose="05040102010807070707" pitchFamily="18" charset="2"/>
              <a:buChar char="}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548640" marR="0" lvl="1" indent="-11887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0B76A"/>
              </a:buClr>
              <a:buSzPct val="76000"/>
              <a:buFont typeface="Wingdings 3" panose="05040102010807070707" pitchFamily="18" charset="2"/>
              <a:buChar char="}"/>
              <a:defRPr sz="18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737616" marR="0" lvl="2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0B76A"/>
              </a:buClr>
              <a:buSzPct val="76000"/>
              <a:buFont typeface="Wingdings 3" panose="05040102010807070707" pitchFamily="18" charset="2"/>
              <a:buNone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1097280" marR="0" lvl="3" indent="-10350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BA1B3"/>
              </a:buClr>
              <a:buSzPct val="70000"/>
              <a:buFont typeface="Noto Sans Symbols"/>
              <a:buChar char="◻"/>
              <a:defRPr sz="15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1371600" marR="0" lvl="4" indent="-984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15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1645920" marR="0" lvl="5" indent="-3302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ct val="750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1828800" marR="0" lvl="6" indent="-603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2011679" marR="0" lvl="7" indent="-5270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2194560" marR="0" lvl="8" indent="-8001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ct val="750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171450" indent="-171450">
              <a:buClr>
                <a:srgbClr val="212054"/>
              </a:buClr>
              <a:buFont typeface="Bookman Old Style" panose="02050604050505020204" pitchFamily="18" charset="0"/>
              <a:buChar char="►"/>
              <a:defRPr/>
            </a:pPr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</a:rPr>
              <a:t>TSLA was formed in 2003 by Elon Musk and 5 other founders</a:t>
            </a:r>
          </a:p>
          <a:p>
            <a:pPr marL="171450" indent="-171450">
              <a:buClr>
                <a:srgbClr val="212054"/>
              </a:buClr>
              <a:buFont typeface="Bookman Old Style" panose="02050604050505020204" pitchFamily="18" charset="0"/>
              <a:buChar char="►"/>
              <a:defRPr/>
            </a:pPr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</a:rPr>
              <a:t>TSLA is located in the Bay Area and has manufactures in Fremont, Shanghai, and Berlin</a:t>
            </a:r>
          </a:p>
          <a:p>
            <a:pPr marL="171450" indent="-171450">
              <a:buClr>
                <a:srgbClr val="212054"/>
              </a:buClr>
              <a:buFont typeface="Bookman Old Style" panose="02050604050505020204" pitchFamily="18" charset="0"/>
              <a:buChar char="►"/>
              <a:defRPr/>
            </a:pPr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</a:rPr>
              <a:t>World’s largest EV manufacturer and distributer</a:t>
            </a:r>
            <a:r>
              <a:rPr lang="en-US" sz="1000" dirty="0">
                <a:solidFill>
                  <a:schemeClr val="tx1"/>
                </a:solidFill>
                <a:latin typeface="Bookman Old Style" panose="02050604050505020204" pitchFamily="18" charset="0"/>
              </a:rPr>
              <a:t>, </a:t>
            </a:r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</a:rPr>
              <a:t>accounting for 80% EVs sold in the U.S. in 2020</a:t>
            </a:r>
          </a:p>
          <a:p>
            <a:pPr marL="171450" indent="-171450">
              <a:buClr>
                <a:srgbClr val="212054"/>
              </a:buClr>
              <a:buFont typeface="Bookman Old Style" panose="02050604050505020204" pitchFamily="18" charset="0"/>
              <a:buChar char="►"/>
              <a:defRPr/>
            </a:pPr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</a:rPr>
              <a:t>The 5</a:t>
            </a:r>
            <a:r>
              <a:rPr lang="en-US" sz="1200" baseline="30000" dirty="0">
                <a:solidFill>
                  <a:schemeClr val="tx1"/>
                </a:solidFill>
                <a:latin typeface="Bookman Old Style" panose="02050604050505020204" pitchFamily="18" charset="0"/>
              </a:rPr>
              <a:t>th</a:t>
            </a:r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</a:rPr>
              <a:t> most innovative company in 2021</a:t>
            </a:r>
          </a:p>
          <a:p>
            <a:pPr marL="171450" indent="-171450">
              <a:buClr>
                <a:srgbClr val="212054"/>
              </a:buClr>
              <a:buFont typeface="Bookman Old Style" panose="02050604050505020204" pitchFamily="18" charset="0"/>
              <a:buChar char="►"/>
              <a:defRPr/>
            </a:pPr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</a:rPr>
              <a:t>Tesla short sellers lost $40.1B in 2020</a:t>
            </a:r>
          </a:p>
          <a:p>
            <a:pPr marL="171450" indent="-171450">
              <a:buClr>
                <a:srgbClr val="212054"/>
              </a:buClr>
              <a:buFont typeface="Bookman Old Style" panose="02050604050505020204" pitchFamily="18" charset="0"/>
              <a:buChar char="►"/>
              <a:defRPr/>
            </a:pPr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</a:rPr>
              <a:t>TSLA has 70,000 employees (+50% YoY)</a:t>
            </a:r>
          </a:p>
        </p:txBody>
      </p:sp>
      <p:sp>
        <p:nvSpPr>
          <p:cNvPr id="17" name="Shape 226">
            <a:extLst>
              <a:ext uri="{FF2B5EF4-FFF2-40B4-BE49-F238E27FC236}">
                <a16:creationId xmlns:a16="http://schemas.microsoft.com/office/drawing/2014/main" id="{F9A6C567-5331-4209-9DC0-94F52F608F71}"/>
              </a:ext>
            </a:extLst>
          </p:cNvPr>
          <p:cNvSpPr txBox="1">
            <a:spLocks/>
          </p:cNvSpPr>
          <p:nvPr/>
        </p:nvSpPr>
        <p:spPr>
          <a:xfrm>
            <a:off x="457193" y="4056947"/>
            <a:ext cx="4014216" cy="225926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74320" marR="0" lvl="0" indent="-88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78E1A"/>
              </a:buClr>
              <a:buSzPct val="76000"/>
              <a:buFont typeface="Wingdings 3" panose="05040102010807070707" pitchFamily="18" charset="2"/>
              <a:buChar char="}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548640" marR="0" lvl="1" indent="-11887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0B76A"/>
              </a:buClr>
              <a:buSzPct val="76000"/>
              <a:buFont typeface="Wingdings 3" panose="05040102010807070707" pitchFamily="18" charset="2"/>
              <a:buChar char="}"/>
              <a:defRPr sz="18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737616" marR="0" lvl="2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0B76A"/>
              </a:buClr>
              <a:buSzPct val="76000"/>
              <a:buFont typeface="Wingdings 3" panose="05040102010807070707" pitchFamily="18" charset="2"/>
              <a:buNone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1097280" marR="0" lvl="3" indent="-10350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BA1B3"/>
              </a:buClr>
              <a:buSzPct val="70000"/>
              <a:buFont typeface="Noto Sans Symbols"/>
              <a:buChar char="◻"/>
              <a:defRPr sz="15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1371600" marR="0" lvl="4" indent="-984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15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1645920" marR="0" lvl="5" indent="-3302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ct val="750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1828800" marR="0" lvl="6" indent="-603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2011679" marR="0" lvl="7" indent="-5270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2194560" marR="0" lvl="8" indent="-8001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ct val="750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171450" indent="-171450">
              <a:buClr>
                <a:srgbClr val="212054"/>
              </a:buClr>
              <a:buFont typeface="Bookman Old Style" panose="02050604050505020204" pitchFamily="18" charset="0"/>
              <a:buChar char="►"/>
              <a:defRPr/>
            </a:pPr>
            <a:r>
              <a:rPr lang="en-US" sz="1200" dirty="0"/>
              <a:t>$0.00 spent on advertising where competitors in the auto industry advertising expenses are expected to be $13B in 2021 growing at a 13% CAGR from 2011 to 2021</a:t>
            </a:r>
          </a:p>
          <a:p>
            <a:pPr marL="171450" indent="-171450">
              <a:buClr>
                <a:srgbClr val="212054"/>
              </a:buClr>
              <a:buFont typeface="Bookman Old Style" panose="02050604050505020204" pitchFamily="18" charset="0"/>
              <a:buChar char="►"/>
              <a:defRPr/>
            </a:pPr>
            <a:r>
              <a:rPr lang="en-US" sz="1200" dirty="0"/>
              <a:t>Fremont increased capacity for Model S and X</a:t>
            </a:r>
          </a:p>
          <a:p>
            <a:pPr marL="171450" indent="-171450">
              <a:buClr>
                <a:srgbClr val="212054"/>
              </a:buClr>
              <a:buFont typeface="Bookman Old Style" panose="02050604050505020204" pitchFamily="18" charset="0"/>
              <a:buChar char="►"/>
              <a:defRPr/>
            </a:pPr>
            <a:r>
              <a:rPr lang="en-US" sz="1200" dirty="0"/>
              <a:t>Shanghai has stable Model 3 production at 250K vehicles/year with increased production at 550K vehicles in 2020</a:t>
            </a:r>
          </a:p>
          <a:p>
            <a:pPr marL="171450" indent="-171450">
              <a:buClr>
                <a:srgbClr val="212054"/>
              </a:buClr>
              <a:buFont typeface="Bookman Old Style" panose="02050604050505020204" pitchFamily="18" charset="0"/>
              <a:buChar char="►"/>
              <a:defRPr/>
            </a:pPr>
            <a:r>
              <a:rPr lang="en-US" sz="1200" dirty="0"/>
              <a:t>Despite the pandemic, Tesla’s electric car shipments reached close to 500K (+36% YoY)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/>
              <a:sym typeface="Bookman Old Style"/>
            </a:endParaRPr>
          </a:p>
        </p:txBody>
      </p:sp>
      <p:sp>
        <p:nvSpPr>
          <p:cNvPr id="18" name="Shape 260">
            <a:extLst>
              <a:ext uri="{FF2B5EF4-FFF2-40B4-BE49-F238E27FC236}">
                <a16:creationId xmlns:a16="http://schemas.microsoft.com/office/drawing/2014/main" id="{8315C8BD-5391-42F2-A7A7-CB571CE227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11978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lvl="0" indent="-203200"/>
            <a:r>
              <a:rPr lang="en-US" sz="3200" b="0" i="0" u="none" strike="noStrike" cap="none" dirty="0">
                <a:solidFill>
                  <a:schemeClr val="tx1"/>
                </a:solidFill>
                <a:latin typeface="Bookman Old Style" charset="0"/>
                <a:ea typeface="Bookman Old Style" charset="0"/>
                <a:cs typeface="Bookman Old Style" charset="0"/>
                <a:sym typeface="Bookman Old Style"/>
              </a:rPr>
              <a:t>Company Overview</a:t>
            </a:r>
          </a:p>
        </p:txBody>
      </p:sp>
      <p:graphicFrame>
        <p:nvGraphicFramePr>
          <p:cNvPr id="19" name="Chart 18">
            <a:hlinkClick r:id="rId4" action="ppaction://hlinkfile"/>
            <a:extLst>
              <a:ext uri="{FF2B5EF4-FFF2-40B4-BE49-F238E27FC236}">
                <a16:creationId xmlns:a16="http://schemas.microsoft.com/office/drawing/2014/main" id="{8C0AA923-5D5F-4481-98CD-9647050D39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9991036"/>
              </p:ext>
            </p:extLst>
          </p:nvPr>
        </p:nvGraphicFramePr>
        <p:xfrm>
          <a:off x="4695488" y="1571834"/>
          <a:ext cx="4016217" cy="2076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B5FEB76C-02AB-46C8-BB62-5F40ECB437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0407143"/>
              </p:ext>
            </p:extLst>
          </p:nvPr>
        </p:nvGraphicFramePr>
        <p:xfrm>
          <a:off x="4695488" y="3990724"/>
          <a:ext cx="3991312" cy="23621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5487282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>
            <a:spLocks noGrp="1"/>
          </p:cNvSpPr>
          <p:nvPr>
            <p:ph type="sldNum" idx="12"/>
          </p:nvPr>
        </p:nvSpPr>
        <p:spPr>
          <a:xfrm>
            <a:off x="6705600" y="6356350"/>
            <a:ext cx="1981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"/>
              <a:buFont typeface="Bookman Old Style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20</a:t>
            </a:fld>
            <a:endParaRPr sz="1400" b="0" i="0" u="none" strike="noStrike" cap="none" dirty="0">
              <a:solidFill>
                <a:schemeClr val="dk2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55" name="Google Shape;155;p17"/>
          <p:cNvSpPr/>
          <p:nvPr/>
        </p:nvSpPr>
        <p:spPr>
          <a:xfrm>
            <a:off x="457200" y="6351628"/>
            <a:ext cx="77355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dk2"/>
              </a:buClr>
              <a:buSzPts val="1050"/>
            </a:pPr>
            <a:r>
              <a:rPr lang="en-US" sz="1050" b="0" i="1" u="none" strike="noStrike" cap="none" dirty="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Sources: Yahoo Finance, Investop</a:t>
            </a:r>
            <a:r>
              <a:rPr lang="en-US" sz="1050" i="1" dirty="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edia </a:t>
            </a:r>
            <a:r>
              <a:rPr lang="en-US" sz="1050" b="0" i="1" u="none" strike="noStrike" cap="none" dirty="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Bookman Old Style"/>
              <a:buNone/>
            </a:pPr>
            <a:endParaRPr sz="1050" b="0" i="0" u="none" strike="noStrike" cap="none" dirty="0">
              <a:solidFill>
                <a:schemeClr val="dk2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5">
                <a:extLst>
                  <a:ext uri="{FF2B5EF4-FFF2-40B4-BE49-F238E27FC236}">
                    <a16:creationId xmlns:a16="http://schemas.microsoft.com/office/drawing/2014/main" id="{575A7B3D-C586-492E-9AA5-BF3A7E7D18D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8816" y="1145918"/>
                <a:ext cx="8507983" cy="5089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274320" marR="0" lvl="0" indent="-66548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E78E1A"/>
                  </a:buClr>
                  <a:buSzPct val="76000"/>
                  <a:buFont typeface="Wingdings 3" panose="05040102010807070707" pitchFamily="18" charset="2"/>
                  <a:buChar char="}"/>
                  <a:defRPr sz="2200" b="0" i="0" u="none" strike="noStrike" cap="none">
                    <a:solidFill>
                      <a:schemeClr val="dk1"/>
                    </a:solidFill>
                    <a:latin typeface="Bookman Old Style"/>
                    <a:ea typeface="Bookman Old Style"/>
                    <a:cs typeface="Bookman Old Style"/>
                    <a:sym typeface="Bookman Old Style"/>
                  </a:defRPr>
                </a:lvl1pPr>
                <a:lvl2pPr marL="548640" marR="0" lvl="1" indent="-118872" algn="l" rtl="0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0B76A"/>
                  </a:buClr>
                  <a:buSzPct val="76000"/>
                  <a:buFont typeface="Wingdings 3" panose="05040102010807070707" pitchFamily="18" charset="2"/>
                  <a:buChar char="}"/>
                  <a:defRPr sz="1800" b="0" i="0" u="none" strike="noStrike" cap="none">
                    <a:solidFill>
                      <a:schemeClr val="dk2"/>
                    </a:solidFill>
                    <a:latin typeface="Bookman Old Style"/>
                    <a:ea typeface="Bookman Old Style"/>
                    <a:cs typeface="Bookman Old Style"/>
                    <a:sym typeface="Bookman Old Style"/>
                  </a:defRPr>
                </a:lvl2pPr>
                <a:lvl3pPr marL="822960" marR="0" lvl="2" indent="-85344" algn="l" rtl="0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0B76A"/>
                  </a:buClr>
                  <a:buSzPct val="76000"/>
                  <a:buFont typeface="Wingdings 3" panose="05040102010807070707" pitchFamily="18" charset="2"/>
                  <a:buChar char="}"/>
                  <a:defRPr sz="1600" b="0" i="0" u="none" strike="noStrike" cap="none">
                    <a:solidFill>
                      <a:schemeClr val="dk1"/>
                    </a:solidFill>
                    <a:latin typeface="Bookman Old Style"/>
                    <a:ea typeface="Bookman Old Style"/>
                    <a:cs typeface="Bookman Old Style"/>
                    <a:sym typeface="Bookman Old Style"/>
                  </a:defRPr>
                </a:lvl3pPr>
                <a:lvl4pPr marL="1097280" marR="0" lvl="3" indent="-103505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8BA1B3"/>
                  </a:buClr>
                  <a:buSzPct val="70000"/>
                  <a:buFont typeface="Noto Sans Symbols"/>
                  <a:buChar char="◻"/>
                  <a:defRPr sz="1500" b="0" i="0" u="none" strike="noStrike" cap="none">
                    <a:solidFill>
                      <a:schemeClr val="dk1"/>
                    </a:solidFill>
                    <a:latin typeface="Bookman Old Style"/>
                    <a:ea typeface="Bookman Old Style"/>
                    <a:cs typeface="Bookman Old Style"/>
                    <a:sym typeface="Bookman Old Style"/>
                  </a:defRPr>
                </a:lvl4pPr>
                <a:lvl5pPr marL="1371600" marR="0" lvl="4" indent="-98425" algn="l" rtl="0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chemeClr val="accent2"/>
                  </a:buClr>
                  <a:buSzPct val="70000"/>
                  <a:buFont typeface="Noto Sans Symbols"/>
                  <a:buChar char="◻"/>
                  <a:defRPr sz="1500" b="0" i="0" u="none" strike="noStrike" cap="none">
                    <a:solidFill>
                      <a:schemeClr val="dk1"/>
                    </a:solidFill>
                    <a:latin typeface="Bookman Old Style"/>
                    <a:ea typeface="Bookman Old Style"/>
                    <a:cs typeface="Bookman Old Style"/>
                    <a:sym typeface="Bookman Old Style"/>
                  </a:defRPr>
                </a:lvl5pPr>
                <a:lvl6pPr marL="1645920" marR="0" lvl="5" indent="-33020" algn="l" rtl="0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8BA1B3"/>
                  </a:buClr>
                  <a:buSzPct val="75000"/>
                  <a:buFont typeface="Noto Sans Symbols"/>
                  <a:buChar char="▶"/>
                  <a:defRPr sz="1600" b="0" i="0" u="none" strike="noStrike" cap="none">
                    <a:solidFill>
                      <a:schemeClr val="dk1"/>
                    </a:solidFill>
                    <a:latin typeface="Bookman Old Style"/>
                    <a:ea typeface="Bookman Old Style"/>
                    <a:cs typeface="Bookman Old Style"/>
                    <a:sym typeface="Bookman Old Style"/>
                  </a:defRPr>
                </a:lvl6pPr>
                <a:lvl7pPr marL="1828800" marR="0" lvl="6" indent="-60325" algn="l" rtl="0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646C8F"/>
                  </a:buClr>
                  <a:buSzPct val="75000"/>
                  <a:buFont typeface="Noto Sans Symbols"/>
                  <a:buChar char="▶"/>
                  <a:defRPr sz="1400" b="0" i="0" u="none" strike="noStrike" cap="none">
                    <a:solidFill>
                      <a:schemeClr val="dk1"/>
                    </a:solidFill>
                    <a:latin typeface="Bookman Old Style"/>
                    <a:ea typeface="Bookman Old Style"/>
                    <a:cs typeface="Bookman Old Style"/>
                    <a:sym typeface="Bookman Old Style"/>
                  </a:defRPr>
                </a:lvl7pPr>
                <a:lvl8pPr marL="2011679" marR="0" lvl="7" indent="-52703" algn="l" rtl="0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BABABA"/>
                  </a:buClr>
                  <a:buSzPct val="75000"/>
                  <a:buFont typeface="Noto Sans Symbols"/>
                  <a:buChar char="▶"/>
                  <a:defRPr sz="1400" b="0" i="0" u="none" strike="noStrike" cap="none">
                    <a:solidFill>
                      <a:schemeClr val="dk1"/>
                    </a:solidFill>
                    <a:latin typeface="Bookman Old Style"/>
                    <a:ea typeface="Bookman Old Style"/>
                    <a:cs typeface="Bookman Old Style"/>
                    <a:sym typeface="Bookman Old Style"/>
                  </a:defRPr>
                </a:lvl8pPr>
                <a:lvl9pPr marL="2194560" marR="0" lvl="8" indent="-80010" algn="l" rtl="0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9FB8CD"/>
                  </a:buClr>
                  <a:buSzPct val="75000"/>
                  <a:buFont typeface="Noto Sans Symbols"/>
                  <a:buChar char="▶"/>
                  <a:defRPr sz="1200" b="0" i="0" u="none" strike="noStrike" cap="none">
                    <a:solidFill>
                      <a:schemeClr val="dk1"/>
                    </a:solidFill>
                    <a:latin typeface="Bookman Old Style"/>
                    <a:ea typeface="Bookman Old Style"/>
                    <a:cs typeface="Bookman Old Style"/>
                    <a:sym typeface="Bookman Old Style"/>
                  </a:defRPr>
                </a:lvl9pPr>
              </a:lstStyle>
              <a:p>
                <a:pPr indent="-173736">
                  <a:buClr>
                    <a:srgbClr val="1A4E66"/>
                  </a:buClr>
                  <a:buFont typeface="Bookman Old Style" panose="02050604050505020204" pitchFamily="18" charset="0"/>
                  <a:buChar char="►"/>
                </a:pP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𝐵𝑒𝑡𝑎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𝐶𝑜𝑟𝑟𝑒𝑙𝑎𝑡𝑖𝑜𝑛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𝑏𝑒𝑡𝑤𝑒𝑒𝑛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𝑇𝑆𝐿𝐴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𝑆𝑃𝑌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∗ (</m:t>
                    </m:r>
                    <m:f>
                      <m:fPr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𝑆𝑡𝑎𝑛𝑑𝑎𝑟𝑑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𝐷𝑒𝑣𝑖𝑎𝑡𝑖𝑜𝑛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𝑇𝑆𝐿𝐴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𝑟𝑒𝑡𝑢𝑟𝑛𝑠</m:t>
                        </m:r>
                      </m:num>
                      <m:den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𝑆𝑡𝑎𝑛𝑑𝑎𝑟𝑑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𝐷𝑒𝑣𝑖𝑎𝑡𝑖𝑜𝑛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𝑆𝑃𝑌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𝑟𝑒𝑡𝑢𝑟𝑛𝑠</m:t>
                        </m:r>
                      </m:den>
                    </m:f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>
                  <a:solidFill>
                    <a:schemeClr val="tx1"/>
                  </a:solidFill>
                  <a:latin typeface="Bookman Old Style" panose="02050604050505020204" pitchFamily="18" charset="0"/>
                </a:endParaRPr>
              </a:p>
              <a:p>
                <a:pPr indent="-173736">
                  <a:buClr>
                    <a:srgbClr val="1A4E66"/>
                  </a:buClr>
                  <a:buFont typeface="Bookman Old Style" panose="02050604050505020204" pitchFamily="18" charset="0"/>
                  <a:buChar char="►"/>
                </a:pPr>
                <a:r>
                  <a:rPr lang="en-US" sz="1200" dirty="0"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  <a:t>Yahoo Finance Beta: 2.01</a:t>
                </a:r>
                <a:endParaRPr lang="en-US" sz="800" dirty="0">
                  <a:solidFill>
                    <a:schemeClr val="tx1"/>
                  </a:solidFill>
                  <a:latin typeface="Bookman Old Style" panose="02050604050505020204" pitchFamily="18" charset="0"/>
                </a:endParaRPr>
              </a:p>
              <a:p>
                <a:pPr lvl="1" indent="-173736">
                  <a:buClr>
                    <a:srgbClr val="1A4E66"/>
                  </a:buClr>
                  <a:buFont typeface="Bookman Old Style" panose="02050604050505020204" pitchFamily="18" charset="0"/>
                  <a:buChar char="►"/>
                </a:pPr>
                <a:r>
                  <a:rPr lang="en-US" sz="1200" dirty="0">
                    <a:solidFill>
                      <a:schemeClr val="tx1"/>
                    </a:solidFill>
                  </a:rPr>
                  <a:t>Flaws:</a:t>
                </a:r>
              </a:p>
              <a:p>
                <a:pPr lvl="2" indent="-173736">
                  <a:buClr>
                    <a:srgbClr val="1A4E66"/>
                  </a:buClr>
                  <a:buFont typeface="Bookman Old Style" panose="02050604050505020204" pitchFamily="18" charset="0"/>
                  <a:buChar char="►"/>
                </a:pPr>
                <a:r>
                  <a:rPr lang="en-US" sz="1200" dirty="0">
                    <a:solidFill>
                      <a:schemeClr val="tx1"/>
                    </a:solidFill>
                  </a:rPr>
                  <a:t>TSLA is the 6</a:t>
                </a:r>
                <a:r>
                  <a:rPr lang="en-US" sz="1200" baseline="30000" dirty="0">
                    <a:solidFill>
                      <a:schemeClr val="tx1"/>
                    </a:solidFill>
                  </a:rPr>
                  <a:t>th</a:t>
                </a:r>
                <a:r>
                  <a:rPr lang="en-US" sz="1200" dirty="0">
                    <a:solidFill>
                      <a:schemeClr val="tx1"/>
                    </a:solidFill>
                  </a:rPr>
                  <a:t> largest position in the SPY, therefore TSLA has a stronger pull </a:t>
                </a:r>
              </a:p>
              <a:p>
                <a:pPr lvl="3" indent="-173736">
                  <a:buClr>
                    <a:srgbClr val="1A4E66"/>
                  </a:buClr>
                  <a:buFont typeface="Bookman Old Style" panose="02050604050505020204" pitchFamily="18" charset="0"/>
                  <a:buChar char="►"/>
                </a:pPr>
                <a:r>
                  <a:rPr lang="en-US" sz="1200" dirty="0">
                    <a:solidFill>
                      <a:schemeClr val="tx1"/>
                    </a:solidFill>
                  </a:rPr>
                  <a:t>Test correlations before tesla was in the SPY or take TESLA out of the SPY </a:t>
                </a:r>
              </a:p>
              <a:p>
                <a:pPr lvl="2" indent="-173736">
                  <a:buClr>
                    <a:srgbClr val="1A4E66"/>
                  </a:buClr>
                  <a:buFont typeface="Bookman Old Style" panose="02050604050505020204" pitchFamily="18" charset="0"/>
                  <a:buChar char="►"/>
                </a:pPr>
                <a:r>
                  <a:rPr lang="en-US" sz="1200" dirty="0">
                    <a:solidFill>
                      <a:schemeClr val="tx1"/>
                    </a:solidFill>
                  </a:rPr>
                  <a:t>Yahoo Finance uses monthly returns to calculate Beta. Ex. January 1</a:t>
                </a:r>
                <a:r>
                  <a:rPr lang="en-US" sz="1200" baseline="30000" dirty="0">
                    <a:solidFill>
                      <a:schemeClr val="tx1"/>
                    </a:solidFill>
                  </a:rPr>
                  <a:t>st</a:t>
                </a:r>
                <a:r>
                  <a:rPr lang="en-US" sz="1200" dirty="0">
                    <a:solidFill>
                      <a:schemeClr val="tx1"/>
                    </a:solidFill>
                  </a:rPr>
                  <a:t>, February 1</a:t>
                </a:r>
                <a:r>
                  <a:rPr lang="en-US" sz="1200" baseline="30000" dirty="0">
                    <a:solidFill>
                      <a:schemeClr val="tx1"/>
                    </a:solidFill>
                  </a:rPr>
                  <a:t>st</a:t>
                </a:r>
                <a:r>
                  <a:rPr lang="en-US" sz="1200" dirty="0">
                    <a:solidFill>
                      <a:schemeClr val="tx1"/>
                    </a:solidFill>
                  </a:rPr>
                  <a:t>, etc. </a:t>
                </a:r>
              </a:p>
              <a:p>
                <a:pPr lvl="3" indent="-173736">
                  <a:buClr>
                    <a:srgbClr val="1A4E66"/>
                  </a:buClr>
                  <a:buFont typeface="Bookman Old Style" panose="02050604050505020204" pitchFamily="18" charset="0"/>
                  <a:buChar char="►"/>
                </a:pPr>
                <a:r>
                  <a:rPr lang="en-US" sz="1000" dirty="0">
                    <a:solidFill>
                      <a:schemeClr val="tx1"/>
                    </a:solidFill>
                  </a:rPr>
                  <a:t>However, instead of using monthly returns, when you use daily returns it lowers the Beta as it provides ~30x more data, making it more accurate </a:t>
                </a:r>
                <a:endParaRPr lang="en-US" sz="1200" dirty="0">
                  <a:solidFill>
                    <a:schemeClr val="tx1"/>
                  </a:solidFill>
                </a:endParaRPr>
              </a:p>
              <a:p>
                <a:pPr indent="-173736">
                  <a:buClr>
                    <a:srgbClr val="1A4E66"/>
                  </a:buClr>
                  <a:buFont typeface="Bookman Old Style" panose="02050604050505020204" pitchFamily="18" charset="0"/>
                  <a:buChar char="►"/>
                </a:pPr>
                <a:r>
                  <a:rPr lang="en-US" sz="1200" dirty="0">
                    <a:solidFill>
                      <a:schemeClr val="tx1"/>
                    </a:solidFill>
                  </a:rPr>
                  <a:t>Re-calculated Beta: 1.60</a:t>
                </a:r>
              </a:p>
            </p:txBody>
          </p:sp>
        </mc:Choice>
        <mc:Fallback xmlns="">
          <p:sp>
            <p:nvSpPr>
              <p:cNvPr id="2" name="Text Placeholder 5">
                <a:extLst>
                  <a:ext uri="{FF2B5EF4-FFF2-40B4-BE49-F238E27FC236}">
                    <a16:creationId xmlns:a16="http://schemas.microsoft.com/office/drawing/2014/main" id="{575A7B3D-C586-492E-9AA5-BF3A7E7D1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16" y="1145918"/>
                <a:ext cx="8507983" cy="50890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Shape 260">
            <a:extLst>
              <a:ext uri="{FF2B5EF4-FFF2-40B4-BE49-F238E27FC236}">
                <a16:creationId xmlns:a16="http://schemas.microsoft.com/office/drawing/2014/main" id="{D82DFDFB-D34B-4339-AF2A-01B81A85B7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11978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lvl="0" indent="-203200"/>
            <a:r>
              <a:rPr lang="en-US" dirty="0">
                <a:solidFill>
                  <a:schemeClr val="tx1"/>
                </a:solidFill>
                <a:latin typeface="Bookman Old Style" charset="0"/>
                <a:ea typeface="Bookman Old Style" charset="0"/>
                <a:cs typeface="Bookman Old Style" charset="0"/>
              </a:rPr>
              <a:t>Recalculating Beta</a:t>
            </a:r>
            <a:endParaRPr lang="en-US" sz="3200" b="0" i="0" u="none" strike="noStrike" cap="none" dirty="0">
              <a:solidFill>
                <a:schemeClr val="tx1"/>
              </a:solidFill>
              <a:latin typeface="Bookman Old Style" charset="0"/>
              <a:ea typeface="Bookman Old Style" charset="0"/>
              <a:cs typeface="Bookman Old Style" charset="0"/>
              <a:sym typeface="Bookman Old Style"/>
            </a:endParaRPr>
          </a:p>
        </p:txBody>
      </p:sp>
      <p:sp>
        <p:nvSpPr>
          <p:cNvPr id="7" name="Shape 227">
            <a:extLst>
              <a:ext uri="{FF2B5EF4-FFF2-40B4-BE49-F238E27FC236}">
                <a16:creationId xmlns:a16="http://schemas.microsoft.com/office/drawing/2014/main" id="{5ACDAEE7-B118-412B-A5F9-B3C2746AFDE1}"/>
              </a:ext>
            </a:extLst>
          </p:cNvPr>
          <p:cNvSpPr txBox="1"/>
          <p:nvPr/>
        </p:nvSpPr>
        <p:spPr>
          <a:xfrm>
            <a:off x="4697490" y="3716405"/>
            <a:ext cx="4014216" cy="274319"/>
          </a:xfrm>
          <a:prstGeom prst="rect">
            <a:avLst/>
          </a:prstGeom>
          <a:solidFill>
            <a:srgbClr val="212054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-22225" algn="ctr">
              <a:buClr>
                <a:schemeClr val="lt1"/>
              </a:buClr>
              <a:buSzPct val="25000"/>
              <a:buFont typeface="Bookman Old Style"/>
              <a:defRPr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</a:defRPr>
            </a:lvl1pPr>
          </a:lstStyle>
          <a:p>
            <a:pPr marL="0" marR="0" lvl="0" indent="-22225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Bookman Old Style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sym typeface="Bookman Old Style"/>
              </a:rPr>
              <a:t>S&amp;P 500 Daily Returns</a:t>
            </a:r>
          </a:p>
        </p:txBody>
      </p:sp>
      <p:sp>
        <p:nvSpPr>
          <p:cNvPr id="8" name="Shape 264">
            <a:extLst>
              <a:ext uri="{FF2B5EF4-FFF2-40B4-BE49-F238E27FC236}">
                <a16:creationId xmlns:a16="http://schemas.microsoft.com/office/drawing/2014/main" id="{A331E40B-B39B-485F-9D45-6C45C5A64679}"/>
              </a:ext>
            </a:extLst>
          </p:cNvPr>
          <p:cNvSpPr/>
          <p:nvPr/>
        </p:nvSpPr>
        <p:spPr>
          <a:xfrm>
            <a:off x="457193" y="3716404"/>
            <a:ext cx="4014216" cy="274320"/>
          </a:xfrm>
          <a:prstGeom prst="rect">
            <a:avLst/>
          </a:prstGeom>
          <a:solidFill>
            <a:srgbClr val="212054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270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Bookman Old Style"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Bookman Old Style" panose="02050604050505020204" pitchFamily="18" charset="0"/>
                <a:ea typeface="Microsoft JhengHei Light" panose="020B0304030504040204" pitchFamily="34" charset="-120"/>
                <a:cs typeface="Bookman Old Style"/>
                <a:sym typeface="Bookman Old Style"/>
              </a:rPr>
              <a:t>TSLA Daily Returns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FD1C6AE-EE4E-44F8-89C5-C6CA34FA9CED}"/>
              </a:ext>
            </a:extLst>
          </p:cNvPr>
          <p:cNvGraphicFramePr>
            <a:graphicFrameLocks/>
          </p:cNvGraphicFramePr>
          <p:nvPr/>
        </p:nvGraphicFramePr>
        <p:xfrm>
          <a:off x="4724889" y="3990724"/>
          <a:ext cx="3961910" cy="23609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3251BC9F-77CB-4FD5-9559-3321FEF25102}"/>
              </a:ext>
            </a:extLst>
          </p:cNvPr>
          <p:cNvGraphicFramePr>
            <a:graphicFrameLocks/>
          </p:cNvGraphicFramePr>
          <p:nvPr/>
        </p:nvGraphicFramePr>
        <p:xfrm>
          <a:off x="457193" y="3990724"/>
          <a:ext cx="4014217" cy="23609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172502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-22225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53"/>
              </a:buClr>
              <a:buSzPct val="25000"/>
              <a:buFont typeface="Bookman Old Style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Bookman Old Style"/>
                <a:ea typeface="Bookman Old Style"/>
                <a:cs typeface="Bookman Old Style"/>
                <a:sym typeface="Bookman Old Style"/>
              </a:rPr>
              <a:pPr marL="0" marR="0" lvl="0" indent="-22225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64653"/>
                </a:buClr>
                <a:buSzPct val="25000"/>
                <a:buFont typeface="Bookman Old Style"/>
                <a:buNone/>
                <a:tabLst/>
                <a:defRPr/>
              </a:pPr>
              <a:t>3</a:t>
            </a:fld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graphicFrame>
        <p:nvGraphicFramePr>
          <p:cNvPr id="14" name="Chart 13"/>
          <p:cNvGraphicFramePr>
            <a:graphicFrameLocks/>
          </p:cNvGraphicFramePr>
          <p:nvPr/>
        </p:nvGraphicFramePr>
        <p:xfrm>
          <a:off x="4670582" y="4001688"/>
          <a:ext cx="3657600" cy="2314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57194" y="6354523"/>
            <a:ext cx="53241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1" u="none" strike="noStrike" kern="0" cap="none" spc="0" normalizeH="0" baseline="0" noProof="0" dirty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Bookman Old Style"/>
                <a:ea typeface="Bookman Old Style"/>
                <a:cs typeface="Bookman Old Style"/>
                <a:sym typeface="Arial"/>
              </a:rPr>
              <a:t>Sources: Company Website, </a:t>
            </a:r>
            <a:r>
              <a:rPr kumimoji="0" lang="en-US" sz="1050" b="0" i="1" u="none" strike="noStrike" kern="0" cap="none" spc="0" normalizeH="0" baseline="0" noProof="0" dirty="0" err="1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Bookman Old Style"/>
                <a:ea typeface="Bookman Old Style"/>
                <a:cs typeface="Bookman Old Style"/>
                <a:sym typeface="Arial"/>
              </a:rPr>
              <a:t>Electrek</a:t>
            </a:r>
            <a:r>
              <a:rPr kumimoji="0" lang="en-US" sz="1050" b="0" i="1" u="none" strike="noStrike" kern="0" cap="none" spc="0" normalizeH="0" baseline="0" noProof="0" dirty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Bookman Old Style"/>
                <a:ea typeface="Bookman Old Style"/>
                <a:cs typeface="Bookman Old Style"/>
                <a:sym typeface="Arial"/>
              </a:rPr>
              <a:t>, U.S. Department of Energy, Evcompare.io</a:t>
            </a:r>
          </a:p>
        </p:txBody>
      </p:sp>
      <p:sp>
        <p:nvSpPr>
          <p:cNvPr id="7" name="Shape 226">
            <a:extLst>
              <a:ext uri="{FF2B5EF4-FFF2-40B4-BE49-F238E27FC236}">
                <a16:creationId xmlns:a16="http://schemas.microsoft.com/office/drawing/2014/main" id="{FD1DA8DC-7417-4155-8D5B-8763709510B9}"/>
              </a:ext>
            </a:extLst>
          </p:cNvPr>
          <p:cNvSpPr txBox="1">
            <a:spLocks/>
          </p:cNvSpPr>
          <p:nvPr/>
        </p:nvSpPr>
        <p:spPr>
          <a:xfrm>
            <a:off x="457193" y="2699139"/>
            <a:ext cx="2158786" cy="19756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74320" marR="0" lvl="0" indent="-88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78E1A"/>
              </a:buClr>
              <a:buSzPct val="76000"/>
              <a:buFont typeface="Wingdings 3" panose="05040102010807070707" pitchFamily="18" charset="2"/>
              <a:buChar char="}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548640" marR="0" lvl="1" indent="-11887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0B76A"/>
              </a:buClr>
              <a:buSzPct val="76000"/>
              <a:buFont typeface="Wingdings 3" panose="05040102010807070707" pitchFamily="18" charset="2"/>
              <a:buChar char="}"/>
              <a:defRPr sz="18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737616" marR="0" lvl="2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0B76A"/>
              </a:buClr>
              <a:buSzPct val="76000"/>
              <a:buFont typeface="Wingdings 3" panose="05040102010807070707" pitchFamily="18" charset="2"/>
              <a:buNone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1097280" marR="0" lvl="3" indent="-10350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BA1B3"/>
              </a:buClr>
              <a:buSzPct val="70000"/>
              <a:buFont typeface="Noto Sans Symbols"/>
              <a:buChar char="◻"/>
              <a:defRPr sz="15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1371600" marR="0" lvl="4" indent="-984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15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1645920" marR="0" lvl="5" indent="-3302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ct val="750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1828800" marR="0" lvl="6" indent="-603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2011679" marR="0" lvl="7" indent="-5270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2194560" marR="0" lvl="8" indent="-8001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ct val="750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171450" indent="-171450">
              <a:buClr>
                <a:srgbClr val="212054"/>
              </a:buClr>
              <a:buFont typeface="Bookman Old Style" panose="02050604050505020204" pitchFamily="18" charset="0"/>
              <a:buChar char="►"/>
              <a:defRPr/>
            </a:pPr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</a:rPr>
              <a:t>Autopilot &amp; Full Self Driving (FSD) </a:t>
            </a:r>
          </a:p>
          <a:p>
            <a:pPr marL="171450" indent="-171450">
              <a:buClr>
                <a:srgbClr val="212054"/>
              </a:buClr>
              <a:buFont typeface="Bookman Old Style" panose="02050604050505020204" pitchFamily="18" charset="0"/>
              <a:buChar char="►"/>
              <a:defRPr/>
            </a:pPr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</a:rPr>
              <a:t>2020’s 5</a:t>
            </a:r>
            <a:r>
              <a:rPr lang="en-US" sz="1200" baseline="30000" dirty="0">
                <a:solidFill>
                  <a:schemeClr val="tx1"/>
                </a:solidFill>
                <a:latin typeface="Bookman Old Style" panose="02050604050505020204" pitchFamily="18" charset="0"/>
              </a:rPr>
              <a:t>th</a:t>
            </a:r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</a:rPr>
              <a:t> most sold EV</a:t>
            </a:r>
          </a:p>
          <a:p>
            <a:pPr marL="171450" indent="-171450">
              <a:buClr>
                <a:srgbClr val="212054"/>
              </a:buClr>
              <a:buFont typeface="Bookman Old Style" panose="02050604050505020204" pitchFamily="18" charset="0"/>
              <a:buChar char="►"/>
              <a:defRPr/>
            </a:pPr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</a:rPr>
              <a:t>Accounts for the 15</a:t>
            </a:r>
            <a:r>
              <a:rPr lang="en-US" sz="1200" baseline="30000" dirty="0">
                <a:solidFill>
                  <a:schemeClr val="tx1"/>
                </a:solidFill>
                <a:latin typeface="Bookman Old Style" panose="02050604050505020204" pitchFamily="18" charset="0"/>
              </a:rPr>
              <a:t>th</a:t>
            </a:r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</a:rPr>
              <a:t> and 16</a:t>
            </a:r>
            <a:r>
              <a:rPr lang="en-US" sz="1200" baseline="30000" dirty="0">
                <a:solidFill>
                  <a:schemeClr val="tx1"/>
                </a:solidFill>
                <a:latin typeface="Bookman Old Style" panose="02050604050505020204" pitchFamily="18" charset="0"/>
              </a:rPr>
              <a:t>th</a:t>
            </a:r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</a:rPr>
              <a:t> top cars for combined MPG</a:t>
            </a:r>
          </a:p>
          <a:p>
            <a:pPr marL="171450" indent="-171450">
              <a:buClr>
                <a:srgbClr val="212054"/>
              </a:buClr>
              <a:buFont typeface="Bookman Old Style" panose="02050604050505020204" pitchFamily="18" charset="0"/>
              <a:buChar char="►"/>
              <a:defRPr/>
            </a:pPr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</a:rPr>
              <a:t>Made of aluminum</a:t>
            </a:r>
          </a:p>
          <a:p>
            <a:pPr marL="171450" indent="-171450">
              <a:buClr>
                <a:srgbClr val="212054"/>
              </a:buClr>
              <a:buFont typeface="Bookman Old Style" panose="02050604050505020204" pitchFamily="18" charset="0"/>
              <a:buChar char="►"/>
              <a:defRPr/>
            </a:pPr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</a:rPr>
              <a:t>5-seater</a:t>
            </a:r>
          </a:p>
          <a:p>
            <a:pPr marL="171450" indent="-171450">
              <a:buClr>
                <a:srgbClr val="212054"/>
              </a:buClr>
              <a:buFont typeface="Bookman Old Style" panose="02050604050505020204" pitchFamily="18" charset="0"/>
              <a:buChar char="►"/>
              <a:defRPr/>
            </a:pPr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</a:rPr>
              <a:t>Plaid+ </a:t>
            </a:r>
          </a:p>
          <a:p>
            <a:pPr marL="445770" lvl="1" indent="-171450">
              <a:buClr>
                <a:srgbClr val="212054"/>
              </a:buClr>
              <a:buFont typeface="Bookman Old Style" panose="02050604050505020204" pitchFamily="18" charset="0"/>
              <a:buChar char="►"/>
              <a:defRPr/>
            </a:pPr>
            <a:r>
              <a:rPr lang="en-US" sz="1000" dirty="0">
                <a:solidFill>
                  <a:schemeClr val="tx1"/>
                </a:solidFill>
                <a:latin typeface="Bookman Old Style" panose="02050604050505020204" pitchFamily="18" charset="0"/>
              </a:rPr>
              <a:t>520 mile range </a:t>
            </a:r>
          </a:p>
          <a:p>
            <a:pPr marL="445770" lvl="1" indent="-171450">
              <a:buClr>
                <a:srgbClr val="212054"/>
              </a:buClr>
              <a:buFont typeface="Bookman Old Style" panose="02050604050505020204" pitchFamily="18" charset="0"/>
              <a:buChar char="►"/>
              <a:defRPr/>
            </a:pPr>
            <a:r>
              <a:rPr lang="en-US" sz="1000" dirty="0">
                <a:solidFill>
                  <a:schemeClr val="tx1"/>
                </a:solidFill>
                <a:latin typeface="Bookman Old Style" panose="02050604050505020204" pitchFamily="18" charset="0"/>
              </a:rPr>
              <a:t>&lt;1.99 0s – 60s</a:t>
            </a:r>
          </a:p>
          <a:p>
            <a:pPr marL="445770" lvl="1" indent="-171450">
              <a:buClr>
                <a:srgbClr val="212054"/>
              </a:buClr>
              <a:buFont typeface="Bookman Old Style" panose="02050604050505020204" pitchFamily="18" charset="0"/>
              <a:buChar char="►"/>
              <a:defRPr/>
            </a:pPr>
            <a:r>
              <a:rPr lang="en-US" sz="1000" dirty="0">
                <a:solidFill>
                  <a:schemeClr val="tx1"/>
                </a:solidFill>
                <a:latin typeface="Bookman Old Style" panose="02050604050505020204" pitchFamily="18" charset="0"/>
              </a:rPr>
              <a:t>200mph top speed </a:t>
            </a:r>
          </a:p>
          <a:p>
            <a:pPr marL="445770" lvl="1" indent="-171450">
              <a:buClr>
                <a:srgbClr val="212054"/>
              </a:buClr>
              <a:buFont typeface="Bookman Old Style" panose="02050604050505020204" pitchFamily="18" charset="0"/>
              <a:buChar char="►"/>
              <a:defRPr/>
            </a:pPr>
            <a:r>
              <a:rPr lang="en-US" sz="1000" dirty="0">
                <a:solidFill>
                  <a:schemeClr val="tx1"/>
                </a:solidFill>
                <a:latin typeface="Bookman Old Style" panose="02050604050505020204" pitchFamily="18" charset="0"/>
              </a:rPr>
              <a:t>1,100+ hp peak power</a:t>
            </a:r>
          </a:p>
          <a:p>
            <a:pPr marL="445770" lvl="1" indent="-171450">
              <a:buClr>
                <a:srgbClr val="212054"/>
              </a:buClr>
              <a:buFont typeface="Bookman Old Style" panose="02050604050505020204" pitchFamily="18" charset="0"/>
              <a:buChar char="►"/>
              <a:defRPr/>
            </a:pPr>
            <a:r>
              <a:rPr lang="en-US" sz="1000" dirty="0">
                <a:solidFill>
                  <a:schemeClr val="tx1"/>
                </a:solidFill>
                <a:latin typeface="Bookman Old Style" panose="02050604050505020204" pitchFamily="18" charset="0"/>
              </a:rPr>
              <a:t>28 cu ft cargo</a:t>
            </a:r>
          </a:p>
          <a:p>
            <a:pPr marL="171450" indent="-171450">
              <a:buClr>
                <a:srgbClr val="212054"/>
              </a:buClr>
              <a:buFont typeface="Bookman Old Style" panose="02050604050505020204" pitchFamily="18" charset="0"/>
              <a:buChar char="►"/>
              <a:defRPr/>
            </a:pPr>
            <a:endParaRPr lang="en-US" sz="1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274320" lvl="1" indent="0">
              <a:buClr>
                <a:srgbClr val="212054"/>
              </a:buClr>
              <a:buNone/>
              <a:defRPr/>
            </a:pPr>
            <a:endParaRPr lang="en-US" sz="1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274320" lvl="1" indent="0">
              <a:buClr>
                <a:srgbClr val="212054"/>
              </a:buClr>
              <a:buNone/>
              <a:defRPr/>
            </a:pPr>
            <a:endParaRPr lang="en-US" sz="1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" name="Shape 260">
            <a:extLst>
              <a:ext uri="{FF2B5EF4-FFF2-40B4-BE49-F238E27FC236}">
                <a16:creationId xmlns:a16="http://schemas.microsoft.com/office/drawing/2014/main" id="{8315C8BD-5391-42F2-A7A7-CB571CE227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11978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lvl="0" indent="-203200"/>
            <a:r>
              <a:rPr lang="en-US" sz="3200" b="0" i="0" u="none" strike="noStrike" cap="none" dirty="0">
                <a:solidFill>
                  <a:schemeClr val="tx1"/>
                </a:solidFill>
                <a:latin typeface="Bookman Old Style" charset="0"/>
                <a:ea typeface="Bookman Old Style" charset="0"/>
                <a:cs typeface="Bookman Old Style" charset="0"/>
                <a:sym typeface="Bookman Old Style"/>
              </a:rPr>
              <a:t>Flagship Vehicle Segment Overview</a:t>
            </a:r>
          </a:p>
        </p:txBody>
      </p:sp>
      <p:sp>
        <p:nvSpPr>
          <p:cNvPr id="20" name="Shape 227">
            <a:extLst>
              <a:ext uri="{FF2B5EF4-FFF2-40B4-BE49-F238E27FC236}">
                <a16:creationId xmlns:a16="http://schemas.microsoft.com/office/drawing/2014/main" id="{EA19CF5B-7910-4965-9B89-810B6E98FD2C}"/>
              </a:ext>
            </a:extLst>
          </p:cNvPr>
          <p:cNvSpPr txBox="1"/>
          <p:nvPr/>
        </p:nvSpPr>
        <p:spPr>
          <a:xfrm>
            <a:off x="457193" y="1289771"/>
            <a:ext cx="2038186" cy="274320"/>
          </a:xfrm>
          <a:prstGeom prst="rect">
            <a:avLst/>
          </a:prstGeom>
          <a:solidFill>
            <a:srgbClr val="212054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Bookman Old Style"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Model 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3" name="Shape 227">
            <a:extLst>
              <a:ext uri="{FF2B5EF4-FFF2-40B4-BE49-F238E27FC236}">
                <a16:creationId xmlns:a16="http://schemas.microsoft.com/office/drawing/2014/main" id="{BA8BD351-6922-4648-8982-2D7AA10D5BBF}"/>
              </a:ext>
            </a:extLst>
          </p:cNvPr>
          <p:cNvSpPr txBox="1"/>
          <p:nvPr/>
        </p:nvSpPr>
        <p:spPr>
          <a:xfrm>
            <a:off x="2521000" y="1289771"/>
            <a:ext cx="2038186" cy="274320"/>
          </a:xfrm>
          <a:prstGeom prst="rect">
            <a:avLst/>
          </a:prstGeom>
          <a:solidFill>
            <a:srgbClr val="212054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Bookman Old Style"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Model 3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9" name="Shape 227">
            <a:extLst>
              <a:ext uri="{FF2B5EF4-FFF2-40B4-BE49-F238E27FC236}">
                <a16:creationId xmlns:a16="http://schemas.microsoft.com/office/drawing/2014/main" id="{EE82251F-E749-4683-958F-E8AF51189604}"/>
              </a:ext>
            </a:extLst>
          </p:cNvPr>
          <p:cNvSpPr txBox="1"/>
          <p:nvPr/>
        </p:nvSpPr>
        <p:spPr>
          <a:xfrm>
            <a:off x="6648614" y="1289771"/>
            <a:ext cx="2038186" cy="274320"/>
          </a:xfrm>
          <a:prstGeom prst="rect">
            <a:avLst/>
          </a:prstGeom>
          <a:solidFill>
            <a:srgbClr val="212054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Bookman Old Style"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Model Y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30" name="Shape 227">
            <a:extLst>
              <a:ext uri="{FF2B5EF4-FFF2-40B4-BE49-F238E27FC236}">
                <a16:creationId xmlns:a16="http://schemas.microsoft.com/office/drawing/2014/main" id="{5682541E-9967-4275-B51E-F24D012C8F46}"/>
              </a:ext>
            </a:extLst>
          </p:cNvPr>
          <p:cNvSpPr txBox="1"/>
          <p:nvPr/>
        </p:nvSpPr>
        <p:spPr>
          <a:xfrm>
            <a:off x="4584807" y="1289771"/>
            <a:ext cx="2038186" cy="274320"/>
          </a:xfrm>
          <a:prstGeom prst="rect">
            <a:avLst/>
          </a:prstGeom>
          <a:solidFill>
            <a:srgbClr val="212054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Bookman Old Style"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Model X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4" name="Picture 3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B3ED065E-38D7-4B5E-A865-8D05AD1654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963" t="41649" r="43250" b="32574"/>
          <a:stretch/>
        </p:blipFill>
        <p:spPr>
          <a:xfrm>
            <a:off x="423082" y="1672394"/>
            <a:ext cx="2008905" cy="936344"/>
          </a:xfrm>
          <a:prstGeom prst="rect">
            <a:avLst/>
          </a:prstGeom>
        </p:spPr>
      </p:pic>
      <p:pic>
        <p:nvPicPr>
          <p:cNvPr id="8" name="Picture 7" descr="Graphical user interface, text, application, website&#10;&#10;Description automatically generated">
            <a:extLst>
              <a:ext uri="{FF2B5EF4-FFF2-40B4-BE49-F238E27FC236}">
                <a16:creationId xmlns:a16="http://schemas.microsoft.com/office/drawing/2014/main" id="{16A3C6FA-500C-43C3-9A50-A8FD3E03521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690" t="40537" r="43285" b="33218"/>
          <a:stretch/>
        </p:blipFill>
        <p:spPr>
          <a:xfrm>
            <a:off x="2521001" y="1589162"/>
            <a:ext cx="2038186" cy="977484"/>
          </a:xfrm>
          <a:prstGeom prst="rect">
            <a:avLst/>
          </a:prstGeom>
        </p:spPr>
      </p:pic>
      <p:pic>
        <p:nvPicPr>
          <p:cNvPr id="10" name="Picture 9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80253F7A-5783-4B7B-B18C-13F1C9CD381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145" t="40538" r="43863" b="35188"/>
          <a:stretch/>
        </p:blipFill>
        <p:spPr>
          <a:xfrm>
            <a:off x="4584808" y="1595488"/>
            <a:ext cx="2038186" cy="890863"/>
          </a:xfrm>
          <a:prstGeom prst="rect">
            <a:avLst/>
          </a:prstGeom>
        </p:spPr>
      </p:pic>
      <p:pic>
        <p:nvPicPr>
          <p:cNvPr id="13" name="Picture 12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C433C073-B13C-4DD4-B80C-9F989BD2E74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453" t="39536" r="42636" b="34261"/>
          <a:stretch/>
        </p:blipFill>
        <p:spPr>
          <a:xfrm>
            <a:off x="6682732" y="1589162"/>
            <a:ext cx="1981200" cy="917523"/>
          </a:xfrm>
          <a:prstGeom prst="rect">
            <a:avLst/>
          </a:prstGeom>
        </p:spPr>
      </p:pic>
      <p:sp>
        <p:nvSpPr>
          <p:cNvPr id="33" name="Shape 226">
            <a:extLst>
              <a:ext uri="{FF2B5EF4-FFF2-40B4-BE49-F238E27FC236}">
                <a16:creationId xmlns:a16="http://schemas.microsoft.com/office/drawing/2014/main" id="{11F6010F-EE10-41B7-8655-1EF102B21CD8}"/>
              </a:ext>
            </a:extLst>
          </p:cNvPr>
          <p:cNvSpPr txBox="1">
            <a:spLocks/>
          </p:cNvSpPr>
          <p:nvPr/>
        </p:nvSpPr>
        <p:spPr>
          <a:xfrm>
            <a:off x="2511796" y="2699139"/>
            <a:ext cx="2158786" cy="219131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74320" marR="0" lvl="0" indent="-88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78E1A"/>
              </a:buClr>
              <a:buSzPct val="76000"/>
              <a:buFont typeface="Wingdings 3" panose="05040102010807070707" pitchFamily="18" charset="2"/>
              <a:buChar char="}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548640" marR="0" lvl="1" indent="-11887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0B76A"/>
              </a:buClr>
              <a:buSzPct val="76000"/>
              <a:buFont typeface="Wingdings 3" panose="05040102010807070707" pitchFamily="18" charset="2"/>
              <a:buChar char="}"/>
              <a:defRPr sz="18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737616" marR="0" lvl="2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0B76A"/>
              </a:buClr>
              <a:buSzPct val="76000"/>
              <a:buFont typeface="Wingdings 3" panose="05040102010807070707" pitchFamily="18" charset="2"/>
              <a:buNone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1097280" marR="0" lvl="3" indent="-10350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BA1B3"/>
              </a:buClr>
              <a:buSzPct val="70000"/>
              <a:buFont typeface="Noto Sans Symbols"/>
              <a:buChar char="◻"/>
              <a:defRPr sz="15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1371600" marR="0" lvl="4" indent="-984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15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1645920" marR="0" lvl="5" indent="-3302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ct val="750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1828800" marR="0" lvl="6" indent="-603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2011679" marR="0" lvl="7" indent="-5270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2194560" marR="0" lvl="8" indent="-8001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ct val="750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171450" indent="-171450">
              <a:buClr>
                <a:srgbClr val="212054"/>
              </a:buClr>
              <a:buFont typeface="Bookman Old Style" panose="02050604050505020204" pitchFamily="18" charset="0"/>
              <a:buChar char="►"/>
              <a:defRPr/>
            </a:pPr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</a:rPr>
              <a:t>Autopilot &amp; FSD</a:t>
            </a:r>
          </a:p>
          <a:p>
            <a:pPr marL="171450" indent="-171450">
              <a:buClr>
                <a:srgbClr val="212054"/>
              </a:buClr>
              <a:buFont typeface="Bookman Old Style" panose="02050604050505020204" pitchFamily="18" charset="0"/>
              <a:buChar char="►"/>
              <a:defRPr/>
            </a:pPr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</a:rPr>
              <a:t>2020’s 1</a:t>
            </a:r>
            <a:r>
              <a:rPr lang="en-US" sz="1200" baseline="30000" dirty="0">
                <a:solidFill>
                  <a:schemeClr val="tx1"/>
                </a:solidFill>
                <a:latin typeface="Bookman Old Style" panose="02050604050505020204" pitchFamily="18" charset="0"/>
              </a:rPr>
              <a:t>st</a:t>
            </a:r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</a:rPr>
              <a:t> most sold EV</a:t>
            </a:r>
          </a:p>
          <a:p>
            <a:pPr marL="171450" indent="-171450">
              <a:buClr>
                <a:srgbClr val="212054"/>
              </a:buClr>
              <a:buFont typeface="Bookman Old Style" panose="02050604050505020204" pitchFamily="18" charset="0"/>
              <a:buChar char="►"/>
              <a:defRPr/>
            </a:pPr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</a:rPr>
              <a:t>Top 4 vehicles for combined City and Highway MPG</a:t>
            </a:r>
          </a:p>
          <a:p>
            <a:pPr marL="171450" indent="-171450">
              <a:buClr>
                <a:srgbClr val="212054"/>
              </a:buClr>
              <a:buFont typeface="Bookman Old Style" panose="02050604050505020204" pitchFamily="18" charset="0"/>
              <a:buChar char="►"/>
              <a:defRPr/>
            </a:pPr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</a:rPr>
              <a:t>Made of steel and aluminum </a:t>
            </a:r>
          </a:p>
          <a:p>
            <a:pPr marL="171450" indent="-171450">
              <a:buClr>
                <a:srgbClr val="212054"/>
              </a:buClr>
              <a:buFont typeface="Bookman Old Style" panose="02050604050505020204" pitchFamily="18" charset="0"/>
              <a:buChar char="►"/>
              <a:defRPr/>
            </a:pPr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</a:rPr>
              <a:t>5-seater</a:t>
            </a:r>
          </a:p>
          <a:p>
            <a:pPr marL="171450" indent="-171450">
              <a:buClr>
                <a:srgbClr val="212054"/>
              </a:buClr>
              <a:buFont typeface="Bookman Old Style" panose="02050604050505020204" pitchFamily="18" charset="0"/>
              <a:buChar char="►"/>
              <a:defRPr/>
            </a:pPr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</a:rPr>
              <a:t>Performance</a:t>
            </a:r>
          </a:p>
          <a:p>
            <a:pPr marL="445770" lvl="1" indent="-171450">
              <a:buClr>
                <a:srgbClr val="212054"/>
              </a:buClr>
              <a:buFont typeface="Bookman Old Style" panose="02050604050505020204" pitchFamily="18" charset="0"/>
              <a:buChar char="►"/>
              <a:defRPr/>
            </a:pPr>
            <a:r>
              <a:rPr lang="en-US" sz="1000" dirty="0">
                <a:solidFill>
                  <a:schemeClr val="tx1"/>
                </a:solidFill>
                <a:latin typeface="Bookman Old Style" panose="02050604050505020204" pitchFamily="18" charset="0"/>
              </a:rPr>
              <a:t>315 mile range </a:t>
            </a:r>
          </a:p>
          <a:p>
            <a:pPr marL="445770" lvl="1" indent="-171450">
              <a:buClr>
                <a:srgbClr val="212054"/>
              </a:buClr>
              <a:buFont typeface="Bookman Old Style" panose="02050604050505020204" pitchFamily="18" charset="0"/>
              <a:buChar char="►"/>
              <a:defRPr/>
            </a:pPr>
            <a:r>
              <a:rPr lang="en-US" sz="1000" dirty="0">
                <a:solidFill>
                  <a:schemeClr val="tx1"/>
                </a:solidFill>
                <a:latin typeface="Bookman Old Style" panose="02050604050505020204" pitchFamily="18" charset="0"/>
              </a:rPr>
              <a:t>3.1s 0s – 60s</a:t>
            </a:r>
          </a:p>
          <a:p>
            <a:pPr marL="445770" lvl="1" indent="-171450">
              <a:buClr>
                <a:srgbClr val="212054"/>
              </a:buClr>
              <a:buFont typeface="Bookman Old Style" panose="02050604050505020204" pitchFamily="18" charset="0"/>
              <a:buChar char="►"/>
              <a:defRPr/>
            </a:pPr>
            <a:r>
              <a:rPr lang="en-US" sz="1000" dirty="0">
                <a:solidFill>
                  <a:schemeClr val="tx1"/>
                </a:solidFill>
                <a:latin typeface="Bookman Old Style" panose="02050604050505020204" pitchFamily="18" charset="0"/>
              </a:rPr>
              <a:t>140mph top speed </a:t>
            </a:r>
          </a:p>
          <a:p>
            <a:pPr marL="445770" lvl="1" indent="-171450">
              <a:buClr>
                <a:srgbClr val="212054"/>
              </a:buClr>
              <a:buFont typeface="Bookman Old Style" panose="02050604050505020204" pitchFamily="18" charset="0"/>
              <a:buChar char="►"/>
              <a:defRPr/>
            </a:pPr>
            <a:r>
              <a:rPr lang="en-US" sz="1000" dirty="0">
                <a:solidFill>
                  <a:schemeClr val="tx1"/>
                </a:solidFill>
                <a:latin typeface="Bookman Old Style" panose="02050604050505020204" pitchFamily="18" charset="0"/>
              </a:rPr>
              <a:t>480 hp peak power</a:t>
            </a:r>
          </a:p>
          <a:p>
            <a:pPr marL="445770" lvl="1" indent="-171450">
              <a:buClr>
                <a:srgbClr val="212054"/>
              </a:buClr>
              <a:buFont typeface="Bookman Old Style" panose="02050604050505020204" pitchFamily="18" charset="0"/>
              <a:buChar char="►"/>
              <a:defRPr/>
            </a:pPr>
            <a:r>
              <a:rPr lang="en-US" sz="1000" dirty="0">
                <a:solidFill>
                  <a:schemeClr val="tx1"/>
                </a:solidFill>
                <a:latin typeface="Bookman Old Style" panose="02050604050505020204" pitchFamily="18" charset="0"/>
              </a:rPr>
              <a:t>15 cu ft cargo </a:t>
            </a:r>
          </a:p>
          <a:p>
            <a:pPr marL="171450" indent="-171450">
              <a:buClr>
                <a:srgbClr val="212054"/>
              </a:buClr>
              <a:buFont typeface="Bookman Old Style" panose="02050604050505020204" pitchFamily="18" charset="0"/>
              <a:buChar char="►"/>
              <a:defRPr/>
            </a:pPr>
            <a:endParaRPr lang="en-US" sz="1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274320" lvl="1" indent="0">
              <a:buClr>
                <a:srgbClr val="212054"/>
              </a:buClr>
              <a:buNone/>
              <a:defRPr/>
            </a:pPr>
            <a:endParaRPr lang="en-US" sz="1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274320" lvl="1" indent="0">
              <a:buClr>
                <a:srgbClr val="212054"/>
              </a:buClr>
              <a:buNone/>
              <a:defRPr/>
            </a:pPr>
            <a:endParaRPr lang="en-US" sz="1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5" name="Shape 226">
            <a:extLst>
              <a:ext uri="{FF2B5EF4-FFF2-40B4-BE49-F238E27FC236}">
                <a16:creationId xmlns:a16="http://schemas.microsoft.com/office/drawing/2014/main" id="{056ACF9E-CCB2-4248-A1BC-A12C1CC2959F}"/>
              </a:ext>
            </a:extLst>
          </p:cNvPr>
          <p:cNvSpPr txBox="1">
            <a:spLocks/>
          </p:cNvSpPr>
          <p:nvPr/>
        </p:nvSpPr>
        <p:spPr>
          <a:xfrm>
            <a:off x="4584807" y="2699139"/>
            <a:ext cx="2158786" cy="19756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74320" marR="0" lvl="0" indent="-88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78E1A"/>
              </a:buClr>
              <a:buSzPct val="76000"/>
              <a:buFont typeface="Wingdings 3" panose="05040102010807070707" pitchFamily="18" charset="2"/>
              <a:buChar char="}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548640" marR="0" lvl="1" indent="-11887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0B76A"/>
              </a:buClr>
              <a:buSzPct val="76000"/>
              <a:buFont typeface="Wingdings 3" panose="05040102010807070707" pitchFamily="18" charset="2"/>
              <a:buChar char="}"/>
              <a:defRPr sz="18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737616" marR="0" lvl="2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0B76A"/>
              </a:buClr>
              <a:buSzPct val="76000"/>
              <a:buFont typeface="Wingdings 3" panose="05040102010807070707" pitchFamily="18" charset="2"/>
              <a:buNone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1097280" marR="0" lvl="3" indent="-10350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BA1B3"/>
              </a:buClr>
              <a:buSzPct val="70000"/>
              <a:buFont typeface="Noto Sans Symbols"/>
              <a:buChar char="◻"/>
              <a:defRPr sz="15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1371600" marR="0" lvl="4" indent="-984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15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1645920" marR="0" lvl="5" indent="-3302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ct val="750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1828800" marR="0" lvl="6" indent="-603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2011679" marR="0" lvl="7" indent="-5270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2194560" marR="0" lvl="8" indent="-8001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ct val="750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171450" indent="-171450">
              <a:buClr>
                <a:srgbClr val="212054"/>
              </a:buClr>
              <a:buFont typeface="Bookman Old Style" panose="02050604050505020204" pitchFamily="18" charset="0"/>
              <a:buChar char="►"/>
              <a:defRPr/>
            </a:pPr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</a:rPr>
              <a:t>Autopilot &amp; FSD</a:t>
            </a:r>
          </a:p>
          <a:p>
            <a:pPr marL="171450" indent="-171450">
              <a:buClr>
                <a:srgbClr val="212054"/>
              </a:buClr>
              <a:buFont typeface="Bookman Old Style" panose="02050604050505020204" pitchFamily="18" charset="0"/>
              <a:buChar char="►"/>
              <a:defRPr/>
            </a:pPr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</a:rPr>
              <a:t>2020’s 4</a:t>
            </a:r>
            <a:r>
              <a:rPr lang="en-US" sz="1200" baseline="30000" dirty="0">
                <a:solidFill>
                  <a:schemeClr val="tx1"/>
                </a:solidFill>
                <a:latin typeface="Bookman Old Style" panose="02050604050505020204" pitchFamily="18" charset="0"/>
              </a:rPr>
              <a:t>th</a:t>
            </a:r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</a:rPr>
              <a:t> most sold EV</a:t>
            </a:r>
          </a:p>
          <a:p>
            <a:pPr marL="171450" indent="-171450">
              <a:buClr>
                <a:srgbClr val="212054"/>
              </a:buClr>
              <a:buFont typeface="Bookman Old Style" panose="02050604050505020204" pitchFamily="18" charset="0"/>
              <a:buChar char="►"/>
              <a:defRPr/>
            </a:pPr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</a:rPr>
              <a:t>Accounts for the 35</a:t>
            </a:r>
            <a:r>
              <a:rPr lang="en-US" sz="1200" baseline="30000" dirty="0">
                <a:solidFill>
                  <a:schemeClr val="tx1"/>
                </a:solidFill>
                <a:latin typeface="Bookman Old Style" panose="02050604050505020204" pitchFamily="18" charset="0"/>
              </a:rPr>
              <a:t>th</a:t>
            </a:r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</a:rPr>
              <a:t>, 36</a:t>
            </a:r>
            <a:r>
              <a:rPr lang="en-US" sz="1200" baseline="30000" dirty="0">
                <a:solidFill>
                  <a:schemeClr val="tx1"/>
                </a:solidFill>
                <a:latin typeface="Bookman Old Style" panose="02050604050505020204" pitchFamily="18" charset="0"/>
              </a:rPr>
              <a:t>th</a:t>
            </a:r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</a:rPr>
              <a:t>, 49</a:t>
            </a:r>
            <a:r>
              <a:rPr lang="en-US" sz="1200" baseline="30000" dirty="0">
                <a:solidFill>
                  <a:schemeClr val="tx1"/>
                </a:solidFill>
                <a:latin typeface="Bookman Old Style" panose="02050604050505020204" pitchFamily="18" charset="0"/>
              </a:rPr>
              <a:t>th</a:t>
            </a:r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</a:rPr>
              <a:t>, and 50</a:t>
            </a:r>
            <a:r>
              <a:rPr lang="en-US" sz="1200" baseline="30000" dirty="0">
                <a:solidFill>
                  <a:schemeClr val="tx1"/>
                </a:solidFill>
                <a:latin typeface="Bookman Old Style" panose="02050604050505020204" pitchFamily="18" charset="0"/>
              </a:rPr>
              <a:t>th</a:t>
            </a:r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</a:rPr>
              <a:t> vehicle for combined MPG</a:t>
            </a:r>
          </a:p>
          <a:p>
            <a:pPr marL="171450" indent="-171450">
              <a:buClr>
                <a:srgbClr val="212054"/>
              </a:buClr>
              <a:buFont typeface="Bookman Old Style" panose="02050604050505020204" pitchFamily="18" charset="0"/>
              <a:buChar char="►"/>
              <a:defRPr/>
            </a:pPr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</a:rPr>
              <a:t>Made of steel and aluminum </a:t>
            </a:r>
          </a:p>
          <a:p>
            <a:pPr marL="171450" indent="-171450">
              <a:buClr>
                <a:srgbClr val="212054"/>
              </a:buClr>
              <a:buFont typeface="Bookman Old Style" panose="02050604050505020204" pitchFamily="18" charset="0"/>
              <a:buChar char="►"/>
              <a:defRPr/>
            </a:pPr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</a:rPr>
              <a:t>7-seater</a:t>
            </a:r>
          </a:p>
          <a:p>
            <a:pPr marL="171450" indent="-171450">
              <a:buClr>
                <a:srgbClr val="212054"/>
              </a:buClr>
              <a:buFont typeface="Bookman Old Style" panose="02050604050505020204" pitchFamily="18" charset="0"/>
              <a:buChar char="►"/>
              <a:defRPr/>
            </a:pPr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</a:rPr>
              <a:t>Plaid</a:t>
            </a:r>
          </a:p>
          <a:p>
            <a:pPr marL="445770" lvl="1" indent="-171450">
              <a:buClr>
                <a:srgbClr val="212054"/>
              </a:buClr>
              <a:buFont typeface="Bookman Old Style" panose="02050604050505020204" pitchFamily="18" charset="0"/>
              <a:buChar char="►"/>
              <a:defRPr/>
            </a:pPr>
            <a:r>
              <a:rPr lang="en-US" sz="1000" dirty="0">
                <a:solidFill>
                  <a:schemeClr val="tx1"/>
                </a:solidFill>
                <a:latin typeface="Bookman Old Style" panose="02050604050505020204" pitchFamily="18" charset="0"/>
              </a:rPr>
              <a:t>340 mile range </a:t>
            </a:r>
          </a:p>
          <a:p>
            <a:pPr marL="445770" lvl="1" indent="-171450">
              <a:buClr>
                <a:srgbClr val="212054"/>
              </a:buClr>
              <a:buFont typeface="Bookman Old Style" panose="02050604050505020204" pitchFamily="18" charset="0"/>
              <a:buChar char="►"/>
              <a:defRPr/>
            </a:pPr>
            <a:r>
              <a:rPr lang="en-US" sz="1000" dirty="0">
                <a:solidFill>
                  <a:schemeClr val="tx1"/>
                </a:solidFill>
                <a:latin typeface="Bookman Old Style" panose="02050604050505020204" pitchFamily="18" charset="0"/>
              </a:rPr>
              <a:t>2.50s 0s – 60s</a:t>
            </a:r>
          </a:p>
          <a:p>
            <a:pPr marL="445770" lvl="1" indent="-171450">
              <a:buClr>
                <a:srgbClr val="212054"/>
              </a:buClr>
              <a:buFont typeface="Bookman Old Style" panose="02050604050505020204" pitchFamily="18" charset="0"/>
              <a:buChar char="►"/>
              <a:defRPr/>
            </a:pPr>
            <a:r>
              <a:rPr lang="en-US" sz="1000" dirty="0">
                <a:solidFill>
                  <a:schemeClr val="tx1"/>
                </a:solidFill>
                <a:latin typeface="Bookman Old Style" panose="02050604050505020204" pitchFamily="18" charset="0"/>
              </a:rPr>
              <a:t>163mph top speed </a:t>
            </a:r>
          </a:p>
          <a:p>
            <a:pPr marL="445770" lvl="1" indent="-171450">
              <a:buClr>
                <a:srgbClr val="212054"/>
              </a:buClr>
              <a:buFont typeface="Bookman Old Style" panose="02050604050505020204" pitchFamily="18" charset="0"/>
              <a:buChar char="►"/>
              <a:defRPr/>
            </a:pPr>
            <a:r>
              <a:rPr lang="en-US" sz="1000" dirty="0">
                <a:solidFill>
                  <a:schemeClr val="tx1"/>
                </a:solidFill>
                <a:latin typeface="Bookman Old Style" panose="02050604050505020204" pitchFamily="18" charset="0"/>
              </a:rPr>
              <a:t>1,020 hp peak power</a:t>
            </a:r>
          </a:p>
          <a:p>
            <a:pPr marL="445770" lvl="1" indent="-171450">
              <a:buClr>
                <a:srgbClr val="212054"/>
              </a:buClr>
              <a:buFont typeface="Bookman Old Style" panose="02050604050505020204" pitchFamily="18" charset="0"/>
              <a:buChar char="►"/>
              <a:defRPr/>
            </a:pPr>
            <a:r>
              <a:rPr lang="en-US" sz="1000" dirty="0">
                <a:solidFill>
                  <a:schemeClr val="tx1"/>
                </a:solidFill>
                <a:latin typeface="Bookman Old Style" panose="02050604050505020204" pitchFamily="18" charset="0"/>
              </a:rPr>
              <a:t>88 cu ft cargo space</a:t>
            </a:r>
          </a:p>
          <a:p>
            <a:pPr marL="445770" lvl="1" indent="-171450">
              <a:buClr>
                <a:srgbClr val="212054"/>
              </a:buClr>
              <a:buFont typeface="Bookman Old Style" panose="02050604050505020204" pitchFamily="18" charset="0"/>
              <a:buChar char="►"/>
              <a:defRPr/>
            </a:pPr>
            <a:r>
              <a:rPr lang="en-US" sz="1000" dirty="0">
                <a:solidFill>
                  <a:schemeClr val="tx1"/>
                </a:solidFill>
                <a:latin typeface="Bookman Old Style" panose="02050604050505020204" pitchFamily="18" charset="0"/>
              </a:rPr>
              <a:t>Towing 5,000 </a:t>
            </a:r>
            <a:r>
              <a:rPr lang="en-US" sz="1000" dirty="0" err="1">
                <a:solidFill>
                  <a:schemeClr val="tx1"/>
                </a:solidFill>
                <a:latin typeface="Bookman Old Style" panose="02050604050505020204" pitchFamily="18" charset="0"/>
              </a:rPr>
              <a:t>lbs</a:t>
            </a:r>
            <a:endParaRPr lang="en-US" sz="1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0" indent="0">
              <a:buClr>
                <a:srgbClr val="212054"/>
              </a:buClr>
              <a:buNone/>
              <a:defRPr/>
            </a:pPr>
            <a:endParaRPr lang="en-US" sz="1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274320" lvl="1" indent="0">
              <a:buClr>
                <a:srgbClr val="212054"/>
              </a:buClr>
              <a:buNone/>
              <a:defRPr/>
            </a:pPr>
            <a:endParaRPr lang="en-US" sz="1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274320" lvl="1" indent="0">
              <a:buClr>
                <a:srgbClr val="212054"/>
              </a:buClr>
              <a:buNone/>
              <a:defRPr/>
            </a:pPr>
            <a:endParaRPr lang="en-US" sz="1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6" name="Shape 226">
            <a:extLst>
              <a:ext uri="{FF2B5EF4-FFF2-40B4-BE49-F238E27FC236}">
                <a16:creationId xmlns:a16="http://schemas.microsoft.com/office/drawing/2014/main" id="{12405307-8000-4AAA-89B0-A08CECFAABCD}"/>
              </a:ext>
            </a:extLst>
          </p:cNvPr>
          <p:cNvSpPr txBox="1">
            <a:spLocks/>
          </p:cNvSpPr>
          <p:nvPr/>
        </p:nvSpPr>
        <p:spPr>
          <a:xfrm>
            <a:off x="6639410" y="2699139"/>
            <a:ext cx="2158786" cy="382583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74320" marR="0" lvl="0" indent="-88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78E1A"/>
              </a:buClr>
              <a:buSzPct val="76000"/>
              <a:buFont typeface="Wingdings 3" panose="05040102010807070707" pitchFamily="18" charset="2"/>
              <a:buChar char="}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548640" marR="0" lvl="1" indent="-11887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0B76A"/>
              </a:buClr>
              <a:buSzPct val="76000"/>
              <a:buFont typeface="Wingdings 3" panose="05040102010807070707" pitchFamily="18" charset="2"/>
              <a:buChar char="}"/>
              <a:defRPr sz="18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737616" marR="0" lvl="2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0B76A"/>
              </a:buClr>
              <a:buSzPct val="76000"/>
              <a:buFont typeface="Wingdings 3" panose="05040102010807070707" pitchFamily="18" charset="2"/>
              <a:buNone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1097280" marR="0" lvl="3" indent="-10350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BA1B3"/>
              </a:buClr>
              <a:buSzPct val="70000"/>
              <a:buFont typeface="Noto Sans Symbols"/>
              <a:buChar char="◻"/>
              <a:defRPr sz="15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1371600" marR="0" lvl="4" indent="-984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15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1645920" marR="0" lvl="5" indent="-3302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ct val="750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1828800" marR="0" lvl="6" indent="-603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2011679" marR="0" lvl="7" indent="-5270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2194560" marR="0" lvl="8" indent="-8001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ct val="750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171450" indent="-171450">
              <a:buClr>
                <a:srgbClr val="212054"/>
              </a:buClr>
              <a:buFont typeface="Bookman Old Style" panose="02050604050505020204" pitchFamily="18" charset="0"/>
              <a:buChar char="►"/>
              <a:defRPr/>
            </a:pPr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</a:rPr>
              <a:t>Autopilot &amp; FSD</a:t>
            </a:r>
          </a:p>
          <a:p>
            <a:pPr marL="171450" indent="-171450">
              <a:buClr>
                <a:srgbClr val="212054"/>
              </a:buClr>
              <a:buFont typeface="Bookman Old Style" panose="02050604050505020204" pitchFamily="18" charset="0"/>
              <a:buChar char="►"/>
              <a:defRPr/>
            </a:pPr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</a:rPr>
              <a:t>2020’s 2</a:t>
            </a:r>
            <a:r>
              <a:rPr lang="en-US" sz="1200" baseline="30000" dirty="0">
                <a:solidFill>
                  <a:schemeClr val="tx1"/>
                </a:solidFill>
                <a:latin typeface="Bookman Old Style" panose="02050604050505020204" pitchFamily="18" charset="0"/>
              </a:rPr>
              <a:t>nd</a:t>
            </a:r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</a:rPr>
              <a:t> most sold EV</a:t>
            </a:r>
          </a:p>
          <a:p>
            <a:pPr marL="171450" indent="-171450">
              <a:buClr>
                <a:srgbClr val="212054"/>
              </a:buClr>
              <a:buFont typeface="Bookman Old Style" panose="02050604050505020204" pitchFamily="18" charset="0"/>
              <a:buChar char="►"/>
              <a:defRPr/>
            </a:pPr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</a:rPr>
              <a:t>Account for the 7</a:t>
            </a:r>
            <a:r>
              <a:rPr lang="en-US" sz="1200" baseline="30000" dirty="0">
                <a:solidFill>
                  <a:schemeClr val="tx1"/>
                </a:solidFill>
                <a:latin typeface="Bookman Old Style" panose="02050604050505020204" pitchFamily="18" charset="0"/>
              </a:rPr>
              <a:t>th</a:t>
            </a:r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</a:rPr>
              <a:t>, 8</a:t>
            </a:r>
            <a:r>
              <a:rPr lang="en-US" sz="1200" baseline="30000" dirty="0">
                <a:solidFill>
                  <a:schemeClr val="tx1"/>
                </a:solidFill>
                <a:latin typeface="Bookman Old Style" panose="02050604050505020204" pitchFamily="18" charset="0"/>
              </a:rPr>
              <a:t>th</a:t>
            </a:r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</a:rPr>
              <a:t>, 9</a:t>
            </a:r>
            <a:r>
              <a:rPr lang="en-US" sz="1200" baseline="30000" dirty="0">
                <a:solidFill>
                  <a:schemeClr val="tx1"/>
                </a:solidFill>
                <a:latin typeface="Bookman Old Style" panose="02050604050505020204" pitchFamily="18" charset="0"/>
              </a:rPr>
              <a:t>th</a:t>
            </a:r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</a:rPr>
              <a:t>, 10</a:t>
            </a:r>
            <a:r>
              <a:rPr lang="en-US" sz="1200" baseline="30000" dirty="0">
                <a:solidFill>
                  <a:schemeClr val="tx1"/>
                </a:solidFill>
                <a:latin typeface="Bookman Old Style" panose="02050604050505020204" pitchFamily="18" charset="0"/>
              </a:rPr>
              <a:t>th</a:t>
            </a:r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</a:rPr>
              <a:t> top vehicles for combined MPG</a:t>
            </a:r>
          </a:p>
          <a:p>
            <a:pPr marL="171450" indent="-171450">
              <a:buClr>
                <a:srgbClr val="212054"/>
              </a:buClr>
              <a:buFont typeface="Bookman Old Style" panose="02050604050505020204" pitchFamily="18" charset="0"/>
              <a:buChar char="►"/>
              <a:defRPr/>
            </a:pPr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</a:rPr>
              <a:t>Made of steel and aluminum </a:t>
            </a:r>
          </a:p>
          <a:p>
            <a:pPr marL="171450" indent="-171450">
              <a:buClr>
                <a:srgbClr val="212054"/>
              </a:buClr>
              <a:buFont typeface="Bookman Old Style" panose="02050604050505020204" pitchFamily="18" charset="0"/>
              <a:buChar char="►"/>
              <a:defRPr/>
            </a:pPr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</a:rPr>
              <a:t>7-seater</a:t>
            </a:r>
          </a:p>
          <a:p>
            <a:pPr marL="171450" indent="-171450">
              <a:buClr>
                <a:srgbClr val="212054"/>
              </a:buClr>
              <a:buFont typeface="Bookman Old Style" panose="02050604050505020204" pitchFamily="18" charset="0"/>
              <a:buChar char="►"/>
              <a:defRPr/>
            </a:pPr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</a:rPr>
              <a:t>Performance</a:t>
            </a:r>
          </a:p>
          <a:p>
            <a:pPr marL="445770" lvl="1" indent="-171450">
              <a:buClr>
                <a:srgbClr val="212054"/>
              </a:buClr>
              <a:buFont typeface="Bookman Old Style" panose="02050604050505020204" pitchFamily="18" charset="0"/>
              <a:buChar char="►"/>
              <a:defRPr/>
            </a:pPr>
            <a:r>
              <a:rPr lang="en-US" sz="1000" dirty="0">
                <a:solidFill>
                  <a:schemeClr val="tx1"/>
                </a:solidFill>
                <a:latin typeface="Bookman Old Style" panose="02050604050505020204" pitchFamily="18" charset="0"/>
              </a:rPr>
              <a:t>303 mile range </a:t>
            </a:r>
          </a:p>
          <a:p>
            <a:pPr marL="445770" lvl="1" indent="-171450">
              <a:buClr>
                <a:srgbClr val="212054"/>
              </a:buClr>
              <a:buFont typeface="Bookman Old Style" panose="02050604050505020204" pitchFamily="18" charset="0"/>
              <a:buChar char="►"/>
              <a:defRPr/>
            </a:pPr>
            <a:r>
              <a:rPr lang="en-US" sz="1000" dirty="0">
                <a:solidFill>
                  <a:schemeClr val="tx1"/>
                </a:solidFill>
                <a:latin typeface="Bookman Old Style" panose="02050604050505020204" pitchFamily="18" charset="0"/>
              </a:rPr>
              <a:t>3.5s 0s – 60s</a:t>
            </a:r>
          </a:p>
          <a:p>
            <a:pPr marL="445770" lvl="1" indent="-171450">
              <a:buClr>
                <a:srgbClr val="212054"/>
              </a:buClr>
              <a:buFont typeface="Bookman Old Style" panose="02050604050505020204" pitchFamily="18" charset="0"/>
              <a:buChar char="►"/>
              <a:defRPr/>
            </a:pPr>
            <a:r>
              <a:rPr lang="en-US" sz="1000" dirty="0">
                <a:solidFill>
                  <a:schemeClr val="tx1"/>
                </a:solidFill>
                <a:latin typeface="Bookman Old Style" panose="02050604050505020204" pitchFamily="18" charset="0"/>
              </a:rPr>
              <a:t>155mph top speed </a:t>
            </a:r>
          </a:p>
          <a:p>
            <a:pPr marL="445770" lvl="1" indent="-171450">
              <a:buClr>
                <a:srgbClr val="212054"/>
              </a:buClr>
              <a:buFont typeface="Bookman Old Style" panose="02050604050505020204" pitchFamily="18" charset="0"/>
              <a:buChar char="►"/>
              <a:defRPr/>
            </a:pPr>
            <a:r>
              <a:rPr lang="en-US" sz="1000" dirty="0">
                <a:solidFill>
                  <a:schemeClr val="tx1"/>
                </a:solidFill>
                <a:latin typeface="Bookman Old Style" panose="02050604050505020204" pitchFamily="18" charset="0"/>
              </a:rPr>
              <a:t>497 HP  </a:t>
            </a:r>
          </a:p>
          <a:p>
            <a:pPr marL="445770" lvl="1" indent="-171450">
              <a:buClr>
                <a:srgbClr val="212054"/>
              </a:buClr>
              <a:buFont typeface="Bookman Old Style" panose="02050604050505020204" pitchFamily="18" charset="0"/>
              <a:buChar char="►"/>
              <a:defRPr/>
            </a:pPr>
            <a:r>
              <a:rPr lang="en-US" sz="1000" dirty="0">
                <a:solidFill>
                  <a:schemeClr val="tx1"/>
                </a:solidFill>
                <a:latin typeface="Bookman Old Style" panose="02050604050505020204" pitchFamily="18" charset="0"/>
              </a:rPr>
              <a:t>68 cu ft cargo space</a:t>
            </a:r>
          </a:p>
          <a:p>
            <a:pPr marL="274320" lvl="1" indent="0">
              <a:buClr>
                <a:srgbClr val="212054"/>
              </a:buClr>
              <a:buNone/>
              <a:defRPr/>
            </a:pPr>
            <a:endParaRPr lang="en-US" sz="1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274320" lvl="1" indent="0">
              <a:buClr>
                <a:srgbClr val="212054"/>
              </a:buClr>
              <a:buNone/>
              <a:defRPr/>
            </a:pPr>
            <a:endParaRPr lang="en-US" sz="1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070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mall white van&#10;&#10;Description automatically generated with low confidence">
            <a:extLst>
              <a:ext uri="{FF2B5EF4-FFF2-40B4-BE49-F238E27FC236}">
                <a16:creationId xmlns:a16="http://schemas.microsoft.com/office/drawing/2014/main" id="{075D82EB-BD0B-4128-ABA4-BFC415B6313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89950" y="1523578"/>
            <a:ext cx="1290580" cy="129058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-22225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53"/>
              </a:buClr>
              <a:buSzPct val="25000"/>
              <a:buFont typeface="Bookman Old Style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Bookman Old Style"/>
                <a:ea typeface="Bookman Old Style"/>
                <a:cs typeface="Bookman Old Style"/>
                <a:sym typeface="Bookman Old Style"/>
              </a:rPr>
              <a:pPr marL="0" marR="0" lvl="0" indent="-22225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64653"/>
                </a:buClr>
                <a:buSzPct val="25000"/>
                <a:buFont typeface="Bookman Old Style"/>
                <a:buNone/>
                <a:tabLst/>
                <a:defRPr/>
              </a:pPr>
              <a:t>4</a:t>
            </a:fld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graphicFrame>
        <p:nvGraphicFramePr>
          <p:cNvPr id="14" name="Chart 13"/>
          <p:cNvGraphicFramePr>
            <a:graphicFrameLocks/>
          </p:cNvGraphicFramePr>
          <p:nvPr/>
        </p:nvGraphicFramePr>
        <p:xfrm>
          <a:off x="4670582" y="4001688"/>
          <a:ext cx="3657600" cy="2314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57194" y="6354523"/>
            <a:ext cx="53241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1" u="none" strike="noStrike" kern="0" cap="none" spc="0" normalizeH="0" baseline="0" noProof="0" dirty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Bookman Old Style"/>
                <a:ea typeface="Bookman Old Style"/>
                <a:cs typeface="Bookman Old Style"/>
                <a:sym typeface="Arial"/>
              </a:rPr>
              <a:t>Sources: Company Website, Yahoo Finance, </a:t>
            </a:r>
            <a:r>
              <a:rPr kumimoji="0" lang="en-US" sz="1050" b="0" i="1" u="none" strike="noStrike" kern="0" cap="none" spc="0" normalizeH="0" baseline="0" noProof="0" dirty="0" err="1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Bookman Old Style"/>
                <a:ea typeface="Bookman Old Style"/>
                <a:cs typeface="Bookman Old Style"/>
                <a:sym typeface="Arial"/>
              </a:rPr>
              <a:t>Cnet</a:t>
            </a:r>
            <a:r>
              <a:rPr kumimoji="0" lang="en-US" sz="1050" b="0" i="1" u="none" strike="noStrike" kern="0" cap="none" spc="0" normalizeH="0" baseline="0" noProof="0" dirty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Bookman Old Style"/>
                <a:ea typeface="Bookman Old Style"/>
                <a:cs typeface="Bookman Old Style"/>
                <a:sym typeface="Arial"/>
              </a:rPr>
              <a:t>, Market </a:t>
            </a:r>
            <a:r>
              <a:rPr lang="en-US" sz="1050" i="1" dirty="0">
                <a:solidFill>
                  <a:srgbClr val="464653"/>
                </a:solidFill>
                <a:latin typeface="Bookman Old Style"/>
                <a:ea typeface="Bookman Old Style"/>
                <a:cs typeface="Bookman Old Style"/>
              </a:rPr>
              <a:t>W</a:t>
            </a:r>
            <a:r>
              <a:rPr kumimoji="0" lang="en-US" sz="1050" b="0" i="1" u="none" strike="noStrike" kern="0" cap="none" spc="0" normalizeH="0" baseline="0" noProof="0" dirty="0" err="1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Bookman Old Style"/>
                <a:ea typeface="Bookman Old Style"/>
                <a:cs typeface="Bookman Old Style"/>
                <a:sym typeface="Arial"/>
              </a:rPr>
              <a:t>atch</a:t>
            </a:r>
            <a:endParaRPr kumimoji="0" lang="en-US" sz="1050" b="0" i="1" u="none" strike="noStrike" kern="0" cap="none" spc="0" normalizeH="0" baseline="0" noProof="0" dirty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Bookman Old Style"/>
              <a:ea typeface="Bookman Old Style"/>
              <a:cs typeface="Bookman Old Style"/>
              <a:sym typeface="Arial"/>
            </a:endParaRPr>
          </a:p>
        </p:txBody>
      </p:sp>
      <p:sp>
        <p:nvSpPr>
          <p:cNvPr id="18" name="Shape 260">
            <a:extLst>
              <a:ext uri="{FF2B5EF4-FFF2-40B4-BE49-F238E27FC236}">
                <a16:creationId xmlns:a16="http://schemas.microsoft.com/office/drawing/2014/main" id="{8315C8BD-5391-42F2-A7A7-CB571CE227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11978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lvl="0" indent="-203200"/>
            <a:r>
              <a:rPr lang="en-US" sz="3200" b="0" i="0" u="none" strike="noStrike" cap="none" dirty="0">
                <a:solidFill>
                  <a:schemeClr val="tx1"/>
                </a:solidFill>
                <a:latin typeface="Bookman Old Style" charset="0"/>
                <a:ea typeface="Bookman Old Style" charset="0"/>
                <a:cs typeface="Bookman Old Style" charset="0"/>
                <a:sym typeface="Bookman Old Style"/>
              </a:rPr>
              <a:t>Innovative Vehicle Segment Overview</a:t>
            </a:r>
          </a:p>
        </p:txBody>
      </p:sp>
      <p:sp>
        <p:nvSpPr>
          <p:cNvPr id="20" name="Shape 227">
            <a:extLst>
              <a:ext uri="{FF2B5EF4-FFF2-40B4-BE49-F238E27FC236}">
                <a16:creationId xmlns:a16="http://schemas.microsoft.com/office/drawing/2014/main" id="{EA19CF5B-7910-4965-9B89-810B6E98FD2C}"/>
              </a:ext>
            </a:extLst>
          </p:cNvPr>
          <p:cNvSpPr txBox="1"/>
          <p:nvPr/>
        </p:nvSpPr>
        <p:spPr>
          <a:xfrm>
            <a:off x="457194" y="1274630"/>
            <a:ext cx="2468880" cy="274320"/>
          </a:xfrm>
          <a:prstGeom prst="rect">
            <a:avLst/>
          </a:prstGeom>
          <a:solidFill>
            <a:srgbClr val="212054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Bookman Old Style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ea typeface="Bookman Old Style"/>
                <a:cs typeface="Bookman Old Style"/>
                <a:sym typeface="Bookman Old Style"/>
              </a:rPr>
              <a:t>Cybertruck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9" name="Shape 227">
            <a:extLst>
              <a:ext uri="{FF2B5EF4-FFF2-40B4-BE49-F238E27FC236}">
                <a16:creationId xmlns:a16="http://schemas.microsoft.com/office/drawing/2014/main" id="{EE82251F-E749-4683-958F-E8AF51189604}"/>
              </a:ext>
            </a:extLst>
          </p:cNvPr>
          <p:cNvSpPr txBox="1"/>
          <p:nvPr/>
        </p:nvSpPr>
        <p:spPr>
          <a:xfrm>
            <a:off x="6217928" y="1274630"/>
            <a:ext cx="2468880" cy="274320"/>
          </a:xfrm>
          <a:prstGeom prst="rect">
            <a:avLst/>
          </a:prstGeom>
          <a:solidFill>
            <a:srgbClr val="212054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Bookman Old Style"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Semi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30" name="Shape 227">
            <a:extLst>
              <a:ext uri="{FF2B5EF4-FFF2-40B4-BE49-F238E27FC236}">
                <a16:creationId xmlns:a16="http://schemas.microsoft.com/office/drawing/2014/main" id="{5682541E-9967-4275-B51E-F24D012C8F46}"/>
              </a:ext>
            </a:extLst>
          </p:cNvPr>
          <p:cNvSpPr txBox="1"/>
          <p:nvPr/>
        </p:nvSpPr>
        <p:spPr>
          <a:xfrm>
            <a:off x="3337561" y="1274630"/>
            <a:ext cx="2468880" cy="274320"/>
          </a:xfrm>
          <a:prstGeom prst="rect">
            <a:avLst/>
          </a:prstGeom>
          <a:solidFill>
            <a:srgbClr val="212054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Bookman Old Style"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Roadster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22" name="Picture 2" descr="Tesla Cybertruck Single Motor | EV Charge +">
            <a:extLst>
              <a:ext uri="{FF2B5EF4-FFF2-40B4-BE49-F238E27FC236}">
                <a16:creationId xmlns:a16="http://schemas.microsoft.com/office/drawing/2014/main" id="{734AD574-403C-4336-9976-15952746E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53" y="1717376"/>
            <a:ext cx="1672648" cy="851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Tesla Roadster Specifications | EV Charge + | EV Specifications">
            <a:extLst>
              <a:ext uri="{FF2B5EF4-FFF2-40B4-BE49-F238E27FC236}">
                <a16:creationId xmlns:a16="http://schemas.microsoft.com/office/drawing/2014/main" id="{B94B45E0-8390-47BF-998B-AF8C7F0BF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069" y="1742065"/>
            <a:ext cx="1853862" cy="810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Shape 226">
            <a:extLst>
              <a:ext uri="{FF2B5EF4-FFF2-40B4-BE49-F238E27FC236}">
                <a16:creationId xmlns:a16="http://schemas.microsoft.com/office/drawing/2014/main" id="{2A9C3F67-910E-438B-B37F-4EEA04581483}"/>
              </a:ext>
            </a:extLst>
          </p:cNvPr>
          <p:cNvSpPr txBox="1">
            <a:spLocks/>
          </p:cNvSpPr>
          <p:nvPr/>
        </p:nvSpPr>
        <p:spPr>
          <a:xfrm>
            <a:off x="457194" y="2814158"/>
            <a:ext cx="2468880" cy="19756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74320" marR="0" lvl="0" indent="-88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78E1A"/>
              </a:buClr>
              <a:buSzPct val="76000"/>
              <a:buFont typeface="Wingdings 3" panose="05040102010807070707" pitchFamily="18" charset="2"/>
              <a:buChar char="}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548640" marR="0" lvl="1" indent="-11887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0B76A"/>
              </a:buClr>
              <a:buSzPct val="76000"/>
              <a:buFont typeface="Wingdings 3" panose="05040102010807070707" pitchFamily="18" charset="2"/>
              <a:buChar char="}"/>
              <a:defRPr sz="18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737616" marR="0" lvl="2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0B76A"/>
              </a:buClr>
              <a:buSzPct val="76000"/>
              <a:buFont typeface="Wingdings 3" panose="05040102010807070707" pitchFamily="18" charset="2"/>
              <a:buNone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1097280" marR="0" lvl="3" indent="-10350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BA1B3"/>
              </a:buClr>
              <a:buSzPct val="70000"/>
              <a:buFont typeface="Noto Sans Symbols"/>
              <a:buChar char="◻"/>
              <a:defRPr sz="15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1371600" marR="0" lvl="4" indent="-984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15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1645920" marR="0" lvl="5" indent="-3302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ct val="750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1828800" marR="0" lvl="6" indent="-603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2011679" marR="0" lvl="7" indent="-5270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2194560" marR="0" lvl="8" indent="-8001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ct val="750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171450" indent="-171450">
              <a:buClr>
                <a:srgbClr val="212054"/>
              </a:buClr>
              <a:buFont typeface="Bookman Old Style" panose="02050604050505020204" pitchFamily="18" charset="0"/>
              <a:buChar char="►"/>
              <a:defRPr/>
            </a:pPr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</a:rPr>
              <a:t>Autopilot &amp; FSD </a:t>
            </a:r>
          </a:p>
          <a:p>
            <a:pPr marL="171450" indent="-171450">
              <a:buClr>
                <a:srgbClr val="212054"/>
              </a:buClr>
              <a:buFont typeface="Bookman Old Style" panose="02050604050505020204" pitchFamily="18" charset="0"/>
              <a:buChar char="►"/>
              <a:defRPr/>
            </a:pPr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</a:rPr>
              <a:t>700K+ pre-orders</a:t>
            </a:r>
          </a:p>
          <a:p>
            <a:pPr marL="171450" indent="-171450">
              <a:buClr>
                <a:srgbClr val="212054"/>
              </a:buClr>
              <a:buFont typeface="Bookman Old Style" panose="02050604050505020204" pitchFamily="18" charset="0"/>
              <a:buChar char="►"/>
              <a:defRPr/>
            </a:pPr>
            <a:r>
              <a:rPr lang="en-US" sz="1200" dirty="0">
                <a:solidFill>
                  <a:schemeClr val="tx1"/>
                </a:solidFill>
              </a:rPr>
              <a:t>Ultra-hard 30X cold-rolled stainless-steel exoskeleton &amp; armor glass</a:t>
            </a:r>
          </a:p>
          <a:p>
            <a:pPr marL="171450" indent="-171450">
              <a:buClr>
                <a:srgbClr val="212054"/>
              </a:buClr>
              <a:buFont typeface="Bookman Old Style" panose="02050604050505020204" pitchFamily="18" charset="0"/>
              <a:buChar char="►"/>
              <a:defRPr/>
            </a:pPr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</a:rPr>
              <a:t>5/6-seater</a:t>
            </a:r>
          </a:p>
          <a:p>
            <a:pPr marL="171450" indent="-171450">
              <a:buClr>
                <a:srgbClr val="212054"/>
              </a:buClr>
              <a:buFont typeface="Bookman Old Style" panose="02050604050505020204" pitchFamily="18" charset="0"/>
              <a:buChar char="►"/>
              <a:defRPr/>
            </a:pPr>
            <a:r>
              <a:rPr lang="en-US" sz="1200" dirty="0">
                <a:solidFill>
                  <a:schemeClr val="tx1"/>
                </a:solidFill>
              </a:rPr>
              <a:t>The interior is equipped with a 17-inch touchscreen </a:t>
            </a:r>
            <a:endParaRPr lang="en-US" sz="12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171450" indent="-171450">
              <a:buClr>
                <a:srgbClr val="212054"/>
              </a:buClr>
              <a:buFont typeface="Bookman Old Style" panose="02050604050505020204" pitchFamily="18" charset="0"/>
              <a:buChar char="►"/>
              <a:defRPr/>
            </a:pPr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</a:rPr>
              <a:t>Tri Motor AWD</a:t>
            </a:r>
          </a:p>
          <a:p>
            <a:pPr marL="445770" lvl="1" indent="-171450">
              <a:buClr>
                <a:srgbClr val="212054"/>
              </a:buClr>
              <a:buFont typeface="Bookman Old Style" panose="02050604050505020204" pitchFamily="18" charset="0"/>
              <a:buChar char="►"/>
              <a:defRPr/>
            </a:pPr>
            <a:r>
              <a:rPr lang="en-US" sz="1000" dirty="0">
                <a:solidFill>
                  <a:schemeClr val="tx1"/>
                </a:solidFill>
                <a:latin typeface="Bookman Old Style" panose="02050604050505020204" pitchFamily="18" charset="0"/>
              </a:rPr>
              <a:t>500+ mile range </a:t>
            </a:r>
          </a:p>
          <a:p>
            <a:pPr marL="445770" lvl="1" indent="-171450">
              <a:buClr>
                <a:srgbClr val="212054"/>
              </a:buClr>
              <a:buFont typeface="Bookman Old Style" panose="02050604050505020204" pitchFamily="18" charset="0"/>
              <a:buChar char="►"/>
              <a:defRPr/>
            </a:pPr>
            <a:r>
              <a:rPr lang="en-US" sz="1000" dirty="0">
                <a:solidFill>
                  <a:schemeClr val="tx1"/>
                </a:solidFill>
                <a:latin typeface="Bookman Old Style" panose="02050604050505020204" pitchFamily="18" charset="0"/>
              </a:rPr>
              <a:t>&lt;2.9s 0s – 60s</a:t>
            </a:r>
          </a:p>
          <a:p>
            <a:pPr marL="445770" lvl="1" indent="-171450">
              <a:buClr>
                <a:srgbClr val="212054"/>
              </a:buClr>
              <a:buFont typeface="Bookman Old Style" panose="02050604050505020204" pitchFamily="18" charset="0"/>
              <a:buChar char="►"/>
              <a:defRPr/>
            </a:pPr>
            <a:r>
              <a:rPr lang="en-US" sz="1000" dirty="0">
                <a:solidFill>
                  <a:schemeClr val="tx1"/>
                </a:solidFill>
                <a:latin typeface="Bookman Old Style" panose="02050604050505020204" pitchFamily="18" charset="0"/>
              </a:rPr>
              <a:t>16 inch ground clearance</a:t>
            </a:r>
          </a:p>
          <a:p>
            <a:pPr marL="445770" lvl="1" indent="-171450">
              <a:buClr>
                <a:srgbClr val="212054"/>
              </a:buClr>
              <a:buFont typeface="Bookman Old Style" panose="02050604050505020204" pitchFamily="18" charset="0"/>
              <a:buChar char="►"/>
              <a:defRPr/>
            </a:pPr>
            <a:r>
              <a:rPr lang="en-US" sz="1000" dirty="0">
                <a:solidFill>
                  <a:schemeClr val="tx1"/>
                </a:solidFill>
                <a:latin typeface="Bookman Old Style" panose="02050604050505020204" pitchFamily="18" charset="0"/>
              </a:rPr>
              <a:t>1,400+ </a:t>
            </a:r>
            <a:r>
              <a:rPr lang="en-US" sz="1000" dirty="0" err="1">
                <a:solidFill>
                  <a:schemeClr val="tx1"/>
                </a:solidFill>
                <a:latin typeface="Bookman Old Style" panose="02050604050505020204" pitchFamily="18" charset="0"/>
              </a:rPr>
              <a:t>lbs</a:t>
            </a:r>
            <a:r>
              <a:rPr lang="en-US" sz="1000" dirty="0">
                <a:solidFill>
                  <a:schemeClr val="tx1"/>
                </a:solidFill>
                <a:latin typeface="Bookman Old Style" panose="02050604050505020204" pitchFamily="18" charset="0"/>
              </a:rPr>
              <a:t> towing capacity</a:t>
            </a:r>
          </a:p>
          <a:p>
            <a:pPr marL="445770" lvl="1" indent="-171450">
              <a:buClr>
                <a:srgbClr val="212054"/>
              </a:buClr>
              <a:buFont typeface="Bookman Old Style" panose="02050604050505020204" pitchFamily="18" charset="0"/>
              <a:buChar char="►"/>
              <a:defRPr/>
            </a:pPr>
            <a:r>
              <a:rPr lang="en-US" sz="1000" dirty="0">
                <a:solidFill>
                  <a:schemeClr val="tx1"/>
                </a:solidFill>
                <a:latin typeface="Bookman Old Style" panose="02050604050505020204" pitchFamily="18" charset="0"/>
              </a:rPr>
              <a:t>100 cu ft cargo</a:t>
            </a:r>
          </a:p>
          <a:p>
            <a:pPr marL="171450" indent="-171450">
              <a:buClr>
                <a:srgbClr val="212054"/>
              </a:buClr>
              <a:buFont typeface="Bookman Old Style" panose="02050604050505020204" pitchFamily="18" charset="0"/>
              <a:buChar char="►"/>
              <a:defRPr/>
            </a:pPr>
            <a:endParaRPr lang="en-US" sz="1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274320" lvl="1" indent="0">
              <a:buClr>
                <a:srgbClr val="212054"/>
              </a:buClr>
              <a:buNone/>
              <a:defRPr/>
            </a:pPr>
            <a:endParaRPr lang="en-US" sz="1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274320" lvl="1" indent="0">
              <a:buClr>
                <a:srgbClr val="212054"/>
              </a:buClr>
              <a:buNone/>
              <a:defRPr/>
            </a:pPr>
            <a:endParaRPr lang="en-US" sz="1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" name="Shape 226">
            <a:extLst>
              <a:ext uri="{FF2B5EF4-FFF2-40B4-BE49-F238E27FC236}">
                <a16:creationId xmlns:a16="http://schemas.microsoft.com/office/drawing/2014/main" id="{25645871-FA8F-4A7F-8930-9ACC2C9D88B6}"/>
              </a:ext>
            </a:extLst>
          </p:cNvPr>
          <p:cNvSpPr txBox="1">
            <a:spLocks/>
          </p:cNvSpPr>
          <p:nvPr/>
        </p:nvSpPr>
        <p:spPr>
          <a:xfrm>
            <a:off x="3436142" y="2814158"/>
            <a:ext cx="2468880" cy="330161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74320" marR="0" lvl="0" indent="-88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78E1A"/>
              </a:buClr>
              <a:buSzPct val="76000"/>
              <a:buFont typeface="Wingdings 3" panose="05040102010807070707" pitchFamily="18" charset="2"/>
              <a:buChar char="}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548640" marR="0" lvl="1" indent="-11887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0B76A"/>
              </a:buClr>
              <a:buSzPct val="76000"/>
              <a:buFont typeface="Wingdings 3" panose="05040102010807070707" pitchFamily="18" charset="2"/>
              <a:buChar char="}"/>
              <a:defRPr sz="18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737616" marR="0" lvl="2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0B76A"/>
              </a:buClr>
              <a:buSzPct val="76000"/>
              <a:buFont typeface="Wingdings 3" panose="05040102010807070707" pitchFamily="18" charset="2"/>
              <a:buNone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1097280" marR="0" lvl="3" indent="-10350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BA1B3"/>
              </a:buClr>
              <a:buSzPct val="70000"/>
              <a:buFont typeface="Noto Sans Symbols"/>
              <a:buChar char="◻"/>
              <a:defRPr sz="15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1371600" marR="0" lvl="4" indent="-984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15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1645920" marR="0" lvl="5" indent="-3302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ct val="750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1828800" marR="0" lvl="6" indent="-603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2011679" marR="0" lvl="7" indent="-5270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2194560" marR="0" lvl="8" indent="-8001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ct val="750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171450" indent="-171450">
              <a:buClr>
                <a:srgbClr val="212054"/>
              </a:buClr>
              <a:buFont typeface="Bookman Old Style" panose="02050604050505020204" pitchFamily="18" charset="0"/>
              <a:buChar char="►"/>
              <a:defRPr/>
            </a:pPr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</a:rPr>
              <a:t>Autopilot &amp; FSD</a:t>
            </a:r>
          </a:p>
          <a:p>
            <a:pPr marL="171450" indent="-171450">
              <a:buClr>
                <a:srgbClr val="212054"/>
              </a:buClr>
              <a:buFont typeface="Bookman Old Style" panose="02050604050505020204" pitchFamily="18" charset="0"/>
              <a:buChar char="►"/>
              <a:defRPr/>
            </a:pPr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</a:rPr>
              <a:t>1K max vehicles available for pre-orders </a:t>
            </a:r>
          </a:p>
          <a:p>
            <a:pPr marL="171450" indent="-171450">
              <a:buClr>
                <a:srgbClr val="212054"/>
              </a:buClr>
              <a:buFont typeface="Bookman Old Style" panose="02050604050505020204" pitchFamily="18" charset="0"/>
              <a:buChar char="►"/>
              <a:defRPr/>
            </a:pPr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</a:rPr>
              <a:t>1</a:t>
            </a:r>
            <a:r>
              <a:rPr lang="en-US" sz="1200" baseline="30000" dirty="0">
                <a:solidFill>
                  <a:schemeClr val="tx1"/>
                </a:solidFill>
                <a:latin typeface="Bookman Old Style" panose="02050604050505020204" pitchFamily="18" charset="0"/>
              </a:rPr>
              <a:t>st</a:t>
            </a:r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</a:rPr>
              <a:t> supercar to set every performance record</a:t>
            </a:r>
          </a:p>
          <a:p>
            <a:pPr marL="171450" indent="-171450">
              <a:buClr>
                <a:srgbClr val="212054"/>
              </a:buClr>
              <a:buFont typeface="Bookman Old Style" panose="02050604050505020204" pitchFamily="18" charset="0"/>
              <a:buChar char="►"/>
              <a:defRPr/>
            </a:pPr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</a:rPr>
              <a:t>4-seater </a:t>
            </a:r>
          </a:p>
          <a:p>
            <a:pPr marL="171450" indent="-171450">
              <a:buClr>
                <a:srgbClr val="212054"/>
              </a:buClr>
              <a:buFont typeface="Bookman Old Style" panose="02050604050505020204" pitchFamily="18" charset="0"/>
              <a:buChar char="►"/>
              <a:defRPr/>
            </a:pPr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</a:rPr>
              <a:t>AWD base</a:t>
            </a:r>
          </a:p>
          <a:p>
            <a:pPr marL="445770" lvl="1" indent="-171450">
              <a:buClr>
                <a:srgbClr val="212054"/>
              </a:buClr>
              <a:buFont typeface="Bookman Old Style" panose="02050604050505020204" pitchFamily="18" charset="0"/>
              <a:buChar char="►"/>
              <a:defRPr/>
            </a:pPr>
            <a:r>
              <a:rPr lang="en-US" sz="1000" dirty="0">
                <a:solidFill>
                  <a:schemeClr val="tx1"/>
                </a:solidFill>
                <a:latin typeface="Bookman Old Style" panose="02050604050505020204" pitchFamily="18" charset="0"/>
              </a:rPr>
              <a:t>620+ mile range </a:t>
            </a:r>
          </a:p>
          <a:p>
            <a:pPr marL="445770" lvl="1" indent="-171450">
              <a:buClr>
                <a:srgbClr val="212054"/>
              </a:buClr>
              <a:buFont typeface="Bookman Old Style" panose="02050604050505020204" pitchFamily="18" charset="0"/>
              <a:buChar char="►"/>
              <a:defRPr/>
            </a:pPr>
            <a:r>
              <a:rPr lang="en-US" sz="1000" dirty="0">
                <a:solidFill>
                  <a:schemeClr val="tx1"/>
                </a:solidFill>
                <a:latin typeface="Bookman Old Style" panose="02050604050505020204" pitchFamily="18" charset="0"/>
              </a:rPr>
              <a:t>&lt;1.9s 0s – 60s</a:t>
            </a:r>
          </a:p>
          <a:p>
            <a:pPr marL="445770" lvl="1" indent="-171450">
              <a:buClr>
                <a:srgbClr val="212054"/>
              </a:buClr>
              <a:buFont typeface="Bookman Old Style" panose="02050604050505020204" pitchFamily="18" charset="0"/>
              <a:buChar char="►"/>
              <a:defRPr/>
            </a:pPr>
            <a:r>
              <a:rPr lang="en-US" sz="1000" dirty="0">
                <a:solidFill>
                  <a:schemeClr val="tx1"/>
                </a:solidFill>
                <a:latin typeface="Bookman Old Style" panose="02050604050505020204" pitchFamily="18" charset="0"/>
              </a:rPr>
              <a:t>&lt;4.2s 0s – 100s</a:t>
            </a:r>
          </a:p>
          <a:p>
            <a:pPr marL="445770" lvl="1" indent="-171450">
              <a:buClr>
                <a:srgbClr val="212054"/>
              </a:buClr>
              <a:buFont typeface="Bookman Old Style" panose="02050604050505020204" pitchFamily="18" charset="0"/>
              <a:buChar char="►"/>
              <a:defRPr/>
            </a:pPr>
            <a:r>
              <a:rPr lang="en-US" sz="1000" dirty="0">
                <a:solidFill>
                  <a:schemeClr val="tx1"/>
                </a:solidFill>
                <a:latin typeface="Bookman Old Style" panose="02050604050505020204" pitchFamily="18" charset="0"/>
              </a:rPr>
              <a:t>¼ mile in 8.9 seconds </a:t>
            </a:r>
          </a:p>
          <a:p>
            <a:pPr marL="445770" lvl="1" indent="-171450">
              <a:buClr>
                <a:srgbClr val="212054"/>
              </a:buClr>
              <a:buFont typeface="Bookman Old Style" panose="02050604050505020204" pitchFamily="18" charset="0"/>
              <a:buChar char="►"/>
              <a:defRPr/>
            </a:pPr>
            <a:r>
              <a:rPr lang="en-US" sz="1000" dirty="0">
                <a:solidFill>
                  <a:schemeClr val="tx1"/>
                </a:solidFill>
                <a:latin typeface="Bookman Old Style" panose="02050604050505020204" pitchFamily="18" charset="0"/>
              </a:rPr>
              <a:t>250+ mph top speed </a:t>
            </a:r>
          </a:p>
          <a:p>
            <a:pPr marL="445770" lvl="1" indent="-171450">
              <a:buClr>
                <a:srgbClr val="212054"/>
              </a:buClr>
              <a:buFont typeface="Bookman Old Style" panose="02050604050505020204" pitchFamily="18" charset="0"/>
              <a:buChar char="►"/>
              <a:defRPr/>
            </a:pPr>
            <a:r>
              <a:rPr lang="en-US" sz="1000" dirty="0">
                <a:solidFill>
                  <a:schemeClr val="tx1"/>
                </a:solidFill>
                <a:latin typeface="Bookman Old Style" panose="02050604050505020204" pitchFamily="18" charset="0"/>
              </a:rPr>
              <a:t>200 kWh battery pack </a:t>
            </a:r>
          </a:p>
          <a:p>
            <a:pPr marL="274320" lvl="1" indent="0">
              <a:buClr>
                <a:srgbClr val="212054"/>
              </a:buClr>
              <a:buNone/>
              <a:defRPr/>
            </a:pPr>
            <a:endParaRPr lang="en-US" sz="1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171450" indent="-171450">
              <a:buClr>
                <a:srgbClr val="212054"/>
              </a:buClr>
              <a:buFont typeface="Bookman Old Style" panose="02050604050505020204" pitchFamily="18" charset="0"/>
              <a:buChar char="►"/>
              <a:defRPr/>
            </a:pPr>
            <a:endParaRPr lang="en-US" sz="1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274320" lvl="1" indent="0">
              <a:buClr>
                <a:srgbClr val="212054"/>
              </a:buClr>
              <a:buNone/>
              <a:defRPr/>
            </a:pPr>
            <a:endParaRPr lang="en-US" sz="1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274320" lvl="1" indent="0">
              <a:buClr>
                <a:srgbClr val="212054"/>
              </a:buClr>
              <a:buNone/>
              <a:defRPr/>
            </a:pPr>
            <a:endParaRPr lang="en-US" sz="1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7" name="Shape 226">
            <a:extLst>
              <a:ext uri="{FF2B5EF4-FFF2-40B4-BE49-F238E27FC236}">
                <a16:creationId xmlns:a16="http://schemas.microsoft.com/office/drawing/2014/main" id="{0EEC9401-7AFC-4DC6-B467-144AC9146C0F}"/>
              </a:ext>
            </a:extLst>
          </p:cNvPr>
          <p:cNvSpPr txBox="1">
            <a:spLocks/>
          </p:cNvSpPr>
          <p:nvPr/>
        </p:nvSpPr>
        <p:spPr>
          <a:xfrm>
            <a:off x="6400800" y="2814158"/>
            <a:ext cx="2468880" cy="330161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74320" marR="0" lvl="0" indent="-88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78E1A"/>
              </a:buClr>
              <a:buSzPct val="76000"/>
              <a:buFont typeface="Wingdings 3" panose="05040102010807070707" pitchFamily="18" charset="2"/>
              <a:buChar char="}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548640" marR="0" lvl="1" indent="-11887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0B76A"/>
              </a:buClr>
              <a:buSzPct val="76000"/>
              <a:buFont typeface="Wingdings 3" panose="05040102010807070707" pitchFamily="18" charset="2"/>
              <a:buChar char="}"/>
              <a:defRPr sz="18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737616" marR="0" lvl="2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0B76A"/>
              </a:buClr>
              <a:buSzPct val="76000"/>
              <a:buFont typeface="Wingdings 3" panose="05040102010807070707" pitchFamily="18" charset="2"/>
              <a:buNone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1097280" marR="0" lvl="3" indent="-10350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BA1B3"/>
              </a:buClr>
              <a:buSzPct val="70000"/>
              <a:buFont typeface="Noto Sans Symbols"/>
              <a:buChar char="◻"/>
              <a:defRPr sz="15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1371600" marR="0" lvl="4" indent="-984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15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1645920" marR="0" lvl="5" indent="-3302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ct val="750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1828800" marR="0" lvl="6" indent="-603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2011679" marR="0" lvl="7" indent="-5270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2194560" marR="0" lvl="8" indent="-8001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ct val="750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171450" indent="-171450">
              <a:buClr>
                <a:srgbClr val="212054"/>
              </a:buClr>
              <a:buFont typeface="Bookman Old Style" panose="02050604050505020204" pitchFamily="18" charset="0"/>
              <a:buChar char="►"/>
              <a:defRPr/>
            </a:pPr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</a:rPr>
              <a:t>Enhanced Autopilot &amp; FSD</a:t>
            </a:r>
          </a:p>
          <a:p>
            <a:pPr marL="171450" indent="-171450">
              <a:buClr>
                <a:srgbClr val="212054"/>
              </a:buClr>
              <a:buFont typeface="Bookman Old Style" panose="02050604050505020204" pitchFamily="18" charset="0"/>
              <a:buChar char="►"/>
              <a:defRPr/>
            </a:pPr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</a:rPr>
              <a:t>2K pre-orders</a:t>
            </a:r>
          </a:p>
          <a:p>
            <a:pPr marL="171450" indent="-171450">
              <a:buClr>
                <a:srgbClr val="212054"/>
              </a:buClr>
              <a:buFont typeface="Bookman Old Style" panose="02050604050505020204" pitchFamily="18" charset="0"/>
              <a:buChar char="►"/>
              <a:defRPr/>
            </a:pPr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</a:rPr>
              <a:t>AWD base</a:t>
            </a:r>
          </a:p>
          <a:p>
            <a:pPr marL="445770" lvl="1" indent="-171450">
              <a:buClr>
                <a:srgbClr val="212054"/>
              </a:buClr>
              <a:buFont typeface="Bookman Old Style" panose="02050604050505020204" pitchFamily="18" charset="0"/>
              <a:buChar char="►"/>
              <a:defRPr/>
            </a:pPr>
            <a:r>
              <a:rPr lang="en-US" sz="1000" dirty="0">
                <a:solidFill>
                  <a:schemeClr val="tx1"/>
                </a:solidFill>
                <a:latin typeface="Bookman Old Style" panose="02050604050505020204" pitchFamily="18" charset="0"/>
              </a:rPr>
              <a:t>300 - 500 mile range </a:t>
            </a:r>
          </a:p>
          <a:p>
            <a:pPr marL="445770" lvl="1" indent="-171450">
              <a:buClr>
                <a:srgbClr val="212054"/>
              </a:buClr>
              <a:buFont typeface="Bookman Old Style" panose="02050604050505020204" pitchFamily="18" charset="0"/>
              <a:buChar char="►"/>
              <a:defRPr/>
            </a:pPr>
            <a:r>
              <a:rPr lang="en-US" sz="1000" dirty="0">
                <a:solidFill>
                  <a:schemeClr val="tx1"/>
                </a:solidFill>
                <a:latin typeface="Bookman Old Style" panose="02050604050505020204" pitchFamily="18" charset="0"/>
              </a:rPr>
              <a:t>&lt;20s 0s – 60s</a:t>
            </a:r>
          </a:p>
          <a:p>
            <a:pPr marL="445770" lvl="1" indent="-171450">
              <a:buClr>
                <a:srgbClr val="212054"/>
              </a:buClr>
              <a:buFont typeface="Bookman Old Style" panose="02050604050505020204" pitchFamily="18" charset="0"/>
              <a:buChar char="►"/>
              <a:defRPr/>
            </a:pPr>
            <a:r>
              <a:rPr lang="en-US" sz="1000" dirty="0">
                <a:solidFill>
                  <a:schemeClr val="tx1"/>
                </a:solidFill>
                <a:latin typeface="Bookman Old Style" panose="02050604050505020204" pitchFamily="18" charset="0"/>
              </a:rPr>
              <a:t>65 mph up 5% grade  </a:t>
            </a:r>
          </a:p>
          <a:p>
            <a:pPr marL="445770" lvl="1" indent="-171450">
              <a:buClr>
                <a:srgbClr val="212054"/>
              </a:buClr>
              <a:buFont typeface="Bookman Old Style" panose="02050604050505020204" pitchFamily="18" charset="0"/>
              <a:buChar char="►"/>
              <a:defRPr/>
            </a:pPr>
            <a:r>
              <a:rPr lang="en-US" sz="1000" dirty="0">
                <a:solidFill>
                  <a:schemeClr val="tx1"/>
                </a:solidFill>
                <a:latin typeface="Bookman Old Style" panose="02050604050505020204" pitchFamily="18" charset="0"/>
              </a:rPr>
              <a:t>&lt;2 kWh/mi energy consumption</a:t>
            </a:r>
          </a:p>
          <a:p>
            <a:pPr marL="445770" lvl="1" indent="-171450">
              <a:buClr>
                <a:srgbClr val="212054"/>
              </a:buClr>
              <a:buFont typeface="Bookman Old Style" panose="02050604050505020204" pitchFamily="18" charset="0"/>
              <a:buChar char="►"/>
              <a:defRPr/>
            </a:pPr>
            <a:r>
              <a:rPr lang="en-US" sz="1000" dirty="0">
                <a:solidFill>
                  <a:schemeClr val="tx1"/>
                </a:solidFill>
                <a:latin typeface="Bookman Old Style" panose="02050604050505020204" pitchFamily="18" charset="0"/>
              </a:rPr>
              <a:t>¼ mile in 8.9 seconds </a:t>
            </a:r>
          </a:p>
          <a:p>
            <a:pPr marL="445770" lvl="1" indent="-171450">
              <a:buClr>
                <a:srgbClr val="212054"/>
              </a:buClr>
              <a:buFont typeface="Bookman Old Style" panose="02050604050505020204" pitchFamily="18" charset="0"/>
              <a:buChar char="►"/>
              <a:defRPr/>
            </a:pPr>
            <a:r>
              <a:rPr lang="en-US" sz="1000" dirty="0">
                <a:solidFill>
                  <a:schemeClr val="tx1"/>
                </a:solidFill>
                <a:latin typeface="Bookman Old Style" panose="02050604050505020204" pitchFamily="18" charset="0"/>
              </a:rPr>
              <a:t>250+ mph top speed </a:t>
            </a:r>
          </a:p>
          <a:p>
            <a:pPr marL="445770" lvl="1" indent="-171450">
              <a:buClr>
                <a:srgbClr val="212054"/>
              </a:buClr>
              <a:buFont typeface="Bookman Old Style" panose="02050604050505020204" pitchFamily="18" charset="0"/>
              <a:buChar char="►"/>
              <a:defRPr/>
            </a:pPr>
            <a:r>
              <a:rPr lang="en-US" sz="1000" dirty="0">
                <a:solidFill>
                  <a:schemeClr val="tx1"/>
                </a:solidFill>
                <a:latin typeface="Bookman Old Style" panose="02050604050505020204" pitchFamily="18" charset="0"/>
              </a:rPr>
              <a:t>200 kWh battery pack </a:t>
            </a:r>
          </a:p>
          <a:p>
            <a:pPr marL="274320" lvl="1" indent="0">
              <a:buClr>
                <a:srgbClr val="212054"/>
              </a:buClr>
              <a:buNone/>
              <a:defRPr/>
            </a:pPr>
            <a:endParaRPr lang="en-US" sz="1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171450" indent="-171450">
              <a:buClr>
                <a:srgbClr val="212054"/>
              </a:buClr>
              <a:buFont typeface="Bookman Old Style" panose="02050604050505020204" pitchFamily="18" charset="0"/>
              <a:buChar char="►"/>
              <a:defRPr/>
            </a:pPr>
            <a:endParaRPr lang="en-US" sz="1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274320" lvl="1" indent="0">
              <a:buClr>
                <a:srgbClr val="212054"/>
              </a:buClr>
              <a:buNone/>
              <a:defRPr/>
            </a:pPr>
            <a:endParaRPr lang="en-US" sz="1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274320" lvl="1" indent="0">
              <a:buClr>
                <a:srgbClr val="212054"/>
              </a:buClr>
              <a:buNone/>
              <a:defRPr/>
            </a:pPr>
            <a:endParaRPr lang="en-US" sz="1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841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-22225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53"/>
              </a:buClr>
              <a:buSzPct val="25000"/>
              <a:buFont typeface="Bookman Old Style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Bookman Old Style"/>
                <a:ea typeface="Bookman Old Style"/>
                <a:cs typeface="Bookman Old Style"/>
                <a:sym typeface="Bookman Old Style"/>
              </a:rPr>
              <a:pPr marL="0" marR="0" lvl="0" indent="-22225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64653"/>
                </a:buClr>
                <a:buSzPct val="25000"/>
                <a:buFont typeface="Bookman Old Style"/>
                <a:buNone/>
                <a:tabLst/>
                <a:defRPr/>
              </a:pPr>
              <a:t>5</a:t>
            </a:fld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graphicFrame>
        <p:nvGraphicFramePr>
          <p:cNvPr id="14" name="Chart 13"/>
          <p:cNvGraphicFramePr>
            <a:graphicFrameLocks/>
          </p:cNvGraphicFramePr>
          <p:nvPr/>
        </p:nvGraphicFramePr>
        <p:xfrm>
          <a:off x="4670582" y="4001688"/>
          <a:ext cx="3657600" cy="2314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57194" y="6354523"/>
            <a:ext cx="53241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1" u="none" strike="noStrike" kern="0" cap="none" spc="0" normalizeH="0" baseline="0" noProof="0" dirty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Bookman Old Style"/>
                <a:ea typeface="Bookman Old Style"/>
                <a:cs typeface="Bookman Old Style"/>
                <a:sym typeface="Arial"/>
              </a:rPr>
              <a:t>Sources: Yahoo Finance, CAPIQ, CNBC</a:t>
            </a:r>
          </a:p>
        </p:txBody>
      </p:sp>
      <p:sp>
        <p:nvSpPr>
          <p:cNvPr id="26" name="Shape 227"/>
          <p:cNvSpPr txBox="1"/>
          <p:nvPr/>
        </p:nvSpPr>
        <p:spPr>
          <a:xfrm>
            <a:off x="4697490" y="1297514"/>
            <a:ext cx="4016217" cy="274320"/>
          </a:xfrm>
          <a:prstGeom prst="rect">
            <a:avLst/>
          </a:prstGeom>
          <a:solidFill>
            <a:srgbClr val="212054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-22225" algn="ctr">
              <a:buClr>
                <a:schemeClr val="lt1"/>
              </a:buClr>
              <a:buSzPct val="25000"/>
              <a:buFont typeface="Bookman Old Style"/>
              <a:defRPr>
                <a:solidFill>
                  <a:schemeClr val="bg1"/>
                </a:solidFill>
                <a:latin typeface="Bookman Old Style"/>
                <a:ea typeface="Bookman Old Style"/>
                <a:cs typeface="Bookman Old Style"/>
              </a:defRPr>
            </a:lvl1pPr>
          </a:lstStyle>
          <a:p>
            <a:pPr>
              <a:buClr>
                <a:srgbClr val="FFFFFF"/>
              </a:buClr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sym typeface="Bookman Old Style"/>
              </a:rPr>
              <a:t>Enterprise Value Walkthrough</a:t>
            </a:r>
          </a:p>
        </p:txBody>
      </p:sp>
      <p:sp>
        <p:nvSpPr>
          <p:cNvPr id="28" name="Shape 227"/>
          <p:cNvSpPr txBox="1"/>
          <p:nvPr/>
        </p:nvSpPr>
        <p:spPr>
          <a:xfrm>
            <a:off x="457193" y="1297514"/>
            <a:ext cx="4016217" cy="274320"/>
          </a:xfrm>
          <a:prstGeom prst="rect">
            <a:avLst/>
          </a:prstGeom>
          <a:solidFill>
            <a:srgbClr val="212054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Bookman Old Style"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52 Week Price Change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4" name="Shape 227"/>
          <p:cNvSpPr txBox="1"/>
          <p:nvPr/>
        </p:nvSpPr>
        <p:spPr>
          <a:xfrm>
            <a:off x="4697490" y="3716405"/>
            <a:ext cx="4014216" cy="274319"/>
          </a:xfrm>
          <a:prstGeom prst="rect">
            <a:avLst/>
          </a:prstGeom>
          <a:solidFill>
            <a:srgbClr val="212054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-22225" algn="ctr">
              <a:buClr>
                <a:schemeClr val="lt1"/>
              </a:buClr>
              <a:buSzPct val="25000"/>
              <a:buFont typeface="Bookman Old Style"/>
              <a:defRPr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</a:defRPr>
            </a:lvl1pPr>
          </a:lstStyle>
          <a:p>
            <a:pPr marL="0" marR="0" lvl="0" indent="-22225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Bookman Old Style"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sym typeface="Bookman Old Style"/>
              </a:rPr>
              <a:t>Key Metrics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ookman Old Style"/>
              <a:sym typeface="Bookman Old Style"/>
            </a:endParaRPr>
          </a:p>
        </p:txBody>
      </p:sp>
      <p:sp>
        <p:nvSpPr>
          <p:cNvPr id="16" name="Shape 264">
            <a:extLst>
              <a:ext uri="{FF2B5EF4-FFF2-40B4-BE49-F238E27FC236}">
                <a16:creationId xmlns:a16="http://schemas.microsoft.com/office/drawing/2014/main" id="{DC2B4CD3-C291-4499-9BF1-7D3B608589B5}"/>
              </a:ext>
            </a:extLst>
          </p:cNvPr>
          <p:cNvSpPr/>
          <p:nvPr/>
        </p:nvSpPr>
        <p:spPr>
          <a:xfrm>
            <a:off x="457193" y="3716404"/>
            <a:ext cx="4014216" cy="274320"/>
          </a:xfrm>
          <a:prstGeom prst="rect">
            <a:avLst/>
          </a:prstGeom>
          <a:solidFill>
            <a:srgbClr val="212054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270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Bookman Old Style"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Bookman Old Style" panose="02050604050505020204" pitchFamily="18" charset="0"/>
                <a:ea typeface="Microsoft JhengHei Light" panose="020B0304030504040204" pitchFamily="34" charset="-120"/>
                <a:cs typeface="Bookman Old Style"/>
                <a:sym typeface="Bookman Old Style"/>
              </a:rPr>
              <a:t>Financial Highlights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ookman Old Style" panose="02050604050505020204" pitchFamily="18" charset="0"/>
              <a:ea typeface="Microsoft JhengHei Light" panose="020B0304030504040204" pitchFamily="34" charset="-120"/>
              <a:cs typeface="Bookman Old Style"/>
              <a:sym typeface="Bookman Old Style"/>
            </a:endParaRPr>
          </a:p>
        </p:txBody>
      </p:sp>
      <p:sp>
        <p:nvSpPr>
          <p:cNvPr id="17" name="Shape 226">
            <a:extLst>
              <a:ext uri="{FF2B5EF4-FFF2-40B4-BE49-F238E27FC236}">
                <a16:creationId xmlns:a16="http://schemas.microsoft.com/office/drawing/2014/main" id="{F9A6C567-5331-4209-9DC0-94F52F608F71}"/>
              </a:ext>
            </a:extLst>
          </p:cNvPr>
          <p:cNvSpPr txBox="1">
            <a:spLocks/>
          </p:cNvSpPr>
          <p:nvPr/>
        </p:nvSpPr>
        <p:spPr>
          <a:xfrm>
            <a:off x="457193" y="4056947"/>
            <a:ext cx="4014216" cy="225926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74320" marR="0" lvl="0" indent="-88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78E1A"/>
              </a:buClr>
              <a:buSzPct val="76000"/>
              <a:buFont typeface="Wingdings 3" panose="05040102010807070707" pitchFamily="18" charset="2"/>
              <a:buChar char="}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548640" marR="0" lvl="1" indent="-11887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0B76A"/>
              </a:buClr>
              <a:buSzPct val="76000"/>
              <a:buFont typeface="Wingdings 3" panose="05040102010807070707" pitchFamily="18" charset="2"/>
              <a:buChar char="}"/>
              <a:defRPr sz="18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737616" marR="0" lvl="2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0B76A"/>
              </a:buClr>
              <a:buSzPct val="76000"/>
              <a:buFont typeface="Wingdings 3" panose="05040102010807070707" pitchFamily="18" charset="2"/>
              <a:buNone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1097280" marR="0" lvl="3" indent="-10350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BA1B3"/>
              </a:buClr>
              <a:buSzPct val="70000"/>
              <a:buFont typeface="Noto Sans Symbols"/>
              <a:buChar char="◻"/>
              <a:defRPr sz="15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1371600" marR="0" lvl="4" indent="-984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15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1645920" marR="0" lvl="5" indent="-3302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ct val="750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1828800" marR="0" lvl="6" indent="-603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2011679" marR="0" lvl="7" indent="-5270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2194560" marR="0" lvl="8" indent="-8001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ct val="750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228600" indent="-228600">
              <a:buClr>
                <a:srgbClr val="212054"/>
              </a:buClr>
              <a:buSzPct val="90000"/>
              <a:buFont typeface="+mj-lt"/>
              <a:buAutoNum type="arabicPeriod"/>
              <a:defRPr/>
            </a:pPr>
            <a:r>
              <a:rPr lang="en-US" sz="1200" dirty="0"/>
              <a:t>TSLA included in the S&amp;P 500 as 6</a:t>
            </a:r>
            <a:r>
              <a:rPr lang="en-US" sz="1200" baseline="30000" dirty="0"/>
              <a:t>th</a:t>
            </a:r>
            <a:r>
              <a:rPr lang="en-US" sz="1200" dirty="0"/>
              <a:t> largest member </a:t>
            </a:r>
          </a:p>
          <a:p>
            <a:pPr marL="228600" indent="-228600">
              <a:buClr>
                <a:srgbClr val="212054"/>
              </a:buClr>
              <a:buSzPct val="90000"/>
              <a:buFont typeface="+mj-lt"/>
              <a:buAutoNum type="arabicPeriod"/>
              <a:defRPr/>
            </a:pPr>
            <a:r>
              <a:rPr lang="en-US" sz="1200" dirty="0"/>
              <a:t>TSLA market capitalization crosses $500B for the first time</a:t>
            </a:r>
          </a:p>
          <a:p>
            <a:pPr marL="228600" indent="-228600">
              <a:buClr>
                <a:srgbClr val="212054"/>
              </a:buClr>
              <a:buSzPct val="90000"/>
              <a:buFont typeface="+mj-lt"/>
              <a:buAutoNum type="arabicPeriod"/>
              <a:defRPr/>
            </a:pPr>
            <a:r>
              <a:rPr lang="en-US" sz="1200" dirty="0"/>
              <a:t>TSLA delivers on 500k customer deliveries exceeding consensus estimations</a:t>
            </a:r>
          </a:p>
          <a:p>
            <a:pPr marL="228600" indent="-228600">
              <a:buClr>
                <a:srgbClr val="212054"/>
              </a:buClr>
              <a:buSzPct val="90000"/>
              <a:buFont typeface="+mj-lt"/>
              <a:buAutoNum type="arabicPeriod"/>
              <a:defRPr/>
            </a:pPr>
            <a:r>
              <a:rPr lang="en-US" sz="1200" dirty="0"/>
              <a:t>TSLA Chinese sales more than doubled in 2020</a:t>
            </a:r>
          </a:p>
          <a:p>
            <a:pPr marL="228600" indent="-228600">
              <a:buClr>
                <a:srgbClr val="212054"/>
              </a:buClr>
              <a:buSzPct val="90000"/>
              <a:buFont typeface="+mj-lt"/>
              <a:buAutoNum type="arabicPeriod"/>
              <a:defRPr/>
            </a:pPr>
            <a:r>
              <a:rPr lang="en-US" sz="1200" dirty="0"/>
              <a:t>Cathie Woods (ARK Investment Management) upgrades TSLA to a $3,000 price target by 2025</a:t>
            </a:r>
          </a:p>
          <a:p>
            <a:pPr marL="171450" indent="-171450">
              <a:buClr>
                <a:srgbClr val="212054"/>
              </a:buClr>
              <a:buFont typeface="Bookman Old Style" panose="02050604050505020204" pitchFamily="18" charset="0"/>
              <a:buChar char="►"/>
              <a:defRPr/>
            </a:pPr>
            <a:endParaRPr lang="en-US" sz="1200" dirty="0"/>
          </a:p>
          <a:p>
            <a:pPr marL="171450" indent="-171450">
              <a:buClr>
                <a:srgbClr val="212054"/>
              </a:buClr>
              <a:buFont typeface="Bookman Old Style" panose="02050604050505020204" pitchFamily="18" charset="0"/>
              <a:buChar char="►"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/>
              <a:sym typeface="Bookman Old Style"/>
            </a:endParaRPr>
          </a:p>
        </p:txBody>
      </p:sp>
      <p:sp>
        <p:nvSpPr>
          <p:cNvPr id="18" name="Shape 260">
            <a:extLst>
              <a:ext uri="{FF2B5EF4-FFF2-40B4-BE49-F238E27FC236}">
                <a16:creationId xmlns:a16="http://schemas.microsoft.com/office/drawing/2014/main" id="{8315C8BD-5391-42F2-A7A7-CB571CE227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01818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lvl="0" indent="-203200"/>
            <a:r>
              <a:rPr lang="en-US" sz="3200" b="0" i="0" u="none" strike="noStrike" cap="none" dirty="0">
                <a:solidFill>
                  <a:schemeClr val="tx1"/>
                </a:solidFill>
                <a:latin typeface="Bookman Old Style" charset="0"/>
                <a:ea typeface="Bookman Old Style" charset="0"/>
                <a:cs typeface="Bookman Old Style" charset="0"/>
                <a:sym typeface="Bookman Old Style"/>
              </a:rPr>
              <a:t>Financial Overview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8B7E209-1079-4B65-827E-71037AD31F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533152"/>
              </p:ext>
            </p:extLst>
          </p:nvPr>
        </p:nvGraphicFramePr>
        <p:xfrm>
          <a:off x="4697491" y="3990724"/>
          <a:ext cx="3989310" cy="23145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5259">
                  <a:extLst>
                    <a:ext uri="{9D8B030D-6E8A-4147-A177-3AD203B41FA5}">
                      <a16:colId xmlns:a16="http://schemas.microsoft.com/office/drawing/2014/main" val="4237189816"/>
                    </a:ext>
                  </a:extLst>
                </a:gridCol>
                <a:gridCol w="1924051">
                  <a:extLst>
                    <a:ext uri="{9D8B030D-6E8A-4147-A177-3AD203B41FA5}">
                      <a16:colId xmlns:a16="http://schemas.microsoft.com/office/drawing/2014/main" val="2340309132"/>
                    </a:ext>
                  </a:extLst>
                </a:gridCol>
              </a:tblGrid>
              <a:tr h="385753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Market Cap</a:t>
                      </a:r>
                      <a:endParaRPr lang="en-GB" sz="1200" dirty="0">
                        <a:latin typeface="Bookman Old Style" panose="02050604050505020204" pitchFamily="18" charset="0"/>
                      </a:endParaRPr>
                    </a:p>
                  </a:txBody>
                  <a:tcPr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$649.84B</a:t>
                      </a:r>
                      <a:endParaRPr lang="en-GB" sz="1200" dirty="0">
                        <a:latin typeface="Bookman Old Style" panose="02050604050505020204" pitchFamily="18" charset="0"/>
                      </a:endParaRPr>
                    </a:p>
                  </a:txBody>
                  <a:tcPr anchor="ctr"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8864977"/>
                  </a:ext>
                </a:extLst>
              </a:tr>
              <a:tr h="385753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52 Week Range</a:t>
                      </a:r>
                      <a:endParaRPr lang="en-GB" sz="1200" dirty="0">
                        <a:latin typeface="Bookman Old Style" panose="020506040505050202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$116.11 - $900.40</a:t>
                      </a:r>
                      <a:endParaRPr lang="en-GB" sz="1200" dirty="0">
                        <a:latin typeface="Bookman Old Style" panose="020506040505050202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113395"/>
                  </a:ext>
                </a:extLst>
              </a:tr>
              <a:tr h="385753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EV/LTM EBITDA</a:t>
                      </a:r>
                      <a:endParaRPr lang="en-GB" sz="1200" dirty="0">
                        <a:latin typeface="Bookman Old Style" panose="02050604050505020204" pitchFamily="18" charset="0"/>
                      </a:endParaRPr>
                    </a:p>
                  </a:txBody>
                  <a:tcPr anchor="ctr"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151.82x</a:t>
                      </a:r>
                      <a:endParaRPr lang="en-GB" sz="1200" dirty="0">
                        <a:latin typeface="Bookman Old Style" panose="02050604050505020204" pitchFamily="18" charset="0"/>
                      </a:endParaRPr>
                    </a:p>
                  </a:txBody>
                  <a:tcPr anchor="ctr"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64548616"/>
                  </a:ext>
                </a:extLst>
              </a:tr>
              <a:tr h="385753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LTM Gross Profit Margin</a:t>
                      </a:r>
                      <a:endParaRPr lang="en-GB" sz="1200" dirty="0">
                        <a:latin typeface="Bookman Old Style" panose="02050604050505020204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21.20x</a:t>
                      </a:r>
                      <a:endParaRPr lang="en-GB" sz="1200" dirty="0">
                        <a:latin typeface="Bookman Old Style" panose="02050604050505020204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274502"/>
                  </a:ext>
                </a:extLst>
              </a:tr>
              <a:tr h="385753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LTM P/E</a:t>
                      </a:r>
                      <a:endParaRPr lang="en-GB" sz="1200" dirty="0">
                        <a:latin typeface="Bookman Old Style" panose="02050604050505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990.63x</a:t>
                      </a:r>
                      <a:endParaRPr lang="en-GB" sz="1200" dirty="0">
                        <a:latin typeface="Bookman Old Style" panose="0205060405050502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0938308"/>
                  </a:ext>
                </a:extLst>
              </a:tr>
              <a:tr h="385753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Beta</a:t>
                      </a:r>
                      <a:endParaRPr lang="en-GB" sz="1200" dirty="0">
                        <a:latin typeface="Bookman Old Style" panose="02050604050505020204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1.60</a:t>
                      </a:r>
                      <a:endParaRPr lang="en-GB" sz="1200" dirty="0">
                        <a:latin typeface="Bookman Old Style" panose="02050604050505020204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38952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6D4F177F-1878-4187-BFE1-BC8F0EC3A251}"/>
              </a:ext>
            </a:extLst>
          </p:cNvPr>
          <p:cNvGrpSpPr/>
          <p:nvPr/>
        </p:nvGrpSpPr>
        <p:grpSpPr>
          <a:xfrm>
            <a:off x="413399" y="1582798"/>
            <a:ext cx="3903420" cy="2095290"/>
            <a:chOff x="457194" y="1582798"/>
            <a:chExt cx="4014216" cy="2095290"/>
          </a:xfrm>
        </p:grpSpPr>
        <p:graphicFrame>
          <p:nvGraphicFramePr>
            <p:cNvPr id="19" name="Chart 18">
              <a:extLst>
                <a:ext uri="{FF2B5EF4-FFF2-40B4-BE49-F238E27FC236}">
                  <a16:creationId xmlns:a16="http://schemas.microsoft.com/office/drawing/2014/main" id="{CD06C625-5E32-4B76-AC53-1FAF23796A2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443328620"/>
                </p:ext>
              </p:extLst>
            </p:nvPr>
          </p:nvGraphicFramePr>
          <p:xfrm>
            <a:off x="457194" y="1582798"/>
            <a:ext cx="4014216" cy="209529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9298F2D-216F-4B12-8C56-798D35F80277}"/>
                </a:ext>
              </a:extLst>
            </p:cNvPr>
            <p:cNvCxnSpPr>
              <a:cxnSpLocks/>
            </p:cNvCxnSpPr>
            <p:nvPr/>
          </p:nvCxnSpPr>
          <p:spPr>
            <a:xfrm>
              <a:off x="2601020" y="2337534"/>
              <a:ext cx="106998" cy="233963"/>
            </a:xfrm>
            <a:prstGeom prst="straightConnector1">
              <a:avLst/>
            </a:prstGeom>
            <a:ln w="31750">
              <a:solidFill>
                <a:schemeClr val="tx1"/>
              </a:solidFill>
              <a:miter lim="800000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D1B4EF3-7832-4BAC-B8BB-E9EA7D44681E}"/>
                </a:ext>
              </a:extLst>
            </p:cNvPr>
            <p:cNvSpPr txBox="1"/>
            <p:nvPr/>
          </p:nvSpPr>
          <p:spPr>
            <a:xfrm>
              <a:off x="2420170" y="2062214"/>
              <a:ext cx="2398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dirty="0">
                  <a:highlight>
                    <a:srgbClr val="FFFFFF"/>
                  </a:highlight>
                  <a:latin typeface="Bookman Old Style" panose="02050604050505020204" pitchFamily="18" charset="0"/>
                </a:rPr>
                <a:t>1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Bookman Old Style" panose="02050604050505020204" pitchFamily="18" charset="0"/>
                <a:cs typeface="Arial"/>
                <a:sym typeface="Arial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C34A26A-4E72-41EB-A299-106B82327EB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52439" y="2527885"/>
              <a:ext cx="57942" cy="223147"/>
            </a:xfrm>
            <a:prstGeom prst="straightConnector1">
              <a:avLst/>
            </a:prstGeom>
            <a:ln w="31750">
              <a:solidFill>
                <a:schemeClr val="tx1"/>
              </a:solidFill>
              <a:miter lim="800000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F5769BA-CC9D-4F9E-85CD-72D1E47ADEB7}"/>
                </a:ext>
              </a:extLst>
            </p:cNvPr>
            <p:cNvSpPr txBox="1"/>
            <p:nvPr/>
          </p:nvSpPr>
          <p:spPr>
            <a:xfrm>
              <a:off x="2890434" y="2739236"/>
              <a:ext cx="2398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Bookman Old Style" panose="02050604050505020204" pitchFamily="18" charset="0"/>
                  <a:cs typeface="Arial"/>
                  <a:sym typeface="Arial"/>
                </a:rPr>
                <a:t>2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Bookman Old Style" panose="02050604050505020204" pitchFamily="18" charset="0"/>
                <a:cs typeface="Arial"/>
                <a:sym typeface="Arial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F692643-F912-47AC-B651-0FFDB9F162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9338" y="2357164"/>
              <a:ext cx="57942" cy="223147"/>
            </a:xfrm>
            <a:prstGeom prst="straightConnector1">
              <a:avLst/>
            </a:prstGeom>
            <a:ln w="31750">
              <a:solidFill>
                <a:schemeClr val="tx1"/>
              </a:solidFill>
              <a:miter lim="800000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1B3437C-7048-4DE9-B7CB-F24310C8ED6A}"/>
                </a:ext>
              </a:extLst>
            </p:cNvPr>
            <p:cNvSpPr txBox="1"/>
            <p:nvPr/>
          </p:nvSpPr>
          <p:spPr>
            <a:xfrm>
              <a:off x="3179338" y="2527885"/>
              <a:ext cx="2398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dirty="0">
                  <a:highlight>
                    <a:srgbClr val="FFFFFF"/>
                  </a:highlight>
                  <a:latin typeface="Bookman Old Style" panose="02050604050505020204" pitchFamily="18" charset="0"/>
                </a:rPr>
                <a:t>3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Bookman Old Style" panose="02050604050505020204" pitchFamily="18" charset="0"/>
                <a:cs typeface="Arial"/>
                <a:sym typeface="Arial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A14571A-D2D6-421E-B5CC-64BA9F544B17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V="1">
              <a:off x="3680921" y="2383379"/>
              <a:ext cx="0" cy="196932"/>
            </a:xfrm>
            <a:prstGeom prst="straightConnector1">
              <a:avLst/>
            </a:prstGeom>
            <a:ln w="31750">
              <a:solidFill>
                <a:schemeClr val="tx1"/>
              </a:solidFill>
              <a:miter lim="800000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210555A-5540-4A9B-936B-DED810A62F0E}"/>
                </a:ext>
              </a:extLst>
            </p:cNvPr>
            <p:cNvSpPr txBox="1"/>
            <p:nvPr/>
          </p:nvSpPr>
          <p:spPr>
            <a:xfrm>
              <a:off x="3560974" y="2580311"/>
              <a:ext cx="2398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Bookman Old Style" panose="02050604050505020204" pitchFamily="18" charset="0"/>
                  <a:cs typeface="Arial"/>
                  <a:sym typeface="Arial"/>
                </a:rPr>
                <a:t>4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Bookman Old Style" panose="02050604050505020204" pitchFamily="18" charset="0"/>
                <a:cs typeface="Arial"/>
                <a:sym typeface="Arial"/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D76BFE1-5788-40E2-A215-2ECA83F6488A}"/>
                </a:ext>
              </a:extLst>
            </p:cNvPr>
            <p:cNvCxnSpPr>
              <a:cxnSpLocks/>
            </p:cNvCxnSpPr>
            <p:nvPr/>
          </p:nvCxnSpPr>
          <p:spPr>
            <a:xfrm>
              <a:off x="3855919" y="1844510"/>
              <a:ext cx="0" cy="228454"/>
            </a:xfrm>
            <a:prstGeom prst="straightConnector1">
              <a:avLst/>
            </a:prstGeom>
            <a:ln w="31750">
              <a:solidFill>
                <a:schemeClr val="tx1"/>
              </a:solidFill>
              <a:miter lim="800000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C63FC8C-16A9-4A08-A73C-57988437E432}"/>
                </a:ext>
              </a:extLst>
            </p:cNvPr>
            <p:cNvSpPr txBox="1"/>
            <p:nvPr/>
          </p:nvSpPr>
          <p:spPr>
            <a:xfrm>
              <a:off x="3735972" y="1597249"/>
              <a:ext cx="2398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Bookman Old Style" panose="02050604050505020204" pitchFamily="18" charset="0"/>
                  <a:cs typeface="Arial"/>
                  <a:sym typeface="Arial"/>
                </a:rPr>
                <a:t>5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Bookman Old Style" panose="02050604050505020204" pitchFamily="18" charset="0"/>
                <a:cs typeface="Arial"/>
                <a:sym typeface="Arial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7F43720D-164D-4E8E-8738-003B6C1B3936}"/>
              </a:ext>
            </a:extLst>
          </p:cNvPr>
          <p:cNvSpPr txBox="1"/>
          <p:nvPr/>
        </p:nvSpPr>
        <p:spPr>
          <a:xfrm>
            <a:off x="3618903" y="2197114"/>
            <a:ext cx="927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FF"/>
                </a:highlight>
                <a:uLnTx/>
                <a:uFillTx/>
                <a:latin typeface="Bookman Old Style" panose="02050604050505020204" pitchFamily="18" charset="0"/>
                <a:cs typeface="Arial"/>
                <a:sym typeface="Arial"/>
              </a:rPr>
              <a:t>$744.12</a:t>
            </a: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FFFFFF"/>
              </a:highlight>
              <a:uLnTx/>
              <a:uFillTx/>
              <a:latin typeface="Bookman Old Style" panose="02050604050505020204" pitchFamily="18" charset="0"/>
              <a:cs typeface="Arial"/>
              <a:sym typeface="Arial"/>
            </a:endParaRP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78D58B6A-8250-4C82-BBAE-1622725AA1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35943"/>
              </p:ext>
            </p:extLst>
          </p:nvPr>
        </p:nvGraphicFramePr>
        <p:xfrm>
          <a:off x="4714385" y="1627780"/>
          <a:ext cx="3997321" cy="2023941"/>
        </p:xfrm>
        <a:graphic>
          <a:graphicData uri="http://schemas.openxmlformats.org/drawingml/2006/table">
            <a:tbl>
              <a:tblPr>
                <a:tableStyleId>{4CD19E5D-1A89-4C52-9125-348D489F143F}</a:tableStyleId>
              </a:tblPr>
              <a:tblGrid>
                <a:gridCol w="2949949">
                  <a:extLst>
                    <a:ext uri="{9D8B030D-6E8A-4147-A177-3AD203B41FA5}">
                      <a16:colId xmlns:a16="http://schemas.microsoft.com/office/drawing/2014/main" val="1159480157"/>
                    </a:ext>
                  </a:extLst>
                </a:gridCol>
                <a:gridCol w="214107">
                  <a:extLst>
                    <a:ext uri="{9D8B030D-6E8A-4147-A177-3AD203B41FA5}">
                      <a16:colId xmlns:a16="http://schemas.microsoft.com/office/drawing/2014/main" val="3863800067"/>
                    </a:ext>
                  </a:extLst>
                </a:gridCol>
                <a:gridCol w="833265">
                  <a:extLst>
                    <a:ext uri="{9D8B030D-6E8A-4147-A177-3AD203B41FA5}">
                      <a16:colId xmlns:a16="http://schemas.microsoft.com/office/drawing/2014/main" val="1669630740"/>
                    </a:ext>
                  </a:extLst>
                </a:gridCol>
              </a:tblGrid>
              <a:tr h="20083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GB" sz="12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 $ in Millions </a:t>
                      </a:r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78552061"/>
                  </a:ext>
                </a:extLst>
              </a:tr>
              <a:tr h="20083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Share Price 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$744.12</a:t>
                      </a:r>
                      <a:r>
                        <a:rPr lang="en-GB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Bookman Old Style" panose="02050604050505020204" pitchFamily="18" charset="0"/>
                        </a:rPr>
                        <a:t>.</a:t>
                      </a:r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  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$714,246  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0" marR="0" marT="0" marB="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61392"/>
                  </a:ext>
                </a:extLst>
              </a:tr>
              <a:tr h="20083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Shares Outstanding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959.9</a:t>
                      </a:r>
                      <a:r>
                        <a:rPr lang="en-GB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Bookman Old Style" panose="02050604050505020204" pitchFamily="18" charset="0"/>
                        </a:rPr>
                        <a:t>.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959,853,504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0" marR="0" marT="0" marB="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553204"/>
                  </a:ext>
                </a:extLst>
              </a:tr>
              <a:tr h="20083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 Equity Value</a:t>
                      </a:r>
                      <a:endParaRPr lang="en-GB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$714,246</a:t>
                      </a:r>
                      <a:r>
                        <a:rPr lang="en-GB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Bookman Old Style" panose="02050604050505020204" pitchFamily="18" charset="0"/>
                        </a:rPr>
                        <a:t>. </a:t>
                      </a:r>
                      <a:endParaRPr lang="en-GB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rtl="0" fontAlgn="b"/>
                      <a:r>
                        <a:rPr lang="en-GB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$706,645</a:t>
                      </a:r>
                    </a:p>
                  </a:txBody>
                  <a:tcPr marL="0" marR="0" marT="0" marB="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882440"/>
                  </a:ext>
                </a:extLst>
              </a:tr>
              <a:tr h="233273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Cash &amp; Short-Term Investments 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1</a:t>
                      </a:r>
                      <a:r>
                        <a:rPr lang="en-GB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9,384</a:t>
                      </a:r>
                      <a:r>
                        <a:rPr lang="en-GB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Bookman Old Style" panose="02050604050505020204" pitchFamily="18" charset="0"/>
                        </a:rPr>
                        <a:t>.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1</a:t>
                      </a:r>
                      <a:r>
                        <a:rPr lang="en-GB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9,384</a:t>
                      </a:r>
                    </a:p>
                  </a:txBody>
                  <a:tcPr marL="0" marR="0" marT="0" marB="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102706"/>
                  </a:ext>
                </a:extLst>
              </a:tr>
              <a:tr h="20083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Total Debt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1</a:t>
                      </a:r>
                      <a:r>
                        <a:rPr lang="en-GB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0,329</a:t>
                      </a:r>
                      <a:r>
                        <a:rPr lang="en-GB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Bookman Old Style" panose="02050604050505020204" pitchFamily="18" charset="0"/>
                        </a:rPr>
                        <a:t>.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1</a:t>
                      </a:r>
                      <a:r>
                        <a:rPr lang="en-GB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0,329</a:t>
                      </a:r>
                    </a:p>
                  </a:txBody>
                  <a:tcPr marL="0" marR="0" marT="0" marB="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599169"/>
                  </a:ext>
                </a:extLst>
              </a:tr>
              <a:tr h="20083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Preferred Equity 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-</a:t>
                      </a:r>
                      <a:r>
                        <a:rPr lang="en-GB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Bookman Old Style" panose="02050604050505020204" pitchFamily="18" charset="0"/>
                        </a:rPr>
                        <a:t>.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-</a:t>
                      </a:r>
                    </a:p>
                  </a:txBody>
                  <a:tcPr marL="0" marR="0" marT="0" marB="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894700"/>
                  </a:ext>
                </a:extLst>
              </a:tr>
              <a:tr h="20083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Minority Interest 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1</a:t>
                      </a:r>
                      <a:r>
                        <a:rPr lang="en-GB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,454 </a:t>
                      </a:r>
                      <a:r>
                        <a:rPr lang="en-GB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Bookman Old Style" panose="02050604050505020204" pitchFamily="18" charset="0"/>
                        </a:rPr>
                        <a:t>.</a:t>
                      </a:r>
                      <a:endParaRPr lang="en-GB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1</a:t>
                      </a:r>
                      <a:r>
                        <a:rPr lang="en-GB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,454</a:t>
                      </a:r>
                    </a:p>
                  </a:txBody>
                  <a:tcPr marL="0" marR="0" marT="0" marB="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865144"/>
                  </a:ext>
                </a:extLst>
              </a:tr>
              <a:tr h="183972">
                <a:tc gridSpan="3"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464475"/>
                  </a:ext>
                </a:extLst>
              </a:tr>
              <a:tr h="200837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 Enterprise Value</a:t>
                      </a:r>
                      <a:endParaRPr lang="en-GB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$706,645</a:t>
                      </a:r>
                      <a:r>
                        <a:rPr lang="en-GB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Bookman Old Style" panose="02050604050505020204" pitchFamily="18" charset="0"/>
                        </a:rPr>
                        <a:t>.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386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9555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-22225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53"/>
              </a:buClr>
              <a:buSzPct val="25000"/>
              <a:buFont typeface="Bookman Old Style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Bookman Old Style"/>
                <a:ea typeface="Bookman Old Style"/>
                <a:cs typeface="Bookman Old Style"/>
                <a:sym typeface="Bookman Old Style"/>
              </a:rPr>
              <a:pPr marL="0" marR="0" lvl="0" indent="-22225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64653"/>
                </a:buClr>
                <a:buSzPct val="25000"/>
                <a:buFont typeface="Bookman Old Style"/>
                <a:buNone/>
                <a:tabLst/>
                <a:defRPr/>
              </a:pPr>
              <a:t>6</a:t>
            </a:fld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graphicFrame>
        <p:nvGraphicFramePr>
          <p:cNvPr id="14" name="Chart 13"/>
          <p:cNvGraphicFramePr>
            <a:graphicFrameLocks/>
          </p:cNvGraphicFramePr>
          <p:nvPr/>
        </p:nvGraphicFramePr>
        <p:xfrm>
          <a:off x="4670582" y="4001688"/>
          <a:ext cx="3657600" cy="2314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57194" y="6354523"/>
            <a:ext cx="53241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1" u="none" strike="noStrike" kern="0" cap="none" spc="0" normalizeH="0" baseline="0" noProof="0" dirty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Bookman Old Style"/>
                <a:ea typeface="Bookman Old Style"/>
                <a:cs typeface="Bookman Old Style"/>
                <a:sym typeface="Arial"/>
              </a:rPr>
              <a:t>Sources: Investopedia, Allied Market Research, </a:t>
            </a:r>
            <a:r>
              <a:rPr kumimoji="0" lang="en-US" sz="1050" b="0" i="1" u="none" strike="noStrike" kern="0" cap="none" spc="0" normalizeH="0" baseline="0" noProof="0" dirty="0" err="1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Bookman Old Style"/>
                <a:ea typeface="Bookman Old Style"/>
                <a:cs typeface="Bookman Old Style"/>
                <a:sym typeface="Arial"/>
              </a:rPr>
              <a:t>weforum</a:t>
            </a:r>
            <a:r>
              <a:rPr kumimoji="0" lang="en-US" sz="1050" b="0" i="1" u="none" strike="noStrike" kern="0" cap="none" spc="0" normalizeH="0" baseline="0" noProof="0" dirty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Bookman Old Style"/>
                <a:ea typeface="Bookman Old Style"/>
                <a:cs typeface="Bookman Old Style"/>
                <a:sym typeface="Arial"/>
              </a:rPr>
              <a:t>, Statista, CNBC</a:t>
            </a:r>
          </a:p>
        </p:txBody>
      </p:sp>
      <p:sp>
        <p:nvSpPr>
          <p:cNvPr id="26" name="Shape 227"/>
          <p:cNvSpPr txBox="1"/>
          <p:nvPr/>
        </p:nvSpPr>
        <p:spPr>
          <a:xfrm>
            <a:off x="4697490" y="1297514"/>
            <a:ext cx="4016217" cy="274320"/>
          </a:xfrm>
          <a:prstGeom prst="rect">
            <a:avLst/>
          </a:prstGeom>
          <a:solidFill>
            <a:srgbClr val="212054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-22225" algn="ctr">
              <a:buClr>
                <a:schemeClr val="lt1"/>
              </a:buClr>
              <a:buSzPct val="25000"/>
              <a:buFont typeface="Bookman Old Style"/>
              <a:defRPr>
                <a:solidFill>
                  <a:schemeClr val="bg1"/>
                </a:solidFill>
                <a:latin typeface="Bookman Old Style"/>
                <a:ea typeface="Bookman Old Style"/>
                <a:cs typeface="Bookman Old Style"/>
              </a:defRPr>
            </a:lvl1pPr>
          </a:lstStyle>
          <a:p>
            <a:pPr marL="0" marR="0" lvl="0" indent="-22225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Bookman Old Style"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sym typeface="Bookman Old Style"/>
              </a:rPr>
              <a:t>EV Sales in 2020 by Country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ookman Old Style"/>
              <a:sym typeface="Bookman Old Style"/>
            </a:endParaRPr>
          </a:p>
        </p:txBody>
      </p:sp>
      <p:sp>
        <p:nvSpPr>
          <p:cNvPr id="28" name="Shape 227"/>
          <p:cNvSpPr txBox="1"/>
          <p:nvPr/>
        </p:nvSpPr>
        <p:spPr>
          <a:xfrm>
            <a:off x="457193" y="1297514"/>
            <a:ext cx="4016217" cy="274320"/>
          </a:xfrm>
          <a:prstGeom prst="rect">
            <a:avLst/>
          </a:prstGeom>
          <a:solidFill>
            <a:srgbClr val="212054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Bookman Old Style"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Bookman Old Style" panose="02050604050505020204" pitchFamily="18" charset="0"/>
                <a:ea typeface="Microsoft JhengHei Light" panose="020B0304030504040204" pitchFamily="34" charset="-120"/>
                <a:cs typeface="Bookman Old Style"/>
                <a:sym typeface="Bookman Old Style"/>
              </a:rPr>
              <a:t>Electric Vehicles (EVs)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ookman Old Style" panose="02050604050505020204" pitchFamily="18" charset="0"/>
              <a:ea typeface="Microsoft JhengHei Light" panose="020B0304030504040204" pitchFamily="34" charset="-120"/>
              <a:cs typeface="Bookman Old Style"/>
              <a:sym typeface="Bookman Old Style"/>
            </a:endParaRPr>
          </a:p>
        </p:txBody>
      </p:sp>
      <p:sp>
        <p:nvSpPr>
          <p:cNvPr id="24" name="Shape 227"/>
          <p:cNvSpPr txBox="1"/>
          <p:nvPr/>
        </p:nvSpPr>
        <p:spPr>
          <a:xfrm>
            <a:off x="4697490" y="3716405"/>
            <a:ext cx="4014216" cy="274319"/>
          </a:xfrm>
          <a:prstGeom prst="rect">
            <a:avLst/>
          </a:prstGeom>
          <a:solidFill>
            <a:srgbClr val="212054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-22225" algn="ctr">
              <a:buClr>
                <a:schemeClr val="lt1"/>
              </a:buClr>
              <a:buSzPct val="25000"/>
              <a:buFont typeface="Bookman Old Style"/>
              <a:defRPr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</a:defRPr>
            </a:lvl1pPr>
          </a:lstStyle>
          <a:p>
            <a:pPr marL="0" marR="0" lvl="0" indent="-22225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Bookman Old Style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sym typeface="Bookman Old Style"/>
              </a:rPr>
              <a:t>U.S. State and Federal Policies</a:t>
            </a:r>
          </a:p>
        </p:txBody>
      </p:sp>
      <p:sp>
        <p:nvSpPr>
          <p:cNvPr id="16" name="Shape 264">
            <a:extLst>
              <a:ext uri="{FF2B5EF4-FFF2-40B4-BE49-F238E27FC236}">
                <a16:creationId xmlns:a16="http://schemas.microsoft.com/office/drawing/2014/main" id="{DC2B4CD3-C291-4499-9BF1-7D3B608589B5}"/>
              </a:ext>
            </a:extLst>
          </p:cNvPr>
          <p:cNvSpPr/>
          <p:nvPr/>
        </p:nvSpPr>
        <p:spPr>
          <a:xfrm>
            <a:off x="457193" y="3716404"/>
            <a:ext cx="4014216" cy="274320"/>
          </a:xfrm>
          <a:prstGeom prst="rect">
            <a:avLst/>
          </a:prstGeom>
          <a:solidFill>
            <a:srgbClr val="212054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270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Bookman Old Style"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Bookman Old Style" panose="02050604050505020204" pitchFamily="18" charset="0"/>
                <a:ea typeface="Microsoft JhengHei Light" panose="020B0304030504040204" pitchFamily="34" charset="-120"/>
                <a:cs typeface="Bookman Old Style"/>
                <a:sym typeface="Bookman Old Style"/>
              </a:rPr>
              <a:t>Biden &amp; Global Infrastructure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ookman Old Style" panose="02050604050505020204" pitchFamily="18" charset="0"/>
              <a:ea typeface="Microsoft JhengHei Light" panose="020B0304030504040204" pitchFamily="34" charset="-120"/>
              <a:cs typeface="Bookman Old Style"/>
              <a:sym typeface="Bookman Old Style"/>
            </a:endParaRPr>
          </a:p>
        </p:txBody>
      </p:sp>
      <p:sp>
        <p:nvSpPr>
          <p:cNvPr id="7" name="Shape 226">
            <a:extLst>
              <a:ext uri="{FF2B5EF4-FFF2-40B4-BE49-F238E27FC236}">
                <a16:creationId xmlns:a16="http://schemas.microsoft.com/office/drawing/2014/main" id="{FD1DA8DC-7417-4155-8D5B-8763709510B9}"/>
              </a:ext>
            </a:extLst>
          </p:cNvPr>
          <p:cNvSpPr txBox="1">
            <a:spLocks/>
          </p:cNvSpPr>
          <p:nvPr/>
        </p:nvSpPr>
        <p:spPr>
          <a:xfrm>
            <a:off x="457193" y="1638057"/>
            <a:ext cx="4016217" cy="20121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74320" marR="0" lvl="0" indent="-88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78E1A"/>
              </a:buClr>
              <a:buSzPct val="76000"/>
              <a:buFont typeface="Wingdings 3" panose="05040102010807070707" pitchFamily="18" charset="2"/>
              <a:buChar char="}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548640" marR="0" lvl="1" indent="-11887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0B76A"/>
              </a:buClr>
              <a:buSzPct val="76000"/>
              <a:buFont typeface="Wingdings 3" panose="05040102010807070707" pitchFamily="18" charset="2"/>
              <a:buChar char="}"/>
              <a:defRPr sz="18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737616" marR="0" lvl="2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0B76A"/>
              </a:buClr>
              <a:buSzPct val="76000"/>
              <a:buFont typeface="Wingdings 3" panose="05040102010807070707" pitchFamily="18" charset="2"/>
              <a:buNone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1097280" marR="0" lvl="3" indent="-10350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BA1B3"/>
              </a:buClr>
              <a:buSzPct val="70000"/>
              <a:buFont typeface="Noto Sans Symbols"/>
              <a:buChar char="◻"/>
              <a:defRPr sz="15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1371600" marR="0" lvl="4" indent="-984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15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1645920" marR="0" lvl="5" indent="-3302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ct val="750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1828800" marR="0" lvl="6" indent="-603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2011679" marR="0" lvl="7" indent="-5270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2194560" marR="0" lvl="8" indent="-8001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ct val="750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171450" indent="-171450">
              <a:buClr>
                <a:srgbClr val="212054"/>
              </a:buClr>
              <a:buFont typeface="Bookman Old Style" panose="02050604050505020204" pitchFamily="18" charset="0"/>
              <a:buChar char="►"/>
              <a:defRPr/>
            </a:pPr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</a:rPr>
              <a:t>Global EV market is expected to reach $803B by 2027 growing at a 23% CAGR</a:t>
            </a:r>
          </a:p>
          <a:p>
            <a:pPr marL="171450" indent="-171450">
              <a:buClr>
                <a:srgbClr val="212054"/>
              </a:buClr>
              <a:buFont typeface="Bookman Old Style" panose="02050604050505020204" pitchFamily="18" charset="0"/>
              <a:buChar char="►"/>
              <a:defRPr/>
            </a:pPr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</a:rPr>
              <a:t>In 2018, 45% of global EVs related to China</a:t>
            </a:r>
          </a:p>
          <a:p>
            <a:pPr marL="171450" indent="-171450">
              <a:buClr>
                <a:srgbClr val="212054"/>
              </a:buClr>
              <a:buFont typeface="Bookman Old Style" panose="02050604050505020204" pitchFamily="18" charset="0"/>
              <a:buChar char="►"/>
              <a:defRPr/>
            </a:pPr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</a:rPr>
              <a:t>China’s expected to produce 60% of passenger EVs and 65% of lithium-ion batteries by 2021</a:t>
            </a:r>
          </a:p>
          <a:p>
            <a:pPr marL="171450" indent="-171450">
              <a:buClr>
                <a:srgbClr val="212054"/>
              </a:buClr>
              <a:buFont typeface="Bookman Old Style" panose="02050604050505020204" pitchFamily="18" charset="0"/>
              <a:buChar char="►"/>
              <a:defRPr/>
            </a:pPr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</a:rPr>
              <a:t>3M Americans are employed in auto space with 1M in in motor vehicle manufacturing, and 250k in EV space</a:t>
            </a:r>
          </a:p>
          <a:p>
            <a:pPr marL="171450" indent="-171450">
              <a:buClr>
                <a:srgbClr val="212054"/>
              </a:buClr>
              <a:buFont typeface="Bookman Old Style" panose="02050604050505020204" pitchFamily="18" charset="0"/>
              <a:buChar char="►"/>
              <a:defRPr/>
            </a:pPr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</a:rPr>
              <a:t>Batteries comprise ~30% of parts in an EV</a:t>
            </a:r>
          </a:p>
        </p:txBody>
      </p:sp>
      <p:sp>
        <p:nvSpPr>
          <p:cNvPr id="18" name="Shape 260">
            <a:extLst>
              <a:ext uri="{FF2B5EF4-FFF2-40B4-BE49-F238E27FC236}">
                <a16:creationId xmlns:a16="http://schemas.microsoft.com/office/drawing/2014/main" id="{8315C8BD-5391-42F2-A7A7-CB571CE227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11978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lvl="0" indent="-203200"/>
            <a:r>
              <a:rPr lang="en-US" sz="3200" b="0" i="0" u="none" strike="noStrike" cap="none" dirty="0">
                <a:solidFill>
                  <a:schemeClr val="tx1"/>
                </a:solidFill>
                <a:latin typeface="Bookman Old Style" charset="0"/>
                <a:ea typeface="Bookman Old Style" charset="0"/>
                <a:cs typeface="Bookman Old Style" charset="0"/>
                <a:sym typeface="Bookman Old Style"/>
              </a:rPr>
              <a:t>Industry Overview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39DB47DD-18D9-4C75-96CE-64CB03FBE2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0535357"/>
              </p:ext>
            </p:extLst>
          </p:nvPr>
        </p:nvGraphicFramePr>
        <p:xfrm>
          <a:off x="4721472" y="4029040"/>
          <a:ext cx="3990234" cy="22871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2BD4F5BF-4419-4AEE-BFF9-978B991E5450}"/>
              </a:ext>
            </a:extLst>
          </p:cNvPr>
          <p:cNvGraphicFramePr>
            <a:graphicFrameLocks/>
          </p:cNvGraphicFramePr>
          <p:nvPr/>
        </p:nvGraphicFramePr>
        <p:xfrm>
          <a:off x="4695488" y="1571834"/>
          <a:ext cx="4016217" cy="21044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" name="Shape 226">
            <a:extLst>
              <a:ext uri="{FF2B5EF4-FFF2-40B4-BE49-F238E27FC236}">
                <a16:creationId xmlns:a16="http://schemas.microsoft.com/office/drawing/2014/main" id="{A3FAD0DC-9F0B-4F8A-B532-B9DFC6847BB5}"/>
              </a:ext>
            </a:extLst>
          </p:cNvPr>
          <p:cNvSpPr txBox="1">
            <a:spLocks/>
          </p:cNvSpPr>
          <p:nvPr/>
        </p:nvSpPr>
        <p:spPr>
          <a:xfrm>
            <a:off x="457193" y="4029040"/>
            <a:ext cx="4016217" cy="20121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74320" marR="0" lvl="0" indent="-88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78E1A"/>
              </a:buClr>
              <a:buSzPct val="76000"/>
              <a:buFont typeface="Wingdings 3" panose="05040102010807070707" pitchFamily="18" charset="2"/>
              <a:buChar char="}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548640" marR="0" lvl="1" indent="-11887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0B76A"/>
              </a:buClr>
              <a:buSzPct val="76000"/>
              <a:buFont typeface="Wingdings 3" panose="05040102010807070707" pitchFamily="18" charset="2"/>
              <a:buChar char="}"/>
              <a:defRPr sz="18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737616" marR="0" lvl="2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0B76A"/>
              </a:buClr>
              <a:buSzPct val="76000"/>
              <a:buFont typeface="Wingdings 3" panose="05040102010807070707" pitchFamily="18" charset="2"/>
              <a:buNone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1097280" marR="0" lvl="3" indent="-10350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BA1B3"/>
              </a:buClr>
              <a:buSzPct val="70000"/>
              <a:buFont typeface="Noto Sans Symbols"/>
              <a:buChar char="◻"/>
              <a:defRPr sz="15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1371600" marR="0" lvl="4" indent="-984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15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1645920" marR="0" lvl="5" indent="-3302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ct val="750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1828800" marR="0" lvl="6" indent="-603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2011679" marR="0" lvl="7" indent="-5270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2194560" marR="0" lvl="8" indent="-8001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ct val="750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171450" indent="-171450">
              <a:buClr>
                <a:srgbClr val="212054"/>
              </a:buClr>
              <a:buFont typeface="Bookman Old Style" panose="02050604050505020204" pitchFamily="18" charset="0"/>
              <a:buChar char="►"/>
              <a:defRPr/>
            </a:pPr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</a:rPr>
              <a:t>$</a:t>
            </a:r>
            <a:r>
              <a:rPr lang="en-US" sz="1200" dirty="0">
                <a:solidFill>
                  <a:schemeClr val="tx1"/>
                </a:solidFill>
              </a:rPr>
              <a:t>300B estimates to advance global charging network, with U.S. pushing $50B for by 2030</a:t>
            </a:r>
          </a:p>
          <a:p>
            <a:pPr marL="171450" indent="-171450">
              <a:buClr>
                <a:srgbClr val="212054"/>
              </a:buClr>
              <a:buFont typeface="Bookman Old Style" panose="02050604050505020204" pitchFamily="18" charset="0"/>
              <a:buChar char="►"/>
              <a:defRPr/>
            </a:pPr>
            <a:r>
              <a:rPr lang="en-US" sz="1200" dirty="0">
                <a:solidFill>
                  <a:schemeClr val="tx1"/>
                </a:solidFill>
              </a:rPr>
              <a:t>Biden’s infrastructure plan contains $115B+ related solely to EV expansion efforts</a:t>
            </a:r>
          </a:p>
          <a:p>
            <a:pPr marL="171450" indent="-171450">
              <a:buClr>
                <a:srgbClr val="212054"/>
              </a:buClr>
              <a:buFont typeface="Bookman Old Style" panose="02050604050505020204" pitchFamily="18" charset="0"/>
              <a:buChar char="►"/>
              <a:defRPr/>
            </a:pPr>
            <a:r>
              <a:rPr lang="en-US" sz="1200" dirty="0">
                <a:solidFill>
                  <a:schemeClr val="tx1"/>
                </a:solidFill>
              </a:rPr>
              <a:t>Biden’s 2030 goal for 500K chargers, 20% of school busses electric, replace 50k diesels</a:t>
            </a:r>
          </a:p>
          <a:p>
            <a:pPr marL="171450" indent="-171450">
              <a:buClr>
                <a:srgbClr val="212054"/>
              </a:buClr>
              <a:buFont typeface="Bookman Old Style" panose="02050604050505020204" pitchFamily="18" charset="0"/>
              <a:buChar char="►"/>
              <a:defRPr/>
            </a:pPr>
            <a:r>
              <a:rPr lang="en-US" sz="1200" dirty="0">
                <a:solidFill>
                  <a:schemeClr val="tx1"/>
                </a:solidFill>
              </a:rPr>
              <a:t>Federal tax credit of $7,500 would no longer be capped to the first 250k EVs of a manufacturer</a:t>
            </a:r>
          </a:p>
          <a:p>
            <a:pPr marL="171450" indent="-171450">
              <a:buClr>
                <a:srgbClr val="212054"/>
              </a:buClr>
              <a:buFont typeface="Bookman Old Style" panose="02050604050505020204" pitchFamily="18" charset="0"/>
              <a:buChar char="►"/>
              <a:defRPr/>
            </a:pPr>
            <a:r>
              <a:rPr lang="en-US" sz="1200" dirty="0">
                <a:solidFill>
                  <a:schemeClr val="tx1"/>
                </a:solidFill>
              </a:rPr>
              <a:t>Certain tax breaks would be for domestic manufacturers hurting imported EV brands</a:t>
            </a:r>
          </a:p>
          <a:p>
            <a:pPr marL="171450" indent="-171450">
              <a:buClr>
                <a:srgbClr val="212054"/>
              </a:buClr>
              <a:buFont typeface="Bookman Old Style" panose="02050604050505020204" pitchFamily="18" charset="0"/>
              <a:buChar char="►"/>
              <a:defRPr/>
            </a:pP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Clr>
                <a:srgbClr val="212054"/>
              </a:buClr>
              <a:buFont typeface="Bookman Old Style" panose="02050604050505020204" pitchFamily="18" charset="0"/>
              <a:buChar char="►"/>
              <a:defRPr/>
            </a:pP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Clr>
                <a:srgbClr val="212054"/>
              </a:buClr>
              <a:buFont typeface="Bookman Old Style" panose="02050604050505020204" pitchFamily="18" charset="0"/>
              <a:buChar char="►"/>
              <a:defRPr/>
            </a:pPr>
            <a:endParaRPr lang="en-US" sz="12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033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lvl="0" indent="-203200"/>
            <a:r>
              <a:rPr lang="en-US" dirty="0">
                <a:solidFill>
                  <a:schemeClr val="tx1"/>
                </a:solidFill>
              </a:rPr>
              <a:t>Investment Thesis</a:t>
            </a:r>
            <a:endParaRPr lang="en-US" sz="3200" b="0" i="0" u="none" strike="noStrike" cap="none" dirty="0">
              <a:solidFill>
                <a:schemeClr val="tx1"/>
              </a:solidFill>
              <a:latin typeface="Bookman Old Style" charset="0"/>
              <a:ea typeface="Bookman Old Style" charset="0"/>
              <a:cs typeface="Bookman Old Style" charset="0"/>
              <a:sym typeface="Bookman Old Style"/>
            </a:endParaRPr>
          </a:p>
        </p:txBody>
      </p:sp>
      <p:graphicFrame>
        <p:nvGraphicFramePr>
          <p:cNvPr id="14" name="Chart 13"/>
          <p:cNvGraphicFramePr>
            <a:graphicFrameLocks/>
          </p:cNvGraphicFramePr>
          <p:nvPr/>
        </p:nvGraphicFramePr>
        <p:xfrm>
          <a:off x="4670582" y="4001688"/>
          <a:ext cx="3657600" cy="2314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4" name="Slide Number Placeholder 1">
            <a:extLst>
              <a:ext uri="{FF2B5EF4-FFF2-40B4-BE49-F238E27FC236}">
                <a16:creationId xmlns:a16="http://schemas.microsoft.com/office/drawing/2014/main" id="{967FF65A-BAF8-4A9C-BD21-192FB76C22A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705600" y="6356350"/>
            <a:ext cx="1981200" cy="365760"/>
          </a:xfrm>
        </p:spPr>
        <p:txBody>
          <a:bodyPr/>
          <a:lstStyle/>
          <a:p>
            <a:pPr marL="0" marR="0" lvl="0" indent="-22225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53"/>
              </a:buClr>
              <a:buSzPct val="25000"/>
              <a:buFont typeface="Bookman Old Style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Bookman Old Style"/>
                <a:ea typeface="Bookman Old Style"/>
                <a:cs typeface="Bookman Old Style"/>
                <a:sym typeface="Bookman Old Style"/>
              </a:rPr>
              <a:pPr marL="0" marR="0" lvl="0" indent="-22225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64653"/>
                </a:buClr>
                <a:buSzPct val="25000"/>
                <a:buFont typeface="Bookman Old Style"/>
                <a:buNone/>
                <a:tabLst/>
                <a:defRPr/>
              </a:pPr>
              <a:t>7</a:t>
            </a:fld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35" name="Shape 227">
            <a:extLst>
              <a:ext uri="{FF2B5EF4-FFF2-40B4-BE49-F238E27FC236}">
                <a16:creationId xmlns:a16="http://schemas.microsoft.com/office/drawing/2014/main" id="{72620D6D-8D04-4F8A-B257-A54149C62A12}"/>
              </a:ext>
            </a:extLst>
          </p:cNvPr>
          <p:cNvSpPr txBox="1"/>
          <p:nvPr/>
        </p:nvSpPr>
        <p:spPr>
          <a:xfrm>
            <a:off x="457200" y="1339229"/>
            <a:ext cx="8229600" cy="415498"/>
          </a:xfrm>
          <a:prstGeom prst="rect">
            <a:avLst/>
          </a:prstGeom>
          <a:solidFill>
            <a:srgbClr val="212054"/>
          </a:solidFill>
          <a:ln>
            <a:solidFill>
              <a:srgbClr val="212054"/>
            </a:solidFill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-22225" algn="ctr">
              <a:buClr>
                <a:schemeClr val="lt1"/>
              </a:buClr>
              <a:buSzPct val="25000"/>
              <a:buFont typeface="Bookman Old Style"/>
              <a:defRPr>
                <a:solidFill>
                  <a:schemeClr val="bg1"/>
                </a:solidFill>
                <a:latin typeface="Bookman Old Style"/>
                <a:ea typeface="Bookman Old Style"/>
                <a:cs typeface="Bookman Old Style"/>
              </a:defRPr>
            </a:lvl1pPr>
          </a:lstStyle>
          <a:p>
            <a:pPr marL="0" marR="0" lvl="0" indent="-22225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Bookman Old Style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sym typeface="Bookman Old Style"/>
              </a:rPr>
              <a:t>Factories Help Meet Production </a:t>
            </a:r>
            <a:r>
              <a:rPr kumimoji="0" lang="en-US" sz="1600" b="1" i="0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sym typeface="Bookman Old Style"/>
              </a:rPr>
              <a:t>Deadlines</a:t>
            </a:r>
          </a:p>
        </p:txBody>
      </p:sp>
      <p:sp>
        <p:nvSpPr>
          <p:cNvPr id="7" name="Shape 227">
            <a:extLst>
              <a:ext uri="{FF2B5EF4-FFF2-40B4-BE49-F238E27FC236}">
                <a16:creationId xmlns:a16="http://schemas.microsoft.com/office/drawing/2014/main" id="{C09CAD0A-261F-4DEB-BE17-C11551FD610D}"/>
              </a:ext>
            </a:extLst>
          </p:cNvPr>
          <p:cNvSpPr txBox="1"/>
          <p:nvPr/>
        </p:nvSpPr>
        <p:spPr>
          <a:xfrm>
            <a:off x="457194" y="2806669"/>
            <a:ext cx="8229600" cy="415498"/>
          </a:xfrm>
          <a:prstGeom prst="rect">
            <a:avLst/>
          </a:prstGeom>
          <a:solidFill>
            <a:srgbClr val="212054"/>
          </a:solidFill>
          <a:ln>
            <a:solidFill>
              <a:srgbClr val="212054"/>
            </a:solidFill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-22225" algn="ctr">
              <a:buClr>
                <a:schemeClr val="lt1"/>
              </a:buClr>
              <a:buSzPct val="25000"/>
              <a:buFont typeface="Bookman Old Style"/>
              <a:defRPr>
                <a:solidFill>
                  <a:schemeClr val="bg1"/>
                </a:solidFill>
                <a:latin typeface="Bookman Old Style"/>
                <a:ea typeface="Bookman Old Style"/>
                <a:cs typeface="Bookman Old Style"/>
              </a:defRPr>
            </a:lvl1pPr>
          </a:lstStyle>
          <a:p>
            <a:pPr marL="0" marR="0" lvl="0" indent="-22225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Bookman Old Style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sym typeface="Bookman Old Style"/>
              </a:rPr>
              <a:t>Vertically Integrated 4680 Cells </a:t>
            </a:r>
            <a:r>
              <a:rPr lang="en-US" sz="1600" b="1" dirty="0">
                <a:solidFill>
                  <a:srgbClr val="FFFFFF"/>
                </a:solidFill>
                <a:sym typeface="Bookman Old Style"/>
              </a:rPr>
              <a:t>Increase Range </a:t>
            </a:r>
            <a:r>
              <a:rPr lang="en-US" sz="1600" dirty="0">
                <a:solidFill>
                  <a:srgbClr val="FFFFFF"/>
                </a:solidFill>
                <a:sym typeface="Bookman Old Style"/>
              </a:rPr>
              <a:t>and </a:t>
            </a:r>
            <a:r>
              <a:rPr lang="en-US" sz="1600" b="1" dirty="0">
                <a:solidFill>
                  <a:srgbClr val="FFFFFF"/>
                </a:solidFill>
                <a:sym typeface="Bookman Old Style"/>
              </a:rPr>
              <a:t>Increase Pricing Power</a:t>
            </a:r>
            <a:endParaRPr kumimoji="0" lang="en-US" sz="1600" b="1" i="0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ookman Old Style"/>
              <a:sym typeface="Bookman Old Style"/>
            </a:endParaRPr>
          </a:p>
        </p:txBody>
      </p:sp>
      <p:sp>
        <p:nvSpPr>
          <p:cNvPr id="8" name="Shape 227">
            <a:extLst>
              <a:ext uri="{FF2B5EF4-FFF2-40B4-BE49-F238E27FC236}">
                <a16:creationId xmlns:a16="http://schemas.microsoft.com/office/drawing/2014/main" id="{647E73CD-7641-4F70-8AD7-C57EF9E05FB8}"/>
              </a:ext>
            </a:extLst>
          </p:cNvPr>
          <p:cNvSpPr txBox="1"/>
          <p:nvPr/>
        </p:nvSpPr>
        <p:spPr>
          <a:xfrm>
            <a:off x="457194" y="4274109"/>
            <a:ext cx="8229600" cy="415498"/>
          </a:xfrm>
          <a:prstGeom prst="rect">
            <a:avLst/>
          </a:prstGeom>
          <a:solidFill>
            <a:srgbClr val="212054"/>
          </a:solidFill>
          <a:ln>
            <a:solidFill>
              <a:srgbClr val="212054"/>
            </a:solidFill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-22225" algn="ctr">
              <a:buClr>
                <a:schemeClr val="lt1"/>
              </a:buClr>
              <a:buSzPct val="25000"/>
              <a:buFont typeface="Bookman Old Style"/>
              <a:defRPr>
                <a:solidFill>
                  <a:schemeClr val="bg1"/>
                </a:solidFill>
                <a:latin typeface="Bookman Old Style"/>
                <a:ea typeface="Bookman Old Style"/>
                <a:cs typeface="Bookman Old Style"/>
              </a:defRPr>
            </a:lvl1pPr>
          </a:lstStyle>
          <a:p>
            <a:pPr marL="0" marR="0" lvl="0" indent="-22225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Bookman Old Style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sym typeface="Bookman Old Style"/>
              </a:rPr>
              <a:t>FSD Beta and Supercharging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sym typeface="Bookman Old Style"/>
              </a:rPr>
              <a:t>Attract </a:t>
            </a:r>
            <a:r>
              <a:rPr lang="en-US" sz="1600" b="1" dirty="0">
                <a:solidFill>
                  <a:srgbClr val="FFFFFF"/>
                </a:solidFill>
                <a:sym typeface="Bookman Old Style"/>
              </a:rPr>
              <a:t>C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sym typeface="Bookman Old Style"/>
              </a:rPr>
              <a:t>onsumers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ookman Old Style"/>
              <a:sym typeface="Bookman Old Style"/>
            </a:endParaRPr>
          </a:p>
        </p:txBody>
      </p:sp>
      <p:sp>
        <p:nvSpPr>
          <p:cNvPr id="9" name="Shape 227">
            <a:extLst>
              <a:ext uri="{FF2B5EF4-FFF2-40B4-BE49-F238E27FC236}">
                <a16:creationId xmlns:a16="http://schemas.microsoft.com/office/drawing/2014/main" id="{88CC6DD8-4475-4967-B595-FD5D5FD27374}"/>
              </a:ext>
            </a:extLst>
          </p:cNvPr>
          <p:cNvSpPr txBox="1"/>
          <p:nvPr/>
        </p:nvSpPr>
        <p:spPr>
          <a:xfrm>
            <a:off x="457194" y="5741550"/>
            <a:ext cx="8229600" cy="415498"/>
          </a:xfrm>
          <a:prstGeom prst="rect">
            <a:avLst/>
          </a:prstGeom>
          <a:solidFill>
            <a:srgbClr val="212054"/>
          </a:solidFill>
          <a:ln>
            <a:solidFill>
              <a:srgbClr val="212054"/>
            </a:solidFill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-22225" algn="ctr">
              <a:buClr>
                <a:schemeClr val="lt1"/>
              </a:buClr>
              <a:buSzPct val="25000"/>
              <a:buFont typeface="Bookman Old Style"/>
              <a:defRPr>
                <a:solidFill>
                  <a:schemeClr val="bg1"/>
                </a:solidFill>
                <a:latin typeface="Bookman Old Style"/>
                <a:ea typeface="Bookman Old Style"/>
                <a:cs typeface="Bookman Old Style"/>
              </a:defRPr>
            </a:lvl1pPr>
          </a:lstStyle>
          <a:p>
            <a:pPr marL="0" marR="0" lvl="0" indent="-22225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Bookman Old Style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sym typeface="Bookman Old Style"/>
              </a:rPr>
              <a:t>Strong Customer Loyalty </a:t>
            </a:r>
            <a:r>
              <a:rPr lang="en-US" sz="1600" dirty="0">
                <a:solidFill>
                  <a:srgbClr val="FFFFFF"/>
                </a:solidFill>
                <a:sym typeface="Bookman Old Style"/>
              </a:rPr>
              <a:t>and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sym typeface="Bookman Old Style"/>
              </a:rPr>
              <a:t> </a:t>
            </a:r>
            <a:r>
              <a:rPr lang="en-US" sz="1600" b="1" dirty="0">
                <a:solidFill>
                  <a:srgbClr val="FFFFFF"/>
                </a:solidFill>
                <a:sym typeface="Bookman Old Style"/>
              </a:rPr>
              <a:t>Renewable Sector </a:t>
            </a:r>
            <a:r>
              <a:rPr lang="en-US" sz="1600" dirty="0">
                <a:solidFill>
                  <a:srgbClr val="FFFFFF"/>
                </a:solidFill>
                <a:sym typeface="Bookman Old Style"/>
              </a:rPr>
              <a:t>Aid Company Growth</a:t>
            </a:r>
            <a:r>
              <a:rPr lang="en-US" sz="1600" b="1" dirty="0">
                <a:solidFill>
                  <a:srgbClr val="FFFFFF"/>
                </a:solidFill>
                <a:sym typeface="Bookman Old Style"/>
              </a:rPr>
              <a:t> </a:t>
            </a:r>
            <a:r>
              <a:rPr lang="en-US" sz="1600" dirty="0">
                <a:solidFill>
                  <a:srgbClr val="FFFFFF"/>
                </a:solidFill>
                <a:sym typeface="Bookman Old Style"/>
              </a:rPr>
              <a:t> 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ookman Old Style"/>
              <a:sym typeface="Bookman Old Style"/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7A246FD8-7BE1-457D-BC78-9454D59F87FA}"/>
              </a:ext>
            </a:extLst>
          </p:cNvPr>
          <p:cNvSpPr/>
          <p:nvPr/>
        </p:nvSpPr>
        <p:spPr>
          <a:xfrm>
            <a:off x="4329678" y="1986236"/>
            <a:ext cx="484632" cy="589649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5C9203C-CAFF-4E46-8456-BC66D2F3AD18}"/>
              </a:ext>
            </a:extLst>
          </p:cNvPr>
          <p:cNvSpPr/>
          <p:nvPr/>
        </p:nvSpPr>
        <p:spPr>
          <a:xfrm>
            <a:off x="4329678" y="3396681"/>
            <a:ext cx="484632" cy="589649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0AB1AC4E-FD18-4F70-B303-D8D9C84ACE52}"/>
              </a:ext>
            </a:extLst>
          </p:cNvPr>
          <p:cNvSpPr/>
          <p:nvPr/>
        </p:nvSpPr>
        <p:spPr>
          <a:xfrm>
            <a:off x="4329678" y="4864122"/>
            <a:ext cx="484632" cy="589649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664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>
            <a:spLocks noGrp="1"/>
          </p:cNvSpPr>
          <p:nvPr>
            <p:ph type="sldNum" idx="12"/>
          </p:nvPr>
        </p:nvSpPr>
        <p:spPr>
          <a:xfrm>
            <a:off x="6705600" y="6356350"/>
            <a:ext cx="1981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"/>
              <a:buFont typeface="Bookman Old Style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8</a:t>
            </a:fld>
            <a:endParaRPr sz="1400" b="0" i="0" u="none" strike="noStrike" cap="none" dirty="0">
              <a:solidFill>
                <a:schemeClr val="dk2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55" name="Google Shape;155;p17"/>
          <p:cNvSpPr/>
          <p:nvPr/>
        </p:nvSpPr>
        <p:spPr>
          <a:xfrm>
            <a:off x="457200" y="6351628"/>
            <a:ext cx="77355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dk2"/>
              </a:buClr>
              <a:buSzPts val="1050"/>
            </a:pPr>
            <a:r>
              <a:rPr lang="en-US" sz="1050" b="0" i="1" u="none" strike="noStrike" cap="none" dirty="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Sources: Investor Presentation, Tesla.com, Statista, CNBC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Bookman Old Style"/>
              <a:buNone/>
            </a:pPr>
            <a:endParaRPr sz="1050" b="0" i="0" u="none" strike="noStrike" cap="none" dirty="0">
              <a:solidFill>
                <a:schemeClr val="dk2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6" name="Shape 227">
            <a:extLst>
              <a:ext uri="{FF2B5EF4-FFF2-40B4-BE49-F238E27FC236}">
                <a16:creationId xmlns:a16="http://schemas.microsoft.com/office/drawing/2014/main" id="{EA7B8F71-9509-4C62-A6DA-2E1C9A3F5D6D}"/>
              </a:ext>
            </a:extLst>
          </p:cNvPr>
          <p:cNvSpPr txBox="1"/>
          <p:nvPr/>
        </p:nvSpPr>
        <p:spPr>
          <a:xfrm>
            <a:off x="4738868" y="1242219"/>
            <a:ext cx="3952754" cy="307800"/>
          </a:xfrm>
          <a:prstGeom prst="rect">
            <a:avLst/>
          </a:prstGeom>
          <a:solidFill>
            <a:srgbClr val="212054"/>
          </a:solidFill>
          <a:ln>
            <a:solidFill>
              <a:srgbClr val="212054"/>
            </a:solidFill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indent="-22225" algn="ctr">
              <a:buClr>
                <a:schemeClr val="lt1"/>
              </a:buClr>
              <a:buSzPct val="25000"/>
            </a:pPr>
            <a:r>
              <a:rPr lang="en-US" dirty="0">
                <a:solidFill>
                  <a:schemeClr val="lt1"/>
                </a:solidFill>
                <a:latin typeface="Bookman Old Style" panose="02050604050505020204" pitchFamily="18" charset="0"/>
                <a:ea typeface="Bookman Old Style"/>
                <a:cs typeface="Bookman Old Style"/>
                <a:sym typeface="Bookman Old Style"/>
              </a:rPr>
              <a:t>Tesla Factory Predicted Output </a:t>
            </a:r>
          </a:p>
        </p:txBody>
      </p:sp>
      <p:sp>
        <p:nvSpPr>
          <p:cNvPr id="18" name="Shape 227">
            <a:extLst>
              <a:ext uri="{FF2B5EF4-FFF2-40B4-BE49-F238E27FC236}">
                <a16:creationId xmlns:a16="http://schemas.microsoft.com/office/drawing/2014/main" id="{0CA56ABC-EFF6-471E-B6DE-CC2B41A9F473}"/>
              </a:ext>
            </a:extLst>
          </p:cNvPr>
          <p:cNvSpPr txBox="1"/>
          <p:nvPr/>
        </p:nvSpPr>
        <p:spPr>
          <a:xfrm>
            <a:off x="4726811" y="3699075"/>
            <a:ext cx="3952754" cy="307800"/>
          </a:xfrm>
          <a:prstGeom prst="rect">
            <a:avLst/>
          </a:prstGeom>
          <a:solidFill>
            <a:srgbClr val="212054"/>
          </a:solidFill>
          <a:ln>
            <a:solidFill>
              <a:srgbClr val="212054"/>
            </a:solidFill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indent="-22225" algn="ctr">
              <a:buClr>
                <a:schemeClr val="lt1"/>
              </a:buClr>
              <a:buSzPct val="25000"/>
            </a:pPr>
            <a:r>
              <a:rPr lang="en-US" dirty="0">
                <a:solidFill>
                  <a:schemeClr val="lt1"/>
                </a:solidFill>
                <a:latin typeface="Bookman Old Style" panose="02050604050505020204" pitchFamily="18" charset="0"/>
                <a:ea typeface="Bookman Old Style"/>
                <a:cs typeface="Bookman Old Style"/>
                <a:sym typeface="Bookman Old Style"/>
              </a:rPr>
              <a:t>Worldwide Lithium Demand LCE</a:t>
            </a: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575A7B3D-C586-492E-9AA5-BF3A7E7D18D5}"/>
              </a:ext>
            </a:extLst>
          </p:cNvPr>
          <p:cNvSpPr txBox="1">
            <a:spLocks/>
          </p:cNvSpPr>
          <p:nvPr/>
        </p:nvSpPr>
        <p:spPr>
          <a:xfrm>
            <a:off x="178817" y="1145919"/>
            <a:ext cx="4542656" cy="520571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74320" marR="0" lvl="0" indent="-6654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78E1A"/>
              </a:buClr>
              <a:buSzPct val="76000"/>
              <a:buFont typeface="Wingdings 3" panose="05040102010807070707" pitchFamily="18" charset="2"/>
              <a:buChar char="}"/>
              <a:defRPr sz="22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548640" marR="0" lvl="1" indent="-11887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0B76A"/>
              </a:buClr>
              <a:buSzPct val="76000"/>
              <a:buFont typeface="Wingdings 3" panose="05040102010807070707" pitchFamily="18" charset="2"/>
              <a:buChar char="}"/>
              <a:defRPr sz="18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822960" marR="0" lvl="2" indent="-8534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0B76A"/>
              </a:buClr>
              <a:buSzPct val="76000"/>
              <a:buFont typeface="Wingdings 3" panose="05040102010807070707" pitchFamily="18" charset="2"/>
              <a:buChar char="}"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1097280" marR="0" lvl="3" indent="-10350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BA1B3"/>
              </a:buClr>
              <a:buSzPct val="70000"/>
              <a:buFont typeface="Noto Sans Symbols"/>
              <a:buChar char="◻"/>
              <a:defRPr sz="15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1371600" marR="0" lvl="4" indent="-984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15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1645920" marR="0" lvl="5" indent="-3302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ct val="750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1828800" marR="0" lvl="6" indent="-603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2011679" marR="0" lvl="7" indent="-5270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2194560" marR="0" lvl="8" indent="-8001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ct val="750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indent="-173736">
              <a:buClr>
                <a:srgbClr val="212054"/>
              </a:buClr>
              <a:buFont typeface="Bookman Old Style" panose="02050604050505020204" pitchFamily="18" charset="0"/>
              <a:buChar char="►"/>
            </a:pPr>
            <a:r>
              <a:rPr lang="en-US" sz="1400" dirty="0">
                <a:solidFill>
                  <a:schemeClr val="tx1"/>
                </a:solidFill>
              </a:rPr>
              <a:t>Tesla’s new factories boost production to capture surplus demand of S3XY CARS</a:t>
            </a:r>
          </a:p>
          <a:p>
            <a:pPr lvl="1" indent="-173736">
              <a:buClr>
                <a:srgbClr val="212054"/>
              </a:buClr>
              <a:buFont typeface="Bookman Old Style" panose="02050604050505020204" pitchFamily="18" charset="0"/>
              <a:buChar char="►"/>
            </a:pPr>
            <a:r>
              <a:rPr lang="en-US" sz="1200" dirty="0">
                <a:solidFill>
                  <a:schemeClr val="tx1"/>
                </a:solidFill>
              </a:rPr>
              <a:t>Model 3 and Model Y made up 89% of overall sales with Model S and Model X making up 11% sales</a:t>
            </a:r>
          </a:p>
          <a:p>
            <a:pPr lvl="1" indent="-173736">
              <a:buClr>
                <a:srgbClr val="212054"/>
              </a:buClr>
              <a:buFont typeface="Bookman Old Style" panose="02050604050505020204" pitchFamily="18" charset="0"/>
              <a:buChar char="►"/>
            </a:pPr>
            <a:r>
              <a:rPr lang="en-US" sz="1200" dirty="0">
                <a:solidFill>
                  <a:schemeClr val="tx1"/>
                </a:solidFill>
              </a:rPr>
              <a:t>Customers waiting 9 to 13 weeks for delivery while other brands have cars on lot equate high demand</a:t>
            </a:r>
          </a:p>
          <a:p>
            <a:pPr lvl="1" indent="-173736">
              <a:buClr>
                <a:srgbClr val="212054"/>
              </a:buClr>
              <a:buFont typeface="Bookman Old Style" panose="02050604050505020204" pitchFamily="18" charset="0"/>
              <a:buChar char="►"/>
            </a:pPr>
            <a:r>
              <a:rPr lang="en-US" sz="1200" dirty="0">
                <a:solidFill>
                  <a:schemeClr val="tx1"/>
                </a:solidFill>
              </a:rPr>
              <a:t>New factories will aid in delivery deadlines and in global expansion with output increase of +100%</a:t>
            </a:r>
          </a:p>
          <a:p>
            <a:pPr lvl="1" indent="-173736">
              <a:buClr>
                <a:srgbClr val="212054"/>
              </a:buClr>
              <a:buFont typeface="Bookman Old Style" panose="02050604050505020204" pitchFamily="18" charset="0"/>
              <a:buChar char="►"/>
            </a:pPr>
            <a:r>
              <a:rPr lang="en-US" sz="1200" dirty="0" err="1">
                <a:solidFill>
                  <a:schemeClr val="tx1"/>
                </a:solidFill>
              </a:rPr>
              <a:t>Cybertruck</a:t>
            </a:r>
            <a:r>
              <a:rPr lang="en-US" sz="1200" dirty="0">
                <a:solidFill>
                  <a:schemeClr val="tx1"/>
                </a:solidFill>
              </a:rPr>
              <a:t> 700K+ preorders outstanding being 31% cheaper than runner up ICE vehicle, and the  next generation design will bring strong revenues</a:t>
            </a:r>
          </a:p>
          <a:p>
            <a:pPr lvl="1" indent="-173736">
              <a:buClr>
                <a:srgbClr val="212054"/>
              </a:buClr>
              <a:buFont typeface="Bookman Old Style" panose="02050604050505020204" pitchFamily="18" charset="0"/>
              <a:buChar char="►"/>
            </a:pPr>
            <a:endParaRPr lang="en-US" sz="1400" dirty="0">
              <a:solidFill>
                <a:schemeClr val="tx1"/>
              </a:solidFill>
            </a:endParaRPr>
          </a:p>
          <a:p>
            <a:pPr indent="-173736">
              <a:buClr>
                <a:srgbClr val="212054"/>
              </a:buClr>
              <a:buFont typeface="Bookman Old Style" panose="02050604050505020204" pitchFamily="18" charset="0"/>
              <a:buChar char="►"/>
            </a:pPr>
            <a:r>
              <a:rPr lang="en-US" sz="1400" dirty="0">
                <a:solidFill>
                  <a:schemeClr val="tx1"/>
                </a:solidFill>
              </a:rPr>
              <a:t>Tesla’s 4680 cells and in house battery production will curb future bottlenecks</a:t>
            </a:r>
            <a:endParaRPr lang="en-US" sz="1200" dirty="0">
              <a:solidFill>
                <a:schemeClr val="tx1"/>
              </a:solidFill>
            </a:endParaRPr>
          </a:p>
          <a:p>
            <a:pPr lvl="1" indent="-173736">
              <a:buClr>
                <a:srgbClr val="212054"/>
              </a:buClr>
              <a:buFont typeface="Bookman Old Style" panose="02050604050505020204" pitchFamily="18" charset="0"/>
              <a:buChar char="►"/>
            </a:pPr>
            <a:r>
              <a:rPr lang="en-US" sz="1200" dirty="0">
                <a:solidFill>
                  <a:schemeClr val="tx1"/>
                </a:solidFill>
              </a:rPr>
              <a:t>Tesla has acquired 10K+ acres of land to mine lithium in Nevada so it’s not reliant on other sources such as South America or China</a:t>
            </a:r>
          </a:p>
          <a:p>
            <a:pPr lvl="1" indent="-173736">
              <a:buClr>
                <a:srgbClr val="212054"/>
              </a:buClr>
              <a:buFont typeface="Bookman Old Style" panose="02050604050505020204" pitchFamily="18" charset="0"/>
              <a:buChar char="►"/>
            </a:pPr>
            <a:r>
              <a:rPr lang="en-US" sz="1200" dirty="0">
                <a:solidFill>
                  <a:schemeClr val="tx1"/>
                </a:solidFill>
              </a:rPr>
              <a:t>New cells are 56% cheaper to produce and 54% more dense than existing 2170 cells used today</a:t>
            </a:r>
          </a:p>
          <a:p>
            <a:pPr lvl="1" indent="-173736">
              <a:buClr>
                <a:srgbClr val="212054"/>
              </a:buClr>
              <a:buFont typeface="Bookman Old Style" panose="02050604050505020204" pitchFamily="18" charset="0"/>
              <a:buChar char="►"/>
            </a:pPr>
            <a:r>
              <a:rPr lang="en-US" sz="1200" dirty="0">
                <a:solidFill>
                  <a:schemeClr val="tx1"/>
                </a:solidFill>
              </a:rPr>
              <a:t>Vertical integration of battery manufacturing and new cell tech will lead to better pricing power</a:t>
            </a:r>
          </a:p>
          <a:p>
            <a:pPr lvl="1" indent="-173736">
              <a:buClr>
                <a:srgbClr val="212054"/>
              </a:buClr>
              <a:buFont typeface="Bookman Old Style" panose="02050604050505020204" pitchFamily="18" charset="0"/>
              <a:buChar char="►"/>
            </a:pPr>
            <a:r>
              <a:rPr lang="en-US" sz="1200" dirty="0">
                <a:solidFill>
                  <a:schemeClr val="tx1"/>
                </a:solidFill>
              </a:rPr>
              <a:t>Batteries are the most expensive part in EVs, reduced costs lead to more affordable models</a:t>
            </a:r>
          </a:p>
          <a:p>
            <a:pPr lvl="1" indent="-173736">
              <a:buClr>
                <a:srgbClr val="1A4E66"/>
              </a:buClr>
              <a:buFont typeface="Bookman Old Style" panose="02050604050505020204" pitchFamily="18" charset="0"/>
              <a:buChar char="►"/>
            </a:pPr>
            <a:endParaRPr lang="en-US" sz="1200" dirty="0">
              <a:solidFill>
                <a:schemeClr val="tx1"/>
              </a:solidFill>
            </a:endParaRPr>
          </a:p>
          <a:p>
            <a:pPr marL="374904" lvl="1" indent="0">
              <a:buClr>
                <a:srgbClr val="EF0013"/>
              </a:buClr>
              <a:buNone/>
            </a:pPr>
            <a:endParaRPr 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3FBEB64E-E2C4-4C67-AC0A-1968FD7A8A8A}"/>
              </a:ext>
            </a:extLst>
          </p:cNvPr>
          <p:cNvGraphicFramePr>
            <a:graphicFrameLocks/>
          </p:cNvGraphicFramePr>
          <p:nvPr/>
        </p:nvGraphicFramePr>
        <p:xfrm>
          <a:off x="4674908" y="1575239"/>
          <a:ext cx="4061384" cy="2173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A3BBCA5-BCB6-43C8-B805-CB481966A688}"/>
              </a:ext>
            </a:extLst>
          </p:cNvPr>
          <p:cNvCxnSpPr>
            <a:cxnSpLocks/>
          </p:cNvCxnSpPr>
          <p:nvPr/>
        </p:nvCxnSpPr>
        <p:spPr>
          <a:xfrm flipV="1">
            <a:off x="5085568" y="4122929"/>
            <a:ext cx="3107132" cy="1270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2">
            <a:extLst>
              <a:ext uri="{FF2B5EF4-FFF2-40B4-BE49-F238E27FC236}">
                <a16:creationId xmlns:a16="http://schemas.microsoft.com/office/drawing/2014/main" id="{27C76EA9-42DB-4A56-9B56-1D3CF5E0FE61}"/>
              </a:ext>
            </a:extLst>
          </p:cNvPr>
          <p:cNvSpPr txBox="1"/>
          <p:nvPr/>
        </p:nvSpPr>
        <p:spPr>
          <a:xfrm rot="20228815">
            <a:off x="5911076" y="4376082"/>
            <a:ext cx="1456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anose="02050604050505020204" pitchFamily="18" charset="0"/>
                <a:sym typeface="Arial"/>
              </a:rPr>
              <a:t>CAGR </a:t>
            </a:r>
            <a:r>
              <a:rPr kumimoji="0" lang="en-US" sz="14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anose="02050604050505020204" pitchFamily="18" charset="0"/>
                <a:sym typeface="Arial"/>
              </a:rPr>
              <a:t>27</a:t>
            </a:r>
            <a:r>
              <a:rPr lang="en-US" sz="1400" noProof="0" dirty="0">
                <a:solidFill>
                  <a:schemeClr val="tx1"/>
                </a:solidFill>
                <a:latin typeface="Bookman Old Style" panose="02050604050505020204" pitchFamily="18" charset="0"/>
              </a:rPr>
              <a:t>.7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anose="02050604050505020204" pitchFamily="18" charset="0"/>
                <a:sym typeface="Arial"/>
              </a:rPr>
              <a:t>%</a:t>
            </a:r>
          </a:p>
        </p:txBody>
      </p:sp>
      <p:sp>
        <p:nvSpPr>
          <p:cNvPr id="19" name="Shape 260">
            <a:extLst>
              <a:ext uri="{FF2B5EF4-FFF2-40B4-BE49-F238E27FC236}">
                <a16:creationId xmlns:a16="http://schemas.microsoft.com/office/drawing/2014/main" id="{AB7AF944-8979-4BFF-9E07-887AC5431D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11978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lvl="0" indent="-203200"/>
            <a:r>
              <a:rPr lang="en-US" sz="3200" b="0" i="0" u="none" strike="noStrike" cap="none" dirty="0">
                <a:solidFill>
                  <a:schemeClr val="tx1"/>
                </a:solidFill>
                <a:latin typeface="Bookman Old Style" charset="0"/>
                <a:ea typeface="Bookman Old Style" charset="0"/>
                <a:cs typeface="Bookman Old Style" charset="0"/>
                <a:sym typeface="Bookman Old Style"/>
              </a:rPr>
              <a:t>In</a:t>
            </a:r>
            <a:r>
              <a:rPr lang="en-US" dirty="0">
                <a:solidFill>
                  <a:schemeClr val="tx1"/>
                </a:solidFill>
                <a:latin typeface="Bookman Old Style" charset="0"/>
                <a:ea typeface="Bookman Old Style" charset="0"/>
                <a:cs typeface="Bookman Old Style" charset="0"/>
              </a:rPr>
              <a:t>vestment Rationale</a:t>
            </a:r>
            <a:endParaRPr lang="en-US" sz="3200" b="0" i="0" u="none" strike="noStrike" cap="none" dirty="0">
              <a:solidFill>
                <a:schemeClr val="tx1"/>
              </a:solidFill>
              <a:latin typeface="Bookman Old Style" charset="0"/>
              <a:ea typeface="Bookman Old Style" charset="0"/>
              <a:cs typeface="Bookman Old Style" charset="0"/>
              <a:sym typeface="Bookman Old Style"/>
            </a:endParaRP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94F7E0C7-80B6-419A-8289-7ACD3E771D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5726154"/>
              </p:ext>
            </p:extLst>
          </p:nvPr>
        </p:nvGraphicFramePr>
        <p:xfrm>
          <a:off x="4749835" y="4002916"/>
          <a:ext cx="3958093" cy="2334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EAEC4C5D-ABC8-4342-AF6C-A12F9292FB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2484474"/>
              </p:ext>
            </p:extLst>
          </p:nvPr>
        </p:nvGraphicFramePr>
        <p:xfrm>
          <a:off x="4721472" y="1592926"/>
          <a:ext cx="3986455" cy="20568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944353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Where's my fully autonomous car? The 6 levels of vehicle autonomy | CodeView">
            <a:extLst>
              <a:ext uri="{FF2B5EF4-FFF2-40B4-BE49-F238E27FC236}">
                <a16:creationId xmlns:a16="http://schemas.microsoft.com/office/drawing/2014/main" id="{BF70CFD9-052F-4B80-A004-C7A401122B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60" t="13179" r="560" b="-3405"/>
          <a:stretch/>
        </p:blipFill>
        <p:spPr bwMode="auto">
          <a:xfrm>
            <a:off x="4717855" y="1565518"/>
            <a:ext cx="3968945" cy="2220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4" name="Google Shape;154;p17"/>
          <p:cNvSpPr txBox="1">
            <a:spLocks noGrp="1"/>
          </p:cNvSpPr>
          <p:nvPr>
            <p:ph type="sldNum" idx="12"/>
          </p:nvPr>
        </p:nvSpPr>
        <p:spPr>
          <a:xfrm>
            <a:off x="6705600" y="6356350"/>
            <a:ext cx="1981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"/>
              <a:buFont typeface="Bookman Old Style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9</a:t>
            </a:fld>
            <a:endParaRPr sz="1400" b="0" i="0" u="none" strike="noStrike" cap="none" dirty="0">
              <a:solidFill>
                <a:schemeClr val="dk2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55" name="Google Shape;155;p17"/>
          <p:cNvSpPr/>
          <p:nvPr/>
        </p:nvSpPr>
        <p:spPr>
          <a:xfrm>
            <a:off x="457200" y="6351628"/>
            <a:ext cx="77355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dk2"/>
              </a:buClr>
              <a:buSzPts val="1050"/>
            </a:pPr>
            <a:r>
              <a:rPr lang="en-US" sz="1050" b="0" i="1" u="none" strike="noStrike" cap="none" dirty="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Sources: CNBC, Statista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Bookman Old Style"/>
              <a:buNone/>
            </a:pPr>
            <a:endParaRPr sz="1050" b="0" i="0" u="none" strike="noStrike" cap="none" dirty="0">
              <a:solidFill>
                <a:schemeClr val="dk2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6" name="Shape 227">
            <a:extLst>
              <a:ext uri="{FF2B5EF4-FFF2-40B4-BE49-F238E27FC236}">
                <a16:creationId xmlns:a16="http://schemas.microsoft.com/office/drawing/2014/main" id="{EA7B8F71-9509-4C62-A6DA-2E1C9A3F5D6D}"/>
              </a:ext>
            </a:extLst>
          </p:cNvPr>
          <p:cNvSpPr txBox="1"/>
          <p:nvPr/>
        </p:nvSpPr>
        <p:spPr>
          <a:xfrm>
            <a:off x="4738868" y="1242219"/>
            <a:ext cx="3952754" cy="307800"/>
          </a:xfrm>
          <a:prstGeom prst="rect">
            <a:avLst/>
          </a:prstGeom>
          <a:solidFill>
            <a:srgbClr val="212054"/>
          </a:solidFill>
          <a:ln>
            <a:solidFill>
              <a:srgbClr val="212054"/>
            </a:solidFill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indent="-22225" algn="ctr">
              <a:buClr>
                <a:schemeClr val="lt1"/>
              </a:buClr>
              <a:buSzPct val="25000"/>
            </a:pPr>
            <a:r>
              <a:rPr lang="en-US" dirty="0">
                <a:solidFill>
                  <a:schemeClr val="lt1"/>
                </a:solidFill>
                <a:latin typeface="Bookman Old Style" panose="02050604050505020204" pitchFamily="18" charset="0"/>
                <a:ea typeface="Bookman Old Style"/>
                <a:cs typeface="Bookman Old Style"/>
                <a:sym typeface="Bookman Old Style"/>
              </a:rPr>
              <a:t>Levels of Autonomy</a:t>
            </a:r>
          </a:p>
        </p:txBody>
      </p:sp>
      <p:sp>
        <p:nvSpPr>
          <p:cNvPr id="18" name="Shape 227">
            <a:extLst>
              <a:ext uri="{FF2B5EF4-FFF2-40B4-BE49-F238E27FC236}">
                <a16:creationId xmlns:a16="http://schemas.microsoft.com/office/drawing/2014/main" id="{0CA56ABC-EFF6-471E-B6DE-CC2B41A9F473}"/>
              </a:ext>
            </a:extLst>
          </p:cNvPr>
          <p:cNvSpPr txBox="1"/>
          <p:nvPr/>
        </p:nvSpPr>
        <p:spPr>
          <a:xfrm>
            <a:off x="4726811" y="3699075"/>
            <a:ext cx="3952754" cy="307800"/>
          </a:xfrm>
          <a:prstGeom prst="rect">
            <a:avLst/>
          </a:prstGeom>
          <a:solidFill>
            <a:srgbClr val="212054"/>
          </a:solidFill>
          <a:ln>
            <a:solidFill>
              <a:srgbClr val="212054"/>
            </a:solidFill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indent="-22225" algn="ctr">
              <a:buClr>
                <a:schemeClr val="lt1"/>
              </a:buClr>
              <a:buSzPct val="25000"/>
            </a:pPr>
            <a:r>
              <a:rPr lang="en-US" dirty="0">
                <a:solidFill>
                  <a:schemeClr val="lt1"/>
                </a:solidFill>
                <a:latin typeface="Bookman Old Style" panose="02050604050505020204" pitchFamily="18" charset="0"/>
                <a:ea typeface="Bookman Old Style"/>
                <a:cs typeface="Bookman Old Style"/>
                <a:sym typeface="Bookman Old Style"/>
              </a:rPr>
              <a:t>U.S. Solar Capacity (Gigawatts)</a:t>
            </a: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575A7B3D-C586-492E-9AA5-BF3A7E7D18D5}"/>
              </a:ext>
            </a:extLst>
          </p:cNvPr>
          <p:cNvSpPr txBox="1">
            <a:spLocks/>
          </p:cNvSpPr>
          <p:nvPr/>
        </p:nvSpPr>
        <p:spPr>
          <a:xfrm>
            <a:off x="178817" y="1145918"/>
            <a:ext cx="4542656" cy="520571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74320" marR="0" lvl="0" indent="-6654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78E1A"/>
              </a:buClr>
              <a:buSzPct val="76000"/>
              <a:buFont typeface="Wingdings 3" panose="05040102010807070707" pitchFamily="18" charset="2"/>
              <a:buChar char="}"/>
              <a:defRPr sz="22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548640" marR="0" lvl="1" indent="-11887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0B76A"/>
              </a:buClr>
              <a:buSzPct val="76000"/>
              <a:buFont typeface="Wingdings 3" panose="05040102010807070707" pitchFamily="18" charset="2"/>
              <a:buChar char="}"/>
              <a:defRPr sz="18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822960" marR="0" lvl="2" indent="-8534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0B76A"/>
              </a:buClr>
              <a:buSzPct val="76000"/>
              <a:buFont typeface="Wingdings 3" panose="05040102010807070707" pitchFamily="18" charset="2"/>
              <a:buChar char="}"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1097280" marR="0" lvl="3" indent="-10350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BA1B3"/>
              </a:buClr>
              <a:buSzPct val="70000"/>
              <a:buFont typeface="Noto Sans Symbols"/>
              <a:buChar char="◻"/>
              <a:defRPr sz="15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1371600" marR="0" lvl="4" indent="-984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15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1645920" marR="0" lvl="5" indent="-3302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ct val="750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1828800" marR="0" lvl="6" indent="-603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2011679" marR="0" lvl="7" indent="-5270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2194560" marR="0" lvl="8" indent="-8001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ct val="750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indent="-173736">
              <a:buClr>
                <a:srgbClr val="212054"/>
              </a:buClr>
              <a:buFont typeface="Bookman Old Style" panose="02050604050505020204" pitchFamily="18" charset="0"/>
              <a:buChar char="►"/>
            </a:pPr>
            <a:r>
              <a:rPr lang="en-US" sz="1400" dirty="0">
                <a:solidFill>
                  <a:schemeClr val="tx1"/>
                </a:solidFill>
              </a:rPr>
              <a:t>Tesla FSD Beta places them as market leaders </a:t>
            </a:r>
            <a:endParaRPr lang="en-US" sz="1200" dirty="0">
              <a:solidFill>
                <a:schemeClr val="tx1"/>
              </a:solidFill>
            </a:endParaRPr>
          </a:p>
          <a:p>
            <a:pPr lvl="1" indent="-173736">
              <a:buClr>
                <a:srgbClr val="212054"/>
              </a:buClr>
              <a:buFont typeface="Bookman Old Style" panose="02050604050505020204" pitchFamily="18" charset="0"/>
              <a:buChar char="►"/>
            </a:pPr>
            <a:r>
              <a:rPr lang="en-US" sz="1200" dirty="0">
                <a:solidFill>
                  <a:schemeClr val="tx1"/>
                </a:solidFill>
              </a:rPr>
              <a:t>Waymo vs. Tesla FSD resulted in Tesla’s trip being ~60% faster, more precise, and realistic as well</a:t>
            </a:r>
          </a:p>
          <a:p>
            <a:pPr lvl="1" indent="-173736">
              <a:buClr>
                <a:srgbClr val="212054"/>
              </a:buClr>
              <a:buFont typeface="Bookman Old Style" panose="02050604050505020204" pitchFamily="18" charset="0"/>
              <a:buChar char="►"/>
            </a:pPr>
            <a:r>
              <a:rPr lang="en-US" sz="1200" dirty="0">
                <a:solidFill>
                  <a:schemeClr val="tx1"/>
                </a:solidFill>
              </a:rPr>
              <a:t>FSD Beta will enable a driver to go to a destination with little to no intervention but requires driver</a:t>
            </a:r>
          </a:p>
          <a:p>
            <a:pPr lvl="1" indent="-173736">
              <a:buClr>
                <a:srgbClr val="212054"/>
              </a:buClr>
              <a:buFont typeface="Bookman Old Style" panose="02050604050505020204" pitchFamily="18" charset="0"/>
              <a:buChar char="►"/>
            </a:pPr>
            <a:r>
              <a:rPr lang="en-US" sz="1200" dirty="0">
                <a:solidFill>
                  <a:schemeClr val="tx1"/>
                </a:solidFill>
              </a:rPr>
              <a:t>OTA software unlock costs 10K+ or subscription will create revenue from pre-existing vehicles </a:t>
            </a:r>
          </a:p>
          <a:p>
            <a:pPr lvl="1" indent="-173736">
              <a:buClr>
                <a:srgbClr val="212054"/>
              </a:buClr>
              <a:buFont typeface="Bookman Old Style" panose="02050604050505020204" pitchFamily="18" charset="0"/>
              <a:buChar char="►"/>
            </a:pPr>
            <a:r>
              <a:rPr lang="en-US" sz="1200" dirty="0">
                <a:solidFill>
                  <a:schemeClr val="tx1"/>
                </a:solidFill>
              </a:rPr>
              <a:t>Car uses cameras onboard and can adapt to any environment relative to competitors such as GM’s super cruise and Waymo needing mapped roads</a:t>
            </a:r>
          </a:p>
          <a:p>
            <a:pPr lvl="1" indent="-173736">
              <a:buClr>
                <a:srgbClr val="212054"/>
              </a:buClr>
              <a:buFont typeface="Bookman Old Style" panose="02050604050505020204" pitchFamily="18" charset="0"/>
              <a:buChar char="►"/>
            </a:pPr>
            <a:r>
              <a:rPr lang="en-US" sz="1200" dirty="0" err="1">
                <a:solidFill>
                  <a:schemeClr val="tx1"/>
                </a:solidFill>
              </a:rPr>
              <a:t>Robotaxi</a:t>
            </a:r>
            <a:r>
              <a:rPr lang="en-US" sz="1200" dirty="0">
                <a:solidFill>
                  <a:schemeClr val="tx1"/>
                </a:solidFill>
              </a:rPr>
              <a:t> service will cost 45% per mile less than today’s Lyft or Uber service and be an OTA update</a:t>
            </a:r>
          </a:p>
          <a:p>
            <a:pPr marL="374904" lvl="1" indent="0">
              <a:buClr>
                <a:srgbClr val="E60012"/>
              </a:buClr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pPr indent="-173736">
              <a:buClr>
                <a:srgbClr val="212054"/>
              </a:buClr>
              <a:buFont typeface="Bookman Old Style" panose="02050604050505020204" pitchFamily="18" charset="0"/>
              <a:buChar char="►"/>
            </a:pPr>
            <a:r>
              <a:rPr lang="en-US" sz="1400" dirty="0">
                <a:solidFill>
                  <a:schemeClr val="tx1"/>
                </a:solidFill>
              </a:rPr>
              <a:t>Tesla’s proprietary solar and battery pack solutions attract loyal and new customers </a:t>
            </a:r>
          </a:p>
          <a:p>
            <a:pPr lvl="1" indent="-173736">
              <a:buClr>
                <a:srgbClr val="212054"/>
              </a:buClr>
              <a:buFont typeface="Bookman Old Style" panose="02050604050505020204" pitchFamily="18" charset="0"/>
              <a:buChar char="►"/>
            </a:pPr>
            <a:r>
              <a:rPr lang="en-US" sz="1200" dirty="0">
                <a:solidFill>
                  <a:schemeClr val="tx1"/>
                </a:solidFill>
              </a:rPr>
              <a:t>Solar panels made in </a:t>
            </a:r>
            <a:r>
              <a:rPr lang="en-US" sz="1200" dirty="0" err="1">
                <a:solidFill>
                  <a:schemeClr val="tx1"/>
                </a:solidFill>
              </a:rPr>
              <a:t>GigaNewYork</a:t>
            </a:r>
            <a:r>
              <a:rPr lang="en-US" sz="1200" dirty="0">
                <a:solidFill>
                  <a:schemeClr val="tx1"/>
                </a:solidFill>
              </a:rPr>
              <a:t> allow Tesla to evade tariffs as the U.S. centralizes supply chains</a:t>
            </a:r>
          </a:p>
          <a:p>
            <a:pPr lvl="1" indent="-173736">
              <a:buClr>
                <a:srgbClr val="212054"/>
              </a:buClr>
              <a:buFont typeface="Bookman Old Style" panose="02050604050505020204" pitchFamily="18" charset="0"/>
              <a:buChar char="►"/>
            </a:pPr>
            <a:r>
              <a:rPr lang="en-US" sz="1200" dirty="0">
                <a:solidFill>
                  <a:schemeClr val="tx1"/>
                </a:solidFill>
              </a:rPr>
              <a:t>Tesla reached a deal with Apple to supply 85+ energy megapacks for a large solar energy farm</a:t>
            </a:r>
          </a:p>
          <a:p>
            <a:pPr lvl="1" indent="-173736">
              <a:buClr>
                <a:srgbClr val="212054"/>
              </a:buClr>
              <a:buFont typeface="Bookman Old Style" panose="02050604050505020204" pitchFamily="18" charset="0"/>
              <a:buChar char="►"/>
            </a:pPr>
            <a:r>
              <a:rPr lang="en-US" sz="1200" dirty="0">
                <a:solidFill>
                  <a:schemeClr val="tx1"/>
                </a:solidFill>
              </a:rPr>
              <a:t>Solar price match in addition to innovative energy storage solutions equates to rise in market share</a:t>
            </a:r>
          </a:p>
          <a:p>
            <a:pPr lvl="1" indent="-173736">
              <a:buClr>
                <a:srgbClr val="212054"/>
              </a:buClr>
              <a:buFont typeface="Bookman Old Style" panose="02050604050505020204" pitchFamily="18" charset="0"/>
              <a:buChar char="►"/>
            </a:pPr>
            <a:r>
              <a:rPr lang="en-US" sz="1200" dirty="0">
                <a:solidFill>
                  <a:schemeClr val="tx1"/>
                </a:solidFill>
              </a:rPr>
              <a:t>Proprietary solar roof is cheaper than new roof &amp; solar panels at $2.01 per watt vs $2.85 per watt </a:t>
            </a:r>
          </a:p>
          <a:p>
            <a:pPr lvl="1" indent="-173736">
              <a:buClr>
                <a:srgbClr val="1A4E66"/>
              </a:buClr>
              <a:buFont typeface="Bookman Old Style" panose="02050604050505020204" pitchFamily="18" charset="0"/>
              <a:buChar char="►"/>
            </a:pPr>
            <a:endParaRPr lang="en-US" sz="1200" dirty="0">
              <a:solidFill>
                <a:schemeClr val="tx1"/>
              </a:solidFill>
            </a:endParaRPr>
          </a:p>
          <a:p>
            <a:pPr lvl="1" indent="-173736">
              <a:buClr>
                <a:srgbClr val="1A4E66"/>
              </a:buClr>
              <a:buFont typeface="Bookman Old Style" panose="02050604050505020204" pitchFamily="18" charset="0"/>
              <a:buChar char="►"/>
            </a:pPr>
            <a:endParaRPr lang="en-US" sz="1200" dirty="0">
              <a:solidFill>
                <a:schemeClr val="tx1"/>
              </a:solidFill>
            </a:endParaRPr>
          </a:p>
          <a:p>
            <a:pPr lvl="1" indent="-173736">
              <a:buClr>
                <a:srgbClr val="1A4E66"/>
              </a:buClr>
              <a:buFont typeface="Bookman Old Style" panose="02050604050505020204" pitchFamily="18" charset="0"/>
              <a:buChar char="►"/>
            </a:pPr>
            <a:endParaRPr lang="en-US" sz="1200" dirty="0">
              <a:solidFill>
                <a:schemeClr val="tx1"/>
              </a:solidFill>
            </a:endParaRPr>
          </a:p>
          <a:p>
            <a:pPr lvl="1" indent="-173736">
              <a:buClr>
                <a:srgbClr val="E60012"/>
              </a:buClr>
              <a:buFont typeface="Bookman Old Style" panose="02050604050505020204" pitchFamily="18" charset="0"/>
              <a:buChar char="►"/>
            </a:pPr>
            <a:endParaRPr lang="en-US" sz="1200" dirty="0">
              <a:solidFill>
                <a:schemeClr val="tx1"/>
              </a:solidFill>
            </a:endParaRPr>
          </a:p>
          <a:p>
            <a:pPr lvl="1" indent="-173736">
              <a:buClr>
                <a:srgbClr val="E60012"/>
              </a:buClr>
              <a:buFont typeface="Bookman Old Style" panose="02050604050505020204" pitchFamily="18" charset="0"/>
              <a:buChar char="►"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Shape 260">
            <a:extLst>
              <a:ext uri="{FF2B5EF4-FFF2-40B4-BE49-F238E27FC236}">
                <a16:creationId xmlns:a16="http://schemas.microsoft.com/office/drawing/2014/main" id="{4D926962-9607-4BDA-8403-DF3AD24BC3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11978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lvl="0" indent="-203200"/>
            <a:r>
              <a:rPr lang="en-US" sz="3200" b="0" i="0" u="none" strike="noStrike" cap="none" dirty="0">
                <a:solidFill>
                  <a:schemeClr val="tx1"/>
                </a:solidFill>
                <a:latin typeface="Bookman Old Style" charset="0"/>
                <a:ea typeface="Bookman Old Style" charset="0"/>
                <a:cs typeface="Bookman Old Style" charset="0"/>
                <a:sym typeface="Bookman Old Style"/>
              </a:rPr>
              <a:t>In</a:t>
            </a:r>
            <a:r>
              <a:rPr lang="en-US" dirty="0">
                <a:solidFill>
                  <a:schemeClr val="tx1"/>
                </a:solidFill>
                <a:latin typeface="Bookman Old Style" charset="0"/>
                <a:ea typeface="Bookman Old Style" charset="0"/>
                <a:cs typeface="Bookman Old Style" charset="0"/>
              </a:rPr>
              <a:t>vestment Rationale</a:t>
            </a:r>
            <a:endParaRPr lang="en-US" sz="3200" b="0" i="0" u="none" strike="noStrike" cap="none" dirty="0">
              <a:solidFill>
                <a:schemeClr val="tx1"/>
              </a:solidFill>
              <a:latin typeface="Bookman Old Style" charset="0"/>
              <a:ea typeface="Bookman Old Style" charset="0"/>
              <a:cs typeface="Bookman Old Style" charset="0"/>
              <a:sym typeface="Bookman Old Style"/>
            </a:endParaRP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ABEA8C1C-40B4-48D5-A88A-1C8B577838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935137"/>
              </p:ext>
            </p:extLst>
          </p:nvPr>
        </p:nvGraphicFramePr>
        <p:xfrm>
          <a:off x="4721473" y="4040154"/>
          <a:ext cx="3958092" cy="2333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TextBox 2">
            <a:extLst>
              <a:ext uri="{FF2B5EF4-FFF2-40B4-BE49-F238E27FC236}">
                <a16:creationId xmlns:a16="http://schemas.microsoft.com/office/drawing/2014/main" id="{BA030FEC-D00B-43BC-BD1A-2A77EA27341F}"/>
              </a:ext>
            </a:extLst>
          </p:cNvPr>
          <p:cNvSpPr txBox="1"/>
          <p:nvPr/>
        </p:nvSpPr>
        <p:spPr>
          <a:xfrm rot="20228815">
            <a:off x="5911076" y="4376082"/>
            <a:ext cx="1456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anose="02050604050505020204" pitchFamily="18" charset="0"/>
                <a:sym typeface="Arial"/>
              </a:rPr>
              <a:t>CAGR </a:t>
            </a:r>
            <a:r>
              <a:rPr lang="en-US" sz="1400" noProof="0" dirty="0">
                <a:solidFill>
                  <a:schemeClr val="tx1"/>
                </a:solidFill>
                <a:latin typeface="Bookman Old Style" panose="02050604050505020204" pitchFamily="18" charset="0"/>
              </a:rPr>
              <a:t>8.7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anose="02050604050505020204" pitchFamily="18" charset="0"/>
                <a:sym typeface="Arial"/>
              </a:rPr>
              <a:t>%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0DE7D37-9AD6-4412-98B8-470148A6CF99}"/>
              </a:ext>
            </a:extLst>
          </p:cNvPr>
          <p:cNvCxnSpPr>
            <a:cxnSpLocks/>
          </p:cNvCxnSpPr>
          <p:nvPr/>
        </p:nvCxnSpPr>
        <p:spPr>
          <a:xfrm flipV="1">
            <a:off x="5085568" y="4122929"/>
            <a:ext cx="3107132" cy="1270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5768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5"/>
  <p:tag name="TPFULLVERSION" val="5.3.2.24"/>
  <p:tag name="PPTVERSION" val="16"/>
  <p:tag name="TPOS" val="2"/>
</p:tagLst>
</file>

<file path=ppt/theme/theme1.xml><?xml version="1.0" encoding="utf-8"?>
<a:theme xmlns:a="http://schemas.openxmlformats.org/drawingml/2006/main" name="Origin">
  <a:themeElements>
    <a:clrScheme name="Origin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48270</TotalTime>
  <Words>2468</Words>
  <Application>Microsoft Office PowerPoint</Application>
  <PresentationFormat>On-screen Show (4:3)</PresentationFormat>
  <Paragraphs>367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Bookman Old Style</vt:lpstr>
      <vt:lpstr>Calibri</vt:lpstr>
      <vt:lpstr>Calibri Light</vt:lpstr>
      <vt:lpstr>Cambria Math</vt:lpstr>
      <vt:lpstr>Noto Sans Symbols</vt:lpstr>
      <vt:lpstr>SourceSansPro</vt:lpstr>
      <vt:lpstr>Wingdings 3</vt:lpstr>
      <vt:lpstr>Origin</vt:lpstr>
      <vt:lpstr>Custom Design</vt:lpstr>
      <vt:lpstr>Current: $744.12 Target: $982.15 (+24.24%)   Time Horizon: 12-24 Months </vt:lpstr>
      <vt:lpstr>Company Overview</vt:lpstr>
      <vt:lpstr>Flagship Vehicle Segment Overview</vt:lpstr>
      <vt:lpstr>Innovative Vehicle Segment Overview</vt:lpstr>
      <vt:lpstr>Financial Overview</vt:lpstr>
      <vt:lpstr>Industry Overview</vt:lpstr>
      <vt:lpstr>Investment Thesis</vt:lpstr>
      <vt:lpstr>Investment Rationale</vt:lpstr>
      <vt:lpstr>Investment Rationale</vt:lpstr>
      <vt:lpstr>Investment Rationale</vt:lpstr>
      <vt:lpstr>Competitive Advantage</vt:lpstr>
      <vt:lpstr>PowerPoint Presentation</vt:lpstr>
      <vt:lpstr>Public Benchmark</vt:lpstr>
      <vt:lpstr>Public Comparable</vt:lpstr>
      <vt:lpstr>Discounted Cash Flow</vt:lpstr>
      <vt:lpstr>Discounted Cash Flow Output</vt:lpstr>
      <vt:lpstr>PowerPoint Presentation</vt:lpstr>
      <vt:lpstr>Q&amp;A</vt:lpstr>
      <vt:lpstr>Appendix</vt:lpstr>
      <vt:lpstr>Recalculating Beta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Current: $95.00  Target: $126.00 Time Horizon: 12-18 Months</dc:title>
  <dc:creator>Michael Betancur</dc:creator>
  <cp:lastModifiedBy>BENJAMIN.CHAN2@baruchmail.cuny.edu</cp:lastModifiedBy>
  <cp:revision>1340</cp:revision>
  <dcterms:modified xsi:type="dcterms:W3CDTF">2021-04-22T08:10:36Z</dcterms:modified>
</cp:coreProperties>
</file>