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7.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8.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9.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10.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2" r:id="rId2"/>
  </p:sldMasterIdLst>
  <p:notesMasterIdLst>
    <p:notesMasterId r:id="rId25"/>
  </p:notesMasterIdLst>
  <p:handoutMasterIdLst>
    <p:handoutMasterId r:id="rId26"/>
  </p:handoutMasterIdLst>
  <p:sldIdLst>
    <p:sldId id="341" r:id="rId3"/>
    <p:sldId id="539" r:id="rId4"/>
    <p:sldId id="540" r:id="rId5"/>
    <p:sldId id="541" r:id="rId6"/>
    <p:sldId id="521" r:id="rId7"/>
    <p:sldId id="530" r:id="rId8"/>
    <p:sldId id="531" r:id="rId9"/>
    <p:sldId id="522" r:id="rId10"/>
    <p:sldId id="542" r:id="rId11"/>
    <p:sldId id="519" r:id="rId12"/>
    <p:sldId id="483" r:id="rId13"/>
    <p:sldId id="533" r:id="rId14"/>
    <p:sldId id="534" r:id="rId15"/>
    <p:sldId id="535" r:id="rId16"/>
    <p:sldId id="543" r:id="rId17"/>
    <p:sldId id="494" r:id="rId18"/>
    <p:sldId id="507" r:id="rId19"/>
    <p:sldId id="529" r:id="rId20"/>
    <p:sldId id="536" r:id="rId21"/>
    <p:sldId id="537" r:id="rId22"/>
    <p:sldId id="527" r:id="rId23"/>
    <p:sldId id="532" r:id="rId24"/>
  </p:sldIdLst>
  <p:sldSz cx="9144000" cy="6858000" type="screen4x3"/>
  <p:notesSz cx="6858000" cy="9144000"/>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F4E40D73-F0C9-4FF7-A310-4D13C59658FD}">
          <p14:sldIdLst>
            <p14:sldId id="341"/>
          </p14:sldIdLst>
        </p14:section>
        <p14:section name="Overview" id="{43F851F8-B510-407B-BC10-DC357E8A8140}">
          <p14:sldIdLst>
            <p14:sldId id="539"/>
            <p14:sldId id="540"/>
            <p14:sldId id="541"/>
            <p14:sldId id="521"/>
            <p14:sldId id="530"/>
            <p14:sldId id="531"/>
            <p14:sldId id="522"/>
            <p14:sldId id="542"/>
            <p14:sldId id="519"/>
            <p14:sldId id="483"/>
            <p14:sldId id="533"/>
            <p14:sldId id="534"/>
            <p14:sldId id="535"/>
            <p14:sldId id="543"/>
            <p14:sldId id="494"/>
            <p14:sldId id="507"/>
            <p14:sldId id="529"/>
            <p14:sldId id="536"/>
            <p14:sldId id="537"/>
            <p14:sldId id="527"/>
            <p14:sldId id="53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m Minerva" initials="LM" lastIdx="36" clrIdx="0"/>
  <p:cmAuthor id="2" name="Microsoft Office User" initials="Office" lastIdx="42" clrIdx="1"/>
  <p:cmAuthor id="3" name="Microsoft Office User" initials="Office [2]" lastIdx="1" clrIdx="2"/>
  <p:cmAuthor id="4" name="Microsoft Office User" initials="Office [3]" lastIdx="1" clrIdx="3"/>
  <p:cmAuthor id="5" name="Microsoft Office User" initials="Office [4]" lastIdx="1" clrIdx="4"/>
  <p:cmAuthor id="6" name="Microsoft Office User" initials="Office [5]" lastIdx="1" clrIdx="5"/>
  <p:cmAuthor id="7" name="Microsoft Office User" initials="Office [6]" lastIdx="1" clrIdx="6"/>
  <p:cmAuthor id="8" name="Microsoft Office User" initials="Office [7]" lastIdx="1" clrIdx="7"/>
  <p:cmAuthor id="9" name="Microsoft Office User" initials="MOU" lastIdx="60" clrIdx="8"/>
  <p:cmAuthor id="10" name="Microsoft Office User" initials="MOU [2]" lastIdx="1" clrIdx="9"/>
  <p:cmAuthor id="11" name="Microsoft Office User" initials="MOU [3]" lastIdx="1" clrIdx="10"/>
  <p:cmAuthor id="12" name="Microsoft Office User" initials="MOU [4]" lastIdx="1" clrIdx="11"/>
  <p:cmAuthor id="13" name="Microsoft Office User" initials="MOU [5]" lastIdx="1" clrIdx="12"/>
  <p:cmAuthor id="14" name="Microsoft Office User" initials="MOU [6]" lastIdx="1" clrIdx="13"/>
  <p:cmAuthor id="15" name="Microsoft Office User" initials="MOU [7]" lastIdx="1" clrIdx="14"/>
  <p:cmAuthor id="16" name="Admin" initials="A" lastIdx="13" clrIdx="15"/>
  <p:cmAuthor id="17" name="KEVIN.LULA@baruchmail.cuny.edu" initials="K" lastIdx="13" clrIdx="16"/>
  <p:cmAuthor id="18" name="NIRMAL.MALHOTRA@baruchmail.cuny.edu" initials="N" lastIdx="5" clrIdx="17">
    <p:extLst>
      <p:ext uri="{19B8F6BF-5375-455C-9EA6-DF929625EA0E}">
        <p15:presenceInfo xmlns:p15="http://schemas.microsoft.com/office/powerpoint/2012/main" userId="NIRMAL.MALHOTRA@baruchmail.cuny.edu" providerId="None"/>
      </p:ext>
    </p:extLst>
  </p:cmAuthor>
  <p:cmAuthor id="19" name="Michael Betancur" initials="MB" lastIdx="61" clrIdx="18">
    <p:extLst>
      <p:ext uri="{19B8F6BF-5375-455C-9EA6-DF929625EA0E}">
        <p15:presenceInfo xmlns:p15="http://schemas.microsoft.com/office/powerpoint/2012/main" userId="4d27f34b3d4467cf" providerId="Windows Live"/>
      </p:ext>
    </p:extLst>
  </p:cmAuthor>
  <p:cmAuthor id="20" name="Ray Hatton" initials="RH" lastIdx="100" clrIdx="19">
    <p:extLst>
      <p:ext uri="{19B8F6BF-5375-455C-9EA6-DF929625EA0E}">
        <p15:presenceInfo xmlns:p15="http://schemas.microsoft.com/office/powerpoint/2012/main" userId="27a118978fa438e5" providerId="Windows Live"/>
      </p:ext>
    </p:extLst>
  </p:cmAuthor>
  <p:cmAuthor id="21" name="BRICEN.FISHER@baruchmail.cuny.edu" initials="B" lastIdx="36" clrIdx="20">
    <p:extLst>
      <p:ext uri="{19B8F6BF-5375-455C-9EA6-DF929625EA0E}">
        <p15:presenceInfo xmlns:p15="http://schemas.microsoft.com/office/powerpoint/2012/main" userId="S::BRICEN.FISHER@baruchmail.cuny.edu::6311a7c9-027a-40c7-a9c1-0e2d3b9e3d3f" providerId="AD"/>
      </p:ext>
    </p:extLst>
  </p:cmAuthor>
  <p:cmAuthor id="22" name="Benjamin Chan" initials="BC" lastIdx="3" clrIdx="21">
    <p:extLst>
      <p:ext uri="{19B8F6BF-5375-455C-9EA6-DF929625EA0E}">
        <p15:presenceInfo xmlns:p15="http://schemas.microsoft.com/office/powerpoint/2012/main" userId="c4987ec701a1f5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76"/>
    <a:srgbClr val="61AADF"/>
    <a:srgbClr val="A5CEED"/>
    <a:srgbClr val="8CC1E8"/>
    <a:srgbClr val="004EA4"/>
    <a:srgbClr val="002854"/>
    <a:srgbClr val="001832"/>
    <a:srgbClr val="C8E1F4"/>
    <a:srgbClr val="E0E3E4"/>
    <a:srgbClr val="EEF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D19E5D-1A89-4C52-9125-348D489F143F}">
  <a:tblStyle styleId="{4CD19E5D-1A89-4C52-9125-348D489F143F}" styleName="Table_0">
    <a:wholeTbl>
      <a:tcTxStyle b="off" i="off">
        <a:font>
          <a:latin typeface="Bookman Old Style"/>
          <a:ea typeface="Bookman Old Style"/>
          <a:cs typeface="Bookman Old Style"/>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BECF0"/>
          </a:solidFill>
        </a:fill>
      </a:tcStyle>
    </a:wholeTbl>
    <a:band1H>
      <a:tcTxStyle b="off" i="off"/>
      <a:tcStyle>
        <a:tcBdr/>
        <a:fill>
          <a:solidFill>
            <a:srgbClr val="D4D6E0"/>
          </a:solidFill>
        </a:fill>
      </a:tcStyle>
    </a:band1H>
    <a:band2H>
      <a:tcTxStyle b="off" i="off"/>
      <a:tcStyle>
        <a:tcBdr/>
      </a:tcStyle>
    </a:band2H>
    <a:band1V>
      <a:tcTxStyle b="off" i="off"/>
      <a:tcStyle>
        <a:tcBdr/>
        <a:fill>
          <a:solidFill>
            <a:srgbClr val="D4D6E0"/>
          </a:solidFill>
        </a:fill>
      </a:tcStyle>
    </a:band1V>
    <a:band2V>
      <a:tcTxStyle b="off" i="off"/>
      <a:tcStyle>
        <a:tcBdr/>
      </a:tcStyle>
    </a:band2V>
    <a:lastCol>
      <a:tcTxStyle b="on" i="off">
        <a:font>
          <a:latin typeface="Bookman Old Style"/>
          <a:ea typeface="Bookman Old Style"/>
          <a:cs typeface="Bookman Old Style"/>
        </a:font>
        <a:schemeClr val="lt1"/>
      </a:tcTxStyle>
      <a:tcStyle>
        <a:tcBdr/>
        <a:fill>
          <a:solidFill>
            <a:schemeClr val="accent1"/>
          </a:solidFill>
        </a:fill>
      </a:tcStyle>
    </a:lastCol>
    <a:firstCol>
      <a:tcTxStyle b="on" i="off">
        <a:font>
          <a:latin typeface="Bookman Old Style"/>
          <a:ea typeface="Bookman Old Style"/>
          <a:cs typeface="Bookman Old Style"/>
        </a:font>
        <a:schemeClr val="lt1"/>
      </a:tcTxStyle>
      <a:tcStyle>
        <a:tcBdr/>
        <a:fill>
          <a:solidFill>
            <a:schemeClr val="accent1"/>
          </a:solidFill>
        </a:fill>
      </a:tcStyle>
    </a:firstCol>
    <a:lastRow>
      <a:tcTxStyle b="on" i="off">
        <a:font>
          <a:latin typeface="Bookman Old Style"/>
          <a:ea typeface="Bookman Old Style"/>
          <a:cs typeface="Bookman Old Style"/>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b="off" i="off"/>
      <a:tcStyle>
        <a:tcBdr/>
      </a:tcStyle>
    </a:seCell>
    <a:swCell>
      <a:tcTxStyle b="off" i="off"/>
      <a:tcStyle>
        <a:tcBdr/>
      </a:tcStyle>
    </a:swCell>
    <a:firstRow>
      <a:tcTxStyle b="on" i="off">
        <a:font>
          <a:latin typeface="Bookman Old Style"/>
          <a:ea typeface="Bookman Old Style"/>
          <a:cs typeface="Bookman Old Style"/>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0" autoAdjust="0"/>
    <p:restoredTop sz="87924" autoAdjust="0"/>
  </p:normalViewPr>
  <p:slideViewPr>
    <p:cSldViewPr snapToGrid="0">
      <p:cViewPr varScale="1">
        <p:scale>
          <a:sx n="82" d="100"/>
          <a:sy n="82" d="100"/>
        </p:scale>
        <p:origin x="1290" y="42"/>
      </p:cViewPr>
      <p:guideLst>
        <p:guide orient="horz" pos="2160"/>
        <p:guide pos="2880"/>
      </p:guideLst>
    </p:cSldViewPr>
  </p:slideViewPr>
  <p:outlineViewPr>
    <p:cViewPr>
      <p:scale>
        <a:sx n="33" d="100"/>
        <a:sy n="33" d="100"/>
      </p:scale>
      <p:origin x="0" y="0"/>
    </p:cViewPr>
  </p:outlineViewPr>
  <p:notesTextViewPr>
    <p:cViewPr>
      <p:scale>
        <a:sx n="70" d="100"/>
        <a:sy n="70" d="100"/>
      </p:scale>
      <p:origin x="0" y="0"/>
    </p:cViewPr>
  </p:notesTextViewPr>
  <p:sorterViewPr>
    <p:cViewPr>
      <p:scale>
        <a:sx n="66" d="100"/>
        <a:sy n="66" d="100"/>
      </p:scale>
      <p:origin x="0" y="0"/>
    </p:cViewPr>
  </p:sorterViewPr>
  <p:notesViewPr>
    <p:cSldViewPr snapToGrid="0">
      <p:cViewPr varScale="1">
        <p:scale>
          <a:sx n="67" d="100"/>
          <a:sy n="67" d="100"/>
        </p:scale>
        <p:origin x="2613" y="3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syedhusain\Desktop\IMG%20Pitches\ACM%20Pitch%20Chart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syedhusain\Desktop\IMG%20Pitches\ACM%20Pitch%20Chart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IMG\JBLU\Excel\Travel%20Statistics\Model.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IMG\JBLU\JBLU%20Excel%20V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IMG\JBLU\JBLU%20Excel%20V2.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syedhusain\Desktop\IMG%20Pitches\ACM%20Pitch%20Chart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IMG\JBLU\JBLU%20Excel%20V2.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IMG\JBLU\JBLU%20Excel%20V2.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Bricen\AppData\Local\Temp\Temp1_475674459_T_T100D_MARKET_ALL_CARRIER.zip\box%20and%20whiskers.csv"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IMG\JBLU\Excel\Travel%20Statistics\Model.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IMG\JBLU\JBLU%20Excel%20V2.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Users\syedhusain\Desktop\IMG%20Pitches\ACM%20Pitch%20Charts.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IMG\JBLU\JBLU%20Excel%20V2.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IMG\JBLU\JBLU%20Excel%20V2.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Users\syedhusain\Desktop\IMG%20Pitches\ACM%20Pitch%20Charts.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Users\syedhusain\Desktop\IMG%20Pitches\ACM%20Pitch%20Charts.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Bricen\Downloads\IMG%20Portfolio%20Holdings%20(1).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IMG\JBLU\Data-MacroTrends\COGS%20Chart.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IMG\JBLU\JBLU%20Excel%20V2.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IMG\JBLU\JBLU%20Excel%20V2.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Users\syedhusain\Desktop\IMG%20Pitches\ACM%20Pitch%20Charts.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nch\Desktop\Jet%20Blue%20excel%20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ench\Desktop\Jet%20Blue%20excel%20graphs.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ench\Desktop\Jet%20Blue%20excel%20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syedhusain\Desktop\IMG%20Pitches\ACM%20Pitch%20Char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bench\Desktop\Jet%20Blue%20excel%20graph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bench\Desktop\Jet%20Blue%20excel%20graph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syedhusain\Desktop\IMG%20Pitches\ACM%20Pitch%20Chart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Bookman Old Style" charset="0"/>
              <a:ea typeface="Bookman Old Style" charset="0"/>
              <a:cs typeface="Bookman Old Style" charset="0"/>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Bookman Old Style" charset="0"/>
              <a:ea typeface="Bookman Old Style" charset="0"/>
              <a:cs typeface="Bookman Old Style" charset="0"/>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60796034216017"/>
          <c:y val="9.5139508434522638E-2"/>
          <c:w val="0.82992287835271628"/>
          <c:h val="0.80972098313095475"/>
        </c:manualLayout>
      </c:layout>
      <c:barChart>
        <c:barDir val="bar"/>
        <c:grouping val="clustered"/>
        <c:varyColors val="0"/>
        <c:ser>
          <c:idx val="0"/>
          <c:order val="0"/>
          <c:spPr>
            <a:solidFill>
              <a:srgbClr val="003876"/>
            </a:solidFill>
            <a:ln>
              <a:noFill/>
            </a:ln>
            <a:effectLst/>
          </c:spPr>
          <c:invertIfNegative val="0"/>
          <c:dLbls>
            <c:dLbl>
              <c:idx val="0"/>
              <c:layout>
                <c:manualLayout>
                  <c:x val="0"/>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6EE-4BFC-958D-5E00A47E5B44}"/>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'Popular Market Sahres'!$A$5:$A$9</c:f>
              <c:strCache>
                <c:ptCount val="5"/>
                <c:pt idx="0">
                  <c:v>BGI</c:v>
                </c:pt>
                <c:pt idx="1">
                  <c:v>PAP</c:v>
                </c:pt>
                <c:pt idx="2">
                  <c:v>UVF</c:v>
                </c:pt>
                <c:pt idx="3">
                  <c:v>SXM</c:v>
                </c:pt>
                <c:pt idx="4">
                  <c:v>STI</c:v>
                </c:pt>
              </c:strCache>
            </c:strRef>
          </c:cat>
          <c:val>
            <c:numRef>
              <c:f>'Popular Market Sahres'!$K$5:$K$9</c:f>
              <c:numCache>
                <c:formatCode>0%</c:formatCode>
                <c:ptCount val="5"/>
                <c:pt idx="0">
                  <c:v>0.28467153284671531</c:v>
                </c:pt>
                <c:pt idx="1">
                  <c:v>0.21348314606741572</c:v>
                </c:pt>
                <c:pt idx="2">
                  <c:v>0.2125984251968504</c:v>
                </c:pt>
                <c:pt idx="3">
                  <c:v>0.16500000000000001</c:v>
                </c:pt>
                <c:pt idx="4">
                  <c:v>0.16363636363636364</c:v>
                </c:pt>
              </c:numCache>
            </c:numRef>
          </c:val>
          <c:extLst>
            <c:ext xmlns:c16="http://schemas.microsoft.com/office/drawing/2014/chart" uri="{C3380CC4-5D6E-409C-BE32-E72D297353CC}">
              <c16:uniqueId val="{00000000-96EE-4BFC-958D-5E00A47E5B44}"/>
            </c:ext>
          </c:extLst>
        </c:ser>
        <c:dLbls>
          <c:dLblPos val="outEnd"/>
          <c:showLegendKey val="0"/>
          <c:showVal val="1"/>
          <c:showCatName val="0"/>
          <c:showSerName val="0"/>
          <c:showPercent val="0"/>
          <c:showBubbleSize val="0"/>
        </c:dLbls>
        <c:gapWidth val="80"/>
        <c:axId val="1637428664"/>
        <c:axId val="1637426368"/>
      </c:barChart>
      <c:catAx>
        <c:axId val="1637428664"/>
        <c:scaling>
          <c:orientation val="maxMin"/>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1637426368"/>
        <c:crosses val="autoZero"/>
        <c:auto val="1"/>
        <c:lblAlgn val="ctr"/>
        <c:lblOffset val="100"/>
        <c:noMultiLvlLbl val="0"/>
      </c:catAx>
      <c:valAx>
        <c:axId val="1637426368"/>
        <c:scaling>
          <c:orientation val="minMax"/>
        </c:scaling>
        <c:delete val="1"/>
        <c:axPos val="t"/>
        <c:numFmt formatCode="0%" sourceLinked="1"/>
        <c:majorTickMark val="none"/>
        <c:minorTickMark val="none"/>
        <c:tickLblPos val="nextTo"/>
        <c:crossAx val="1637428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003876"/>
            </a:solidFill>
            <a:ln>
              <a:noFill/>
            </a:ln>
            <a:effectLst/>
          </c:spPr>
          <c:invertIfNegative val="0"/>
          <c:dPt>
            <c:idx val="6"/>
            <c:invertIfNegative val="0"/>
            <c:bubble3D val="0"/>
            <c:spPr>
              <a:solidFill>
                <a:srgbClr val="61AADF"/>
              </a:solidFill>
              <a:ln>
                <a:noFill/>
              </a:ln>
              <a:effectLst/>
            </c:spPr>
            <c:extLst>
              <c:ext xmlns:c16="http://schemas.microsoft.com/office/drawing/2014/chart" uri="{C3380CC4-5D6E-409C-BE32-E72D297353CC}">
                <c16:uniqueId val="{00000001-AE4E-4E90-AB61-C05D0EDE9DFB}"/>
              </c:ext>
            </c:extLst>
          </c:dPt>
          <c:dPt>
            <c:idx val="7"/>
            <c:invertIfNegative val="0"/>
            <c:bubble3D val="0"/>
            <c:spPr>
              <a:solidFill>
                <a:srgbClr val="61AADF"/>
              </a:solidFill>
              <a:ln>
                <a:noFill/>
              </a:ln>
              <a:effectLst/>
            </c:spPr>
            <c:extLst>
              <c:ext xmlns:c16="http://schemas.microsoft.com/office/drawing/2014/chart" uri="{C3380CC4-5D6E-409C-BE32-E72D297353CC}">
                <c16:uniqueId val="{00000003-AE4E-4E90-AB61-C05D0EDE9DFB}"/>
              </c:ext>
            </c:extLst>
          </c:dPt>
          <c:dPt>
            <c:idx val="8"/>
            <c:invertIfNegative val="0"/>
            <c:bubble3D val="0"/>
            <c:spPr>
              <a:solidFill>
                <a:srgbClr val="61AADF"/>
              </a:solidFill>
              <a:ln>
                <a:noFill/>
              </a:ln>
              <a:effectLst/>
            </c:spPr>
            <c:extLst>
              <c:ext xmlns:c16="http://schemas.microsoft.com/office/drawing/2014/chart" uri="{C3380CC4-5D6E-409C-BE32-E72D297353CC}">
                <c16:uniqueId val="{00000005-AE4E-4E90-AB61-C05D0EDE9DFB}"/>
              </c:ext>
            </c:extLst>
          </c:dPt>
          <c:dPt>
            <c:idx val="9"/>
            <c:invertIfNegative val="0"/>
            <c:bubble3D val="0"/>
            <c:spPr>
              <a:solidFill>
                <a:srgbClr val="61AADF"/>
              </a:solidFill>
              <a:ln>
                <a:noFill/>
              </a:ln>
              <a:effectLst/>
            </c:spPr>
            <c:extLst>
              <c:ext xmlns:c16="http://schemas.microsoft.com/office/drawing/2014/chart" uri="{C3380CC4-5D6E-409C-BE32-E72D297353CC}">
                <c16:uniqueId val="{00000007-AE4E-4E90-AB61-C05D0EDE9DFB}"/>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Bookman Old Style" panose="02050604050505020204" pitchFamily="18"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'Leisure to Business'!$B$16:$B$25</c:f>
              <c:numCache>
                <c:formatCode>\'yy</c:formatCode>
                <c:ptCount val="10"/>
                <c:pt idx="0">
                  <c:v>42012</c:v>
                </c:pt>
                <c:pt idx="1">
                  <c:v>42378</c:v>
                </c:pt>
                <c:pt idx="2">
                  <c:v>42745</c:v>
                </c:pt>
                <c:pt idx="3">
                  <c:v>43111</c:v>
                </c:pt>
                <c:pt idx="4">
                  <c:v>43477</c:v>
                </c:pt>
                <c:pt idx="5">
                  <c:v>43843</c:v>
                </c:pt>
                <c:pt idx="6">
                  <c:v>44210</c:v>
                </c:pt>
                <c:pt idx="7">
                  <c:v>44576</c:v>
                </c:pt>
                <c:pt idx="8">
                  <c:v>44942</c:v>
                </c:pt>
                <c:pt idx="9">
                  <c:v>45308</c:v>
                </c:pt>
              </c:numCache>
            </c:numRef>
          </c:cat>
          <c:val>
            <c:numRef>
              <c:f>'Leisure to Business'!$F$16:$F$25</c:f>
              <c:numCache>
                <c:formatCode>0</c:formatCode>
                <c:ptCount val="10"/>
                <c:pt idx="0">
                  <c:v>3.7383645063070903</c:v>
                </c:pt>
                <c:pt idx="1">
                  <c:v>3.852870024191775</c:v>
                </c:pt>
                <c:pt idx="2">
                  <c:v>3.9261450799912336</c:v>
                </c:pt>
                <c:pt idx="3">
                  <c:v>3.9629629629629628</c:v>
                </c:pt>
                <c:pt idx="4">
                  <c:v>3.9956896551724137</c:v>
                </c:pt>
                <c:pt idx="5">
                  <c:v>7.6486486486486482</c:v>
                </c:pt>
                <c:pt idx="6">
                  <c:v>7.318777292576419</c:v>
                </c:pt>
                <c:pt idx="7">
                  <c:v>4.7493670886075954</c:v>
                </c:pt>
                <c:pt idx="8">
                  <c:v>4.4849884526558892</c:v>
                </c:pt>
                <c:pt idx="9">
                  <c:v>4.37199124726477</c:v>
                </c:pt>
              </c:numCache>
            </c:numRef>
          </c:val>
          <c:extLst>
            <c:ext xmlns:c16="http://schemas.microsoft.com/office/drawing/2014/chart" uri="{C3380CC4-5D6E-409C-BE32-E72D297353CC}">
              <c16:uniqueId val="{00000008-AE4E-4E90-AB61-C05D0EDE9DFB}"/>
            </c:ext>
          </c:extLst>
        </c:ser>
        <c:dLbls>
          <c:showLegendKey val="0"/>
          <c:showVal val="1"/>
          <c:showCatName val="0"/>
          <c:showSerName val="0"/>
          <c:showPercent val="0"/>
          <c:showBubbleSize val="0"/>
        </c:dLbls>
        <c:gapWidth val="80"/>
        <c:axId val="653804176"/>
        <c:axId val="653794992"/>
      </c:barChart>
      <c:dateAx>
        <c:axId val="653804176"/>
        <c:scaling>
          <c:orientation val="minMax"/>
        </c:scaling>
        <c:delete val="0"/>
        <c:axPos val="b"/>
        <c:numFmt formatCode="\'yy"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653794992"/>
        <c:crosses val="autoZero"/>
        <c:auto val="1"/>
        <c:lblOffset val="100"/>
        <c:baseTimeUnit val="years"/>
      </c:dateAx>
      <c:valAx>
        <c:axId val="653794992"/>
        <c:scaling>
          <c:orientation val="minMax"/>
        </c:scaling>
        <c:delete val="1"/>
        <c:axPos val="l"/>
        <c:numFmt formatCode="0" sourceLinked="1"/>
        <c:majorTickMark val="none"/>
        <c:minorTickMark val="none"/>
        <c:tickLblPos val="nextTo"/>
        <c:crossAx val="653804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61AADF"/>
            </a:solidFill>
            <a:ln>
              <a:solidFill>
                <a:srgbClr val="61AADF"/>
              </a:solidFill>
            </a:ln>
            <a:effectLst/>
          </c:spPr>
          <c:invertIfNegative val="0"/>
          <c:dPt>
            <c:idx val="0"/>
            <c:invertIfNegative val="0"/>
            <c:bubble3D val="0"/>
            <c:spPr>
              <a:solidFill>
                <a:srgbClr val="003876"/>
              </a:solidFill>
              <a:ln>
                <a:solidFill>
                  <a:srgbClr val="003876"/>
                </a:solidFill>
              </a:ln>
              <a:effectLst/>
            </c:spPr>
            <c:extLst>
              <c:ext xmlns:c16="http://schemas.microsoft.com/office/drawing/2014/chart" uri="{C3380CC4-5D6E-409C-BE32-E72D297353CC}">
                <c16:uniqueId val="{00000001-31F4-480E-B23D-66D9D92B2C6B}"/>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'NPS Score'!$B$8:$B$15</c:f>
              <c:strCache>
                <c:ptCount val="8"/>
                <c:pt idx="0">
                  <c:v>JetBlue</c:v>
                </c:pt>
                <c:pt idx="1">
                  <c:v>SkyWest</c:v>
                </c:pt>
                <c:pt idx="2">
                  <c:v>Southwest</c:v>
                </c:pt>
                <c:pt idx="3">
                  <c:v>Hawaiian </c:v>
                </c:pt>
                <c:pt idx="4">
                  <c:v>Alaska Air </c:v>
                </c:pt>
                <c:pt idx="5">
                  <c:v>American </c:v>
                </c:pt>
                <c:pt idx="6">
                  <c:v>Delta</c:v>
                </c:pt>
                <c:pt idx="7">
                  <c:v>United  </c:v>
                </c:pt>
              </c:strCache>
            </c:strRef>
          </c:cat>
          <c:val>
            <c:numRef>
              <c:f>'NPS Score'!$E$8:$L$8</c:f>
              <c:numCache>
                <c:formatCode>General</c:formatCode>
                <c:ptCount val="8"/>
                <c:pt idx="0">
                  <c:v>16</c:v>
                </c:pt>
                <c:pt idx="1">
                  <c:v>8</c:v>
                </c:pt>
                <c:pt idx="2">
                  <c:v>8</c:v>
                </c:pt>
                <c:pt idx="3">
                  <c:v>6</c:v>
                </c:pt>
                <c:pt idx="4">
                  <c:v>6</c:v>
                </c:pt>
                <c:pt idx="5">
                  <c:v>3</c:v>
                </c:pt>
                <c:pt idx="6">
                  <c:v>-2</c:v>
                </c:pt>
                <c:pt idx="7">
                  <c:v>-8</c:v>
                </c:pt>
              </c:numCache>
            </c:numRef>
          </c:val>
          <c:extLst>
            <c:ext xmlns:c16="http://schemas.microsoft.com/office/drawing/2014/chart" uri="{C3380CC4-5D6E-409C-BE32-E72D297353CC}">
              <c16:uniqueId val="{00000002-31F4-480E-B23D-66D9D92B2C6B}"/>
            </c:ext>
          </c:extLst>
        </c:ser>
        <c:dLbls>
          <c:dLblPos val="outEnd"/>
          <c:showLegendKey val="0"/>
          <c:showVal val="1"/>
          <c:showCatName val="0"/>
          <c:showSerName val="0"/>
          <c:showPercent val="0"/>
          <c:showBubbleSize val="0"/>
        </c:dLbls>
        <c:gapWidth val="80"/>
        <c:overlap val="-27"/>
        <c:axId val="979166880"/>
        <c:axId val="979170160"/>
      </c:barChart>
      <c:catAx>
        <c:axId val="979166880"/>
        <c:scaling>
          <c:orientation val="minMax"/>
        </c:scaling>
        <c:delete val="0"/>
        <c:axPos val="b"/>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979170160"/>
        <c:crosses val="autoZero"/>
        <c:auto val="1"/>
        <c:lblAlgn val="ctr"/>
        <c:lblOffset val="100"/>
        <c:noMultiLvlLbl val="0"/>
      </c:catAx>
      <c:valAx>
        <c:axId val="979170160"/>
        <c:scaling>
          <c:orientation val="minMax"/>
        </c:scaling>
        <c:delete val="1"/>
        <c:axPos val="l"/>
        <c:numFmt formatCode="General" sourceLinked="1"/>
        <c:majorTickMark val="none"/>
        <c:minorTickMark val="none"/>
        <c:tickLblPos val="nextTo"/>
        <c:crossAx val="97916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Bookman Old Style" charset="0"/>
              <a:ea typeface="Bookman Old Style" charset="0"/>
              <a:cs typeface="Bookman Old Style" charset="0"/>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Bookman Old Style" panose="02050604050505020204" pitchFamily="18" charset="0"/>
                <a:ea typeface="+mn-ea"/>
                <a:cs typeface="+mn-cs"/>
              </a:defRPr>
            </a:pPr>
            <a:r>
              <a:rPr lang="en-GB" sz="1200" dirty="0">
                <a:solidFill>
                  <a:schemeClr val="tx1"/>
                </a:solidFill>
                <a:latin typeface="Bookman Old Style" panose="02050604050505020204" pitchFamily="18" charset="0"/>
              </a:rPr>
              <a:t>A321</a:t>
            </a:r>
            <a:r>
              <a:rPr lang="en-GB" sz="1200" baseline="0" dirty="0">
                <a:solidFill>
                  <a:schemeClr val="tx1"/>
                </a:solidFill>
                <a:latin typeface="Bookman Old Style" panose="02050604050505020204" pitchFamily="18" charset="0"/>
              </a:rPr>
              <a:t> neo</a:t>
            </a:r>
            <a:endParaRPr lang="en-GB" sz="1200" dirty="0">
              <a:solidFill>
                <a:schemeClr val="tx1"/>
              </a:solidFill>
              <a:latin typeface="Bookman Old Style" panose="020506040505050202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Bookman Old Style" panose="02050604050505020204" pitchFamily="18" charset="0"/>
              <a:ea typeface="+mn-ea"/>
              <a:cs typeface="+mn-cs"/>
            </a:defRPr>
          </a:pPr>
          <a:endParaRPr lang="en-US"/>
        </a:p>
      </c:txPr>
    </c:title>
    <c:autoTitleDeleted val="0"/>
    <c:plotArea>
      <c:layout/>
      <c:barChart>
        <c:barDir val="col"/>
        <c:grouping val="clustered"/>
        <c:varyColors val="0"/>
        <c:ser>
          <c:idx val="0"/>
          <c:order val="0"/>
          <c:spPr>
            <a:solidFill>
              <a:srgbClr val="00387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Sheet4!$D$4:$J$4</c:f>
              <c:numCache>
                <c:formatCode>\'yy</c:formatCode>
                <c:ptCount val="7"/>
                <c:pt idx="0">
                  <c:v>44197</c:v>
                </c:pt>
                <c:pt idx="1">
                  <c:v>44562</c:v>
                </c:pt>
                <c:pt idx="2">
                  <c:v>44927</c:v>
                </c:pt>
                <c:pt idx="3">
                  <c:v>45292</c:v>
                </c:pt>
                <c:pt idx="4">
                  <c:v>45658</c:v>
                </c:pt>
                <c:pt idx="5">
                  <c:v>46023</c:v>
                </c:pt>
                <c:pt idx="6">
                  <c:v>46388</c:v>
                </c:pt>
              </c:numCache>
            </c:numRef>
          </c:cat>
          <c:val>
            <c:numRef>
              <c:f>Sheet4!$D$10:$J$10</c:f>
              <c:numCache>
                <c:formatCode>General</c:formatCode>
                <c:ptCount val="7"/>
                <c:pt idx="0">
                  <c:v>8</c:v>
                </c:pt>
                <c:pt idx="1">
                  <c:v>11</c:v>
                </c:pt>
                <c:pt idx="2">
                  <c:v>22</c:v>
                </c:pt>
                <c:pt idx="3">
                  <c:v>35</c:v>
                </c:pt>
                <c:pt idx="4">
                  <c:v>46</c:v>
                </c:pt>
                <c:pt idx="5">
                  <c:v>58</c:v>
                </c:pt>
                <c:pt idx="6">
                  <c:v>72</c:v>
                </c:pt>
              </c:numCache>
            </c:numRef>
          </c:val>
          <c:extLst>
            <c:ext xmlns:c16="http://schemas.microsoft.com/office/drawing/2014/chart" uri="{C3380CC4-5D6E-409C-BE32-E72D297353CC}">
              <c16:uniqueId val="{00000000-497E-4F77-9CF6-952DB3758BC9}"/>
            </c:ext>
          </c:extLst>
        </c:ser>
        <c:dLbls>
          <c:dLblPos val="outEnd"/>
          <c:showLegendKey val="0"/>
          <c:showVal val="1"/>
          <c:showCatName val="0"/>
          <c:showSerName val="0"/>
          <c:showPercent val="0"/>
          <c:showBubbleSize val="0"/>
        </c:dLbls>
        <c:gapWidth val="80"/>
        <c:overlap val="-27"/>
        <c:axId val="731039600"/>
        <c:axId val="731038616"/>
      </c:barChart>
      <c:dateAx>
        <c:axId val="731039600"/>
        <c:scaling>
          <c:orientation val="minMax"/>
        </c:scaling>
        <c:delete val="0"/>
        <c:axPos val="b"/>
        <c:numFmt formatCode="\'yy"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731038616"/>
        <c:crosses val="autoZero"/>
        <c:auto val="1"/>
        <c:lblOffset val="100"/>
        <c:baseTimeUnit val="years"/>
      </c:dateAx>
      <c:valAx>
        <c:axId val="731038616"/>
        <c:scaling>
          <c:orientation val="minMax"/>
        </c:scaling>
        <c:delete val="1"/>
        <c:axPos val="l"/>
        <c:numFmt formatCode="General" sourceLinked="1"/>
        <c:majorTickMark val="none"/>
        <c:minorTickMark val="none"/>
        <c:tickLblPos val="nextTo"/>
        <c:crossAx val="731039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Bookman Old Style" panose="02050604050505020204" pitchFamily="18" charset="0"/>
                <a:ea typeface="+mn-ea"/>
                <a:cs typeface="+mn-cs"/>
              </a:defRPr>
            </a:pPr>
            <a:r>
              <a:rPr lang="en-GB" sz="1200">
                <a:solidFill>
                  <a:schemeClr val="tx1"/>
                </a:solidFill>
                <a:latin typeface="Bookman Old Style" panose="02050604050505020204" pitchFamily="18" charset="0"/>
              </a:rPr>
              <a:t>A220</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Bookman Old Style" panose="02050604050505020204" pitchFamily="18" charset="0"/>
              <a:ea typeface="+mn-ea"/>
              <a:cs typeface="+mn-cs"/>
            </a:defRPr>
          </a:pPr>
          <a:endParaRPr lang="en-US"/>
        </a:p>
      </c:txPr>
    </c:title>
    <c:autoTitleDeleted val="0"/>
    <c:plotArea>
      <c:layout/>
      <c:barChart>
        <c:barDir val="col"/>
        <c:grouping val="clustered"/>
        <c:varyColors val="0"/>
        <c:ser>
          <c:idx val="0"/>
          <c:order val="0"/>
          <c:spPr>
            <a:solidFill>
              <a:srgbClr val="00387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Sheet4!$D$4:$J$4</c:f>
              <c:numCache>
                <c:formatCode>\'yy</c:formatCode>
                <c:ptCount val="7"/>
                <c:pt idx="0">
                  <c:v>44197</c:v>
                </c:pt>
                <c:pt idx="1">
                  <c:v>44562</c:v>
                </c:pt>
                <c:pt idx="2">
                  <c:v>44927</c:v>
                </c:pt>
                <c:pt idx="3">
                  <c:v>45292</c:v>
                </c:pt>
                <c:pt idx="4">
                  <c:v>45658</c:v>
                </c:pt>
                <c:pt idx="5">
                  <c:v>46023</c:v>
                </c:pt>
                <c:pt idx="6">
                  <c:v>46388</c:v>
                </c:pt>
              </c:numCache>
            </c:numRef>
          </c:cat>
          <c:val>
            <c:numRef>
              <c:f>Sheet4!$D$11:$J$11</c:f>
              <c:numCache>
                <c:formatCode>General</c:formatCode>
                <c:ptCount val="7"/>
                <c:pt idx="0">
                  <c:v>7</c:v>
                </c:pt>
                <c:pt idx="1">
                  <c:v>15</c:v>
                </c:pt>
                <c:pt idx="2">
                  <c:v>34</c:v>
                </c:pt>
                <c:pt idx="3">
                  <c:v>56</c:v>
                </c:pt>
                <c:pt idx="4">
                  <c:v>68</c:v>
                </c:pt>
                <c:pt idx="5">
                  <c:v>69</c:v>
                </c:pt>
                <c:pt idx="6">
                  <c:v>69</c:v>
                </c:pt>
              </c:numCache>
            </c:numRef>
          </c:val>
          <c:extLst>
            <c:ext xmlns:c16="http://schemas.microsoft.com/office/drawing/2014/chart" uri="{C3380CC4-5D6E-409C-BE32-E72D297353CC}">
              <c16:uniqueId val="{00000000-56AC-49F7-9563-46F8440DF459}"/>
            </c:ext>
          </c:extLst>
        </c:ser>
        <c:dLbls>
          <c:dLblPos val="outEnd"/>
          <c:showLegendKey val="0"/>
          <c:showVal val="1"/>
          <c:showCatName val="0"/>
          <c:showSerName val="0"/>
          <c:showPercent val="0"/>
          <c:showBubbleSize val="0"/>
        </c:dLbls>
        <c:gapWidth val="80"/>
        <c:overlap val="-27"/>
        <c:axId val="724782456"/>
        <c:axId val="724780816"/>
      </c:barChart>
      <c:dateAx>
        <c:axId val="724782456"/>
        <c:scaling>
          <c:orientation val="minMax"/>
        </c:scaling>
        <c:delete val="0"/>
        <c:axPos val="b"/>
        <c:numFmt formatCode="\'yy"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724780816"/>
        <c:crosses val="autoZero"/>
        <c:auto val="1"/>
        <c:lblOffset val="100"/>
        <c:baseTimeUnit val="years"/>
      </c:dateAx>
      <c:valAx>
        <c:axId val="724780816"/>
        <c:scaling>
          <c:orientation val="minMax"/>
        </c:scaling>
        <c:delete val="1"/>
        <c:axPos val="l"/>
        <c:numFmt formatCode="General" sourceLinked="1"/>
        <c:majorTickMark val="none"/>
        <c:minorTickMark val="none"/>
        <c:tickLblPos val="nextTo"/>
        <c:crossAx val="724782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noFill/>
            <a:ln>
              <a:noFill/>
            </a:ln>
            <a:effectLst/>
          </c:spPr>
          <c:invertIfNegative val="0"/>
          <c:errBars>
            <c:errBarType val="minus"/>
            <c:errValType val="stdErr"/>
            <c:noEndCap val="0"/>
            <c:spPr>
              <a:noFill/>
              <a:ln w="9525" cap="flat" cmpd="sng" algn="ctr">
                <a:solidFill>
                  <a:schemeClr val="tx1">
                    <a:lumMod val="65000"/>
                    <a:lumOff val="35000"/>
                  </a:schemeClr>
                </a:solidFill>
                <a:round/>
              </a:ln>
              <a:effectLst/>
            </c:spPr>
          </c:errBars>
          <c:cat>
            <c:strRef>
              <c:f>Sheet3!$H$2:$K$2</c:f>
              <c:strCache>
                <c:ptCount val="4"/>
                <c:pt idx="0">
                  <c:v>Market</c:v>
                </c:pt>
                <c:pt idx="1">
                  <c:v>Comp Market</c:v>
                </c:pt>
                <c:pt idx="2">
                  <c:v>JBLU</c:v>
                </c:pt>
                <c:pt idx="3">
                  <c:v>Partner</c:v>
                </c:pt>
              </c:strCache>
            </c:strRef>
          </c:cat>
          <c:val>
            <c:numRef>
              <c:f>Sheet3!$H$11:$K$11</c:f>
              <c:numCache>
                <c:formatCode>General</c:formatCode>
                <c:ptCount val="4"/>
                <c:pt idx="0">
                  <c:v>261</c:v>
                </c:pt>
                <c:pt idx="1">
                  <c:v>474</c:v>
                </c:pt>
                <c:pt idx="2">
                  <c:v>612</c:v>
                </c:pt>
                <c:pt idx="3">
                  <c:v>156</c:v>
                </c:pt>
              </c:numCache>
            </c:numRef>
          </c:val>
          <c:extLst>
            <c:ext xmlns:c16="http://schemas.microsoft.com/office/drawing/2014/chart" uri="{C3380CC4-5D6E-409C-BE32-E72D297353CC}">
              <c16:uniqueId val="{00000000-FD02-4293-A5FD-37FEC1268616}"/>
            </c:ext>
          </c:extLst>
        </c:ser>
        <c:ser>
          <c:idx val="1"/>
          <c:order val="1"/>
          <c:spPr>
            <a:noFill/>
            <a:ln>
              <a:solidFill>
                <a:schemeClr val="tx1"/>
              </a:solidFill>
            </a:ln>
            <a:effectLst/>
          </c:spPr>
          <c:invertIfNegative val="0"/>
          <c:dPt>
            <c:idx val="2"/>
            <c:invertIfNegative val="0"/>
            <c:bubble3D val="0"/>
            <c:spPr>
              <a:solidFill>
                <a:srgbClr val="003D80"/>
              </a:solidFill>
              <a:ln>
                <a:solidFill>
                  <a:schemeClr val="tx1"/>
                </a:solidFill>
              </a:ln>
              <a:effectLst/>
            </c:spPr>
            <c:extLst>
              <c:ext xmlns:c16="http://schemas.microsoft.com/office/drawing/2014/chart" uri="{C3380CC4-5D6E-409C-BE32-E72D297353CC}">
                <c16:uniqueId val="{00000002-FD02-4293-A5FD-37FEC1268616}"/>
              </c:ext>
            </c:extLst>
          </c:dPt>
          <c:cat>
            <c:strRef>
              <c:f>Sheet3!$H$2:$K$2</c:f>
              <c:strCache>
                <c:ptCount val="4"/>
                <c:pt idx="0">
                  <c:v>Market</c:v>
                </c:pt>
                <c:pt idx="1">
                  <c:v>Comp Market</c:v>
                </c:pt>
                <c:pt idx="2">
                  <c:v>JBLU</c:v>
                </c:pt>
                <c:pt idx="3">
                  <c:v>Partner</c:v>
                </c:pt>
              </c:strCache>
            </c:strRef>
          </c:cat>
          <c:val>
            <c:numRef>
              <c:f>Sheet3!$H$12:$K$12</c:f>
              <c:numCache>
                <c:formatCode>General</c:formatCode>
                <c:ptCount val="4"/>
                <c:pt idx="0">
                  <c:v>335</c:v>
                </c:pt>
                <c:pt idx="1">
                  <c:v>307</c:v>
                </c:pt>
                <c:pt idx="2">
                  <c:v>438</c:v>
                </c:pt>
                <c:pt idx="3">
                  <c:v>346</c:v>
                </c:pt>
              </c:numCache>
            </c:numRef>
          </c:val>
          <c:extLst>
            <c:ext xmlns:c16="http://schemas.microsoft.com/office/drawing/2014/chart" uri="{C3380CC4-5D6E-409C-BE32-E72D297353CC}">
              <c16:uniqueId val="{00000003-FD02-4293-A5FD-37FEC1268616}"/>
            </c:ext>
          </c:extLst>
        </c:ser>
        <c:ser>
          <c:idx val="2"/>
          <c:order val="2"/>
          <c:spPr>
            <a:noFill/>
            <a:ln>
              <a:solidFill>
                <a:schemeClr val="tx1"/>
              </a:solidFill>
            </a:ln>
            <a:effectLst/>
          </c:spPr>
          <c:invertIfNegative val="0"/>
          <c:dPt>
            <c:idx val="2"/>
            <c:invertIfNegative val="0"/>
            <c:bubble3D val="0"/>
            <c:spPr>
              <a:solidFill>
                <a:srgbClr val="003D80"/>
              </a:solidFill>
              <a:ln>
                <a:solidFill>
                  <a:schemeClr val="tx1"/>
                </a:solidFill>
              </a:ln>
              <a:effectLst/>
            </c:spPr>
            <c:extLst>
              <c:ext xmlns:c16="http://schemas.microsoft.com/office/drawing/2014/chart" uri="{C3380CC4-5D6E-409C-BE32-E72D297353CC}">
                <c16:uniqueId val="{00000005-FD02-4293-A5FD-37FEC1268616}"/>
              </c:ext>
            </c:extLst>
          </c:dPt>
          <c:errBars>
            <c:errBarType val="plus"/>
            <c:errValType val="stdErr"/>
            <c:noEndCap val="0"/>
            <c:spPr>
              <a:noFill/>
              <a:ln w="9525" cap="flat" cmpd="sng" algn="ctr">
                <a:solidFill>
                  <a:schemeClr val="tx1">
                    <a:lumMod val="65000"/>
                    <a:lumOff val="35000"/>
                  </a:schemeClr>
                </a:solidFill>
                <a:round/>
              </a:ln>
              <a:effectLst/>
            </c:spPr>
          </c:errBars>
          <c:cat>
            <c:strRef>
              <c:f>Sheet3!$H$2:$K$2</c:f>
              <c:strCache>
                <c:ptCount val="4"/>
                <c:pt idx="0">
                  <c:v>Market</c:v>
                </c:pt>
                <c:pt idx="1">
                  <c:v>Comp Market</c:v>
                </c:pt>
                <c:pt idx="2">
                  <c:v>JBLU</c:v>
                </c:pt>
                <c:pt idx="3">
                  <c:v>Partner</c:v>
                </c:pt>
              </c:strCache>
            </c:strRef>
          </c:cat>
          <c:val>
            <c:numRef>
              <c:f>Sheet3!$H$13:$K$13</c:f>
              <c:numCache>
                <c:formatCode>General</c:formatCode>
                <c:ptCount val="4"/>
                <c:pt idx="0">
                  <c:v>440</c:v>
                </c:pt>
                <c:pt idx="1">
                  <c:v>402</c:v>
                </c:pt>
                <c:pt idx="2">
                  <c:v>558</c:v>
                </c:pt>
                <c:pt idx="3">
                  <c:v>1012</c:v>
                </c:pt>
              </c:numCache>
            </c:numRef>
          </c:val>
          <c:extLst>
            <c:ext xmlns:c16="http://schemas.microsoft.com/office/drawing/2014/chart" uri="{C3380CC4-5D6E-409C-BE32-E72D297353CC}">
              <c16:uniqueId val="{00000006-FD02-4293-A5FD-37FEC1268616}"/>
            </c:ext>
          </c:extLst>
        </c:ser>
        <c:dLbls>
          <c:showLegendKey val="0"/>
          <c:showVal val="0"/>
          <c:showCatName val="0"/>
          <c:showSerName val="0"/>
          <c:showPercent val="0"/>
          <c:showBubbleSize val="0"/>
        </c:dLbls>
        <c:gapWidth val="150"/>
        <c:overlap val="100"/>
        <c:axId val="1182207960"/>
        <c:axId val="1182210256"/>
      </c:barChart>
      <c:catAx>
        <c:axId val="118220796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1182210256"/>
        <c:crosses val="autoZero"/>
        <c:auto val="1"/>
        <c:lblAlgn val="ctr"/>
        <c:lblOffset val="100"/>
        <c:noMultiLvlLbl val="0"/>
      </c:catAx>
      <c:valAx>
        <c:axId val="11822102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Bookman Old Style" panose="02050604050505020204" pitchFamily="18" charset="0"/>
                <a:ea typeface="+mn-ea"/>
                <a:cs typeface="+mn-cs"/>
              </a:defRPr>
            </a:pPr>
            <a:endParaRPr lang="en-US"/>
          </a:p>
        </c:txPr>
        <c:crossAx val="11822079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rgbClr val="00387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'Popular Market Sahres'!$A$36:$A$38</c:f>
              <c:strCache>
                <c:ptCount val="3"/>
                <c:pt idx="0">
                  <c:v>JFK</c:v>
                </c:pt>
                <c:pt idx="1">
                  <c:v>BOS</c:v>
                </c:pt>
                <c:pt idx="2">
                  <c:v>FLL</c:v>
                </c:pt>
              </c:strCache>
            </c:strRef>
          </c:cat>
          <c:val>
            <c:numRef>
              <c:f>'Popular Market Sahres'!$B$36:$B$38</c:f>
              <c:numCache>
                <c:formatCode>0%</c:formatCode>
                <c:ptCount val="3"/>
                <c:pt idx="0">
                  <c:v>0.21900248812485865</c:v>
                </c:pt>
                <c:pt idx="1">
                  <c:v>0.21796857711883161</c:v>
                </c:pt>
                <c:pt idx="2">
                  <c:v>9.9482248520710054E-2</c:v>
                </c:pt>
              </c:numCache>
            </c:numRef>
          </c:val>
          <c:extLst>
            <c:ext xmlns:c16="http://schemas.microsoft.com/office/drawing/2014/chart" uri="{C3380CC4-5D6E-409C-BE32-E72D297353CC}">
              <c16:uniqueId val="{00000000-1565-415F-B0FB-09FBBDF63902}"/>
            </c:ext>
          </c:extLst>
        </c:ser>
        <c:dLbls>
          <c:dLblPos val="outEnd"/>
          <c:showLegendKey val="0"/>
          <c:showVal val="1"/>
          <c:showCatName val="0"/>
          <c:showSerName val="0"/>
          <c:showPercent val="0"/>
          <c:showBubbleSize val="0"/>
        </c:dLbls>
        <c:gapWidth val="80"/>
        <c:axId val="730609000"/>
        <c:axId val="730605720"/>
      </c:barChart>
      <c:catAx>
        <c:axId val="730609000"/>
        <c:scaling>
          <c:orientation val="maxMin"/>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730605720"/>
        <c:crosses val="autoZero"/>
        <c:auto val="1"/>
        <c:lblAlgn val="ctr"/>
        <c:lblOffset val="100"/>
        <c:noMultiLvlLbl val="0"/>
      </c:catAx>
      <c:valAx>
        <c:axId val="730605720"/>
        <c:scaling>
          <c:orientation val="minMax"/>
        </c:scaling>
        <c:delete val="1"/>
        <c:axPos val="t"/>
        <c:numFmt formatCode="0%" sourceLinked="1"/>
        <c:majorTickMark val="none"/>
        <c:minorTickMark val="none"/>
        <c:tickLblPos val="nextTo"/>
        <c:crossAx val="730609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'Debt Schedule'!$C$4</c:f>
              <c:strCache>
                <c:ptCount val="1"/>
                <c:pt idx="0">
                  <c:v>Debt</c:v>
                </c:pt>
              </c:strCache>
            </c:strRef>
          </c:tx>
          <c:spPr>
            <a:solidFill>
              <a:srgbClr val="003876"/>
            </a:solidFill>
            <a:ln>
              <a:noFill/>
            </a:ln>
            <a:effectLst/>
          </c:spPr>
          <c:invertIfNegative val="0"/>
          <c:cat>
            <c:numRef>
              <c:f>'Debt Schedule'!$B$5:$B$10</c:f>
              <c:numCache>
                <c:formatCode>\'yy</c:formatCode>
                <c:ptCount val="6"/>
                <c:pt idx="0">
                  <c:v>44197</c:v>
                </c:pt>
                <c:pt idx="1">
                  <c:v>44562</c:v>
                </c:pt>
                <c:pt idx="2">
                  <c:v>44927</c:v>
                </c:pt>
                <c:pt idx="3">
                  <c:v>45292</c:v>
                </c:pt>
                <c:pt idx="4">
                  <c:v>45658</c:v>
                </c:pt>
                <c:pt idx="5">
                  <c:v>46027</c:v>
                </c:pt>
              </c:numCache>
            </c:numRef>
          </c:cat>
          <c:val>
            <c:numRef>
              <c:f>'Debt Schedule'!$C$5:$C$10</c:f>
              <c:numCache>
                <c:formatCode>General</c:formatCode>
                <c:ptCount val="6"/>
                <c:pt idx="0">
                  <c:v>0.6</c:v>
                </c:pt>
                <c:pt idx="1">
                  <c:v>0.6</c:v>
                </c:pt>
                <c:pt idx="2">
                  <c:v>1.3</c:v>
                </c:pt>
                <c:pt idx="3">
                  <c:v>1.1000000000000001</c:v>
                </c:pt>
                <c:pt idx="4">
                  <c:v>0.4</c:v>
                </c:pt>
                <c:pt idx="5">
                  <c:v>1.8</c:v>
                </c:pt>
              </c:numCache>
            </c:numRef>
          </c:val>
          <c:extLst>
            <c:ext xmlns:c16="http://schemas.microsoft.com/office/drawing/2014/chart" uri="{C3380CC4-5D6E-409C-BE32-E72D297353CC}">
              <c16:uniqueId val="{00000000-0114-47BB-9E69-A088709449CE}"/>
            </c:ext>
          </c:extLst>
        </c:ser>
        <c:ser>
          <c:idx val="1"/>
          <c:order val="1"/>
          <c:tx>
            <c:strRef>
              <c:f>'Debt Schedule'!$D$4</c:f>
              <c:strCache>
                <c:ptCount val="1"/>
                <c:pt idx="0">
                  <c:v>Operating Lease</c:v>
                </c:pt>
              </c:strCache>
            </c:strRef>
          </c:tx>
          <c:spPr>
            <a:solidFill>
              <a:srgbClr val="004EA4"/>
            </a:solidFill>
            <a:ln>
              <a:noFill/>
            </a:ln>
            <a:effectLst/>
          </c:spPr>
          <c:invertIfNegative val="0"/>
          <c:cat>
            <c:numRef>
              <c:f>'Debt Schedule'!$B$5:$B$10</c:f>
              <c:numCache>
                <c:formatCode>\'yy</c:formatCode>
                <c:ptCount val="6"/>
                <c:pt idx="0">
                  <c:v>44197</c:v>
                </c:pt>
                <c:pt idx="1">
                  <c:v>44562</c:v>
                </c:pt>
                <c:pt idx="2">
                  <c:v>44927</c:v>
                </c:pt>
                <c:pt idx="3">
                  <c:v>45292</c:v>
                </c:pt>
                <c:pt idx="4">
                  <c:v>45658</c:v>
                </c:pt>
                <c:pt idx="5">
                  <c:v>46027</c:v>
                </c:pt>
              </c:numCache>
            </c:numRef>
          </c:cat>
          <c:val>
            <c:numRef>
              <c:f>'Debt Schedule'!$D$5:$D$10</c:f>
              <c:numCache>
                <c:formatCode>General</c:formatCode>
                <c:ptCount val="6"/>
                <c:pt idx="0">
                  <c:v>0.2</c:v>
                </c:pt>
                <c:pt idx="1">
                  <c:v>0.2</c:v>
                </c:pt>
                <c:pt idx="2">
                  <c:v>0.1</c:v>
                </c:pt>
                <c:pt idx="3">
                  <c:v>0.1</c:v>
                </c:pt>
                <c:pt idx="4">
                  <c:v>0.1</c:v>
                </c:pt>
                <c:pt idx="5">
                  <c:v>0.5</c:v>
                </c:pt>
              </c:numCache>
            </c:numRef>
          </c:val>
          <c:extLst>
            <c:ext xmlns:c16="http://schemas.microsoft.com/office/drawing/2014/chart" uri="{C3380CC4-5D6E-409C-BE32-E72D297353CC}">
              <c16:uniqueId val="{00000001-0114-47BB-9E69-A088709449CE}"/>
            </c:ext>
          </c:extLst>
        </c:ser>
        <c:ser>
          <c:idx val="2"/>
          <c:order val="2"/>
          <c:tx>
            <c:strRef>
              <c:f>'Debt Schedule'!$E$4</c:f>
              <c:strCache>
                <c:ptCount val="1"/>
                <c:pt idx="0">
                  <c:v>Equipment</c:v>
                </c:pt>
              </c:strCache>
            </c:strRef>
          </c:tx>
          <c:spPr>
            <a:solidFill>
              <a:srgbClr val="61AADF"/>
            </a:solidFill>
            <a:ln>
              <a:noFill/>
            </a:ln>
            <a:effectLst/>
          </c:spPr>
          <c:invertIfNegative val="0"/>
          <c:cat>
            <c:numRef>
              <c:f>'Debt Schedule'!$B$5:$B$10</c:f>
              <c:numCache>
                <c:formatCode>\'yy</c:formatCode>
                <c:ptCount val="6"/>
                <c:pt idx="0">
                  <c:v>44197</c:v>
                </c:pt>
                <c:pt idx="1">
                  <c:v>44562</c:v>
                </c:pt>
                <c:pt idx="2">
                  <c:v>44927</c:v>
                </c:pt>
                <c:pt idx="3">
                  <c:v>45292</c:v>
                </c:pt>
                <c:pt idx="4">
                  <c:v>45658</c:v>
                </c:pt>
                <c:pt idx="5">
                  <c:v>46027</c:v>
                </c:pt>
              </c:numCache>
            </c:numRef>
          </c:cat>
          <c:val>
            <c:numRef>
              <c:f>'Debt Schedule'!$E$5:$E$10</c:f>
              <c:numCache>
                <c:formatCode>General</c:formatCode>
                <c:ptCount val="6"/>
                <c:pt idx="0">
                  <c:v>1</c:v>
                </c:pt>
                <c:pt idx="1">
                  <c:v>0.7</c:v>
                </c:pt>
                <c:pt idx="2">
                  <c:v>1.5</c:v>
                </c:pt>
                <c:pt idx="3">
                  <c:v>1.8</c:v>
                </c:pt>
                <c:pt idx="4">
                  <c:v>1.2</c:v>
                </c:pt>
                <c:pt idx="5">
                  <c:v>1.6</c:v>
                </c:pt>
              </c:numCache>
            </c:numRef>
          </c:val>
          <c:extLst>
            <c:ext xmlns:c16="http://schemas.microsoft.com/office/drawing/2014/chart" uri="{C3380CC4-5D6E-409C-BE32-E72D297353CC}">
              <c16:uniqueId val="{00000002-0114-47BB-9E69-A088709449CE}"/>
            </c:ext>
          </c:extLst>
        </c:ser>
        <c:ser>
          <c:idx val="3"/>
          <c:order val="3"/>
          <c:tx>
            <c:strRef>
              <c:f>'Debt Schedule'!$F$4</c:f>
              <c:strCache>
                <c:ptCount val="1"/>
                <c:pt idx="0">
                  <c:v>Other</c:v>
                </c:pt>
              </c:strCache>
            </c:strRef>
          </c:tx>
          <c:spPr>
            <a:solidFill>
              <a:srgbClr val="8CC1E8"/>
            </a:solidFill>
            <a:ln>
              <a:noFill/>
            </a:ln>
            <a:effectLst/>
          </c:spPr>
          <c:invertIfNegative val="0"/>
          <c:cat>
            <c:numRef>
              <c:f>'Debt Schedule'!$B$5:$B$10</c:f>
              <c:numCache>
                <c:formatCode>\'yy</c:formatCode>
                <c:ptCount val="6"/>
                <c:pt idx="0">
                  <c:v>44197</c:v>
                </c:pt>
                <c:pt idx="1">
                  <c:v>44562</c:v>
                </c:pt>
                <c:pt idx="2">
                  <c:v>44927</c:v>
                </c:pt>
                <c:pt idx="3">
                  <c:v>45292</c:v>
                </c:pt>
                <c:pt idx="4">
                  <c:v>45658</c:v>
                </c:pt>
                <c:pt idx="5">
                  <c:v>46027</c:v>
                </c:pt>
              </c:numCache>
            </c:numRef>
          </c:cat>
          <c:val>
            <c:numRef>
              <c:f>'Debt Schedule'!$F$5:$F$10</c:f>
              <c:numCache>
                <c:formatCode>General</c:formatCode>
                <c:ptCount val="6"/>
                <c:pt idx="0">
                  <c:v>0.3</c:v>
                </c:pt>
                <c:pt idx="1">
                  <c:v>0.4</c:v>
                </c:pt>
                <c:pt idx="2">
                  <c:v>0.4</c:v>
                </c:pt>
                <c:pt idx="3">
                  <c:v>0.4</c:v>
                </c:pt>
                <c:pt idx="4">
                  <c:v>0.4</c:v>
                </c:pt>
                <c:pt idx="5">
                  <c:v>0.7</c:v>
                </c:pt>
              </c:numCache>
            </c:numRef>
          </c:val>
          <c:extLst>
            <c:ext xmlns:c16="http://schemas.microsoft.com/office/drawing/2014/chart" uri="{C3380CC4-5D6E-409C-BE32-E72D297353CC}">
              <c16:uniqueId val="{00000003-0114-47BB-9E69-A088709449CE}"/>
            </c:ext>
          </c:extLst>
        </c:ser>
        <c:dLbls>
          <c:showLegendKey val="0"/>
          <c:showVal val="0"/>
          <c:showCatName val="0"/>
          <c:showSerName val="0"/>
          <c:showPercent val="0"/>
          <c:showBubbleSize val="0"/>
        </c:dLbls>
        <c:gapWidth val="80"/>
        <c:overlap val="100"/>
        <c:axId val="494666912"/>
        <c:axId val="494672160"/>
      </c:barChart>
      <c:dateAx>
        <c:axId val="494666912"/>
        <c:scaling>
          <c:orientation val="minMax"/>
        </c:scaling>
        <c:delete val="0"/>
        <c:axPos val="b"/>
        <c:numFmt formatCode="\'yy" sourceLinked="1"/>
        <c:majorTickMark val="none"/>
        <c:minorTickMark val="none"/>
        <c:tickLblPos val="nextTo"/>
        <c:spPr>
          <a:noFill/>
          <a:ln w="9525" cap="flat" cmpd="sng" algn="ctr">
            <a:solidFill>
              <a:srgbClr val="001832"/>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494672160"/>
        <c:crosses val="autoZero"/>
        <c:auto val="1"/>
        <c:lblOffset val="100"/>
        <c:baseTimeUnit val="years"/>
      </c:dateAx>
      <c:valAx>
        <c:axId val="494672160"/>
        <c:scaling>
          <c:orientation val="minMax"/>
          <c:max val="4.7"/>
        </c:scaling>
        <c:delete val="1"/>
        <c:axPos val="l"/>
        <c:numFmt formatCode="General" sourceLinked="1"/>
        <c:majorTickMark val="none"/>
        <c:minorTickMark val="none"/>
        <c:tickLblPos val="nextTo"/>
        <c:crossAx val="4946669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Bookman Old Style" panose="020506040505050202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solidFill>
              <a:srgbClr val="003876"/>
            </a:solidFill>
          </c:spPr>
          <c:dPt>
            <c:idx val="0"/>
            <c:bubble3D val="0"/>
            <c:spPr>
              <a:solidFill>
                <a:srgbClr val="003876"/>
              </a:solidFill>
              <a:ln w="19050">
                <a:solidFill>
                  <a:schemeClr val="lt1"/>
                </a:solidFill>
              </a:ln>
              <a:effectLst/>
            </c:spPr>
            <c:extLst>
              <c:ext xmlns:c16="http://schemas.microsoft.com/office/drawing/2014/chart" uri="{C3380CC4-5D6E-409C-BE32-E72D297353CC}">
                <c16:uniqueId val="{00000001-7989-4763-8CD9-F6E807CA6A6A}"/>
              </c:ext>
            </c:extLst>
          </c:dPt>
          <c:dPt>
            <c:idx val="1"/>
            <c:bubble3D val="0"/>
            <c:spPr>
              <a:solidFill>
                <a:srgbClr val="61AADF"/>
              </a:solidFill>
              <a:ln w="19050">
                <a:solidFill>
                  <a:schemeClr val="lt1"/>
                </a:solidFill>
              </a:ln>
              <a:effectLst/>
            </c:spPr>
            <c:extLst>
              <c:ext xmlns:c16="http://schemas.microsoft.com/office/drawing/2014/chart" uri="{C3380CC4-5D6E-409C-BE32-E72D297353CC}">
                <c16:uniqueId val="{00000003-7989-4763-8CD9-F6E807CA6A6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Sheet1!$AH$7:$AH$8</c:f>
              <c:strCache>
                <c:ptCount val="2"/>
                <c:pt idx="0">
                  <c:v>Passenger Revenues</c:v>
                </c:pt>
                <c:pt idx="1">
                  <c:v>Operating Revenues, Other</c:v>
                </c:pt>
              </c:strCache>
            </c:strRef>
          </c:cat>
          <c:val>
            <c:numRef>
              <c:f>Sheet1!$AI$7:$AI$8</c:f>
              <c:numCache>
                <c:formatCode>0.0%</c:formatCode>
                <c:ptCount val="2"/>
                <c:pt idx="0">
                  <c:v>0.92424754819073385</c:v>
                </c:pt>
                <c:pt idx="1">
                  <c:v>7.5752451809266153E-2</c:v>
                </c:pt>
              </c:numCache>
            </c:numRef>
          </c:val>
          <c:extLst>
            <c:ext xmlns:c16="http://schemas.microsoft.com/office/drawing/2014/chart" uri="{C3380CC4-5D6E-409C-BE32-E72D297353CC}">
              <c16:uniqueId val="{00000004-7989-4763-8CD9-F6E807CA6A6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Bookman Old Style" charset="0"/>
              <a:ea typeface="Bookman Old Style" charset="0"/>
              <a:cs typeface="Bookman Old Style" charset="0"/>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'debt-equity-ratio'!$M$1</c:f>
              <c:strCache>
                <c:ptCount val="1"/>
                <c:pt idx="0">
                  <c:v>JBLU</c:v>
                </c:pt>
              </c:strCache>
            </c:strRef>
          </c:tx>
          <c:spPr>
            <a:ln w="28575" cap="rnd">
              <a:solidFill>
                <a:srgbClr val="003876"/>
              </a:solidFill>
              <a:round/>
            </a:ln>
            <a:effectLst/>
          </c:spPr>
          <c:marker>
            <c:symbol val="none"/>
          </c:marker>
          <c:cat>
            <c:numRef>
              <c:f>'debt-equity-ratio'!$L$2:$L$61</c:f>
              <c:numCache>
                <c:formatCode>\'yy</c:formatCode>
                <c:ptCount val="60"/>
                <c:pt idx="1">
                  <c:v>38718</c:v>
                </c:pt>
                <c:pt idx="5">
                  <c:v>39083</c:v>
                </c:pt>
                <c:pt idx="9">
                  <c:v>39448</c:v>
                </c:pt>
                <c:pt idx="13">
                  <c:v>39814</c:v>
                </c:pt>
                <c:pt idx="17">
                  <c:v>40179</c:v>
                </c:pt>
                <c:pt idx="21">
                  <c:v>40544</c:v>
                </c:pt>
                <c:pt idx="25">
                  <c:v>40909</c:v>
                </c:pt>
                <c:pt idx="29">
                  <c:v>41275</c:v>
                </c:pt>
                <c:pt idx="33">
                  <c:v>41640</c:v>
                </c:pt>
                <c:pt idx="37">
                  <c:v>42005</c:v>
                </c:pt>
                <c:pt idx="41">
                  <c:v>42370</c:v>
                </c:pt>
                <c:pt idx="45">
                  <c:v>42736</c:v>
                </c:pt>
                <c:pt idx="49">
                  <c:v>43101</c:v>
                </c:pt>
                <c:pt idx="53">
                  <c:v>43466</c:v>
                </c:pt>
                <c:pt idx="57">
                  <c:v>43831</c:v>
                </c:pt>
              </c:numCache>
            </c:numRef>
          </c:cat>
          <c:val>
            <c:numRef>
              <c:f>'debt-equity-ratio'!$M$2:$M$61</c:f>
              <c:numCache>
                <c:formatCode>General</c:formatCode>
                <c:ptCount val="60"/>
                <c:pt idx="0">
                  <c:v>3.27</c:v>
                </c:pt>
                <c:pt idx="1">
                  <c:v>3.58</c:v>
                </c:pt>
                <c:pt idx="2">
                  <c:v>3.69</c:v>
                </c:pt>
                <c:pt idx="3">
                  <c:v>3.83</c:v>
                </c:pt>
                <c:pt idx="4">
                  <c:v>4.09</c:v>
                </c:pt>
                <c:pt idx="5">
                  <c:v>4.3600000000000003</c:v>
                </c:pt>
                <c:pt idx="6">
                  <c:v>4.3899999999999997</c:v>
                </c:pt>
                <c:pt idx="7">
                  <c:v>4.33</c:v>
                </c:pt>
                <c:pt idx="8">
                  <c:v>4.4000000000000004</c:v>
                </c:pt>
                <c:pt idx="9">
                  <c:v>3.55</c:v>
                </c:pt>
                <c:pt idx="10">
                  <c:v>3.69</c:v>
                </c:pt>
                <c:pt idx="11">
                  <c:v>3.75</c:v>
                </c:pt>
                <c:pt idx="12">
                  <c:v>3.76</c:v>
                </c:pt>
                <c:pt idx="13">
                  <c:v>3.69</c:v>
                </c:pt>
                <c:pt idx="14">
                  <c:v>3.39</c:v>
                </c:pt>
                <c:pt idx="15">
                  <c:v>3.32</c:v>
                </c:pt>
                <c:pt idx="16">
                  <c:v>3.24</c:v>
                </c:pt>
                <c:pt idx="17">
                  <c:v>3.25</c:v>
                </c:pt>
                <c:pt idx="18">
                  <c:v>3.24</c:v>
                </c:pt>
                <c:pt idx="19">
                  <c:v>3.08</c:v>
                </c:pt>
                <c:pt idx="20">
                  <c:v>2.99</c:v>
                </c:pt>
                <c:pt idx="21">
                  <c:v>3.08</c:v>
                </c:pt>
                <c:pt idx="22">
                  <c:v>3.09</c:v>
                </c:pt>
                <c:pt idx="23">
                  <c:v>3.05</c:v>
                </c:pt>
                <c:pt idx="24">
                  <c:v>3.02</c:v>
                </c:pt>
                <c:pt idx="25">
                  <c:v>2.97</c:v>
                </c:pt>
                <c:pt idx="26">
                  <c:v>2.87</c:v>
                </c:pt>
                <c:pt idx="27">
                  <c:v>2.75</c:v>
                </c:pt>
                <c:pt idx="28">
                  <c:v>2.74</c:v>
                </c:pt>
                <c:pt idx="29">
                  <c:v>2.81</c:v>
                </c:pt>
                <c:pt idx="30">
                  <c:v>2.81</c:v>
                </c:pt>
                <c:pt idx="31">
                  <c:v>2.69</c:v>
                </c:pt>
                <c:pt idx="32">
                  <c:v>2.44</c:v>
                </c:pt>
                <c:pt idx="33">
                  <c:v>2.58</c:v>
                </c:pt>
                <c:pt idx="34">
                  <c:v>2.31</c:v>
                </c:pt>
                <c:pt idx="35">
                  <c:v>2.2400000000000002</c:v>
                </c:pt>
                <c:pt idx="36">
                  <c:v>2.1</c:v>
                </c:pt>
                <c:pt idx="37">
                  <c:v>2.0699999999999998</c:v>
                </c:pt>
                <c:pt idx="38">
                  <c:v>1.98</c:v>
                </c:pt>
                <c:pt idx="39">
                  <c:v>1.85</c:v>
                </c:pt>
                <c:pt idx="40">
                  <c:v>1.69</c:v>
                </c:pt>
                <c:pt idx="41">
                  <c:v>1.65</c:v>
                </c:pt>
                <c:pt idx="42">
                  <c:v>1.6</c:v>
                </c:pt>
                <c:pt idx="43">
                  <c:v>1.49</c:v>
                </c:pt>
                <c:pt idx="44">
                  <c:v>1.32</c:v>
                </c:pt>
                <c:pt idx="45">
                  <c:v>1.37</c:v>
                </c:pt>
                <c:pt idx="46">
                  <c:v>1.36</c:v>
                </c:pt>
                <c:pt idx="47">
                  <c:v>1.32</c:v>
                </c:pt>
                <c:pt idx="48">
                  <c:v>1.07</c:v>
                </c:pt>
                <c:pt idx="49">
                  <c:v>1.1299999999999999</c:v>
                </c:pt>
                <c:pt idx="50">
                  <c:v>1.22</c:v>
                </c:pt>
                <c:pt idx="51">
                  <c:v>1.3</c:v>
                </c:pt>
                <c:pt idx="52">
                  <c:v>1.34</c:v>
                </c:pt>
                <c:pt idx="53">
                  <c:v>1.41</c:v>
                </c:pt>
                <c:pt idx="54">
                  <c:v>1.39</c:v>
                </c:pt>
                <c:pt idx="55">
                  <c:v>1.38</c:v>
                </c:pt>
                <c:pt idx="56">
                  <c:v>1.48</c:v>
                </c:pt>
                <c:pt idx="57">
                  <c:v>1.83</c:v>
                </c:pt>
                <c:pt idx="58">
                  <c:v>2.4300000000000002</c:v>
                </c:pt>
                <c:pt idx="59">
                  <c:v>2.61</c:v>
                </c:pt>
              </c:numCache>
            </c:numRef>
          </c:val>
          <c:smooth val="0"/>
          <c:extLst>
            <c:ext xmlns:c16="http://schemas.microsoft.com/office/drawing/2014/chart" uri="{C3380CC4-5D6E-409C-BE32-E72D297353CC}">
              <c16:uniqueId val="{00000000-0826-4FE9-9B1F-700454904C47}"/>
            </c:ext>
          </c:extLst>
        </c:ser>
        <c:ser>
          <c:idx val="1"/>
          <c:order val="1"/>
          <c:tx>
            <c:strRef>
              <c:f>'debt-equity-ratio'!$N$1</c:f>
              <c:strCache>
                <c:ptCount val="1"/>
                <c:pt idx="0">
                  <c:v>Competitors</c:v>
                </c:pt>
              </c:strCache>
            </c:strRef>
          </c:tx>
          <c:spPr>
            <a:ln w="28575" cap="rnd">
              <a:solidFill>
                <a:srgbClr val="61AADF"/>
              </a:solidFill>
              <a:round/>
            </a:ln>
            <a:effectLst/>
          </c:spPr>
          <c:marker>
            <c:symbol val="none"/>
          </c:marker>
          <c:cat>
            <c:numRef>
              <c:f>'debt-equity-ratio'!$L$2:$L$61</c:f>
              <c:numCache>
                <c:formatCode>\'yy</c:formatCode>
                <c:ptCount val="60"/>
                <c:pt idx="1">
                  <c:v>38718</c:v>
                </c:pt>
                <c:pt idx="5">
                  <c:v>39083</c:v>
                </c:pt>
                <c:pt idx="9">
                  <c:v>39448</c:v>
                </c:pt>
                <c:pt idx="13">
                  <c:v>39814</c:v>
                </c:pt>
                <c:pt idx="17">
                  <c:v>40179</c:v>
                </c:pt>
                <c:pt idx="21">
                  <c:v>40544</c:v>
                </c:pt>
                <c:pt idx="25">
                  <c:v>40909</c:v>
                </c:pt>
                <c:pt idx="29">
                  <c:v>41275</c:v>
                </c:pt>
                <c:pt idx="33">
                  <c:v>41640</c:v>
                </c:pt>
                <c:pt idx="37">
                  <c:v>42005</c:v>
                </c:pt>
                <c:pt idx="41">
                  <c:v>42370</c:v>
                </c:pt>
                <c:pt idx="45">
                  <c:v>42736</c:v>
                </c:pt>
                <c:pt idx="49">
                  <c:v>43101</c:v>
                </c:pt>
                <c:pt idx="53">
                  <c:v>43466</c:v>
                </c:pt>
                <c:pt idx="57">
                  <c:v>43831</c:v>
                </c:pt>
              </c:numCache>
            </c:numRef>
          </c:cat>
          <c:val>
            <c:numRef>
              <c:f>'debt-equity-ratio'!$N$2:$N$61</c:f>
              <c:numCache>
                <c:formatCode>General</c:formatCode>
                <c:ptCount val="60"/>
                <c:pt idx="0">
                  <c:v>-0.8971428571428568</c:v>
                </c:pt>
                <c:pt idx="1">
                  <c:v>1.07</c:v>
                </c:pt>
                <c:pt idx="2">
                  <c:v>-2.7014285714285715</c:v>
                </c:pt>
                <c:pt idx="3">
                  <c:v>-3.5014285714285713</c:v>
                </c:pt>
                <c:pt idx="4">
                  <c:v>-3.6100000000000003</c:v>
                </c:pt>
                <c:pt idx="5">
                  <c:v>22.537142857142861</c:v>
                </c:pt>
                <c:pt idx="6">
                  <c:v>11.508571428571431</c:v>
                </c:pt>
                <c:pt idx="7">
                  <c:v>8.7314285714285695</c:v>
                </c:pt>
                <c:pt idx="8">
                  <c:v>4.7371428571428567</c:v>
                </c:pt>
                <c:pt idx="9">
                  <c:v>5.8028571428571434</c:v>
                </c:pt>
                <c:pt idx="10">
                  <c:v>-0.41714285714285726</c:v>
                </c:pt>
                <c:pt idx="11">
                  <c:v>4.6428571428571432</c:v>
                </c:pt>
                <c:pt idx="12">
                  <c:v>8.3342857142857145</c:v>
                </c:pt>
                <c:pt idx="13">
                  <c:v>12.704285714285716</c:v>
                </c:pt>
                <c:pt idx="14">
                  <c:v>6.4814285714285722</c:v>
                </c:pt>
                <c:pt idx="15">
                  <c:v>6.6357142857142861</c:v>
                </c:pt>
                <c:pt idx="16">
                  <c:v>25.024285714285714</c:v>
                </c:pt>
                <c:pt idx="17">
                  <c:v>87.55</c:v>
                </c:pt>
                <c:pt idx="18">
                  <c:v>30.894285714285719</c:v>
                </c:pt>
                <c:pt idx="19">
                  <c:v>7.55</c:v>
                </c:pt>
                <c:pt idx="20">
                  <c:v>10.271428571428572</c:v>
                </c:pt>
                <c:pt idx="21">
                  <c:v>11.342857142857143</c:v>
                </c:pt>
                <c:pt idx="22">
                  <c:v>11.351428571428571</c:v>
                </c:pt>
                <c:pt idx="23">
                  <c:v>7.8885714285714288</c:v>
                </c:pt>
                <c:pt idx="24">
                  <c:v>-0.50999999999999923</c:v>
                </c:pt>
                <c:pt idx="25">
                  <c:v>-1.5400000000000005</c:v>
                </c:pt>
                <c:pt idx="26">
                  <c:v>-1.085714285714285</c:v>
                </c:pt>
                <c:pt idx="27">
                  <c:v>-128.20857142857142</c:v>
                </c:pt>
                <c:pt idx="28">
                  <c:v>9.1328571428571443</c:v>
                </c:pt>
                <c:pt idx="29">
                  <c:v>53.73714285714285</c:v>
                </c:pt>
                <c:pt idx="30">
                  <c:v>-9.1428571428571387E-2</c:v>
                </c:pt>
                <c:pt idx="31">
                  <c:v>51.800000000000004</c:v>
                </c:pt>
                <c:pt idx="32">
                  <c:v>1.1814285714285713</c:v>
                </c:pt>
                <c:pt idx="33">
                  <c:v>9.5128571428571433</c:v>
                </c:pt>
                <c:pt idx="34">
                  <c:v>4.9542857142857146</c:v>
                </c:pt>
                <c:pt idx="35">
                  <c:v>4.3242857142857138</c:v>
                </c:pt>
                <c:pt idx="36">
                  <c:v>7.3900000000000006</c:v>
                </c:pt>
                <c:pt idx="37">
                  <c:v>6.6542857142857148</c:v>
                </c:pt>
                <c:pt idx="38">
                  <c:v>5.4942857142857147</c:v>
                </c:pt>
                <c:pt idx="39">
                  <c:v>4.597142857142857</c:v>
                </c:pt>
                <c:pt idx="40">
                  <c:v>3.6300000000000003</c:v>
                </c:pt>
                <c:pt idx="41">
                  <c:v>3.9514285714285715</c:v>
                </c:pt>
                <c:pt idx="42">
                  <c:v>3.9499999999999997</c:v>
                </c:pt>
                <c:pt idx="43">
                  <c:v>3.8014285714285712</c:v>
                </c:pt>
                <c:pt idx="44">
                  <c:v>4.1728571428571435</c:v>
                </c:pt>
                <c:pt idx="45">
                  <c:v>4.4557142857142864</c:v>
                </c:pt>
                <c:pt idx="46">
                  <c:v>4.218571428571428</c:v>
                </c:pt>
                <c:pt idx="47">
                  <c:v>3.94</c:v>
                </c:pt>
                <c:pt idx="48">
                  <c:v>-7.6157142857142857</c:v>
                </c:pt>
                <c:pt idx="49">
                  <c:v>-5.3242857142857147</c:v>
                </c:pt>
                <c:pt idx="50">
                  <c:v>-6.5171428571428578</c:v>
                </c:pt>
                <c:pt idx="51">
                  <c:v>-11.265714285714285</c:v>
                </c:pt>
                <c:pt idx="52">
                  <c:v>-49.147142857142853</c:v>
                </c:pt>
                <c:pt idx="53">
                  <c:v>-11.347142857142856</c:v>
                </c:pt>
                <c:pt idx="54">
                  <c:v>-400.18428571428569</c:v>
                </c:pt>
                <c:pt idx="55">
                  <c:v>56.687142857142859</c:v>
                </c:pt>
                <c:pt idx="56">
                  <c:v>-70.595714285714294</c:v>
                </c:pt>
                <c:pt idx="57">
                  <c:v>-0.70571428571428541</c:v>
                </c:pt>
                <c:pt idx="58">
                  <c:v>0.32857142857142857</c:v>
                </c:pt>
                <c:pt idx="59">
                  <c:v>4.3785714285714281</c:v>
                </c:pt>
              </c:numCache>
            </c:numRef>
          </c:val>
          <c:smooth val="0"/>
          <c:extLst>
            <c:ext xmlns:c16="http://schemas.microsoft.com/office/drawing/2014/chart" uri="{C3380CC4-5D6E-409C-BE32-E72D297353CC}">
              <c16:uniqueId val="{00000001-0826-4FE9-9B1F-700454904C47}"/>
            </c:ext>
          </c:extLst>
        </c:ser>
        <c:dLbls>
          <c:showLegendKey val="0"/>
          <c:showVal val="0"/>
          <c:showCatName val="0"/>
          <c:showSerName val="0"/>
          <c:showPercent val="0"/>
          <c:showBubbleSize val="0"/>
        </c:dLbls>
        <c:smooth val="0"/>
        <c:axId val="653050744"/>
        <c:axId val="653047136"/>
      </c:lineChart>
      <c:catAx>
        <c:axId val="653050744"/>
        <c:scaling>
          <c:orientation val="minMax"/>
        </c:scaling>
        <c:delete val="0"/>
        <c:axPos val="b"/>
        <c:numFmt formatCode="\'yy"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653047136"/>
        <c:crosses val="autoZero"/>
        <c:auto val="0"/>
        <c:lblAlgn val="ctr"/>
        <c:lblOffset val="100"/>
        <c:noMultiLvlLbl val="0"/>
      </c:catAx>
      <c:valAx>
        <c:axId val="653047136"/>
        <c:scaling>
          <c:orientation val="minMax"/>
          <c:max val="110"/>
          <c:min val="-450"/>
        </c:scaling>
        <c:delete val="1"/>
        <c:axPos val="l"/>
        <c:numFmt formatCode="General" sourceLinked="1"/>
        <c:majorTickMark val="none"/>
        <c:minorTickMark val="none"/>
        <c:tickLblPos val="nextTo"/>
        <c:crossAx val="653050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Bookman Old Style" panose="020506040505050202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00387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Sheet1!$C$14:$F$14</c:f>
              <c:numCache>
                <c:formatCode>General</c:formatCode>
                <c:ptCount val="4"/>
                <c:pt idx="0">
                  <c:v>2016</c:v>
                </c:pt>
                <c:pt idx="1">
                  <c:v>2017</c:v>
                </c:pt>
                <c:pt idx="2">
                  <c:v>2018</c:v>
                </c:pt>
                <c:pt idx="3">
                  <c:v>2019</c:v>
                </c:pt>
              </c:numCache>
            </c:numRef>
          </c:cat>
          <c:val>
            <c:numRef>
              <c:f>Sheet1!$C$19:$F$19</c:f>
              <c:numCache>
                <c:formatCode>0</c:formatCode>
                <c:ptCount val="4"/>
                <c:pt idx="0">
                  <c:v>23.7</c:v>
                </c:pt>
                <c:pt idx="1">
                  <c:v>26.6</c:v>
                </c:pt>
                <c:pt idx="2">
                  <c:v>30.199999999999996</c:v>
                </c:pt>
                <c:pt idx="3">
                  <c:v>33</c:v>
                </c:pt>
              </c:numCache>
            </c:numRef>
          </c:val>
          <c:extLst>
            <c:ext xmlns:c16="http://schemas.microsoft.com/office/drawing/2014/chart" uri="{C3380CC4-5D6E-409C-BE32-E72D297353CC}">
              <c16:uniqueId val="{00000000-A155-4AE5-B196-9F36406B256D}"/>
            </c:ext>
          </c:extLst>
        </c:ser>
        <c:dLbls>
          <c:showLegendKey val="0"/>
          <c:showVal val="0"/>
          <c:showCatName val="0"/>
          <c:showSerName val="0"/>
          <c:showPercent val="0"/>
          <c:showBubbleSize val="0"/>
        </c:dLbls>
        <c:gapWidth val="80"/>
        <c:overlap val="-27"/>
        <c:axId val="268177192"/>
        <c:axId val="268178832"/>
      </c:barChart>
      <c:catAx>
        <c:axId val="26817719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268178832"/>
        <c:crosses val="autoZero"/>
        <c:auto val="1"/>
        <c:lblAlgn val="ctr"/>
        <c:lblOffset val="100"/>
        <c:noMultiLvlLbl val="0"/>
      </c:catAx>
      <c:valAx>
        <c:axId val="268178832"/>
        <c:scaling>
          <c:orientation val="minMax"/>
        </c:scaling>
        <c:delete val="1"/>
        <c:axPos val="l"/>
        <c:numFmt formatCode="0" sourceLinked="1"/>
        <c:majorTickMark val="none"/>
        <c:minorTickMark val="none"/>
        <c:tickLblPos val="nextTo"/>
        <c:crossAx val="268177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Bookman Old Style" charset="0"/>
              <a:ea typeface="Bookman Old Style" charset="0"/>
              <a:cs typeface="Bookman Old Style" charset="0"/>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Bookman Old Style" charset="0"/>
              <a:ea typeface="Bookman Old Style" charset="0"/>
              <a:cs typeface="Bookman Old Style" charset="0"/>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534893839192483E-2"/>
          <c:y val="6.9561946876399286E-2"/>
          <c:w val="0.93093021232161499"/>
          <c:h val="0.58919060292954384"/>
        </c:manualLayout>
      </c:layout>
      <c:barChart>
        <c:barDir val="col"/>
        <c:grouping val="clustered"/>
        <c:varyColors val="0"/>
        <c:ser>
          <c:idx val="0"/>
          <c:order val="0"/>
          <c:spPr>
            <a:solidFill>
              <a:srgbClr val="61AADF"/>
            </a:solidFill>
            <a:ln>
              <a:noFill/>
            </a:ln>
            <a:effectLst/>
          </c:spPr>
          <c:invertIfNegative val="0"/>
          <c:dPt>
            <c:idx val="5"/>
            <c:invertIfNegative val="0"/>
            <c:bubble3D val="0"/>
            <c:spPr>
              <a:solidFill>
                <a:srgbClr val="003D80"/>
              </a:solidFill>
              <a:ln>
                <a:noFill/>
              </a:ln>
              <a:effectLst/>
            </c:spPr>
            <c:extLst>
              <c:ext xmlns:c16="http://schemas.microsoft.com/office/drawing/2014/chart" uri="{C3380CC4-5D6E-409C-BE32-E72D297353CC}">
                <c16:uniqueId val="{00000001-62C6-4CDB-B264-A3ABEFA9E0F2}"/>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'Portfolio Analysis'!$AG$4:$AG$9</c:f>
              <c:strCache>
                <c:ptCount val="6"/>
                <c:pt idx="0">
                  <c:v>TMT</c:v>
                </c:pt>
                <c:pt idx="1">
                  <c:v>Healthcare</c:v>
                </c:pt>
                <c:pt idx="2">
                  <c:v>Financials</c:v>
                </c:pt>
                <c:pt idx="3">
                  <c:v>Energy </c:v>
                </c:pt>
                <c:pt idx="4">
                  <c:v>Consumers</c:v>
                </c:pt>
                <c:pt idx="5">
                  <c:v>Industrials</c:v>
                </c:pt>
              </c:strCache>
            </c:strRef>
          </c:cat>
          <c:val>
            <c:numRef>
              <c:f>'Portfolio Analysis'!$AH$4:$AH$9</c:f>
              <c:numCache>
                <c:formatCode>0.0%</c:formatCode>
                <c:ptCount val="6"/>
                <c:pt idx="0">
                  <c:v>0.16924839453727605</c:v>
                </c:pt>
                <c:pt idx="1">
                  <c:v>0.13626415027207173</c:v>
                </c:pt>
                <c:pt idx="2">
                  <c:v>0.13254811731702845</c:v>
                </c:pt>
                <c:pt idx="3">
                  <c:v>0.107133125707116</c:v>
                </c:pt>
                <c:pt idx="4">
                  <c:v>0.10494884936856147</c:v>
                </c:pt>
                <c:pt idx="5">
                  <c:v>9.7353977604566627E-2</c:v>
                </c:pt>
              </c:numCache>
            </c:numRef>
          </c:val>
          <c:extLst>
            <c:ext xmlns:c16="http://schemas.microsoft.com/office/drawing/2014/chart" uri="{C3380CC4-5D6E-409C-BE32-E72D297353CC}">
              <c16:uniqueId val="{00000002-62C6-4CDB-B264-A3ABEFA9E0F2}"/>
            </c:ext>
          </c:extLst>
        </c:ser>
        <c:dLbls>
          <c:showLegendKey val="0"/>
          <c:showVal val="0"/>
          <c:showCatName val="0"/>
          <c:showSerName val="0"/>
          <c:showPercent val="0"/>
          <c:showBubbleSize val="0"/>
        </c:dLbls>
        <c:gapWidth val="80"/>
        <c:overlap val="-27"/>
        <c:axId val="650767744"/>
        <c:axId val="650769056"/>
      </c:barChart>
      <c:catAx>
        <c:axId val="650767744"/>
        <c:scaling>
          <c:orientation val="minMax"/>
        </c:scaling>
        <c:delete val="0"/>
        <c:axPos val="b"/>
        <c:numFmt formatCode="General" sourceLinked="1"/>
        <c:majorTickMark val="out"/>
        <c:minorTickMark val="none"/>
        <c:tickLblPos val="nextTo"/>
        <c:spPr>
          <a:solidFill>
            <a:schemeClr val="bg1"/>
          </a:solid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650769056"/>
        <c:crosses val="autoZero"/>
        <c:auto val="1"/>
        <c:lblAlgn val="ctr"/>
        <c:lblOffset val="100"/>
        <c:noMultiLvlLbl val="0"/>
      </c:catAx>
      <c:valAx>
        <c:axId val="650769056"/>
        <c:scaling>
          <c:orientation val="minMax"/>
          <c:min val="8.0000000000000016E-2"/>
        </c:scaling>
        <c:delete val="1"/>
        <c:axPos val="l"/>
        <c:numFmt formatCode="0.0%" sourceLinked="1"/>
        <c:majorTickMark val="out"/>
        <c:minorTickMark val="none"/>
        <c:tickLblPos val="nextTo"/>
        <c:crossAx val="65076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Graph!$B$1</c:f>
              <c:strCache>
                <c:ptCount val="1"/>
                <c:pt idx="0">
                  <c:v>JBLU</c:v>
                </c:pt>
              </c:strCache>
            </c:strRef>
          </c:tx>
          <c:spPr>
            <a:ln w="28575" cap="rnd">
              <a:solidFill>
                <a:srgbClr val="003876"/>
              </a:solidFill>
              <a:round/>
            </a:ln>
            <a:effectLst/>
          </c:spPr>
          <c:marker>
            <c:symbol val="none"/>
          </c:marker>
          <c:cat>
            <c:numRef>
              <c:f>Graph!$H$2:$H$62</c:f>
              <c:numCache>
                <c:formatCode>\'yy</c:formatCode>
                <c:ptCount val="61"/>
                <c:pt idx="1">
                  <c:v>38718</c:v>
                </c:pt>
                <c:pt idx="5">
                  <c:v>39083</c:v>
                </c:pt>
                <c:pt idx="9">
                  <c:v>39448</c:v>
                </c:pt>
                <c:pt idx="13">
                  <c:v>39814</c:v>
                </c:pt>
                <c:pt idx="17">
                  <c:v>40179</c:v>
                </c:pt>
                <c:pt idx="21">
                  <c:v>40544</c:v>
                </c:pt>
                <c:pt idx="25">
                  <c:v>40909</c:v>
                </c:pt>
                <c:pt idx="29">
                  <c:v>41275</c:v>
                </c:pt>
                <c:pt idx="33">
                  <c:v>41640</c:v>
                </c:pt>
                <c:pt idx="37">
                  <c:v>42005</c:v>
                </c:pt>
                <c:pt idx="41">
                  <c:v>42370</c:v>
                </c:pt>
                <c:pt idx="45">
                  <c:v>42736</c:v>
                </c:pt>
                <c:pt idx="49">
                  <c:v>43101</c:v>
                </c:pt>
                <c:pt idx="53">
                  <c:v>43466</c:v>
                </c:pt>
                <c:pt idx="57">
                  <c:v>43831</c:v>
                </c:pt>
              </c:numCache>
            </c:numRef>
          </c:cat>
          <c:val>
            <c:numRef>
              <c:f>Graph!$B$3:$B$62</c:f>
              <c:numCache>
                <c:formatCode>General</c:formatCode>
                <c:ptCount val="60"/>
                <c:pt idx="0">
                  <c:v>0.83399999999999996</c:v>
                </c:pt>
                <c:pt idx="1">
                  <c:v>0.94099999999999995</c:v>
                </c:pt>
                <c:pt idx="2">
                  <c:v>1.0429999999999999</c:v>
                </c:pt>
                <c:pt idx="3">
                  <c:v>1.1000000000000001</c:v>
                </c:pt>
                <c:pt idx="4">
                  <c:v>1.1499999999999999</c:v>
                </c:pt>
                <c:pt idx="5">
                  <c:v>1.2030000000000001</c:v>
                </c:pt>
                <c:pt idx="6">
                  <c:v>1.2490000000000001</c:v>
                </c:pt>
                <c:pt idx="7">
                  <c:v>1.3779999999999999</c:v>
                </c:pt>
                <c:pt idx="8">
                  <c:v>1.5109999999999999</c:v>
                </c:pt>
                <c:pt idx="9">
                  <c:v>1.6639999999999999</c:v>
                </c:pt>
                <c:pt idx="10">
                  <c:v>1.825</c:v>
                </c:pt>
                <c:pt idx="11">
                  <c:v>1.8520000000000001</c:v>
                </c:pt>
                <c:pt idx="12">
                  <c:v>1.7689999999999999</c:v>
                </c:pt>
                <c:pt idx="13">
                  <c:v>1.6419999999999999</c:v>
                </c:pt>
                <c:pt idx="14">
                  <c:v>1.5129999999999999</c:v>
                </c:pt>
                <c:pt idx="15">
                  <c:v>1.4330000000000001</c:v>
                </c:pt>
                <c:pt idx="16">
                  <c:v>1.47</c:v>
                </c:pt>
                <c:pt idx="17">
                  <c:v>1.5229999999999999</c:v>
                </c:pt>
                <c:pt idx="18">
                  <c:v>1.569</c:v>
                </c:pt>
                <c:pt idx="19">
                  <c:v>1.641</c:v>
                </c:pt>
                <c:pt idx="20">
                  <c:v>1.7589999999999999</c:v>
                </c:pt>
                <c:pt idx="21">
                  <c:v>1.9419999999999999</c:v>
                </c:pt>
                <c:pt idx="22">
                  <c:v>2.1240000000000001</c:v>
                </c:pt>
                <c:pt idx="23">
                  <c:v>2.2709999999999999</c:v>
                </c:pt>
                <c:pt idx="24">
                  <c:v>2.395</c:v>
                </c:pt>
                <c:pt idx="25">
                  <c:v>2.4430000000000001</c:v>
                </c:pt>
                <c:pt idx="26">
                  <c:v>2.504</c:v>
                </c:pt>
                <c:pt idx="27">
                  <c:v>2.5510000000000002</c:v>
                </c:pt>
                <c:pt idx="28">
                  <c:v>2.6139999999999999</c:v>
                </c:pt>
                <c:pt idx="29">
                  <c:v>2.6629999999999998</c:v>
                </c:pt>
                <c:pt idx="30">
                  <c:v>2.7149999999999999</c:v>
                </c:pt>
                <c:pt idx="31">
                  <c:v>2.7639999999999998</c:v>
                </c:pt>
                <c:pt idx="32">
                  <c:v>2.7469999999999999</c:v>
                </c:pt>
                <c:pt idx="33">
                  <c:v>2.7709999999999999</c:v>
                </c:pt>
                <c:pt idx="34">
                  <c:v>2.7909999999999999</c:v>
                </c:pt>
                <c:pt idx="35">
                  <c:v>2.7749999999999999</c:v>
                </c:pt>
                <c:pt idx="36">
                  <c:v>2.6709999999999998</c:v>
                </c:pt>
                <c:pt idx="37">
                  <c:v>2.5760000000000001</c:v>
                </c:pt>
                <c:pt idx="38">
                  <c:v>2.4279999999999999</c:v>
                </c:pt>
                <c:pt idx="39">
                  <c:v>2.302</c:v>
                </c:pt>
                <c:pt idx="40">
                  <c:v>2.2029999999999998</c:v>
                </c:pt>
                <c:pt idx="41">
                  <c:v>2.1190000000000002</c:v>
                </c:pt>
                <c:pt idx="42">
                  <c:v>2.0960000000000001</c:v>
                </c:pt>
                <c:pt idx="43">
                  <c:v>2.1040000000000001</c:v>
                </c:pt>
                <c:pt idx="44">
                  <c:v>2.2370000000000001</c:v>
                </c:pt>
                <c:pt idx="45">
                  <c:v>2.319</c:v>
                </c:pt>
                <c:pt idx="46">
                  <c:v>2.3730000000000002</c:v>
                </c:pt>
                <c:pt idx="47">
                  <c:v>2.5249999999999999</c:v>
                </c:pt>
                <c:pt idx="48">
                  <c:v>2.6219999999999999</c:v>
                </c:pt>
                <c:pt idx="49">
                  <c:v>2.831</c:v>
                </c:pt>
                <c:pt idx="50">
                  <c:v>3.0390000000000001</c:v>
                </c:pt>
                <c:pt idx="51">
                  <c:v>3.09</c:v>
                </c:pt>
                <c:pt idx="52">
                  <c:v>3.129</c:v>
                </c:pt>
                <c:pt idx="53">
                  <c:v>3.1019999999999999</c:v>
                </c:pt>
                <c:pt idx="54">
                  <c:v>3.048</c:v>
                </c:pt>
                <c:pt idx="55">
                  <c:v>3.0390000000000001</c:v>
                </c:pt>
                <c:pt idx="56">
                  <c:v>2.9649999999999999</c:v>
                </c:pt>
                <c:pt idx="57">
                  <c:v>2.347</c:v>
                </c:pt>
                <c:pt idx="58">
                  <c:v>1.887</c:v>
                </c:pt>
                <c:pt idx="59">
                  <c:v>1.514</c:v>
                </c:pt>
              </c:numCache>
              <c:extLst/>
            </c:numRef>
          </c:val>
          <c:smooth val="0"/>
          <c:extLst>
            <c:ext xmlns:c16="http://schemas.microsoft.com/office/drawing/2014/chart" uri="{C3380CC4-5D6E-409C-BE32-E72D297353CC}">
              <c16:uniqueId val="{00000000-5A37-4233-9C8A-A3E52299DEE1}"/>
            </c:ext>
          </c:extLst>
        </c:ser>
        <c:ser>
          <c:idx val="1"/>
          <c:order val="1"/>
          <c:tx>
            <c:strRef>
              <c:f>Graph!$C$1</c:f>
              <c:strCache>
                <c:ptCount val="1"/>
                <c:pt idx="0">
                  <c:v>Competitors</c:v>
                </c:pt>
              </c:strCache>
            </c:strRef>
          </c:tx>
          <c:spPr>
            <a:ln w="28575" cap="rnd">
              <a:solidFill>
                <a:srgbClr val="61AADF"/>
              </a:solidFill>
              <a:round/>
            </a:ln>
            <a:effectLst/>
          </c:spPr>
          <c:marker>
            <c:symbol val="none"/>
          </c:marker>
          <c:cat>
            <c:numRef>
              <c:f>Graph!$H$2:$H$62</c:f>
              <c:numCache>
                <c:formatCode>\'yy</c:formatCode>
                <c:ptCount val="61"/>
                <c:pt idx="1">
                  <c:v>38718</c:v>
                </c:pt>
                <c:pt idx="5">
                  <c:v>39083</c:v>
                </c:pt>
                <c:pt idx="9">
                  <c:v>39448</c:v>
                </c:pt>
                <c:pt idx="13">
                  <c:v>39814</c:v>
                </c:pt>
                <c:pt idx="17">
                  <c:v>40179</c:v>
                </c:pt>
                <c:pt idx="21">
                  <c:v>40544</c:v>
                </c:pt>
                <c:pt idx="25">
                  <c:v>40909</c:v>
                </c:pt>
                <c:pt idx="29">
                  <c:v>41275</c:v>
                </c:pt>
                <c:pt idx="33">
                  <c:v>41640</c:v>
                </c:pt>
                <c:pt idx="37">
                  <c:v>42005</c:v>
                </c:pt>
                <c:pt idx="41">
                  <c:v>42370</c:v>
                </c:pt>
                <c:pt idx="45">
                  <c:v>42736</c:v>
                </c:pt>
                <c:pt idx="49">
                  <c:v>43101</c:v>
                </c:pt>
                <c:pt idx="53">
                  <c:v>43466</c:v>
                </c:pt>
                <c:pt idx="57">
                  <c:v>43831</c:v>
                </c:pt>
              </c:numCache>
            </c:numRef>
          </c:cat>
          <c:val>
            <c:numRef>
              <c:f>Graph!$C$3:$C$62</c:f>
              <c:numCache>
                <c:formatCode>General</c:formatCode>
                <c:ptCount val="60"/>
                <c:pt idx="0">
                  <c:v>7.1801428571428563</c:v>
                </c:pt>
                <c:pt idx="1">
                  <c:v>7.4498571428571418</c:v>
                </c:pt>
                <c:pt idx="2">
                  <c:v>7.6582857142857153</c:v>
                </c:pt>
                <c:pt idx="3">
                  <c:v>7.6477142857142857</c:v>
                </c:pt>
                <c:pt idx="4">
                  <c:v>7.6279999999999992</c:v>
                </c:pt>
                <c:pt idx="5">
                  <c:v>7.661428571428571</c:v>
                </c:pt>
                <c:pt idx="6">
                  <c:v>7.7439999999999989</c:v>
                </c:pt>
                <c:pt idx="7">
                  <c:v>7.9081428571428569</c:v>
                </c:pt>
                <c:pt idx="8">
                  <c:v>8.2601428571428581</c:v>
                </c:pt>
                <c:pt idx="9">
                  <c:v>8.6758571428571436</c:v>
                </c:pt>
                <c:pt idx="10">
                  <c:v>9.1605714285714281</c:v>
                </c:pt>
                <c:pt idx="11">
                  <c:v>9.1301428571428591</c:v>
                </c:pt>
                <c:pt idx="12">
                  <c:v>9.0561428571428575</c:v>
                </c:pt>
                <c:pt idx="13">
                  <c:v>8.7718571428571419</c:v>
                </c:pt>
                <c:pt idx="14">
                  <c:v>8.4502857142857142</c:v>
                </c:pt>
                <c:pt idx="15">
                  <c:v>8.5887142857142855</c:v>
                </c:pt>
                <c:pt idx="16">
                  <c:v>8.5838571428571431</c:v>
                </c:pt>
                <c:pt idx="17">
                  <c:v>8.762714285714285</c:v>
                </c:pt>
                <c:pt idx="18">
                  <c:v>8.8487142857142853</c:v>
                </c:pt>
                <c:pt idx="19">
                  <c:v>9.2199999999999989</c:v>
                </c:pt>
                <c:pt idx="20">
                  <c:v>9.8127142857142875</c:v>
                </c:pt>
                <c:pt idx="21">
                  <c:v>10.598571428571431</c:v>
                </c:pt>
                <c:pt idx="22">
                  <c:v>11.391285714285713</c:v>
                </c:pt>
                <c:pt idx="23">
                  <c:v>11.604428571428571</c:v>
                </c:pt>
                <c:pt idx="24">
                  <c:v>11.865285714285715</c:v>
                </c:pt>
                <c:pt idx="25">
                  <c:v>12.008714285714287</c:v>
                </c:pt>
                <c:pt idx="26">
                  <c:v>11.937714285714284</c:v>
                </c:pt>
                <c:pt idx="27">
                  <c:v>12.113714285714286</c:v>
                </c:pt>
                <c:pt idx="28">
                  <c:v>12.065142857142858</c:v>
                </c:pt>
                <c:pt idx="29">
                  <c:v>11.856428571428571</c:v>
                </c:pt>
                <c:pt idx="30">
                  <c:v>11.841285714285714</c:v>
                </c:pt>
                <c:pt idx="31">
                  <c:v>12.015571428571429</c:v>
                </c:pt>
                <c:pt idx="32">
                  <c:v>12.203285714285714</c:v>
                </c:pt>
                <c:pt idx="33">
                  <c:v>12.488714285714286</c:v>
                </c:pt>
                <c:pt idx="34">
                  <c:v>12.814142857142855</c:v>
                </c:pt>
                <c:pt idx="35">
                  <c:v>13.092857142857143</c:v>
                </c:pt>
                <c:pt idx="36">
                  <c:v>12.68957142857143</c:v>
                </c:pt>
                <c:pt idx="37">
                  <c:v>12.300428571428572</c:v>
                </c:pt>
                <c:pt idx="38">
                  <c:v>11.812714285714289</c:v>
                </c:pt>
                <c:pt idx="39">
                  <c:v>11.72742857142857</c:v>
                </c:pt>
                <c:pt idx="40">
                  <c:v>11.587714285714286</c:v>
                </c:pt>
                <c:pt idx="41">
                  <c:v>11.362571428571428</c:v>
                </c:pt>
                <c:pt idx="42">
                  <c:v>11.322142857142856</c:v>
                </c:pt>
                <c:pt idx="43">
                  <c:v>10.873285714285714</c:v>
                </c:pt>
                <c:pt idx="44">
                  <c:v>11.104571428571431</c:v>
                </c:pt>
                <c:pt idx="45">
                  <c:v>11.392857142857142</c:v>
                </c:pt>
                <c:pt idx="46">
                  <c:v>11.637714285714285</c:v>
                </c:pt>
                <c:pt idx="47">
                  <c:v>11.918714285714284</c:v>
                </c:pt>
                <c:pt idx="48">
                  <c:v>12.230428571428574</c:v>
                </c:pt>
                <c:pt idx="49">
                  <c:v>12.693857142857143</c:v>
                </c:pt>
                <c:pt idx="50">
                  <c:v>13.13557142857143</c:v>
                </c:pt>
                <c:pt idx="51">
                  <c:v>13.75</c:v>
                </c:pt>
                <c:pt idx="52">
                  <c:v>13.878142857142858</c:v>
                </c:pt>
                <c:pt idx="53">
                  <c:v>13.963857142857142</c:v>
                </c:pt>
                <c:pt idx="54">
                  <c:v>13.964285714285714</c:v>
                </c:pt>
                <c:pt idx="55">
                  <c:v>14.069428571428571</c:v>
                </c:pt>
                <c:pt idx="56">
                  <c:v>13.920999999999998</c:v>
                </c:pt>
                <c:pt idx="57">
                  <c:v>11.903857142857143</c:v>
                </c:pt>
                <c:pt idx="58">
                  <c:v>10.164714285714284</c:v>
                </c:pt>
                <c:pt idx="59">
                  <c:v>8.6477142857142848</c:v>
                </c:pt>
              </c:numCache>
              <c:extLst/>
            </c:numRef>
          </c:val>
          <c:smooth val="0"/>
          <c:extLst>
            <c:ext xmlns:c16="http://schemas.microsoft.com/office/drawing/2014/chart" uri="{C3380CC4-5D6E-409C-BE32-E72D297353CC}">
              <c16:uniqueId val="{00000001-5A37-4233-9C8A-A3E52299DEE1}"/>
            </c:ext>
          </c:extLst>
        </c:ser>
        <c:dLbls>
          <c:showLegendKey val="0"/>
          <c:showVal val="0"/>
          <c:showCatName val="0"/>
          <c:showSerName val="0"/>
          <c:showPercent val="0"/>
          <c:showBubbleSize val="0"/>
        </c:dLbls>
        <c:smooth val="0"/>
        <c:axId val="902391488"/>
        <c:axId val="902390832"/>
      </c:lineChart>
      <c:catAx>
        <c:axId val="902391488"/>
        <c:scaling>
          <c:orientation val="minMax"/>
        </c:scaling>
        <c:delete val="0"/>
        <c:axPos val="b"/>
        <c:numFmt formatCode="\'yy"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902390832"/>
        <c:crosses val="autoZero"/>
        <c:auto val="0"/>
        <c:lblAlgn val="ctr"/>
        <c:lblOffset val="100"/>
        <c:noMultiLvlLbl val="0"/>
      </c:catAx>
      <c:valAx>
        <c:axId val="902390832"/>
        <c:scaling>
          <c:orientation val="minMax"/>
          <c:max val="14.2"/>
          <c:min val="0.5"/>
        </c:scaling>
        <c:delete val="1"/>
        <c:axPos val="l"/>
        <c:numFmt formatCode="General" sourceLinked="1"/>
        <c:majorTickMark val="none"/>
        <c:minorTickMark val="none"/>
        <c:tickLblPos val="nextTo"/>
        <c:crossAx val="902391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rgbClr val="61AADF"/>
            </a:solidFill>
            <a:ln>
              <a:noFill/>
            </a:ln>
            <a:effectLst/>
          </c:spPr>
          <c:invertIfNegative val="0"/>
          <c:dPt>
            <c:idx val="4"/>
            <c:invertIfNegative val="0"/>
            <c:bubble3D val="0"/>
            <c:spPr>
              <a:solidFill>
                <a:srgbClr val="003876"/>
              </a:solidFill>
              <a:ln>
                <a:noFill/>
              </a:ln>
              <a:effectLst/>
            </c:spPr>
            <c:extLst>
              <c:ext xmlns:c16="http://schemas.microsoft.com/office/drawing/2014/chart" uri="{C3380CC4-5D6E-409C-BE32-E72D297353CC}">
                <c16:uniqueId val="{00000002-D14E-4EB8-97BD-A582B5B6F2D6}"/>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'Increase in Debt Financing'!$B$7:$B$11</c:f>
              <c:strCache>
                <c:ptCount val="5"/>
                <c:pt idx="0">
                  <c:v>Delta (4, Baa3)</c:v>
                </c:pt>
                <c:pt idx="1">
                  <c:v>United (3, Ba2)</c:v>
                </c:pt>
                <c:pt idx="2">
                  <c:v>American (5, B2)</c:v>
                </c:pt>
                <c:pt idx="3">
                  <c:v>Southwest (1, Baa1)</c:v>
                </c:pt>
                <c:pt idx="4">
                  <c:v>JetBlue (2, Ba2)</c:v>
                </c:pt>
              </c:strCache>
            </c:strRef>
          </c:cat>
          <c:val>
            <c:numRef>
              <c:f>'Increase in Debt Financing'!$H$7:$H$11</c:f>
              <c:numCache>
                <c:formatCode>0.0</c:formatCode>
                <c:ptCount val="5"/>
                <c:pt idx="0">
                  <c:v>35.549999999999997</c:v>
                </c:pt>
                <c:pt idx="1">
                  <c:v>32.75</c:v>
                </c:pt>
                <c:pt idx="2">
                  <c:v>41.02</c:v>
                </c:pt>
                <c:pt idx="3">
                  <c:v>12.28</c:v>
                </c:pt>
                <c:pt idx="4">
                  <c:v>4.8600000000000003</c:v>
                </c:pt>
              </c:numCache>
            </c:numRef>
          </c:val>
          <c:extLst>
            <c:ext xmlns:c16="http://schemas.microsoft.com/office/drawing/2014/chart" uri="{C3380CC4-5D6E-409C-BE32-E72D297353CC}">
              <c16:uniqueId val="{00000000-D14E-4EB8-97BD-A582B5B6F2D6}"/>
            </c:ext>
          </c:extLst>
        </c:ser>
        <c:dLbls>
          <c:dLblPos val="outEnd"/>
          <c:showLegendKey val="0"/>
          <c:showVal val="1"/>
          <c:showCatName val="0"/>
          <c:showSerName val="0"/>
          <c:showPercent val="0"/>
          <c:showBubbleSize val="0"/>
        </c:dLbls>
        <c:gapWidth val="80"/>
        <c:overlap val="-27"/>
        <c:axId val="648843232"/>
        <c:axId val="648838640"/>
      </c:barChart>
      <c:catAx>
        <c:axId val="648843232"/>
        <c:scaling>
          <c:orientation val="maxMin"/>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648838640"/>
        <c:crosses val="autoZero"/>
        <c:auto val="1"/>
        <c:lblAlgn val="ctr"/>
        <c:lblOffset val="100"/>
        <c:noMultiLvlLbl val="0"/>
      </c:catAx>
      <c:valAx>
        <c:axId val="648838640"/>
        <c:scaling>
          <c:orientation val="minMax"/>
        </c:scaling>
        <c:delete val="1"/>
        <c:axPos val="t"/>
        <c:numFmt formatCode="0.0" sourceLinked="1"/>
        <c:majorTickMark val="none"/>
        <c:minorTickMark val="none"/>
        <c:tickLblPos val="nextTo"/>
        <c:crossAx val="648843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61AADF"/>
            </a:solidFill>
            <a:ln>
              <a:noFill/>
            </a:ln>
            <a:effectLst/>
          </c:spPr>
          <c:invertIfNegative val="0"/>
          <c:dPt>
            <c:idx val="1"/>
            <c:invertIfNegative val="0"/>
            <c:bubble3D val="0"/>
            <c:spPr>
              <a:solidFill>
                <a:srgbClr val="003876"/>
              </a:solidFill>
              <a:ln>
                <a:noFill/>
              </a:ln>
              <a:effectLst/>
            </c:spPr>
            <c:extLst>
              <c:ext xmlns:c16="http://schemas.microsoft.com/office/drawing/2014/chart" uri="{C3380CC4-5D6E-409C-BE32-E72D297353CC}">
                <c16:uniqueId val="{00000001-C404-47AB-9573-2D7D96481109}"/>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'AirCraft Utilization'!$A$4:$A$11</c:f>
              <c:strCache>
                <c:ptCount val="8"/>
                <c:pt idx="0">
                  <c:v>Spirit</c:v>
                </c:pt>
                <c:pt idx="1">
                  <c:v>JetBlue</c:v>
                </c:pt>
                <c:pt idx="2">
                  <c:v>American</c:v>
                </c:pt>
                <c:pt idx="3">
                  <c:v>Alaska</c:v>
                </c:pt>
                <c:pt idx="4">
                  <c:v>United</c:v>
                </c:pt>
                <c:pt idx="5">
                  <c:v>Southwest</c:v>
                </c:pt>
                <c:pt idx="6">
                  <c:v>Delta</c:v>
                </c:pt>
                <c:pt idx="7">
                  <c:v>Hawaiian</c:v>
                </c:pt>
              </c:strCache>
            </c:strRef>
          </c:cat>
          <c:val>
            <c:numRef>
              <c:f>'AirCraft Utilization'!$C$4:$C$11</c:f>
              <c:numCache>
                <c:formatCode>0%</c:formatCode>
                <c:ptCount val="8"/>
                <c:pt idx="0">
                  <c:v>0.51</c:v>
                </c:pt>
                <c:pt idx="1">
                  <c:v>0.49374999999999997</c:v>
                </c:pt>
                <c:pt idx="2">
                  <c:v>0.46416666666666667</c:v>
                </c:pt>
                <c:pt idx="3">
                  <c:v>0.45333333333333337</c:v>
                </c:pt>
                <c:pt idx="4">
                  <c:v>0.45083333333333336</c:v>
                </c:pt>
                <c:pt idx="5">
                  <c:v>0.43791666666666668</c:v>
                </c:pt>
                <c:pt idx="6">
                  <c:v>0.43416666666666665</c:v>
                </c:pt>
                <c:pt idx="7">
                  <c:v>0.42333333333333334</c:v>
                </c:pt>
              </c:numCache>
            </c:numRef>
          </c:val>
          <c:extLst>
            <c:ext xmlns:c16="http://schemas.microsoft.com/office/drawing/2014/chart" uri="{C3380CC4-5D6E-409C-BE32-E72D297353CC}">
              <c16:uniqueId val="{00000002-C404-47AB-9573-2D7D96481109}"/>
            </c:ext>
          </c:extLst>
        </c:ser>
        <c:dLbls>
          <c:dLblPos val="outEnd"/>
          <c:showLegendKey val="0"/>
          <c:showVal val="1"/>
          <c:showCatName val="0"/>
          <c:showSerName val="0"/>
          <c:showPercent val="0"/>
          <c:showBubbleSize val="0"/>
        </c:dLbls>
        <c:gapWidth val="80"/>
        <c:overlap val="-27"/>
        <c:axId val="509243248"/>
        <c:axId val="509243576"/>
      </c:barChart>
      <c:catAx>
        <c:axId val="50924324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509243576"/>
        <c:crosses val="autoZero"/>
        <c:auto val="1"/>
        <c:lblAlgn val="ctr"/>
        <c:lblOffset val="100"/>
        <c:noMultiLvlLbl val="0"/>
      </c:catAx>
      <c:valAx>
        <c:axId val="509243576"/>
        <c:scaling>
          <c:orientation val="minMax"/>
          <c:max val="0.56000000000000005"/>
          <c:min val="0.34000000000000008"/>
        </c:scaling>
        <c:delete val="1"/>
        <c:axPos val="l"/>
        <c:numFmt formatCode="0%" sourceLinked="1"/>
        <c:majorTickMark val="out"/>
        <c:minorTickMark val="none"/>
        <c:tickLblPos val="nextTo"/>
        <c:crossAx val="509243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Bookman Old Style" charset="0"/>
              <a:ea typeface="Bookman Old Style" charset="0"/>
              <a:cs typeface="Bookman Old Style" charset="0"/>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003876"/>
              </a:solidFill>
              <a:ln w="19050">
                <a:solidFill>
                  <a:schemeClr val="lt1"/>
                </a:solidFill>
              </a:ln>
              <a:effectLst/>
            </c:spPr>
            <c:extLst>
              <c:ext xmlns:c16="http://schemas.microsoft.com/office/drawing/2014/chart" uri="{C3380CC4-5D6E-409C-BE32-E72D297353CC}">
                <c16:uniqueId val="{00000001-0D8A-4DFA-A353-ED0A6DF67AE6}"/>
              </c:ext>
            </c:extLst>
          </c:dPt>
          <c:dPt>
            <c:idx val="1"/>
            <c:bubble3D val="0"/>
            <c:spPr>
              <a:solidFill>
                <a:srgbClr val="004EA4"/>
              </a:solidFill>
              <a:ln w="19050">
                <a:solidFill>
                  <a:schemeClr val="lt1"/>
                </a:solidFill>
              </a:ln>
              <a:effectLst/>
            </c:spPr>
            <c:extLst>
              <c:ext xmlns:c16="http://schemas.microsoft.com/office/drawing/2014/chart" uri="{C3380CC4-5D6E-409C-BE32-E72D297353CC}">
                <c16:uniqueId val="{00000003-0D8A-4DFA-A353-ED0A6DF67AE6}"/>
              </c:ext>
            </c:extLst>
          </c:dPt>
          <c:dPt>
            <c:idx val="2"/>
            <c:bubble3D val="0"/>
            <c:spPr>
              <a:solidFill>
                <a:srgbClr val="61AADF"/>
              </a:solidFill>
              <a:ln w="19050">
                <a:solidFill>
                  <a:schemeClr val="lt1"/>
                </a:solidFill>
              </a:ln>
              <a:effectLst/>
            </c:spPr>
            <c:extLst>
              <c:ext xmlns:c16="http://schemas.microsoft.com/office/drawing/2014/chart" uri="{C3380CC4-5D6E-409C-BE32-E72D297353CC}">
                <c16:uniqueId val="{00000005-0D8A-4DFA-A353-ED0A6DF67AE6}"/>
              </c:ext>
            </c:extLst>
          </c:dPt>
          <c:dPt>
            <c:idx val="3"/>
            <c:bubble3D val="0"/>
            <c:spPr>
              <a:solidFill>
                <a:srgbClr val="8CC1E8"/>
              </a:solidFill>
              <a:ln w="19050">
                <a:solidFill>
                  <a:schemeClr val="lt1"/>
                </a:solidFill>
              </a:ln>
              <a:effectLst/>
            </c:spPr>
            <c:extLst>
              <c:ext xmlns:c16="http://schemas.microsoft.com/office/drawing/2014/chart" uri="{C3380CC4-5D6E-409C-BE32-E72D297353CC}">
                <c16:uniqueId val="{00000007-0D8A-4DFA-A353-ED0A6DF67AE6}"/>
              </c:ext>
            </c:extLst>
          </c:dPt>
          <c:dPt>
            <c:idx val="4"/>
            <c:bubble3D val="0"/>
            <c:spPr>
              <a:solidFill>
                <a:srgbClr val="A5CEED"/>
              </a:solidFill>
              <a:ln w="19050">
                <a:solidFill>
                  <a:schemeClr val="lt1"/>
                </a:solidFill>
              </a:ln>
              <a:effectLst/>
            </c:spPr>
            <c:extLst>
              <c:ext xmlns:c16="http://schemas.microsoft.com/office/drawing/2014/chart" uri="{C3380CC4-5D6E-409C-BE32-E72D297353CC}">
                <c16:uniqueId val="{00000009-0D8A-4DFA-A353-ED0A6DF67AE6}"/>
              </c:ext>
            </c:extLst>
          </c:dPt>
          <c:dPt>
            <c:idx val="5"/>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B-0D8A-4DFA-A353-ED0A6DF67AE6}"/>
              </c:ext>
            </c:extLst>
          </c:dPt>
          <c:dLbls>
            <c:dLbl>
              <c:idx val="3"/>
              <c:layout>
                <c:manualLayout>
                  <c:x val="6.327512022272842E-3"/>
                  <c:y val="2.9550827423167864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D8A-4DFA-A353-ED0A6DF67AE6}"/>
                </c:ext>
              </c:extLst>
            </c:dLbl>
            <c:dLbl>
              <c:idx val="4"/>
              <c:layout>
                <c:manualLayout>
                  <c:x val="0"/>
                  <c:y val="5.9101654846335627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D8A-4DFA-A353-ED0A6DF67AE6}"/>
                </c:ext>
              </c:extLst>
            </c:dLbl>
            <c:dLbl>
              <c:idx val="5"/>
              <c:layout>
                <c:manualLayout>
                  <c:x val="1.5818780055682106E-2"/>
                  <c:y val="5.9101654846335696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0D8A-4DFA-A353-ED0A6DF67AE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Sheet1!$U$6:$U$11</c:f>
              <c:strCache>
                <c:ptCount val="6"/>
                <c:pt idx="0">
                  <c:v>Transcontinental</c:v>
                </c:pt>
                <c:pt idx="1">
                  <c:v>Caribbean &amp; Latin America</c:v>
                </c:pt>
                <c:pt idx="2">
                  <c:v>Florida</c:v>
                </c:pt>
                <c:pt idx="3">
                  <c:v>East</c:v>
                </c:pt>
                <c:pt idx="4">
                  <c:v>Central </c:v>
                </c:pt>
                <c:pt idx="5">
                  <c:v>West</c:v>
                </c:pt>
              </c:strCache>
            </c:strRef>
          </c:cat>
          <c:val>
            <c:numRef>
              <c:f>Sheet1!$V$6:$V$11</c:f>
              <c:numCache>
                <c:formatCode>0.0%</c:formatCode>
                <c:ptCount val="6"/>
                <c:pt idx="0">
                  <c:v>0.317</c:v>
                </c:pt>
                <c:pt idx="1">
                  <c:v>0.314</c:v>
                </c:pt>
                <c:pt idx="2">
                  <c:v>0.27400000000000002</c:v>
                </c:pt>
                <c:pt idx="3">
                  <c:v>4.4999999999999998E-2</c:v>
                </c:pt>
                <c:pt idx="4">
                  <c:v>0.04</c:v>
                </c:pt>
                <c:pt idx="5">
                  <c:v>0.01</c:v>
                </c:pt>
              </c:numCache>
            </c:numRef>
          </c:val>
          <c:extLst>
            <c:ext xmlns:c16="http://schemas.microsoft.com/office/drawing/2014/chart" uri="{C3380CC4-5D6E-409C-BE32-E72D297353CC}">
              <c16:uniqueId val="{0000000C-0D8A-4DFA-A353-ED0A6DF67AE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122883515964998E-2"/>
          <c:y val="5.0925925925925923E-2"/>
          <c:w val="0.89307347817477867"/>
          <c:h val="0.8416746864975212"/>
        </c:manualLayout>
      </c:layout>
      <c:lineChart>
        <c:grouping val="standard"/>
        <c:varyColors val="0"/>
        <c:ser>
          <c:idx val="0"/>
          <c:order val="0"/>
          <c:spPr>
            <a:ln w="28575" cap="rnd">
              <a:solidFill>
                <a:srgbClr val="003876"/>
              </a:solidFill>
              <a:round/>
            </a:ln>
            <a:effectLst/>
          </c:spPr>
          <c:marker>
            <c:symbol val="none"/>
          </c:marker>
          <c:cat>
            <c:numRef>
              <c:f>'JBLU (1)'!$A$2:$A$254</c:f>
              <c:numCache>
                <c:formatCode>m/d/yyyy</c:formatCode>
                <c:ptCount val="253"/>
                <c:pt idx="0">
                  <c:v>43893</c:v>
                </c:pt>
                <c:pt idx="1">
                  <c:v>43894</c:v>
                </c:pt>
                <c:pt idx="2">
                  <c:v>43895</c:v>
                </c:pt>
                <c:pt idx="3">
                  <c:v>43896</c:v>
                </c:pt>
                <c:pt idx="4">
                  <c:v>43899</c:v>
                </c:pt>
                <c:pt idx="5">
                  <c:v>43900</c:v>
                </c:pt>
                <c:pt idx="6">
                  <c:v>43901</c:v>
                </c:pt>
                <c:pt idx="7">
                  <c:v>43902</c:v>
                </c:pt>
                <c:pt idx="8">
                  <c:v>43903</c:v>
                </c:pt>
                <c:pt idx="9">
                  <c:v>43906</c:v>
                </c:pt>
                <c:pt idx="10">
                  <c:v>43907</c:v>
                </c:pt>
                <c:pt idx="11">
                  <c:v>43908</c:v>
                </c:pt>
                <c:pt idx="12">
                  <c:v>43909</c:v>
                </c:pt>
                <c:pt idx="13">
                  <c:v>43910</c:v>
                </c:pt>
                <c:pt idx="14">
                  <c:v>43913</c:v>
                </c:pt>
                <c:pt idx="15">
                  <c:v>43914</c:v>
                </c:pt>
                <c:pt idx="16">
                  <c:v>43915</c:v>
                </c:pt>
                <c:pt idx="17">
                  <c:v>43916</c:v>
                </c:pt>
                <c:pt idx="18">
                  <c:v>43917</c:v>
                </c:pt>
                <c:pt idx="19">
                  <c:v>43920</c:v>
                </c:pt>
                <c:pt idx="20">
                  <c:v>43921</c:v>
                </c:pt>
                <c:pt idx="21">
                  <c:v>43922</c:v>
                </c:pt>
                <c:pt idx="22">
                  <c:v>43923</c:v>
                </c:pt>
                <c:pt idx="23">
                  <c:v>43924</c:v>
                </c:pt>
                <c:pt idx="24">
                  <c:v>43927</c:v>
                </c:pt>
                <c:pt idx="25">
                  <c:v>43928</c:v>
                </c:pt>
                <c:pt idx="26">
                  <c:v>43929</c:v>
                </c:pt>
                <c:pt idx="27">
                  <c:v>43930</c:v>
                </c:pt>
                <c:pt idx="28">
                  <c:v>43934</c:v>
                </c:pt>
                <c:pt idx="29">
                  <c:v>43935</c:v>
                </c:pt>
                <c:pt idx="30">
                  <c:v>43936</c:v>
                </c:pt>
                <c:pt idx="31">
                  <c:v>43937</c:v>
                </c:pt>
                <c:pt idx="32">
                  <c:v>43938</c:v>
                </c:pt>
                <c:pt idx="33">
                  <c:v>43941</c:v>
                </c:pt>
                <c:pt idx="34">
                  <c:v>43942</c:v>
                </c:pt>
                <c:pt idx="35">
                  <c:v>43943</c:v>
                </c:pt>
                <c:pt idx="36">
                  <c:v>43944</c:v>
                </c:pt>
                <c:pt idx="37">
                  <c:v>43945</c:v>
                </c:pt>
                <c:pt idx="38">
                  <c:v>43948</c:v>
                </c:pt>
                <c:pt idx="39">
                  <c:v>43949</c:v>
                </c:pt>
                <c:pt idx="40">
                  <c:v>43950</c:v>
                </c:pt>
                <c:pt idx="41">
                  <c:v>43951</c:v>
                </c:pt>
                <c:pt idx="42">
                  <c:v>43952</c:v>
                </c:pt>
                <c:pt idx="43">
                  <c:v>43955</c:v>
                </c:pt>
                <c:pt idx="44">
                  <c:v>43956</c:v>
                </c:pt>
                <c:pt idx="45">
                  <c:v>43957</c:v>
                </c:pt>
                <c:pt idx="46">
                  <c:v>43958</c:v>
                </c:pt>
                <c:pt idx="47">
                  <c:v>43959</c:v>
                </c:pt>
                <c:pt idx="48">
                  <c:v>43962</c:v>
                </c:pt>
                <c:pt idx="49">
                  <c:v>43963</c:v>
                </c:pt>
                <c:pt idx="50">
                  <c:v>43964</c:v>
                </c:pt>
                <c:pt idx="51">
                  <c:v>43965</c:v>
                </c:pt>
                <c:pt idx="52">
                  <c:v>43966</c:v>
                </c:pt>
                <c:pt idx="53">
                  <c:v>43969</c:v>
                </c:pt>
                <c:pt idx="54">
                  <c:v>43970</c:v>
                </c:pt>
                <c:pt idx="55">
                  <c:v>43971</c:v>
                </c:pt>
                <c:pt idx="56">
                  <c:v>43972</c:v>
                </c:pt>
                <c:pt idx="57">
                  <c:v>43973</c:v>
                </c:pt>
                <c:pt idx="58">
                  <c:v>43977</c:v>
                </c:pt>
                <c:pt idx="59">
                  <c:v>43978</c:v>
                </c:pt>
                <c:pt idx="60">
                  <c:v>43979</c:v>
                </c:pt>
                <c:pt idx="61">
                  <c:v>43980</c:v>
                </c:pt>
                <c:pt idx="62">
                  <c:v>43983</c:v>
                </c:pt>
                <c:pt idx="63">
                  <c:v>43984</c:v>
                </c:pt>
                <c:pt idx="64">
                  <c:v>43985</c:v>
                </c:pt>
                <c:pt idx="65">
                  <c:v>43986</c:v>
                </c:pt>
                <c:pt idx="66">
                  <c:v>43987</c:v>
                </c:pt>
                <c:pt idx="67">
                  <c:v>43990</c:v>
                </c:pt>
                <c:pt idx="68">
                  <c:v>43991</c:v>
                </c:pt>
                <c:pt idx="69">
                  <c:v>43992</c:v>
                </c:pt>
                <c:pt idx="70">
                  <c:v>43993</c:v>
                </c:pt>
                <c:pt idx="71">
                  <c:v>43994</c:v>
                </c:pt>
                <c:pt idx="72">
                  <c:v>43997</c:v>
                </c:pt>
                <c:pt idx="73">
                  <c:v>43998</c:v>
                </c:pt>
                <c:pt idx="74">
                  <c:v>43999</c:v>
                </c:pt>
                <c:pt idx="75">
                  <c:v>44000</c:v>
                </c:pt>
                <c:pt idx="76">
                  <c:v>44001</c:v>
                </c:pt>
                <c:pt idx="77">
                  <c:v>44004</c:v>
                </c:pt>
                <c:pt idx="78">
                  <c:v>44005</c:v>
                </c:pt>
                <c:pt idx="79">
                  <c:v>44006</c:v>
                </c:pt>
                <c:pt idx="80">
                  <c:v>44007</c:v>
                </c:pt>
                <c:pt idx="81">
                  <c:v>44008</c:v>
                </c:pt>
                <c:pt idx="82">
                  <c:v>44011</c:v>
                </c:pt>
                <c:pt idx="83">
                  <c:v>44012</c:v>
                </c:pt>
                <c:pt idx="84">
                  <c:v>44013</c:v>
                </c:pt>
                <c:pt idx="85">
                  <c:v>44014</c:v>
                </c:pt>
                <c:pt idx="86">
                  <c:v>44018</c:v>
                </c:pt>
                <c:pt idx="87">
                  <c:v>44019</c:v>
                </c:pt>
                <c:pt idx="88">
                  <c:v>44020</c:v>
                </c:pt>
                <c:pt idx="89">
                  <c:v>44021</c:v>
                </c:pt>
                <c:pt idx="90">
                  <c:v>44022</c:v>
                </c:pt>
                <c:pt idx="91">
                  <c:v>44025</c:v>
                </c:pt>
                <c:pt idx="92">
                  <c:v>44026</c:v>
                </c:pt>
                <c:pt idx="93">
                  <c:v>44027</c:v>
                </c:pt>
                <c:pt idx="94">
                  <c:v>44028</c:v>
                </c:pt>
                <c:pt idx="95">
                  <c:v>44029</c:v>
                </c:pt>
                <c:pt idx="96">
                  <c:v>44032</c:v>
                </c:pt>
                <c:pt idx="97">
                  <c:v>44033</c:v>
                </c:pt>
                <c:pt idx="98">
                  <c:v>44034</c:v>
                </c:pt>
                <c:pt idx="99">
                  <c:v>44035</c:v>
                </c:pt>
                <c:pt idx="100">
                  <c:v>44036</c:v>
                </c:pt>
                <c:pt idx="101">
                  <c:v>44039</c:v>
                </c:pt>
                <c:pt idx="102">
                  <c:v>44040</c:v>
                </c:pt>
                <c:pt idx="103">
                  <c:v>44041</c:v>
                </c:pt>
                <c:pt idx="104">
                  <c:v>44042</c:v>
                </c:pt>
                <c:pt idx="105">
                  <c:v>44043</c:v>
                </c:pt>
                <c:pt idx="106">
                  <c:v>44046</c:v>
                </c:pt>
                <c:pt idx="107">
                  <c:v>44047</c:v>
                </c:pt>
                <c:pt idx="108">
                  <c:v>44048</c:v>
                </c:pt>
                <c:pt idx="109">
                  <c:v>44049</c:v>
                </c:pt>
                <c:pt idx="110">
                  <c:v>44050</c:v>
                </c:pt>
                <c:pt idx="111">
                  <c:v>44053</c:v>
                </c:pt>
                <c:pt idx="112">
                  <c:v>44054</c:v>
                </c:pt>
                <c:pt idx="113">
                  <c:v>44055</c:v>
                </c:pt>
                <c:pt idx="114">
                  <c:v>44056</c:v>
                </c:pt>
                <c:pt idx="115">
                  <c:v>44057</c:v>
                </c:pt>
                <c:pt idx="116">
                  <c:v>44060</c:v>
                </c:pt>
                <c:pt idx="117">
                  <c:v>44061</c:v>
                </c:pt>
                <c:pt idx="118">
                  <c:v>44062</c:v>
                </c:pt>
                <c:pt idx="119">
                  <c:v>44063</c:v>
                </c:pt>
                <c:pt idx="120">
                  <c:v>44064</c:v>
                </c:pt>
                <c:pt idx="121">
                  <c:v>44067</c:v>
                </c:pt>
                <c:pt idx="122">
                  <c:v>44068</c:v>
                </c:pt>
                <c:pt idx="123">
                  <c:v>44069</c:v>
                </c:pt>
                <c:pt idx="124">
                  <c:v>44070</c:v>
                </c:pt>
                <c:pt idx="125">
                  <c:v>44071</c:v>
                </c:pt>
                <c:pt idx="126">
                  <c:v>44074</c:v>
                </c:pt>
                <c:pt idx="127">
                  <c:v>44075</c:v>
                </c:pt>
                <c:pt idx="128">
                  <c:v>44076</c:v>
                </c:pt>
                <c:pt idx="129">
                  <c:v>44077</c:v>
                </c:pt>
                <c:pt idx="130">
                  <c:v>44078</c:v>
                </c:pt>
                <c:pt idx="131">
                  <c:v>44082</c:v>
                </c:pt>
                <c:pt idx="132">
                  <c:v>44083</c:v>
                </c:pt>
                <c:pt idx="133">
                  <c:v>44084</c:v>
                </c:pt>
                <c:pt idx="134">
                  <c:v>44085</c:v>
                </c:pt>
                <c:pt idx="135">
                  <c:v>44088</c:v>
                </c:pt>
                <c:pt idx="136">
                  <c:v>44089</c:v>
                </c:pt>
                <c:pt idx="137">
                  <c:v>44090</c:v>
                </c:pt>
                <c:pt idx="138">
                  <c:v>44091</c:v>
                </c:pt>
                <c:pt idx="139">
                  <c:v>44092</c:v>
                </c:pt>
                <c:pt idx="140">
                  <c:v>44095</c:v>
                </c:pt>
                <c:pt idx="141">
                  <c:v>44096</c:v>
                </c:pt>
                <c:pt idx="142">
                  <c:v>44097</c:v>
                </c:pt>
                <c:pt idx="143">
                  <c:v>44098</c:v>
                </c:pt>
                <c:pt idx="144">
                  <c:v>44099</c:v>
                </c:pt>
                <c:pt idx="145">
                  <c:v>44102</c:v>
                </c:pt>
                <c:pt idx="146">
                  <c:v>44103</c:v>
                </c:pt>
                <c:pt idx="147">
                  <c:v>44104</c:v>
                </c:pt>
                <c:pt idx="148">
                  <c:v>44105</c:v>
                </c:pt>
                <c:pt idx="149">
                  <c:v>44106</c:v>
                </c:pt>
                <c:pt idx="150">
                  <c:v>44109</c:v>
                </c:pt>
                <c:pt idx="151">
                  <c:v>44110</c:v>
                </c:pt>
                <c:pt idx="152">
                  <c:v>44111</c:v>
                </c:pt>
                <c:pt idx="153">
                  <c:v>44112</c:v>
                </c:pt>
                <c:pt idx="154">
                  <c:v>44113</c:v>
                </c:pt>
                <c:pt idx="155">
                  <c:v>44116</c:v>
                </c:pt>
                <c:pt idx="156">
                  <c:v>44117</c:v>
                </c:pt>
                <c:pt idx="157">
                  <c:v>44118</c:v>
                </c:pt>
                <c:pt idx="158">
                  <c:v>44119</c:v>
                </c:pt>
                <c:pt idx="159">
                  <c:v>44120</c:v>
                </c:pt>
                <c:pt idx="160">
                  <c:v>44123</c:v>
                </c:pt>
                <c:pt idx="161">
                  <c:v>44124</c:v>
                </c:pt>
                <c:pt idx="162">
                  <c:v>44125</c:v>
                </c:pt>
                <c:pt idx="163">
                  <c:v>44126</c:v>
                </c:pt>
                <c:pt idx="164">
                  <c:v>44127</c:v>
                </c:pt>
                <c:pt idx="165">
                  <c:v>44130</c:v>
                </c:pt>
                <c:pt idx="166">
                  <c:v>44131</c:v>
                </c:pt>
                <c:pt idx="167">
                  <c:v>44132</c:v>
                </c:pt>
                <c:pt idx="168">
                  <c:v>44133</c:v>
                </c:pt>
                <c:pt idx="169">
                  <c:v>44134</c:v>
                </c:pt>
                <c:pt idx="170">
                  <c:v>44137</c:v>
                </c:pt>
                <c:pt idx="171">
                  <c:v>44138</c:v>
                </c:pt>
                <c:pt idx="172">
                  <c:v>44139</c:v>
                </c:pt>
                <c:pt idx="173">
                  <c:v>44140</c:v>
                </c:pt>
                <c:pt idx="174">
                  <c:v>44141</c:v>
                </c:pt>
                <c:pt idx="175">
                  <c:v>44144</c:v>
                </c:pt>
                <c:pt idx="176">
                  <c:v>44145</c:v>
                </c:pt>
                <c:pt idx="177">
                  <c:v>44146</c:v>
                </c:pt>
                <c:pt idx="178">
                  <c:v>44147</c:v>
                </c:pt>
                <c:pt idx="179">
                  <c:v>44148</c:v>
                </c:pt>
                <c:pt idx="180">
                  <c:v>44151</c:v>
                </c:pt>
                <c:pt idx="181">
                  <c:v>44152</c:v>
                </c:pt>
                <c:pt idx="182">
                  <c:v>44153</c:v>
                </c:pt>
                <c:pt idx="183">
                  <c:v>44154</c:v>
                </c:pt>
                <c:pt idx="184">
                  <c:v>44155</c:v>
                </c:pt>
                <c:pt idx="185">
                  <c:v>44158</c:v>
                </c:pt>
                <c:pt idx="186">
                  <c:v>44159</c:v>
                </c:pt>
                <c:pt idx="187">
                  <c:v>44160</c:v>
                </c:pt>
                <c:pt idx="188">
                  <c:v>44162</c:v>
                </c:pt>
                <c:pt idx="189">
                  <c:v>44165</c:v>
                </c:pt>
                <c:pt idx="190">
                  <c:v>44166</c:v>
                </c:pt>
                <c:pt idx="191">
                  <c:v>44167</c:v>
                </c:pt>
                <c:pt idx="192">
                  <c:v>44168</c:v>
                </c:pt>
                <c:pt idx="193">
                  <c:v>44169</c:v>
                </c:pt>
                <c:pt idx="194">
                  <c:v>44172</c:v>
                </c:pt>
                <c:pt idx="195">
                  <c:v>44173</c:v>
                </c:pt>
                <c:pt idx="196">
                  <c:v>44174</c:v>
                </c:pt>
                <c:pt idx="197">
                  <c:v>44175</c:v>
                </c:pt>
                <c:pt idx="198">
                  <c:v>44176</c:v>
                </c:pt>
                <c:pt idx="199">
                  <c:v>44179</c:v>
                </c:pt>
                <c:pt idx="200">
                  <c:v>44180</c:v>
                </c:pt>
                <c:pt idx="201">
                  <c:v>44181</c:v>
                </c:pt>
                <c:pt idx="202">
                  <c:v>44182</c:v>
                </c:pt>
                <c:pt idx="203">
                  <c:v>44183</c:v>
                </c:pt>
                <c:pt idx="204">
                  <c:v>44186</c:v>
                </c:pt>
                <c:pt idx="205">
                  <c:v>44187</c:v>
                </c:pt>
                <c:pt idx="206">
                  <c:v>44188</c:v>
                </c:pt>
                <c:pt idx="207">
                  <c:v>44189</c:v>
                </c:pt>
                <c:pt idx="208">
                  <c:v>44193</c:v>
                </c:pt>
                <c:pt idx="209">
                  <c:v>44194</c:v>
                </c:pt>
                <c:pt idx="210">
                  <c:v>44195</c:v>
                </c:pt>
                <c:pt idx="211">
                  <c:v>44196</c:v>
                </c:pt>
                <c:pt idx="212">
                  <c:v>44200</c:v>
                </c:pt>
                <c:pt idx="213">
                  <c:v>44201</c:v>
                </c:pt>
                <c:pt idx="214">
                  <c:v>44202</c:v>
                </c:pt>
                <c:pt idx="215">
                  <c:v>44203</c:v>
                </c:pt>
                <c:pt idx="216">
                  <c:v>44204</c:v>
                </c:pt>
                <c:pt idx="217">
                  <c:v>44207</c:v>
                </c:pt>
                <c:pt idx="218">
                  <c:v>44208</c:v>
                </c:pt>
                <c:pt idx="219">
                  <c:v>44209</c:v>
                </c:pt>
                <c:pt idx="220">
                  <c:v>44210</c:v>
                </c:pt>
                <c:pt idx="221">
                  <c:v>44211</c:v>
                </c:pt>
                <c:pt idx="222">
                  <c:v>44215</c:v>
                </c:pt>
                <c:pt idx="223">
                  <c:v>44216</c:v>
                </c:pt>
                <c:pt idx="224">
                  <c:v>44217</c:v>
                </c:pt>
                <c:pt idx="225">
                  <c:v>44218</c:v>
                </c:pt>
                <c:pt idx="226">
                  <c:v>44221</c:v>
                </c:pt>
                <c:pt idx="227">
                  <c:v>44222</c:v>
                </c:pt>
                <c:pt idx="228">
                  <c:v>44223</c:v>
                </c:pt>
                <c:pt idx="229">
                  <c:v>44224</c:v>
                </c:pt>
                <c:pt idx="230">
                  <c:v>44225</c:v>
                </c:pt>
                <c:pt idx="231">
                  <c:v>44228</c:v>
                </c:pt>
                <c:pt idx="232">
                  <c:v>44229</c:v>
                </c:pt>
                <c:pt idx="233">
                  <c:v>44230</c:v>
                </c:pt>
                <c:pt idx="234">
                  <c:v>44231</c:v>
                </c:pt>
                <c:pt idx="235">
                  <c:v>44232</c:v>
                </c:pt>
                <c:pt idx="236">
                  <c:v>44235</c:v>
                </c:pt>
                <c:pt idx="237">
                  <c:v>44236</c:v>
                </c:pt>
                <c:pt idx="238">
                  <c:v>44237</c:v>
                </c:pt>
                <c:pt idx="239">
                  <c:v>44238</c:v>
                </c:pt>
                <c:pt idx="240">
                  <c:v>44239</c:v>
                </c:pt>
                <c:pt idx="241">
                  <c:v>44243</c:v>
                </c:pt>
                <c:pt idx="242">
                  <c:v>44244</c:v>
                </c:pt>
                <c:pt idx="243">
                  <c:v>44245</c:v>
                </c:pt>
                <c:pt idx="244">
                  <c:v>44246</c:v>
                </c:pt>
                <c:pt idx="245">
                  <c:v>44249</c:v>
                </c:pt>
                <c:pt idx="246">
                  <c:v>44250</c:v>
                </c:pt>
                <c:pt idx="247">
                  <c:v>44251</c:v>
                </c:pt>
                <c:pt idx="248">
                  <c:v>44252</c:v>
                </c:pt>
                <c:pt idx="249">
                  <c:v>44253</c:v>
                </c:pt>
                <c:pt idx="250">
                  <c:v>44256</c:v>
                </c:pt>
                <c:pt idx="251">
                  <c:v>44257</c:v>
                </c:pt>
                <c:pt idx="252">
                  <c:v>44258</c:v>
                </c:pt>
              </c:numCache>
            </c:numRef>
          </c:cat>
          <c:val>
            <c:numRef>
              <c:f>'JBLU (1)'!$B$2:$B$254</c:f>
              <c:numCache>
                <c:formatCode>General</c:formatCode>
                <c:ptCount val="253"/>
                <c:pt idx="0">
                  <c:v>15.01</c:v>
                </c:pt>
                <c:pt idx="1">
                  <c:v>15.54</c:v>
                </c:pt>
                <c:pt idx="2">
                  <c:v>13.86</c:v>
                </c:pt>
                <c:pt idx="3">
                  <c:v>13.88</c:v>
                </c:pt>
                <c:pt idx="4">
                  <c:v>13.4</c:v>
                </c:pt>
                <c:pt idx="5">
                  <c:v>14.58</c:v>
                </c:pt>
                <c:pt idx="6">
                  <c:v>13.57</c:v>
                </c:pt>
                <c:pt idx="7">
                  <c:v>11.49</c:v>
                </c:pt>
                <c:pt idx="8">
                  <c:v>11.18</c:v>
                </c:pt>
                <c:pt idx="9">
                  <c:v>10.61</c:v>
                </c:pt>
                <c:pt idx="10">
                  <c:v>9.52</c:v>
                </c:pt>
                <c:pt idx="11">
                  <c:v>7.66</c:v>
                </c:pt>
                <c:pt idx="12">
                  <c:v>7.6</c:v>
                </c:pt>
                <c:pt idx="13">
                  <c:v>7.15</c:v>
                </c:pt>
                <c:pt idx="14">
                  <c:v>6.86</c:v>
                </c:pt>
                <c:pt idx="15">
                  <c:v>9.4</c:v>
                </c:pt>
                <c:pt idx="16">
                  <c:v>11.34</c:v>
                </c:pt>
                <c:pt idx="17">
                  <c:v>10.93</c:v>
                </c:pt>
                <c:pt idx="18">
                  <c:v>9.75</c:v>
                </c:pt>
                <c:pt idx="19">
                  <c:v>8.7899999999999991</c:v>
                </c:pt>
                <c:pt idx="20">
                  <c:v>8.9499999999999993</c:v>
                </c:pt>
                <c:pt idx="21">
                  <c:v>8.11</c:v>
                </c:pt>
                <c:pt idx="22">
                  <c:v>7.63</c:v>
                </c:pt>
                <c:pt idx="23">
                  <c:v>7.48</c:v>
                </c:pt>
                <c:pt idx="24">
                  <c:v>7.73</c:v>
                </c:pt>
                <c:pt idx="25">
                  <c:v>8.76</c:v>
                </c:pt>
                <c:pt idx="26">
                  <c:v>9.0299999999999994</c:v>
                </c:pt>
                <c:pt idx="27">
                  <c:v>9.5</c:v>
                </c:pt>
                <c:pt idx="28">
                  <c:v>9.0299999999999994</c:v>
                </c:pt>
                <c:pt idx="29">
                  <c:v>9.24</c:v>
                </c:pt>
                <c:pt idx="30">
                  <c:v>9.19</c:v>
                </c:pt>
                <c:pt idx="31">
                  <c:v>8.73</c:v>
                </c:pt>
                <c:pt idx="32">
                  <c:v>8.98</c:v>
                </c:pt>
                <c:pt idx="33">
                  <c:v>8.6300000000000008</c:v>
                </c:pt>
                <c:pt idx="34">
                  <c:v>8.33</c:v>
                </c:pt>
                <c:pt idx="35">
                  <c:v>7.86</c:v>
                </c:pt>
                <c:pt idx="36">
                  <c:v>8.01</c:v>
                </c:pt>
                <c:pt idx="37">
                  <c:v>7.95</c:v>
                </c:pt>
                <c:pt idx="38">
                  <c:v>8.1199999999999992</c:v>
                </c:pt>
                <c:pt idx="39">
                  <c:v>9.02</c:v>
                </c:pt>
                <c:pt idx="40">
                  <c:v>10.130000000000001</c:v>
                </c:pt>
                <c:pt idx="41">
                  <c:v>9.74</c:v>
                </c:pt>
                <c:pt idx="42">
                  <c:v>9.02</c:v>
                </c:pt>
                <c:pt idx="43">
                  <c:v>8.6199999999999992</c:v>
                </c:pt>
                <c:pt idx="44">
                  <c:v>8.2899999999999991</c:v>
                </c:pt>
                <c:pt idx="45">
                  <c:v>8.02</c:v>
                </c:pt>
                <c:pt idx="46">
                  <c:v>8.18</c:v>
                </c:pt>
                <c:pt idx="47">
                  <c:v>9.09</c:v>
                </c:pt>
                <c:pt idx="48">
                  <c:v>8.56</c:v>
                </c:pt>
                <c:pt idx="49">
                  <c:v>8.06</c:v>
                </c:pt>
                <c:pt idx="50">
                  <c:v>7.89</c:v>
                </c:pt>
                <c:pt idx="51">
                  <c:v>8.23</c:v>
                </c:pt>
                <c:pt idx="52">
                  <c:v>8.24</c:v>
                </c:pt>
                <c:pt idx="53">
                  <c:v>8.98</c:v>
                </c:pt>
                <c:pt idx="54">
                  <c:v>8.92</c:v>
                </c:pt>
                <c:pt idx="55">
                  <c:v>9.19</c:v>
                </c:pt>
                <c:pt idx="56">
                  <c:v>9.42</c:v>
                </c:pt>
                <c:pt idx="57">
                  <c:v>9.24</c:v>
                </c:pt>
                <c:pt idx="58">
                  <c:v>10.57</c:v>
                </c:pt>
                <c:pt idx="59">
                  <c:v>10.9</c:v>
                </c:pt>
                <c:pt idx="60">
                  <c:v>10.17</c:v>
                </c:pt>
                <c:pt idx="61">
                  <c:v>10.07</c:v>
                </c:pt>
                <c:pt idx="62">
                  <c:v>10.199999999999999</c:v>
                </c:pt>
                <c:pt idx="63">
                  <c:v>10.31</c:v>
                </c:pt>
                <c:pt idx="64">
                  <c:v>11.27</c:v>
                </c:pt>
                <c:pt idx="65">
                  <c:v>13.02</c:v>
                </c:pt>
                <c:pt idx="66">
                  <c:v>13.69</c:v>
                </c:pt>
                <c:pt idx="67">
                  <c:v>15.59</c:v>
                </c:pt>
                <c:pt idx="68">
                  <c:v>14.21</c:v>
                </c:pt>
                <c:pt idx="69">
                  <c:v>12.63</c:v>
                </c:pt>
                <c:pt idx="70">
                  <c:v>11.11</c:v>
                </c:pt>
                <c:pt idx="71">
                  <c:v>12.22</c:v>
                </c:pt>
                <c:pt idx="72">
                  <c:v>12.01</c:v>
                </c:pt>
                <c:pt idx="73">
                  <c:v>12.27</c:v>
                </c:pt>
                <c:pt idx="74">
                  <c:v>11.94</c:v>
                </c:pt>
                <c:pt idx="75">
                  <c:v>12.04</c:v>
                </c:pt>
                <c:pt idx="76">
                  <c:v>11.4</c:v>
                </c:pt>
                <c:pt idx="77">
                  <c:v>11.21</c:v>
                </c:pt>
                <c:pt idx="78">
                  <c:v>11.34</c:v>
                </c:pt>
                <c:pt idx="79">
                  <c:v>10.26</c:v>
                </c:pt>
                <c:pt idx="80">
                  <c:v>10.67</c:v>
                </c:pt>
                <c:pt idx="81">
                  <c:v>10.3</c:v>
                </c:pt>
                <c:pt idx="82">
                  <c:v>11.06</c:v>
                </c:pt>
                <c:pt idx="83">
                  <c:v>10.9</c:v>
                </c:pt>
                <c:pt idx="84">
                  <c:v>10.67</c:v>
                </c:pt>
                <c:pt idx="85">
                  <c:v>10.67</c:v>
                </c:pt>
                <c:pt idx="86">
                  <c:v>11.01</c:v>
                </c:pt>
                <c:pt idx="87">
                  <c:v>10.5</c:v>
                </c:pt>
                <c:pt idx="88">
                  <c:v>10.6</c:v>
                </c:pt>
                <c:pt idx="89">
                  <c:v>9.98</c:v>
                </c:pt>
                <c:pt idx="90">
                  <c:v>10.6</c:v>
                </c:pt>
                <c:pt idx="91">
                  <c:v>10.17</c:v>
                </c:pt>
                <c:pt idx="92">
                  <c:v>10.39</c:v>
                </c:pt>
                <c:pt idx="93">
                  <c:v>11.55</c:v>
                </c:pt>
                <c:pt idx="94">
                  <c:v>11.02</c:v>
                </c:pt>
                <c:pt idx="95">
                  <c:v>10.82</c:v>
                </c:pt>
                <c:pt idx="96">
                  <c:v>10.53</c:v>
                </c:pt>
                <c:pt idx="97">
                  <c:v>10.57</c:v>
                </c:pt>
                <c:pt idx="98">
                  <c:v>10.62</c:v>
                </c:pt>
                <c:pt idx="99">
                  <c:v>10.71</c:v>
                </c:pt>
                <c:pt idx="100">
                  <c:v>10.29</c:v>
                </c:pt>
                <c:pt idx="101">
                  <c:v>10.23</c:v>
                </c:pt>
                <c:pt idx="102">
                  <c:v>10.31</c:v>
                </c:pt>
                <c:pt idx="103">
                  <c:v>9.9499999999999993</c:v>
                </c:pt>
                <c:pt idx="104">
                  <c:v>10.199999999999999</c:v>
                </c:pt>
                <c:pt idx="105">
                  <c:v>10.34</c:v>
                </c:pt>
                <c:pt idx="106">
                  <c:v>10.11</c:v>
                </c:pt>
                <c:pt idx="107">
                  <c:v>10.29</c:v>
                </c:pt>
                <c:pt idx="108">
                  <c:v>10.75</c:v>
                </c:pt>
                <c:pt idx="109">
                  <c:v>10.82</c:v>
                </c:pt>
                <c:pt idx="110">
                  <c:v>10.76</c:v>
                </c:pt>
                <c:pt idx="111">
                  <c:v>11.69</c:v>
                </c:pt>
                <c:pt idx="112">
                  <c:v>11.71</c:v>
                </c:pt>
                <c:pt idx="113">
                  <c:v>11.61</c:v>
                </c:pt>
                <c:pt idx="114">
                  <c:v>11.34</c:v>
                </c:pt>
                <c:pt idx="115">
                  <c:v>11.48</c:v>
                </c:pt>
                <c:pt idx="116">
                  <c:v>11.13</c:v>
                </c:pt>
                <c:pt idx="117">
                  <c:v>11.05</c:v>
                </c:pt>
                <c:pt idx="118">
                  <c:v>10.98</c:v>
                </c:pt>
                <c:pt idx="119">
                  <c:v>10.82</c:v>
                </c:pt>
                <c:pt idx="120">
                  <c:v>10.56</c:v>
                </c:pt>
                <c:pt idx="121">
                  <c:v>11.43</c:v>
                </c:pt>
                <c:pt idx="122">
                  <c:v>11.37</c:v>
                </c:pt>
                <c:pt idx="123">
                  <c:v>11.15</c:v>
                </c:pt>
                <c:pt idx="124">
                  <c:v>11.6</c:v>
                </c:pt>
                <c:pt idx="125">
                  <c:v>11.97</c:v>
                </c:pt>
                <c:pt idx="126">
                  <c:v>11.52</c:v>
                </c:pt>
                <c:pt idx="127">
                  <c:v>11.45</c:v>
                </c:pt>
                <c:pt idx="128">
                  <c:v>11.68</c:v>
                </c:pt>
                <c:pt idx="129">
                  <c:v>11.75</c:v>
                </c:pt>
                <c:pt idx="130">
                  <c:v>12.13</c:v>
                </c:pt>
                <c:pt idx="131">
                  <c:v>12.44</c:v>
                </c:pt>
                <c:pt idx="132">
                  <c:v>12.25</c:v>
                </c:pt>
                <c:pt idx="133">
                  <c:v>12.25</c:v>
                </c:pt>
                <c:pt idx="134">
                  <c:v>12.34</c:v>
                </c:pt>
                <c:pt idx="135">
                  <c:v>12.63</c:v>
                </c:pt>
                <c:pt idx="136">
                  <c:v>12.62</c:v>
                </c:pt>
                <c:pt idx="137">
                  <c:v>13</c:v>
                </c:pt>
                <c:pt idx="138">
                  <c:v>12.91</c:v>
                </c:pt>
                <c:pt idx="139">
                  <c:v>12.65</c:v>
                </c:pt>
                <c:pt idx="140">
                  <c:v>11.54</c:v>
                </c:pt>
                <c:pt idx="141">
                  <c:v>11.8</c:v>
                </c:pt>
                <c:pt idx="142">
                  <c:v>11.5</c:v>
                </c:pt>
                <c:pt idx="143">
                  <c:v>11.3</c:v>
                </c:pt>
                <c:pt idx="144">
                  <c:v>11.53</c:v>
                </c:pt>
                <c:pt idx="145">
                  <c:v>11.95</c:v>
                </c:pt>
                <c:pt idx="146">
                  <c:v>11.42</c:v>
                </c:pt>
                <c:pt idx="147">
                  <c:v>11.33</c:v>
                </c:pt>
                <c:pt idx="148">
                  <c:v>11.46</c:v>
                </c:pt>
                <c:pt idx="149">
                  <c:v>11.77</c:v>
                </c:pt>
                <c:pt idx="150">
                  <c:v>11.76</c:v>
                </c:pt>
                <c:pt idx="151">
                  <c:v>11.51</c:v>
                </c:pt>
                <c:pt idx="152">
                  <c:v>12.29</c:v>
                </c:pt>
                <c:pt idx="153">
                  <c:v>12.75</c:v>
                </c:pt>
                <c:pt idx="154">
                  <c:v>12.74</c:v>
                </c:pt>
                <c:pt idx="155">
                  <c:v>12.37</c:v>
                </c:pt>
                <c:pt idx="156">
                  <c:v>12.14</c:v>
                </c:pt>
                <c:pt idx="157">
                  <c:v>12.3</c:v>
                </c:pt>
                <c:pt idx="158">
                  <c:v>12.31</c:v>
                </c:pt>
                <c:pt idx="159">
                  <c:v>12.24</c:v>
                </c:pt>
                <c:pt idx="160">
                  <c:v>12.26</c:v>
                </c:pt>
                <c:pt idx="161">
                  <c:v>12.3</c:v>
                </c:pt>
                <c:pt idx="162">
                  <c:v>11.93</c:v>
                </c:pt>
                <c:pt idx="163">
                  <c:v>13</c:v>
                </c:pt>
                <c:pt idx="164">
                  <c:v>13.43</c:v>
                </c:pt>
                <c:pt idx="165">
                  <c:v>12.56</c:v>
                </c:pt>
                <c:pt idx="166">
                  <c:v>11.88</c:v>
                </c:pt>
                <c:pt idx="167">
                  <c:v>11.11</c:v>
                </c:pt>
                <c:pt idx="168">
                  <c:v>11.56</c:v>
                </c:pt>
                <c:pt idx="169">
                  <c:v>11.97</c:v>
                </c:pt>
                <c:pt idx="170">
                  <c:v>12</c:v>
                </c:pt>
                <c:pt idx="171">
                  <c:v>11.97</c:v>
                </c:pt>
                <c:pt idx="172">
                  <c:v>11.92</c:v>
                </c:pt>
                <c:pt idx="173">
                  <c:v>12.54</c:v>
                </c:pt>
                <c:pt idx="174">
                  <c:v>12.35</c:v>
                </c:pt>
                <c:pt idx="175">
                  <c:v>15.03</c:v>
                </c:pt>
                <c:pt idx="176">
                  <c:v>14.94</c:v>
                </c:pt>
                <c:pt idx="177">
                  <c:v>14.09</c:v>
                </c:pt>
                <c:pt idx="178">
                  <c:v>13.39</c:v>
                </c:pt>
                <c:pt idx="179">
                  <c:v>14.16</c:v>
                </c:pt>
                <c:pt idx="180">
                  <c:v>14.79</c:v>
                </c:pt>
                <c:pt idx="181">
                  <c:v>14.86</c:v>
                </c:pt>
                <c:pt idx="182">
                  <c:v>14.63</c:v>
                </c:pt>
                <c:pt idx="183">
                  <c:v>14.81</c:v>
                </c:pt>
                <c:pt idx="184">
                  <c:v>14.51</c:v>
                </c:pt>
                <c:pt idx="185">
                  <c:v>15.13</c:v>
                </c:pt>
                <c:pt idx="186">
                  <c:v>15.86</c:v>
                </c:pt>
                <c:pt idx="187">
                  <c:v>15.82</c:v>
                </c:pt>
                <c:pt idx="188">
                  <c:v>15.71</c:v>
                </c:pt>
                <c:pt idx="189">
                  <c:v>15.09</c:v>
                </c:pt>
                <c:pt idx="190">
                  <c:v>15.42</c:v>
                </c:pt>
                <c:pt idx="191">
                  <c:v>14.97</c:v>
                </c:pt>
                <c:pt idx="192">
                  <c:v>15.89</c:v>
                </c:pt>
                <c:pt idx="193">
                  <c:v>15.61</c:v>
                </c:pt>
                <c:pt idx="194">
                  <c:v>15.42</c:v>
                </c:pt>
                <c:pt idx="195">
                  <c:v>15.42</c:v>
                </c:pt>
                <c:pt idx="196">
                  <c:v>15.33</c:v>
                </c:pt>
                <c:pt idx="197">
                  <c:v>15.5</c:v>
                </c:pt>
                <c:pt idx="198">
                  <c:v>14.8</c:v>
                </c:pt>
                <c:pt idx="199">
                  <c:v>14.6</c:v>
                </c:pt>
                <c:pt idx="200">
                  <c:v>14.82</c:v>
                </c:pt>
                <c:pt idx="201">
                  <c:v>14.65</c:v>
                </c:pt>
                <c:pt idx="202">
                  <c:v>14.28</c:v>
                </c:pt>
                <c:pt idx="203">
                  <c:v>14.35</c:v>
                </c:pt>
                <c:pt idx="204">
                  <c:v>14.24</c:v>
                </c:pt>
                <c:pt idx="205">
                  <c:v>13.88</c:v>
                </c:pt>
                <c:pt idx="206">
                  <c:v>14.47</c:v>
                </c:pt>
                <c:pt idx="207">
                  <c:v>14.43</c:v>
                </c:pt>
                <c:pt idx="208">
                  <c:v>14.81</c:v>
                </c:pt>
                <c:pt idx="209">
                  <c:v>14.68</c:v>
                </c:pt>
                <c:pt idx="210">
                  <c:v>14.86</c:v>
                </c:pt>
                <c:pt idx="211">
                  <c:v>14.54</c:v>
                </c:pt>
                <c:pt idx="212">
                  <c:v>14.03</c:v>
                </c:pt>
                <c:pt idx="213">
                  <c:v>14.29</c:v>
                </c:pt>
                <c:pt idx="214">
                  <c:v>14.57</c:v>
                </c:pt>
                <c:pt idx="215">
                  <c:v>14.51</c:v>
                </c:pt>
                <c:pt idx="216">
                  <c:v>14.69</c:v>
                </c:pt>
                <c:pt idx="217">
                  <c:v>14.54</c:v>
                </c:pt>
                <c:pt idx="218">
                  <c:v>14.81</c:v>
                </c:pt>
                <c:pt idx="219">
                  <c:v>14.92</c:v>
                </c:pt>
                <c:pt idx="220">
                  <c:v>15.72</c:v>
                </c:pt>
                <c:pt idx="221">
                  <c:v>14.93</c:v>
                </c:pt>
                <c:pt idx="222">
                  <c:v>15.06</c:v>
                </c:pt>
                <c:pt idx="223">
                  <c:v>15.64</c:v>
                </c:pt>
                <c:pt idx="224">
                  <c:v>15.27</c:v>
                </c:pt>
                <c:pt idx="225">
                  <c:v>15.29</c:v>
                </c:pt>
                <c:pt idx="226">
                  <c:v>14.59</c:v>
                </c:pt>
                <c:pt idx="227">
                  <c:v>14.85</c:v>
                </c:pt>
                <c:pt idx="228">
                  <c:v>14.68</c:v>
                </c:pt>
                <c:pt idx="229">
                  <c:v>14.65</c:v>
                </c:pt>
                <c:pt idx="230">
                  <c:v>14.34</c:v>
                </c:pt>
                <c:pt idx="231">
                  <c:v>14.32</c:v>
                </c:pt>
                <c:pt idx="232">
                  <c:v>14.43</c:v>
                </c:pt>
                <c:pt idx="233">
                  <c:v>15</c:v>
                </c:pt>
                <c:pt idx="234">
                  <c:v>15.95</c:v>
                </c:pt>
                <c:pt idx="235">
                  <c:v>15.8</c:v>
                </c:pt>
                <c:pt idx="236">
                  <c:v>16.459999</c:v>
                </c:pt>
                <c:pt idx="237">
                  <c:v>16.309999000000001</c:v>
                </c:pt>
                <c:pt idx="238">
                  <c:v>16.639999</c:v>
                </c:pt>
                <c:pt idx="239">
                  <c:v>16.52</c:v>
                </c:pt>
                <c:pt idx="240">
                  <c:v>16.450001</c:v>
                </c:pt>
                <c:pt idx="241">
                  <c:v>16.73</c:v>
                </c:pt>
                <c:pt idx="242">
                  <c:v>16.920000000000002</c:v>
                </c:pt>
                <c:pt idx="243">
                  <c:v>16.809999000000001</c:v>
                </c:pt>
                <c:pt idx="244">
                  <c:v>17.389999</c:v>
                </c:pt>
                <c:pt idx="245">
                  <c:v>18.489999999999998</c:v>
                </c:pt>
                <c:pt idx="246">
                  <c:v>19.149999999999999</c:v>
                </c:pt>
                <c:pt idx="247">
                  <c:v>19.139999</c:v>
                </c:pt>
                <c:pt idx="248">
                  <c:v>18.489999999999998</c:v>
                </c:pt>
                <c:pt idx="249">
                  <c:v>18.43</c:v>
                </c:pt>
                <c:pt idx="250">
                  <c:v>18.48</c:v>
                </c:pt>
                <c:pt idx="251">
                  <c:v>18.459999</c:v>
                </c:pt>
                <c:pt idx="252">
                  <c:v>19.120000999999998</c:v>
                </c:pt>
              </c:numCache>
            </c:numRef>
          </c:val>
          <c:smooth val="0"/>
          <c:extLst>
            <c:ext xmlns:c16="http://schemas.microsoft.com/office/drawing/2014/chart" uri="{C3380CC4-5D6E-409C-BE32-E72D297353CC}">
              <c16:uniqueId val="{00000000-79E8-4CBF-9578-531A8C54AFDB}"/>
            </c:ext>
          </c:extLst>
        </c:ser>
        <c:dLbls>
          <c:showLegendKey val="0"/>
          <c:showVal val="0"/>
          <c:showCatName val="0"/>
          <c:showSerName val="0"/>
          <c:showPercent val="0"/>
          <c:showBubbleSize val="0"/>
        </c:dLbls>
        <c:smooth val="0"/>
        <c:axId val="918164736"/>
        <c:axId val="1015040416"/>
      </c:lineChart>
      <c:dateAx>
        <c:axId val="918164736"/>
        <c:scaling>
          <c:orientation val="minMax"/>
        </c:scaling>
        <c:delete val="0"/>
        <c:axPos val="b"/>
        <c:numFmt formatCode="[$-409]mmm\-yy;@"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1015040416"/>
        <c:crosses val="autoZero"/>
        <c:auto val="1"/>
        <c:lblOffset val="100"/>
        <c:baseTimeUnit val="days"/>
        <c:majorUnit val="3"/>
        <c:majorTimeUnit val="months"/>
      </c:dateAx>
      <c:valAx>
        <c:axId val="1015040416"/>
        <c:scaling>
          <c:orientation val="minMax"/>
        </c:scaling>
        <c:delete val="0"/>
        <c:axPos val="l"/>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918164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00387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Sheet1!$AW$6:$AW$11</c:f>
              <c:numCache>
                <c:formatCode>General</c:formatCode>
                <c:ptCount val="6"/>
                <c:pt idx="0">
                  <c:v>2015</c:v>
                </c:pt>
                <c:pt idx="1">
                  <c:v>2016</c:v>
                </c:pt>
                <c:pt idx="2">
                  <c:v>2017</c:v>
                </c:pt>
                <c:pt idx="3">
                  <c:v>2018</c:v>
                </c:pt>
                <c:pt idx="4">
                  <c:v>2019</c:v>
                </c:pt>
                <c:pt idx="5">
                  <c:v>2020</c:v>
                </c:pt>
              </c:numCache>
            </c:numRef>
          </c:cat>
          <c:val>
            <c:numRef>
              <c:f>Sheet1!$AX$6:$AX$11</c:f>
              <c:numCache>
                <c:formatCode>General</c:formatCode>
                <c:ptCount val="6"/>
                <c:pt idx="0">
                  <c:v>318</c:v>
                </c:pt>
                <c:pt idx="1">
                  <c:v>433</c:v>
                </c:pt>
                <c:pt idx="2">
                  <c:v>303</c:v>
                </c:pt>
                <c:pt idx="3">
                  <c:v>474</c:v>
                </c:pt>
                <c:pt idx="4">
                  <c:v>959</c:v>
                </c:pt>
                <c:pt idx="5" formatCode="#,##0">
                  <c:v>1918</c:v>
                </c:pt>
              </c:numCache>
            </c:numRef>
          </c:val>
          <c:extLst>
            <c:ext xmlns:c16="http://schemas.microsoft.com/office/drawing/2014/chart" uri="{C3380CC4-5D6E-409C-BE32-E72D297353CC}">
              <c16:uniqueId val="{00000000-1512-4D91-A228-03B89BD56D91}"/>
            </c:ext>
          </c:extLst>
        </c:ser>
        <c:dLbls>
          <c:dLblPos val="outEnd"/>
          <c:showLegendKey val="0"/>
          <c:showVal val="1"/>
          <c:showCatName val="0"/>
          <c:showSerName val="0"/>
          <c:showPercent val="0"/>
          <c:showBubbleSize val="0"/>
        </c:dLbls>
        <c:gapWidth val="80"/>
        <c:overlap val="-27"/>
        <c:axId val="1995759760"/>
        <c:axId val="1726679664"/>
      </c:barChart>
      <c:catAx>
        <c:axId val="199575976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Bookman Old Style" panose="02050604050505020204" pitchFamily="18" charset="0"/>
                <a:ea typeface="+mn-ea"/>
                <a:cs typeface="+mn-cs"/>
              </a:defRPr>
            </a:pPr>
            <a:endParaRPr lang="en-US"/>
          </a:p>
        </c:txPr>
        <c:crossAx val="1726679664"/>
        <c:crosses val="autoZero"/>
        <c:auto val="1"/>
        <c:lblAlgn val="ctr"/>
        <c:lblOffset val="100"/>
        <c:noMultiLvlLbl val="0"/>
      </c:catAx>
      <c:valAx>
        <c:axId val="1726679664"/>
        <c:scaling>
          <c:orientation val="minMax"/>
        </c:scaling>
        <c:delete val="1"/>
        <c:axPos val="l"/>
        <c:numFmt formatCode="General" sourceLinked="1"/>
        <c:majorTickMark val="none"/>
        <c:minorTickMark val="none"/>
        <c:tickLblPos val="nextTo"/>
        <c:crossAx val="19957597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Bookman Old Style" charset="0"/>
              <a:ea typeface="Bookman Old Style" charset="0"/>
              <a:cs typeface="Bookman Old Style" charset="0"/>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0189327595124E-2"/>
          <c:y val="6.7841847396150248E-2"/>
          <c:w val="0.86229962134480975"/>
          <c:h val="0.78592813426178409"/>
        </c:manualLayout>
      </c:layout>
      <c:areaChart>
        <c:grouping val="stacked"/>
        <c:varyColors val="0"/>
        <c:ser>
          <c:idx val="0"/>
          <c:order val="0"/>
          <c:spPr>
            <a:solidFill>
              <a:srgbClr val="003876"/>
            </a:solidFill>
            <a:ln>
              <a:noFill/>
            </a:ln>
            <a:effectLst/>
          </c:spPr>
          <c:cat>
            <c:numRef>
              <c:f>Sheet1!$F$4:$F$419</c:f>
              <c:numCache>
                <c:formatCode>m/d/yyyy</c:formatCode>
                <c:ptCount val="416"/>
                <c:pt idx="0">
                  <c:v>44257</c:v>
                </c:pt>
                <c:pt idx="1">
                  <c:v>44256</c:v>
                </c:pt>
                <c:pt idx="2">
                  <c:v>44255</c:v>
                </c:pt>
                <c:pt idx="3">
                  <c:v>44254</c:v>
                </c:pt>
                <c:pt idx="4">
                  <c:v>44253</c:v>
                </c:pt>
                <c:pt idx="5">
                  <c:v>44252</c:v>
                </c:pt>
                <c:pt idx="6">
                  <c:v>44251</c:v>
                </c:pt>
                <c:pt idx="7">
                  <c:v>44250</c:v>
                </c:pt>
                <c:pt idx="8">
                  <c:v>44249</c:v>
                </c:pt>
                <c:pt idx="9">
                  <c:v>44248</c:v>
                </c:pt>
                <c:pt idx="10">
                  <c:v>44247</c:v>
                </c:pt>
                <c:pt idx="11">
                  <c:v>44246</c:v>
                </c:pt>
                <c:pt idx="12">
                  <c:v>44245</c:v>
                </c:pt>
                <c:pt idx="13">
                  <c:v>44244</c:v>
                </c:pt>
                <c:pt idx="14">
                  <c:v>44243</c:v>
                </c:pt>
                <c:pt idx="15">
                  <c:v>44242</c:v>
                </c:pt>
                <c:pt idx="16">
                  <c:v>44241</c:v>
                </c:pt>
                <c:pt idx="17">
                  <c:v>44240</c:v>
                </c:pt>
                <c:pt idx="18">
                  <c:v>44239</c:v>
                </c:pt>
                <c:pt idx="19">
                  <c:v>44238</c:v>
                </c:pt>
                <c:pt idx="20">
                  <c:v>44237</c:v>
                </c:pt>
                <c:pt idx="21">
                  <c:v>44236</c:v>
                </c:pt>
                <c:pt idx="22">
                  <c:v>44235</c:v>
                </c:pt>
                <c:pt idx="23">
                  <c:v>44234</c:v>
                </c:pt>
                <c:pt idx="24">
                  <c:v>44233</c:v>
                </c:pt>
                <c:pt idx="25">
                  <c:v>44232</c:v>
                </c:pt>
                <c:pt idx="26">
                  <c:v>44231</c:v>
                </c:pt>
                <c:pt idx="27">
                  <c:v>44230</c:v>
                </c:pt>
                <c:pt idx="28">
                  <c:v>44229</c:v>
                </c:pt>
                <c:pt idx="29">
                  <c:v>44228</c:v>
                </c:pt>
                <c:pt idx="30">
                  <c:v>44227</c:v>
                </c:pt>
                <c:pt idx="31">
                  <c:v>44226</c:v>
                </c:pt>
                <c:pt idx="32">
                  <c:v>44225</c:v>
                </c:pt>
                <c:pt idx="33">
                  <c:v>44224</c:v>
                </c:pt>
                <c:pt idx="34">
                  <c:v>44223</c:v>
                </c:pt>
                <c:pt idx="35">
                  <c:v>44222</c:v>
                </c:pt>
                <c:pt idx="36">
                  <c:v>44221</c:v>
                </c:pt>
                <c:pt idx="37">
                  <c:v>44220</c:v>
                </c:pt>
                <c:pt idx="38">
                  <c:v>44219</c:v>
                </c:pt>
                <c:pt idx="39">
                  <c:v>44218</c:v>
                </c:pt>
                <c:pt idx="40">
                  <c:v>44217</c:v>
                </c:pt>
                <c:pt idx="41">
                  <c:v>44216</c:v>
                </c:pt>
                <c:pt idx="42">
                  <c:v>44215</c:v>
                </c:pt>
                <c:pt idx="43">
                  <c:v>44214</c:v>
                </c:pt>
                <c:pt idx="44">
                  <c:v>44213</c:v>
                </c:pt>
                <c:pt idx="45">
                  <c:v>44212</c:v>
                </c:pt>
                <c:pt idx="46">
                  <c:v>44211</c:v>
                </c:pt>
                <c:pt idx="47">
                  <c:v>44210</c:v>
                </c:pt>
                <c:pt idx="48">
                  <c:v>44209</c:v>
                </c:pt>
                <c:pt idx="49">
                  <c:v>44208</c:v>
                </c:pt>
                <c:pt idx="50">
                  <c:v>44207</c:v>
                </c:pt>
                <c:pt idx="51">
                  <c:v>44206</c:v>
                </c:pt>
                <c:pt idx="52">
                  <c:v>44205</c:v>
                </c:pt>
                <c:pt idx="53">
                  <c:v>44204</c:v>
                </c:pt>
                <c:pt idx="54">
                  <c:v>44203</c:v>
                </c:pt>
                <c:pt idx="55">
                  <c:v>44202</c:v>
                </c:pt>
                <c:pt idx="56">
                  <c:v>44201</c:v>
                </c:pt>
                <c:pt idx="57">
                  <c:v>44200</c:v>
                </c:pt>
                <c:pt idx="58">
                  <c:v>44199</c:v>
                </c:pt>
                <c:pt idx="59">
                  <c:v>44198</c:v>
                </c:pt>
                <c:pt idx="60">
                  <c:v>44197</c:v>
                </c:pt>
                <c:pt idx="61">
                  <c:v>44196</c:v>
                </c:pt>
                <c:pt idx="62">
                  <c:v>44195</c:v>
                </c:pt>
                <c:pt idx="63">
                  <c:v>44194</c:v>
                </c:pt>
                <c:pt idx="64">
                  <c:v>44193</c:v>
                </c:pt>
                <c:pt idx="65">
                  <c:v>44192</c:v>
                </c:pt>
                <c:pt idx="66">
                  <c:v>44191</c:v>
                </c:pt>
                <c:pt idx="67">
                  <c:v>44190</c:v>
                </c:pt>
                <c:pt idx="68">
                  <c:v>44189</c:v>
                </c:pt>
                <c:pt idx="69">
                  <c:v>44188</c:v>
                </c:pt>
                <c:pt idx="70">
                  <c:v>44187</c:v>
                </c:pt>
                <c:pt idx="71">
                  <c:v>44186</c:v>
                </c:pt>
                <c:pt idx="72">
                  <c:v>44185</c:v>
                </c:pt>
                <c:pt idx="73">
                  <c:v>44184</c:v>
                </c:pt>
                <c:pt idx="74">
                  <c:v>44183</c:v>
                </c:pt>
                <c:pt idx="75">
                  <c:v>44182</c:v>
                </c:pt>
                <c:pt idx="76">
                  <c:v>44181</c:v>
                </c:pt>
                <c:pt idx="77">
                  <c:v>44180</c:v>
                </c:pt>
                <c:pt idx="78">
                  <c:v>44179</c:v>
                </c:pt>
                <c:pt idx="79">
                  <c:v>44178</c:v>
                </c:pt>
                <c:pt idx="80">
                  <c:v>44177</c:v>
                </c:pt>
                <c:pt idx="81">
                  <c:v>44176</c:v>
                </c:pt>
                <c:pt idx="82">
                  <c:v>44175</c:v>
                </c:pt>
                <c:pt idx="83">
                  <c:v>44174</c:v>
                </c:pt>
                <c:pt idx="84">
                  <c:v>44173</c:v>
                </c:pt>
                <c:pt idx="85">
                  <c:v>44172</c:v>
                </c:pt>
                <c:pt idx="86">
                  <c:v>44171</c:v>
                </c:pt>
                <c:pt idx="87">
                  <c:v>44170</c:v>
                </c:pt>
                <c:pt idx="88">
                  <c:v>44169</c:v>
                </c:pt>
                <c:pt idx="89">
                  <c:v>44168</c:v>
                </c:pt>
                <c:pt idx="90">
                  <c:v>44167</c:v>
                </c:pt>
                <c:pt idx="91">
                  <c:v>44166</c:v>
                </c:pt>
                <c:pt idx="92">
                  <c:v>44165</c:v>
                </c:pt>
                <c:pt idx="93">
                  <c:v>44164</c:v>
                </c:pt>
                <c:pt idx="94">
                  <c:v>44163</c:v>
                </c:pt>
                <c:pt idx="95">
                  <c:v>44162</c:v>
                </c:pt>
                <c:pt idx="96">
                  <c:v>44161</c:v>
                </c:pt>
                <c:pt idx="97">
                  <c:v>44160</c:v>
                </c:pt>
                <c:pt idx="98">
                  <c:v>44159</c:v>
                </c:pt>
                <c:pt idx="99">
                  <c:v>44158</c:v>
                </c:pt>
                <c:pt idx="100">
                  <c:v>44157</c:v>
                </c:pt>
                <c:pt idx="101">
                  <c:v>44156</c:v>
                </c:pt>
                <c:pt idx="102">
                  <c:v>44155</c:v>
                </c:pt>
                <c:pt idx="103">
                  <c:v>44154</c:v>
                </c:pt>
                <c:pt idx="104">
                  <c:v>44153</c:v>
                </c:pt>
                <c:pt idx="105">
                  <c:v>44152</c:v>
                </c:pt>
                <c:pt idx="106">
                  <c:v>44151</c:v>
                </c:pt>
                <c:pt idx="107">
                  <c:v>44150</c:v>
                </c:pt>
                <c:pt idx="108">
                  <c:v>44149</c:v>
                </c:pt>
                <c:pt idx="109">
                  <c:v>44148</c:v>
                </c:pt>
                <c:pt idx="110">
                  <c:v>44147</c:v>
                </c:pt>
                <c:pt idx="111">
                  <c:v>44146</c:v>
                </c:pt>
                <c:pt idx="112">
                  <c:v>44145</c:v>
                </c:pt>
                <c:pt idx="113">
                  <c:v>44144</c:v>
                </c:pt>
                <c:pt idx="114">
                  <c:v>44143</c:v>
                </c:pt>
                <c:pt idx="115">
                  <c:v>44142</c:v>
                </c:pt>
                <c:pt idx="116">
                  <c:v>44141</c:v>
                </c:pt>
                <c:pt idx="117">
                  <c:v>44140</c:v>
                </c:pt>
                <c:pt idx="118">
                  <c:v>44139</c:v>
                </c:pt>
                <c:pt idx="119">
                  <c:v>44138</c:v>
                </c:pt>
                <c:pt idx="120">
                  <c:v>44137</c:v>
                </c:pt>
                <c:pt idx="121">
                  <c:v>44136</c:v>
                </c:pt>
                <c:pt idx="122">
                  <c:v>44135</c:v>
                </c:pt>
                <c:pt idx="123">
                  <c:v>44134</c:v>
                </c:pt>
                <c:pt idx="124">
                  <c:v>44133</c:v>
                </c:pt>
                <c:pt idx="125">
                  <c:v>44132</c:v>
                </c:pt>
                <c:pt idx="126">
                  <c:v>44131</c:v>
                </c:pt>
                <c:pt idx="127">
                  <c:v>44130</c:v>
                </c:pt>
                <c:pt idx="128">
                  <c:v>44129</c:v>
                </c:pt>
                <c:pt idx="129">
                  <c:v>44128</c:v>
                </c:pt>
                <c:pt idx="130">
                  <c:v>44127</c:v>
                </c:pt>
                <c:pt idx="131">
                  <c:v>44126</c:v>
                </c:pt>
                <c:pt idx="132">
                  <c:v>44125</c:v>
                </c:pt>
                <c:pt idx="133">
                  <c:v>44124</c:v>
                </c:pt>
                <c:pt idx="134">
                  <c:v>44123</c:v>
                </c:pt>
                <c:pt idx="135">
                  <c:v>44122</c:v>
                </c:pt>
                <c:pt idx="136">
                  <c:v>44121</c:v>
                </c:pt>
                <c:pt idx="137">
                  <c:v>44120</c:v>
                </c:pt>
                <c:pt idx="138">
                  <c:v>44119</c:v>
                </c:pt>
                <c:pt idx="139">
                  <c:v>44118</c:v>
                </c:pt>
                <c:pt idx="140">
                  <c:v>44117</c:v>
                </c:pt>
                <c:pt idx="141">
                  <c:v>44116</c:v>
                </c:pt>
                <c:pt idx="142">
                  <c:v>44115</c:v>
                </c:pt>
                <c:pt idx="143">
                  <c:v>44114</c:v>
                </c:pt>
                <c:pt idx="144">
                  <c:v>44113</c:v>
                </c:pt>
                <c:pt idx="145">
                  <c:v>44112</c:v>
                </c:pt>
                <c:pt idx="146">
                  <c:v>44111</c:v>
                </c:pt>
                <c:pt idx="147">
                  <c:v>44110</c:v>
                </c:pt>
                <c:pt idx="148">
                  <c:v>44109</c:v>
                </c:pt>
                <c:pt idx="149">
                  <c:v>44108</c:v>
                </c:pt>
                <c:pt idx="150">
                  <c:v>44107</c:v>
                </c:pt>
                <c:pt idx="151">
                  <c:v>44106</c:v>
                </c:pt>
                <c:pt idx="152">
                  <c:v>44105</c:v>
                </c:pt>
                <c:pt idx="153">
                  <c:v>44104</c:v>
                </c:pt>
                <c:pt idx="154">
                  <c:v>44103</c:v>
                </c:pt>
                <c:pt idx="155">
                  <c:v>44102</c:v>
                </c:pt>
                <c:pt idx="156">
                  <c:v>44101</c:v>
                </c:pt>
                <c:pt idx="157">
                  <c:v>44100</c:v>
                </c:pt>
                <c:pt idx="158">
                  <c:v>44099</c:v>
                </c:pt>
                <c:pt idx="159">
                  <c:v>44098</c:v>
                </c:pt>
                <c:pt idx="160">
                  <c:v>44097</c:v>
                </c:pt>
                <c:pt idx="161">
                  <c:v>44096</c:v>
                </c:pt>
                <c:pt idx="162">
                  <c:v>44095</c:v>
                </c:pt>
                <c:pt idx="163">
                  <c:v>44094</c:v>
                </c:pt>
                <c:pt idx="164">
                  <c:v>44093</c:v>
                </c:pt>
                <c:pt idx="165">
                  <c:v>44092</c:v>
                </c:pt>
                <c:pt idx="166">
                  <c:v>44091</c:v>
                </c:pt>
                <c:pt idx="167">
                  <c:v>44090</c:v>
                </c:pt>
                <c:pt idx="168">
                  <c:v>44089</c:v>
                </c:pt>
                <c:pt idx="169">
                  <c:v>44088</c:v>
                </c:pt>
                <c:pt idx="170">
                  <c:v>44087</c:v>
                </c:pt>
                <c:pt idx="171">
                  <c:v>44086</c:v>
                </c:pt>
                <c:pt idx="172">
                  <c:v>44085</c:v>
                </c:pt>
                <c:pt idx="173">
                  <c:v>44084</c:v>
                </c:pt>
                <c:pt idx="174">
                  <c:v>44083</c:v>
                </c:pt>
                <c:pt idx="175">
                  <c:v>44082</c:v>
                </c:pt>
                <c:pt idx="176">
                  <c:v>44081</c:v>
                </c:pt>
                <c:pt idx="177">
                  <c:v>44080</c:v>
                </c:pt>
                <c:pt idx="178">
                  <c:v>44079</c:v>
                </c:pt>
                <c:pt idx="179">
                  <c:v>44078</c:v>
                </c:pt>
                <c:pt idx="180">
                  <c:v>44077</c:v>
                </c:pt>
                <c:pt idx="181">
                  <c:v>44076</c:v>
                </c:pt>
                <c:pt idx="182">
                  <c:v>44075</c:v>
                </c:pt>
                <c:pt idx="183">
                  <c:v>44074</c:v>
                </c:pt>
                <c:pt idx="184">
                  <c:v>44073</c:v>
                </c:pt>
                <c:pt idx="185">
                  <c:v>44072</c:v>
                </c:pt>
                <c:pt idx="186">
                  <c:v>44071</c:v>
                </c:pt>
                <c:pt idx="187">
                  <c:v>44070</c:v>
                </c:pt>
                <c:pt idx="188">
                  <c:v>44069</c:v>
                </c:pt>
                <c:pt idx="189">
                  <c:v>44068</c:v>
                </c:pt>
                <c:pt idx="190">
                  <c:v>44067</c:v>
                </c:pt>
                <c:pt idx="191">
                  <c:v>44066</c:v>
                </c:pt>
                <c:pt idx="192">
                  <c:v>44065</c:v>
                </c:pt>
                <c:pt idx="193">
                  <c:v>44064</c:v>
                </c:pt>
                <c:pt idx="194">
                  <c:v>44063</c:v>
                </c:pt>
                <c:pt idx="195">
                  <c:v>44062</c:v>
                </c:pt>
                <c:pt idx="196">
                  <c:v>44061</c:v>
                </c:pt>
                <c:pt idx="197">
                  <c:v>44060</c:v>
                </c:pt>
                <c:pt idx="198">
                  <c:v>44059</c:v>
                </c:pt>
                <c:pt idx="199">
                  <c:v>44058</c:v>
                </c:pt>
                <c:pt idx="200">
                  <c:v>44057</c:v>
                </c:pt>
                <c:pt idx="201">
                  <c:v>44056</c:v>
                </c:pt>
                <c:pt idx="202">
                  <c:v>44055</c:v>
                </c:pt>
                <c:pt idx="203">
                  <c:v>44054</c:v>
                </c:pt>
                <c:pt idx="204">
                  <c:v>44053</c:v>
                </c:pt>
                <c:pt idx="205">
                  <c:v>44052</c:v>
                </c:pt>
                <c:pt idx="206">
                  <c:v>44051</c:v>
                </c:pt>
                <c:pt idx="207">
                  <c:v>44050</c:v>
                </c:pt>
                <c:pt idx="208">
                  <c:v>44049</c:v>
                </c:pt>
                <c:pt idx="209">
                  <c:v>44048</c:v>
                </c:pt>
                <c:pt idx="210">
                  <c:v>44047</c:v>
                </c:pt>
                <c:pt idx="211">
                  <c:v>44046</c:v>
                </c:pt>
                <c:pt idx="212">
                  <c:v>44045</c:v>
                </c:pt>
                <c:pt idx="213">
                  <c:v>44044</c:v>
                </c:pt>
                <c:pt idx="214">
                  <c:v>44043</c:v>
                </c:pt>
                <c:pt idx="215">
                  <c:v>44042</c:v>
                </c:pt>
                <c:pt idx="216">
                  <c:v>44041</c:v>
                </c:pt>
                <c:pt idx="217">
                  <c:v>44040</c:v>
                </c:pt>
                <c:pt idx="218">
                  <c:v>44039</c:v>
                </c:pt>
                <c:pt idx="219">
                  <c:v>44038</c:v>
                </c:pt>
                <c:pt idx="220">
                  <c:v>44037</c:v>
                </c:pt>
                <c:pt idx="221">
                  <c:v>44036</c:v>
                </c:pt>
                <c:pt idx="222">
                  <c:v>44035</c:v>
                </c:pt>
                <c:pt idx="223">
                  <c:v>44034</c:v>
                </c:pt>
                <c:pt idx="224">
                  <c:v>44033</c:v>
                </c:pt>
                <c:pt idx="225">
                  <c:v>44032</c:v>
                </c:pt>
                <c:pt idx="226">
                  <c:v>44031</c:v>
                </c:pt>
                <c:pt idx="227">
                  <c:v>44030</c:v>
                </c:pt>
                <c:pt idx="228">
                  <c:v>44029</c:v>
                </c:pt>
                <c:pt idx="229">
                  <c:v>44028</c:v>
                </c:pt>
                <c:pt idx="230">
                  <c:v>44027</c:v>
                </c:pt>
                <c:pt idx="231">
                  <c:v>44026</c:v>
                </c:pt>
                <c:pt idx="232">
                  <c:v>44025</c:v>
                </c:pt>
                <c:pt idx="233">
                  <c:v>44024</c:v>
                </c:pt>
                <c:pt idx="234">
                  <c:v>44023</c:v>
                </c:pt>
                <c:pt idx="235">
                  <c:v>44022</c:v>
                </c:pt>
                <c:pt idx="236">
                  <c:v>44021</c:v>
                </c:pt>
                <c:pt idx="237">
                  <c:v>44020</c:v>
                </c:pt>
                <c:pt idx="238">
                  <c:v>44019</c:v>
                </c:pt>
                <c:pt idx="239">
                  <c:v>44018</c:v>
                </c:pt>
                <c:pt idx="240">
                  <c:v>44017</c:v>
                </c:pt>
                <c:pt idx="241">
                  <c:v>44016</c:v>
                </c:pt>
                <c:pt idx="242">
                  <c:v>44015</c:v>
                </c:pt>
                <c:pt idx="243">
                  <c:v>44014</c:v>
                </c:pt>
                <c:pt idx="244">
                  <c:v>44013</c:v>
                </c:pt>
                <c:pt idx="245">
                  <c:v>44012</c:v>
                </c:pt>
                <c:pt idx="246">
                  <c:v>44011</c:v>
                </c:pt>
                <c:pt idx="247">
                  <c:v>44010</c:v>
                </c:pt>
                <c:pt idx="248">
                  <c:v>44009</c:v>
                </c:pt>
                <c:pt idx="249">
                  <c:v>44008</c:v>
                </c:pt>
                <c:pt idx="250">
                  <c:v>44007</c:v>
                </c:pt>
                <c:pt idx="251">
                  <c:v>44006</c:v>
                </c:pt>
                <c:pt idx="252">
                  <c:v>44005</c:v>
                </c:pt>
                <c:pt idx="253">
                  <c:v>44004</c:v>
                </c:pt>
                <c:pt idx="254">
                  <c:v>44003</c:v>
                </c:pt>
                <c:pt idx="255">
                  <c:v>44002</c:v>
                </c:pt>
                <c:pt idx="256">
                  <c:v>44001</c:v>
                </c:pt>
                <c:pt idx="257">
                  <c:v>44000</c:v>
                </c:pt>
                <c:pt idx="258">
                  <c:v>43999</c:v>
                </c:pt>
                <c:pt idx="259">
                  <c:v>43998</c:v>
                </c:pt>
                <c:pt idx="260">
                  <c:v>43997</c:v>
                </c:pt>
                <c:pt idx="261">
                  <c:v>43996</c:v>
                </c:pt>
                <c:pt idx="262">
                  <c:v>43995</c:v>
                </c:pt>
                <c:pt idx="263">
                  <c:v>43994</c:v>
                </c:pt>
                <c:pt idx="264">
                  <c:v>43993</c:v>
                </c:pt>
                <c:pt idx="265">
                  <c:v>43992</c:v>
                </c:pt>
                <c:pt idx="266">
                  <c:v>43991</c:v>
                </c:pt>
                <c:pt idx="267">
                  <c:v>43990</c:v>
                </c:pt>
                <c:pt idx="268">
                  <c:v>43989</c:v>
                </c:pt>
                <c:pt idx="269">
                  <c:v>43988</c:v>
                </c:pt>
                <c:pt idx="270">
                  <c:v>43987</c:v>
                </c:pt>
                <c:pt idx="271">
                  <c:v>43986</c:v>
                </c:pt>
                <c:pt idx="272">
                  <c:v>43985</c:v>
                </c:pt>
                <c:pt idx="273">
                  <c:v>43984</c:v>
                </c:pt>
                <c:pt idx="274">
                  <c:v>43983</c:v>
                </c:pt>
                <c:pt idx="275">
                  <c:v>43982</c:v>
                </c:pt>
                <c:pt idx="276">
                  <c:v>43981</c:v>
                </c:pt>
                <c:pt idx="277">
                  <c:v>43980</c:v>
                </c:pt>
                <c:pt idx="278">
                  <c:v>43979</c:v>
                </c:pt>
                <c:pt idx="279">
                  <c:v>43978</c:v>
                </c:pt>
                <c:pt idx="280">
                  <c:v>43977</c:v>
                </c:pt>
                <c:pt idx="281">
                  <c:v>43976</c:v>
                </c:pt>
                <c:pt idx="282">
                  <c:v>43975</c:v>
                </c:pt>
                <c:pt idx="283">
                  <c:v>43974</c:v>
                </c:pt>
                <c:pt idx="284">
                  <c:v>43973</c:v>
                </c:pt>
                <c:pt idx="285">
                  <c:v>43972</c:v>
                </c:pt>
                <c:pt idx="286">
                  <c:v>43971</c:v>
                </c:pt>
                <c:pt idx="287">
                  <c:v>43970</c:v>
                </c:pt>
                <c:pt idx="288">
                  <c:v>43969</c:v>
                </c:pt>
                <c:pt idx="289">
                  <c:v>43968</c:v>
                </c:pt>
                <c:pt idx="290">
                  <c:v>43967</c:v>
                </c:pt>
                <c:pt idx="291">
                  <c:v>43966</c:v>
                </c:pt>
                <c:pt idx="292">
                  <c:v>43965</c:v>
                </c:pt>
                <c:pt idx="293">
                  <c:v>43964</c:v>
                </c:pt>
                <c:pt idx="294">
                  <c:v>43963</c:v>
                </c:pt>
                <c:pt idx="295">
                  <c:v>43962</c:v>
                </c:pt>
                <c:pt idx="296">
                  <c:v>43961</c:v>
                </c:pt>
                <c:pt idx="297">
                  <c:v>43960</c:v>
                </c:pt>
                <c:pt idx="298">
                  <c:v>43959</c:v>
                </c:pt>
                <c:pt idx="299">
                  <c:v>43958</c:v>
                </c:pt>
                <c:pt idx="300">
                  <c:v>43957</c:v>
                </c:pt>
                <c:pt idx="301">
                  <c:v>43956</c:v>
                </c:pt>
                <c:pt idx="302">
                  <c:v>43955</c:v>
                </c:pt>
                <c:pt idx="303">
                  <c:v>43954</c:v>
                </c:pt>
                <c:pt idx="304">
                  <c:v>43953</c:v>
                </c:pt>
                <c:pt idx="305">
                  <c:v>43952</c:v>
                </c:pt>
                <c:pt idx="306">
                  <c:v>43951</c:v>
                </c:pt>
                <c:pt idx="307">
                  <c:v>43950</c:v>
                </c:pt>
                <c:pt idx="308">
                  <c:v>43949</c:v>
                </c:pt>
                <c:pt idx="309">
                  <c:v>43948</c:v>
                </c:pt>
                <c:pt idx="310">
                  <c:v>43947</c:v>
                </c:pt>
                <c:pt idx="311">
                  <c:v>43946</c:v>
                </c:pt>
                <c:pt idx="312">
                  <c:v>43945</c:v>
                </c:pt>
                <c:pt idx="313">
                  <c:v>43944</c:v>
                </c:pt>
                <c:pt idx="314">
                  <c:v>43943</c:v>
                </c:pt>
                <c:pt idx="315">
                  <c:v>43942</c:v>
                </c:pt>
                <c:pt idx="316">
                  <c:v>43941</c:v>
                </c:pt>
                <c:pt idx="317">
                  <c:v>43940</c:v>
                </c:pt>
                <c:pt idx="318">
                  <c:v>43939</c:v>
                </c:pt>
                <c:pt idx="319">
                  <c:v>43938</c:v>
                </c:pt>
                <c:pt idx="320">
                  <c:v>43937</c:v>
                </c:pt>
                <c:pt idx="321">
                  <c:v>43936</c:v>
                </c:pt>
                <c:pt idx="322">
                  <c:v>43935</c:v>
                </c:pt>
                <c:pt idx="323">
                  <c:v>43934</c:v>
                </c:pt>
                <c:pt idx="324">
                  <c:v>43933</c:v>
                </c:pt>
                <c:pt idx="325">
                  <c:v>43932</c:v>
                </c:pt>
                <c:pt idx="326">
                  <c:v>43931</c:v>
                </c:pt>
                <c:pt idx="327">
                  <c:v>43930</c:v>
                </c:pt>
                <c:pt idx="328">
                  <c:v>43929</c:v>
                </c:pt>
                <c:pt idx="329">
                  <c:v>43928</c:v>
                </c:pt>
                <c:pt idx="330">
                  <c:v>43927</c:v>
                </c:pt>
                <c:pt idx="331">
                  <c:v>43926</c:v>
                </c:pt>
                <c:pt idx="332">
                  <c:v>43925</c:v>
                </c:pt>
                <c:pt idx="333">
                  <c:v>43924</c:v>
                </c:pt>
                <c:pt idx="334">
                  <c:v>43923</c:v>
                </c:pt>
                <c:pt idx="335">
                  <c:v>43922</c:v>
                </c:pt>
                <c:pt idx="336">
                  <c:v>43921</c:v>
                </c:pt>
                <c:pt idx="337">
                  <c:v>43920</c:v>
                </c:pt>
                <c:pt idx="338">
                  <c:v>43919</c:v>
                </c:pt>
                <c:pt idx="339">
                  <c:v>43918</c:v>
                </c:pt>
                <c:pt idx="340">
                  <c:v>43917</c:v>
                </c:pt>
                <c:pt idx="341">
                  <c:v>43916</c:v>
                </c:pt>
                <c:pt idx="342">
                  <c:v>43915</c:v>
                </c:pt>
                <c:pt idx="343">
                  <c:v>43914</c:v>
                </c:pt>
                <c:pt idx="344">
                  <c:v>43913</c:v>
                </c:pt>
                <c:pt idx="345">
                  <c:v>43912</c:v>
                </c:pt>
                <c:pt idx="346">
                  <c:v>43911</c:v>
                </c:pt>
                <c:pt idx="347">
                  <c:v>43910</c:v>
                </c:pt>
                <c:pt idx="348">
                  <c:v>43909</c:v>
                </c:pt>
                <c:pt idx="349">
                  <c:v>43908</c:v>
                </c:pt>
                <c:pt idx="350">
                  <c:v>43907</c:v>
                </c:pt>
                <c:pt idx="351">
                  <c:v>43906</c:v>
                </c:pt>
                <c:pt idx="352">
                  <c:v>43905</c:v>
                </c:pt>
                <c:pt idx="353">
                  <c:v>43904</c:v>
                </c:pt>
                <c:pt idx="354">
                  <c:v>43903</c:v>
                </c:pt>
                <c:pt idx="355">
                  <c:v>43902</c:v>
                </c:pt>
                <c:pt idx="356">
                  <c:v>43901</c:v>
                </c:pt>
                <c:pt idx="357">
                  <c:v>43900</c:v>
                </c:pt>
                <c:pt idx="358">
                  <c:v>43899</c:v>
                </c:pt>
                <c:pt idx="359">
                  <c:v>43898</c:v>
                </c:pt>
                <c:pt idx="360">
                  <c:v>43897</c:v>
                </c:pt>
                <c:pt idx="361">
                  <c:v>43896</c:v>
                </c:pt>
                <c:pt idx="362">
                  <c:v>43895</c:v>
                </c:pt>
                <c:pt idx="363">
                  <c:v>43894</c:v>
                </c:pt>
                <c:pt idx="364">
                  <c:v>43893</c:v>
                </c:pt>
                <c:pt idx="365">
                  <c:v>43892</c:v>
                </c:pt>
                <c:pt idx="366">
                  <c:v>43891</c:v>
                </c:pt>
                <c:pt idx="367">
                  <c:v>43885</c:v>
                </c:pt>
                <c:pt idx="368">
                  <c:v>43884</c:v>
                </c:pt>
                <c:pt idx="369">
                  <c:v>43883</c:v>
                </c:pt>
                <c:pt idx="370">
                  <c:v>43882</c:v>
                </c:pt>
                <c:pt idx="371">
                  <c:v>43881</c:v>
                </c:pt>
                <c:pt idx="372">
                  <c:v>43880</c:v>
                </c:pt>
                <c:pt idx="373">
                  <c:v>43879</c:v>
                </c:pt>
                <c:pt idx="374">
                  <c:v>43878</c:v>
                </c:pt>
                <c:pt idx="375">
                  <c:v>43877</c:v>
                </c:pt>
                <c:pt idx="376">
                  <c:v>43876</c:v>
                </c:pt>
                <c:pt idx="377">
                  <c:v>43875</c:v>
                </c:pt>
                <c:pt idx="378">
                  <c:v>43874</c:v>
                </c:pt>
                <c:pt idx="379">
                  <c:v>43873</c:v>
                </c:pt>
                <c:pt idx="380">
                  <c:v>43872</c:v>
                </c:pt>
                <c:pt idx="381">
                  <c:v>43871</c:v>
                </c:pt>
                <c:pt idx="382">
                  <c:v>43870</c:v>
                </c:pt>
                <c:pt idx="383">
                  <c:v>43869</c:v>
                </c:pt>
                <c:pt idx="384">
                  <c:v>43868</c:v>
                </c:pt>
                <c:pt idx="385">
                  <c:v>43867</c:v>
                </c:pt>
                <c:pt idx="386">
                  <c:v>43866</c:v>
                </c:pt>
                <c:pt idx="387">
                  <c:v>43865</c:v>
                </c:pt>
                <c:pt idx="388">
                  <c:v>43864</c:v>
                </c:pt>
                <c:pt idx="389">
                  <c:v>43863</c:v>
                </c:pt>
                <c:pt idx="390">
                  <c:v>43862</c:v>
                </c:pt>
                <c:pt idx="391">
                  <c:v>43861</c:v>
                </c:pt>
                <c:pt idx="392">
                  <c:v>43860</c:v>
                </c:pt>
                <c:pt idx="393">
                  <c:v>43859</c:v>
                </c:pt>
                <c:pt idx="394">
                  <c:v>43858</c:v>
                </c:pt>
                <c:pt idx="395">
                  <c:v>43857</c:v>
                </c:pt>
                <c:pt idx="396">
                  <c:v>43856</c:v>
                </c:pt>
                <c:pt idx="397">
                  <c:v>43855</c:v>
                </c:pt>
                <c:pt idx="398">
                  <c:v>43854</c:v>
                </c:pt>
                <c:pt idx="399">
                  <c:v>43853</c:v>
                </c:pt>
                <c:pt idx="400">
                  <c:v>43852</c:v>
                </c:pt>
                <c:pt idx="401">
                  <c:v>43851</c:v>
                </c:pt>
                <c:pt idx="402">
                  <c:v>43850</c:v>
                </c:pt>
                <c:pt idx="403">
                  <c:v>43849</c:v>
                </c:pt>
                <c:pt idx="404">
                  <c:v>43848</c:v>
                </c:pt>
                <c:pt idx="405">
                  <c:v>43847</c:v>
                </c:pt>
                <c:pt idx="406">
                  <c:v>43846</c:v>
                </c:pt>
                <c:pt idx="407">
                  <c:v>43845</c:v>
                </c:pt>
                <c:pt idx="408">
                  <c:v>43844</c:v>
                </c:pt>
                <c:pt idx="409">
                  <c:v>43843</c:v>
                </c:pt>
                <c:pt idx="410">
                  <c:v>43842</c:v>
                </c:pt>
                <c:pt idx="411">
                  <c:v>43841</c:v>
                </c:pt>
                <c:pt idx="412">
                  <c:v>43840</c:v>
                </c:pt>
                <c:pt idx="413">
                  <c:v>43839</c:v>
                </c:pt>
                <c:pt idx="414">
                  <c:v>43838</c:v>
                </c:pt>
                <c:pt idx="415">
                  <c:v>43837</c:v>
                </c:pt>
              </c:numCache>
            </c:numRef>
          </c:cat>
          <c:val>
            <c:numRef>
              <c:f>Sheet1!$G$4:$G$419</c:f>
              <c:numCache>
                <c:formatCode>General</c:formatCode>
                <c:ptCount val="416"/>
                <c:pt idx="0">
                  <c:v>0.74313399999999996</c:v>
                </c:pt>
                <c:pt idx="1">
                  <c:v>1.047418</c:v>
                </c:pt>
                <c:pt idx="2">
                  <c:v>1.190682</c:v>
                </c:pt>
                <c:pt idx="3">
                  <c:v>0.91728200000000004</c:v>
                </c:pt>
                <c:pt idx="4">
                  <c:v>1.0963480000000001</c:v>
                </c:pt>
                <c:pt idx="5">
                  <c:v>1.0511490000000001</c:v>
                </c:pt>
                <c:pt idx="6">
                  <c:v>0.80223</c:v>
                </c:pt>
                <c:pt idx="7">
                  <c:v>0.71472500000000005</c:v>
                </c:pt>
                <c:pt idx="8">
                  <c:v>0.96328000000000003</c:v>
                </c:pt>
                <c:pt idx="9">
                  <c:v>1.1154790000000001</c:v>
                </c:pt>
                <c:pt idx="10">
                  <c:v>0.94223800000000002</c:v>
                </c:pt>
                <c:pt idx="11">
                  <c:v>1.0594520000000001</c:v>
                </c:pt>
                <c:pt idx="12">
                  <c:v>0.91482300000000005</c:v>
                </c:pt>
                <c:pt idx="13">
                  <c:v>0.77342200000000005</c:v>
                </c:pt>
                <c:pt idx="14">
                  <c:v>0.73882499999999995</c:v>
                </c:pt>
                <c:pt idx="15">
                  <c:v>0.96769300000000003</c:v>
                </c:pt>
                <c:pt idx="16">
                  <c:v>0.94645800000000002</c:v>
                </c:pt>
                <c:pt idx="17">
                  <c:v>0.90069600000000005</c:v>
                </c:pt>
                <c:pt idx="18">
                  <c:v>1.1514200000000001</c:v>
                </c:pt>
                <c:pt idx="19">
                  <c:v>1.0345139999999999</c:v>
                </c:pt>
                <c:pt idx="20">
                  <c:v>0.73500900000000002</c:v>
                </c:pt>
                <c:pt idx="21">
                  <c:v>0.61761900000000003</c:v>
                </c:pt>
                <c:pt idx="22">
                  <c:v>0.86478299999999997</c:v>
                </c:pt>
                <c:pt idx="23">
                  <c:v>0.85463599999999995</c:v>
                </c:pt>
                <c:pt idx="24">
                  <c:v>0.705951</c:v>
                </c:pt>
                <c:pt idx="25">
                  <c:v>0.86862399999999995</c:v>
                </c:pt>
                <c:pt idx="26">
                  <c:v>0.77806500000000001</c:v>
                </c:pt>
                <c:pt idx="27">
                  <c:v>0.61861500000000003</c:v>
                </c:pt>
                <c:pt idx="28">
                  <c:v>0.493338</c:v>
                </c:pt>
                <c:pt idx="29">
                  <c:v>0.62898900000000002</c:v>
                </c:pt>
                <c:pt idx="30">
                  <c:v>0.859039</c:v>
                </c:pt>
                <c:pt idx="31">
                  <c:v>0.61748899999999995</c:v>
                </c:pt>
                <c:pt idx="32">
                  <c:v>0.77468800000000004</c:v>
                </c:pt>
                <c:pt idx="33">
                  <c:v>0.75055799999999995</c:v>
                </c:pt>
                <c:pt idx="34">
                  <c:v>0.53693500000000005</c:v>
                </c:pt>
                <c:pt idx="35">
                  <c:v>0.46893299999999999</c:v>
                </c:pt>
                <c:pt idx="36">
                  <c:v>0.70170900000000003</c:v>
                </c:pt>
                <c:pt idx="37">
                  <c:v>0.83811599999999997</c:v>
                </c:pt>
                <c:pt idx="38">
                  <c:v>0.60352700000000004</c:v>
                </c:pt>
                <c:pt idx="39">
                  <c:v>0.75502800000000003</c:v>
                </c:pt>
                <c:pt idx="40">
                  <c:v>0.72897800000000001</c:v>
                </c:pt>
                <c:pt idx="41">
                  <c:v>0.54233799999999999</c:v>
                </c:pt>
                <c:pt idx="42">
                  <c:v>0.56018999999999997</c:v>
                </c:pt>
                <c:pt idx="43">
                  <c:v>0.87804800000000005</c:v>
                </c:pt>
                <c:pt idx="44">
                  <c:v>0.81065399999999999</c:v>
                </c:pt>
                <c:pt idx="45">
                  <c:v>0.690438</c:v>
                </c:pt>
                <c:pt idx="46">
                  <c:v>0.90303900000000004</c:v>
                </c:pt>
                <c:pt idx="47">
                  <c:v>0.80368799999999996</c:v>
                </c:pt>
                <c:pt idx="48">
                  <c:v>0.56740100000000004</c:v>
                </c:pt>
                <c:pt idx="49">
                  <c:v>0.52011700000000005</c:v>
                </c:pt>
                <c:pt idx="50">
                  <c:v>0.70817699999999995</c:v>
                </c:pt>
                <c:pt idx="51">
                  <c:v>0.88653599999999999</c:v>
                </c:pt>
                <c:pt idx="52">
                  <c:v>0.70944399999999996</c:v>
                </c:pt>
                <c:pt idx="53">
                  <c:v>0.77247100000000002</c:v>
                </c:pt>
                <c:pt idx="54">
                  <c:v>0.77173400000000003</c:v>
                </c:pt>
                <c:pt idx="55">
                  <c:v>0.66585499999999997</c:v>
                </c:pt>
                <c:pt idx="56">
                  <c:v>0.766594</c:v>
                </c:pt>
                <c:pt idx="57">
                  <c:v>1.080346</c:v>
                </c:pt>
                <c:pt idx="58">
                  <c:v>1.3272889999999999</c:v>
                </c:pt>
                <c:pt idx="59">
                  <c:v>1.1928810000000001</c:v>
                </c:pt>
                <c:pt idx="60">
                  <c:v>0.80598999999999998</c:v>
                </c:pt>
                <c:pt idx="61">
                  <c:v>0.87440600000000002</c:v>
                </c:pt>
                <c:pt idx="62">
                  <c:v>1.1636960000000001</c:v>
                </c:pt>
                <c:pt idx="63">
                  <c:v>1.019347</c:v>
                </c:pt>
                <c:pt idx="64">
                  <c:v>1.1117509999999999</c:v>
                </c:pt>
                <c:pt idx="65">
                  <c:v>1.284599</c:v>
                </c:pt>
                <c:pt idx="66">
                  <c:v>1.128773</c:v>
                </c:pt>
                <c:pt idx="67">
                  <c:v>0.61646900000000004</c:v>
                </c:pt>
                <c:pt idx="68">
                  <c:v>0.84652000000000005</c:v>
                </c:pt>
                <c:pt idx="69">
                  <c:v>1.1911229999999999</c:v>
                </c:pt>
                <c:pt idx="70">
                  <c:v>0.99216700000000002</c:v>
                </c:pt>
                <c:pt idx="71">
                  <c:v>0.95478200000000002</c:v>
                </c:pt>
                <c:pt idx="72">
                  <c:v>1.064619</c:v>
                </c:pt>
                <c:pt idx="73">
                  <c:v>1.073563</c:v>
                </c:pt>
                <c:pt idx="74">
                  <c:v>1.0667469999999999</c:v>
                </c:pt>
                <c:pt idx="75">
                  <c:v>0.84693399999999996</c:v>
                </c:pt>
                <c:pt idx="76">
                  <c:v>0.64196600000000004</c:v>
                </c:pt>
                <c:pt idx="77">
                  <c:v>0.55202399999999996</c:v>
                </c:pt>
                <c:pt idx="78">
                  <c:v>0.75245099999999998</c:v>
                </c:pt>
                <c:pt idx="79">
                  <c:v>0.86501399999999995</c:v>
                </c:pt>
                <c:pt idx="80">
                  <c:v>0.66237999999999997</c:v>
                </c:pt>
                <c:pt idx="81">
                  <c:v>0.78748899999999999</c:v>
                </c:pt>
                <c:pt idx="82">
                  <c:v>0.75430699999999995</c:v>
                </c:pt>
                <c:pt idx="83">
                  <c:v>0.56437199999999998</c:v>
                </c:pt>
                <c:pt idx="84">
                  <c:v>0.50151299999999999</c:v>
                </c:pt>
                <c:pt idx="85">
                  <c:v>0.703546</c:v>
                </c:pt>
                <c:pt idx="86">
                  <c:v>0.83713700000000002</c:v>
                </c:pt>
                <c:pt idx="87">
                  <c:v>0.62943000000000005</c:v>
                </c:pt>
                <c:pt idx="88">
                  <c:v>0.75395100000000004</c:v>
                </c:pt>
                <c:pt idx="89">
                  <c:v>0.73804999999999998</c:v>
                </c:pt>
                <c:pt idx="90">
                  <c:v>0.63235600000000003</c:v>
                </c:pt>
                <c:pt idx="91">
                  <c:v>0.78028299999999995</c:v>
                </c:pt>
                <c:pt idx="92">
                  <c:v>0.98191200000000001</c:v>
                </c:pt>
                <c:pt idx="93">
                  <c:v>1.176091</c:v>
                </c:pt>
                <c:pt idx="94">
                  <c:v>0.96462999999999999</c:v>
                </c:pt>
                <c:pt idx="95">
                  <c:v>0.82039899999999999</c:v>
                </c:pt>
                <c:pt idx="96">
                  <c:v>0.56090200000000001</c:v>
                </c:pt>
                <c:pt idx="97">
                  <c:v>1.070967</c:v>
                </c:pt>
                <c:pt idx="98">
                  <c:v>0.91208999999999996</c:v>
                </c:pt>
                <c:pt idx="99">
                  <c:v>0.917354</c:v>
                </c:pt>
                <c:pt idx="100">
                  <c:v>1.0479339999999999</c:v>
                </c:pt>
                <c:pt idx="101">
                  <c:v>0.98436900000000005</c:v>
                </c:pt>
                <c:pt idx="102">
                  <c:v>1.019836</c:v>
                </c:pt>
                <c:pt idx="103">
                  <c:v>0.90733200000000003</c:v>
                </c:pt>
                <c:pt idx="104">
                  <c:v>0.70313499999999995</c:v>
                </c:pt>
                <c:pt idx="105">
                  <c:v>0.61149699999999996</c:v>
                </c:pt>
                <c:pt idx="106">
                  <c:v>0.88315699999999997</c:v>
                </c:pt>
                <c:pt idx="107">
                  <c:v>0.97829699999999997</c:v>
                </c:pt>
                <c:pt idx="108">
                  <c:v>0.69735999999999998</c:v>
                </c:pt>
                <c:pt idx="109">
                  <c:v>0.881579</c:v>
                </c:pt>
                <c:pt idx="110">
                  <c:v>0.86667899999999998</c:v>
                </c:pt>
                <c:pt idx="111">
                  <c:v>0.67463300000000004</c:v>
                </c:pt>
                <c:pt idx="112">
                  <c:v>0.59647499999999998</c:v>
                </c:pt>
                <c:pt idx="113">
                  <c:v>0.83660000000000001</c:v>
                </c:pt>
                <c:pt idx="114">
                  <c:v>0.97302</c:v>
                </c:pt>
                <c:pt idx="115">
                  <c:v>0.68995099999999998</c:v>
                </c:pt>
                <c:pt idx="116">
                  <c:v>0.89509099999999997</c:v>
                </c:pt>
                <c:pt idx="117">
                  <c:v>0.86710500000000001</c:v>
                </c:pt>
                <c:pt idx="118">
                  <c:v>0.63653300000000002</c:v>
                </c:pt>
                <c:pt idx="119">
                  <c:v>0.57582900000000004</c:v>
                </c:pt>
                <c:pt idx="120">
                  <c:v>0.84613799999999995</c:v>
                </c:pt>
                <c:pt idx="121">
                  <c:v>0.93609200000000004</c:v>
                </c:pt>
                <c:pt idx="122">
                  <c:v>0.61847600000000003</c:v>
                </c:pt>
                <c:pt idx="123">
                  <c:v>0.89271199999999995</c:v>
                </c:pt>
                <c:pt idx="124">
                  <c:v>0.87363599999999997</c:v>
                </c:pt>
                <c:pt idx="125">
                  <c:v>0.66695700000000002</c:v>
                </c:pt>
                <c:pt idx="126">
                  <c:v>0.64851700000000001</c:v>
                </c:pt>
                <c:pt idx="127">
                  <c:v>0.89873499999999995</c:v>
                </c:pt>
                <c:pt idx="128">
                  <c:v>0.98374499999999998</c:v>
                </c:pt>
                <c:pt idx="129">
                  <c:v>0.75528700000000004</c:v>
                </c:pt>
                <c:pt idx="130">
                  <c:v>0.95843699999999998</c:v>
                </c:pt>
                <c:pt idx="131">
                  <c:v>0.93438600000000005</c:v>
                </c:pt>
                <c:pt idx="132">
                  <c:v>0.69415000000000004</c:v>
                </c:pt>
                <c:pt idx="133">
                  <c:v>0.66248399999999996</c:v>
                </c:pt>
                <c:pt idx="134">
                  <c:v>0.92103100000000004</c:v>
                </c:pt>
                <c:pt idx="135">
                  <c:v>1.0315049999999999</c:v>
                </c:pt>
                <c:pt idx="136">
                  <c:v>0.78874299999999997</c:v>
                </c:pt>
                <c:pt idx="137">
                  <c:v>0.97304599999999997</c:v>
                </c:pt>
                <c:pt idx="138">
                  <c:v>0.95002399999999998</c:v>
                </c:pt>
                <c:pt idx="139">
                  <c:v>0.71794000000000002</c:v>
                </c:pt>
                <c:pt idx="140">
                  <c:v>0.680894</c:v>
                </c:pt>
                <c:pt idx="141">
                  <c:v>0.95843999999999996</c:v>
                </c:pt>
                <c:pt idx="142">
                  <c:v>0.98423400000000005</c:v>
                </c:pt>
                <c:pt idx="143">
                  <c:v>0.769868</c:v>
                </c:pt>
                <c:pt idx="144">
                  <c:v>0.96854499999999999</c:v>
                </c:pt>
                <c:pt idx="145">
                  <c:v>0.93691500000000005</c:v>
                </c:pt>
                <c:pt idx="146">
                  <c:v>0.66851899999999997</c:v>
                </c:pt>
                <c:pt idx="147">
                  <c:v>0.59076600000000001</c:v>
                </c:pt>
                <c:pt idx="148">
                  <c:v>0.81683799999999995</c:v>
                </c:pt>
                <c:pt idx="149">
                  <c:v>0.90091100000000002</c:v>
                </c:pt>
                <c:pt idx="150">
                  <c:v>0.67766099999999996</c:v>
                </c:pt>
                <c:pt idx="151">
                  <c:v>0.857186</c:v>
                </c:pt>
                <c:pt idx="152">
                  <c:v>0.855908</c:v>
                </c:pt>
                <c:pt idx="153">
                  <c:v>0.634046</c:v>
                </c:pt>
                <c:pt idx="154">
                  <c:v>0.56868799999999997</c:v>
                </c:pt>
                <c:pt idx="155">
                  <c:v>0.79769900000000005</c:v>
                </c:pt>
                <c:pt idx="156">
                  <c:v>0.87303799999999998</c:v>
                </c:pt>
                <c:pt idx="157">
                  <c:v>0.65934999999999999</c:v>
                </c:pt>
                <c:pt idx="158">
                  <c:v>0.82632899999999998</c:v>
                </c:pt>
                <c:pt idx="159">
                  <c:v>0.82631600000000005</c:v>
                </c:pt>
                <c:pt idx="160">
                  <c:v>0.60872599999999999</c:v>
                </c:pt>
                <c:pt idx="161">
                  <c:v>0.54974100000000004</c:v>
                </c:pt>
                <c:pt idx="162">
                  <c:v>0.76993599999999995</c:v>
                </c:pt>
                <c:pt idx="163">
                  <c:v>0.84796800000000006</c:v>
                </c:pt>
                <c:pt idx="164">
                  <c:v>0.638575</c:v>
                </c:pt>
                <c:pt idx="165">
                  <c:v>0.81221399999999999</c:v>
                </c:pt>
                <c:pt idx="166">
                  <c:v>0.78474600000000005</c:v>
                </c:pt>
                <c:pt idx="167">
                  <c:v>0.577847</c:v>
                </c:pt>
                <c:pt idx="168">
                  <c:v>0.52238300000000004</c:v>
                </c:pt>
                <c:pt idx="169">
                  <c:v>0.72955800000000004</c:v>
                </c:pt>
                <c:pt idx="170">
                  <c:v>0.80984999999999996</c:v>
                </c:pt>
                <c:pt idx="171">
                  <c:v>0.613703</c:v>
                </c:pt>
                <c:pt idx="172">
                  <c:v>0.73135300000000003</c:v>
                </c:pt>
                <c:pt idx="173">
                  <c:v>0.75505100000000003</c:v>
                </c:pt>
                <c:pt idx="174">
                  <c:v>0.616923</c:v>
                </c:pt>
                <c:pt idx="175">
                  <c:v>0.70407500000000001</c:v>
                </c:pt>
                <c:pt idx="176">
                  <c:v>0.93530800000000003</c:v>
                </c:pt>
                <c:pt idx="177">
                  <c:v>0.68962999999999997</c:v>
                </c:pt>
                <c:pt idx="178">
                  <c:v>0.66464000000000001</c:v>
                </c:pt>
                <c:pt idx="179">
                  <c:v>0.96867300000000001</c:v>
                </c:pt>
                <c:pt idx="180">
                  <c:v>0.87769799999999998</c:v>
                </c:pt>
                <c:pt idx="181">
                  <c:v>0.57813099999999995</c:v>
                </c:pt>
                <c:pt idx="182">
                  <c:v>0.51606799999999997</c:v>
                </c:pt>
                <c:pt idx="183">
                  <c:v>0.71117799999999998</c:v>
                </c:pt>
                <c:pt idx="184">
                  <c:v>0.80769500000000005</c:v>
                </c:pt>
                <c:pt idx="185">
                  <c:v>0.59173399999999998</c:v>
                </c:pt>
                <c:pt idx="186">
                  <c:v>0.738873</c:v>
                </c:pt>
                <c:pt idx="187">
                  <c:v>0.72106000000000003</c:v>
                </c:pt>
                <c:pt idx="188">
                  <c:v>0.54004300000000005</c:v>
                </c:pt>
                <c:pt idx="189">
                  <c:v>0.52318600000000004</c:v>
                </c:pt>
                <c:pt idx="190">
                  <c:v>0.72678799999999999</c:v>
                </c:pt>
                <c:pt idx="191">
                  <c:v>0.84180600000000005</c:v>
                </c:pt>
                <c:pt idx="192">
                  <c:v>0.62582199999999999</c:v>
                </c:pt>
                <c:pt idx="193">
                  <c:v>0.76446800000000004</c:v>
                </c:pt>
                <c:pt idx="194">
                  <c:v>0.77237999999999996</c:v>
                </c:pt>
                <c:pt idx="195">
                  <c:v>0.58671799999999996</c:v>
                </c:pt>
                <c:pt idx="196">
                  <c:v>0.56594599999999995</c:v>
                </c:pt>
                <c:pt idx="197">
                  <c:v>0.77331899999999998</c:v>
                </c:pt>
                <c:pt idx="198">
                  <c:v>0.86294899999999997</c:v>
                </c:pt>
                <c:pt idx="199">
                  <c:v>0.68989500000000004</c:v>
                </c:pt>
                <c:pt idx="200">
                  <c:v>0.783744</c:v>
                </c:pt>
                <c:pt idx="201">
                  <c:v>0.76182099999999997</c:v>
                </c:pt>
                <c:pt idx="202">
                  <c:v>0.59074899999999997</c:v>
                </c:pt>
                <c:pt idx="203">
                  <c:v>0.55942000000000003</c:v>
                </c:pt>
                <c:pt idx="204">
                  <c:v>0.76186100000000001</c:v>
                </c:pt>
                <c:pt idx="205">
                  <c:v>0.831789</c:v>
                </c:pt>
                <c:pt idx="206">
                  <c:v>0.68321200000000004</c:v>
                </c:pt>
                <c:pt idx="207">
                  <c:v>0.76254699999999997</c:v>
                </c:pt>
                <c:pt idx="208">
                  <c:v>0.74359900000000001</c:v>
                </c:pt>
                <c:pt idx="209">
                  <c:v>0.59573900000000002</c:v>
                </c:pt>
                <c:pt idx="210">
                  <c:v>0.543601</c:v>
                </c:pt>
                <c:pt idx="211">
                  <c:v>0.73723499999999997</c:v>
                </c:pt>
                <c:pt idx="212">
                  <c:v>0.79986100000000004</c:v>
                </c:pt>
                <c:pt idx="213">
                  <c:v>0.70903300000000002</c:v>
                </c:pt>
                <c:pt idx="214">
                  <c:v>0.76732</c:v>
                </c:pt>
                <c:pt idx="215">
                  <c:v>0.71831</c:v>
                </c:pt>
                <c:pt idx="216">
                  <c:v>0.57320000000000004</c:v>
                </c:pt>
                <c:pt idx="217">
                  <c:v>0.53675600000000001</c:v>
                </c:pt>
                <c:pt idx="218">
                  <c:v>0.70004299999999997</c:v>
                </c:pt>
                <c:pt idx="219">
                  <c:v>0.75120500000000001</c:v>
                </c:pt>
                <c:pt idx="220">
                  <c:v>0.64902700000000002</c:v>
                </c:pt>
                <c:pt idx="221">
                  <c:v>0.72477000000000003</c:v>
                </c:pt>
                <c:pt idx="222">
                  <c:v>0.70481499999999997</c:v>
                </c:pt>
                <c:pt idx="223">
                  <c:v>0.57095099999999999</c:v>
                </c:pt>
                <c:pt idx="224">
                  <c:v>0.53042100000000003</c:v>
                </c:pt>
                <c:pt idx="225">
                  <c:v>0.69533</c:v>
                </c:pt>
                <c:pt idx="226">
                  <c:v>0.74742200000000003</c:v>
                </c:pt>
                <c:pt idx="227">
                  <c:v>0.64665399999999995</c:v>
                </c:pt>
                <c:pt idx="228">
                  <c:v>0.72037799999999996</c:v>
                </c:pt>
                <c:pt idx="229">
                  <c:v>0.70616400000000001</c:v>
                </c:pt>
                <c:pt idx="230">
                  <c:v>0.58928499999999995</c:v>
                </c:pt>
                <c:pt idx="231">
                  <c:v>0.54026799999999997</c:v>
                </c:pt>
                <c:pt idx="232">
                  <c:v>0.69798499999999997</c:v>
                </c:pt>
                <c:pt idx="233">
                  <c:v>0.75454500000000002</c:v>
                </c:pt>
                <c:pt idx="234">
                  <c:v>0.65628399999999998</c:v>
                </c:pt>
                <c:pt idx="235">
                  <c:v>0.71112399999999998</c:v>
                </c:pt>
                <c:pt idx="236">
                  <c:v>0.70965299999999998</c:v>
                </c:pt>
                <c:pt idx="237">
                  <c:v>0.632498</c:v>
                </c:pt>
                <c:pt idx="238">
                  <c:v>0.64176100000000003</c:v>
                </c:pt>
                <c:pt idx="239">
                  <c:v>0.75555499999999998</c:v>
                </c:pt>
                <c:pt idx="240">
                  <c:v>0.73212299999999997</c:v>
                </c:pt>
                <c:pt idx="241">
                  <c:v>0.466669</c:v>
                </c:pt>
                <c:pt idx="242">
                  <c:v>0.71898799999999996</c:v>
                </c:pt>
                <c:pt idx="243">
                  <c:v>0.76476100000000002</c:v>
                </c:pt>
                <c:pt idx="244">
                  <c:v>0.62651599999999996</c:v>
                </c:pt>
                <c:pt idx="245">
                  <c:v>0.500054</c:v>
                </c:pt>
                <c:pt idx="246">
                  <c:v>0.62523499999999999</c:v>
                </c:pt>
                <c:pt idx="247">
                  <c:v>0.63380999999999998</c:v>
                </c:pt>
                <c:pt idx="248">
                  <c:v>0.54630999999999996</c:v>
                </c:pt>
                <c:pt idx="249">
                  <c:v>0.63298399999999999</c:v>
                </c:pt>
                <c:pt idx="250">
                  <c:v>0.62362399999999996</c:v>
                </c:pt>
                <c:pt idx="251">
                  <c:v>0.49482599999999999</c:v>
                </c:pt>
                <c:pt idx="252">
                  <c:v>0.47142099999999998</c:v>
                </c:pt>
                <c:pt idx="253">
                  <c:v>0.60753999999999997</c:v>
                </c:pt>
                <c:pt idx="254">
                  <c:v>0.59045599999999998</c:v>
                </c:pt>
                <c:pt idx="255">
                  <c:v>0.50712900000000005</c:v>
                </c:pt>
                <c:pt idx="256">
                  <c:v>0.58790799999999999</c:v>
                </c:pt>
                <c:pt idx="257">
                  <c:v>0.57651399999999997</c:v>
                </c:pt>
                <c:pt idx="258">
                  <c:v>0.44182900000000003</c:v>
                </c:pt>
                <c:pt idx="259">
                  <c:v>0.41792400000000002</c:v>
                </c:pt>
                <c:pt idx="260">
                  <c:v>0.534528</c:v>
                </c:pt>
                <c:pt idx="261">
                  <c:v>0.54404600000000003</c:v>
                </c:pt>
                <c:pt idx="262">
                  <c:v>0.43711899999999998</c:v>
                </c:pt>
                <c:pt idx="263">
                  <c:v>0.51930399999999999</c:v>
                </c:pt>
                <c:pt idx="264">
                  <c:v>0.50220900000000002</c:v>
                </c:pt>
                <c:pt idx="265">
                  <c:v>0.38696900000000001</c:v>
                </c:pt>
                <c:pt idx="266">
                  <c:v>0.33838200000000002</c:v>
                </c:pt>
                <c:pt idx="267">
                  <c:v>0.43041400000000002</c:v>
                </c:pt>
                <c:pt idx="268">
                  <c:v>0.44125500000000001</c:v>
                </c:pt>
                <c:pt idx="269">
                  <c:v>0.353016</c:v>
                </c:pt>
                <c:pt idx="270">
                  <c:v>0.41967500000000002</c:v>
                </c:pt>
                <c:pt idx="271">
                  <c:v>0.39188200000000001</c:v>
                </c:pt>
                <c:pt idx="272">
                  <c:v>0.30443599999999998</c:v>
                </c:pt>
                <c:pt idx="273">
                  <c:v>0.26774199999999998</c:v>
                </c:pt>
                <c:pt idx="274">
                  <c:v>0.35326099999999999</c:v>
                </c:pt>
                <c:pt idx="275">
                  <c:v>0.35294700000000001</c:v>
                </c:pt>
                <c:pt idx="276">
                  <c:v>0.26886700000000002</c:v>
                </c:pt>
                <c:pt idx="277">
                  <c:v>0.32713300000000001</c:v>
                </c:pt>
                <c:pt idx="278">
                  <c:v>0.32177600000000001</c:v>
                </c:pt>
                <c:pt idx="279">
                  <c:v>0.26117000000000001</c:v>
                </c:pt>
                <c:pt idx="280">
                  <c:v>0.264843</c:v>
                </c:pt>
                <c:pt idx="281">
                  <c:v>0.34076899999999999</c:v>
                </c:pt>
                <c:pt idx="282">
                  <c:v>0.26745099999999999</c:v>
                </c:pt>
                <c:pt idx="283">
                  <c:v>0.25319000000000003</c:v>
                </c:pt>
                <c:pt idx="284">
                  <c:v>0.34867300000000001</c:v>
                </c:pt>
                <c:pt idx="285">
                  <c:v>0.31844899999999998</c:v>
                </c:pt>
                <c:pt idx="286">
                  <c:v>0.23036699999999999</c:v>
                </c:pt>
                <c:pt idx="287">
                  <c:v>0.19047700000000001</c:v>
                </c:pt>
                <c:pt idx="288">
                  <c:v>0.244176</c:v>
                </c:pt>
                <c:pt idx="289">
                  <c:v>0.253807</c:v>
                </c:pt>
                <c:pt idx="290">
                  <c:v>0.19334000000000001</c:v>
                </c:pt>
                <c:pt idx="291">
                  <c:v>0.250467</c:v>
                </c:pt>
                <c:pt idx="292">
                  <c:v>0.234928</c:v>
                </c:pt>
                <c:pt idx="293">
                  <c:v>0.17666699999999999</c:v>
                </c:pt>
                <c:pt idx="294">
                  <c:v>0.16320499999999999</c:v>
                </c:pt>
                <c:pt idx="295">
                  <c:v>0.215645</c:v>
                </c:pt>
                <c:pt idx="296">
                  <c:v>0.20081499999999999</c:v>
                </c:pt>
                <c:pt idx="297">
                  <c:v>0.16958000000000001</c:v>
                </c:pt>
                <c:pt idx="298">
                  <c:v>0.215444</c:v>
                </c:pt>
                <c:pt idx="299">
                  <c:v>0.190863</c:v>
                </c:pt>
                <c:pt idx="300">
                  <c:v>0.14040900000000001</c:v>
                </c:pt>
                <c:pt idx="301">
                  <c:v>0.13060099999999999</c:v>
                </c:pt>
                <c:pt idx="302">
                  <c:v>0.163692</c:v>
                </c:pt>
                <c:pt idx="303">
                  <c:v>0.17025399999999999</c:v>
                </c:pt>
                <c:pt idx="304">
                  <c:v>0.13426099999999999</c:v>
                </c:pt>
                <c:pt idx="305">
                  <c:v>0.17156299999999999</c:v>
                </c:pt>
                <c:pt idx="306">
                  <c:v>0.154695</c:v>
                </c:pt>
                <c:pt idx="307">
                  <c:v>0.119629</c:v>
                </c:pt>
                <c:pt idx="308">
                  <c:v>0.110913</c:v>
                </c:pt>
                <c:pt idx="309">
                  <c:v>0.119854</c:v>
                </c:pt>
                <c:pt idx="310">
                  <c:v>0.12887499999999999</c:v>
                </c:pt>
                <c:pt idx="311">
                  <c:v>0.11445900000000001</c:v>
                </c:pt>
                <c:pt idx="312">
                  <c:v>0.123464</c:v>
                </c:pt>
                <c:pt idx="313">
                  <c:v>0.111627</c:v>
                </c:pt>
                <c:pt idx="314">
                  <c:v>9.8968E-2</c:v>
                </c:pt>
                <c:pt idx="315">
                  <c:v>9.2858999999999997E-2</c:v>
                </c:pt>
                <c:pt idx="316">
                  <c:v>9.9344000000000002E-2</c:v>
                </c:pt>
                <c:pt idx="317">
                  <c:v>0.105382</c:v>
                </c:pt>
                <c:pt idx="318">
                  <c:v>9.7236000000000003E-2</c:v>
                </c:pt>
                <c:pt idx="319">
                  <c:v>0.10638499999999999</c:v>
                </c:pt>
                <c:pt idx="320">
                  <c:v>9.5085000000000003E-2</c:v>
                </c:pt>
                <c:pt idx="321">
                  <c:v>9.0784000000000004E-2</c:v>
                </c:pt>
                <c:pt idx="322">
                  <c:v>8.7534000000000001E-2</c:v>
                </c:pt>
                <c:pt idx="323">
                  <c:v>0.102184</c:v>
                </c:pt>
                <c:pt idx="324">
                  <c:v>9.0509999999999993E-2</c:v>
                </c:pt>
                <c:pt idx="325">
                  <c:v>9.3645000000000006E-2</c:v>
                </c:pt>
                <c:pt idx="326">
                  <c:v>0.108977</c:v>
                </c:pt>
                <c:pt idx="327">
                  <c:v>0.10409</c:v>
                </c:pt>
                <c:pt idx="328">
                  <c:v>9.4931000000000001E-2</c:v>
                </c:pt>
                <c:pt idx="329">
                  <c:v>9.7129999999999994E-2</c:v>
                </c:pt>
                <c:pt idx="330">
                  <c:v>0.10831</c:v>
                </c:pt>
                <c:pt idx="331">
                  <c:v>0.122029</c:v>
                </c:pt>
                <c:pt idx="332">
                  <c:v>0.118302</c:v>
                </c:pt>
                <c:pt idx="333">
                  <c:v>0.12976299999999999</c:v>
                </c:pt>
                <c:pt idx="334">
                  <c:v>0.12402100000000001</c:v>
                </c:pt>
                <c:pt idx="335">
                  <c:v>0.13602300000000001</c:v>
                </c:pt>
                <c:pt idx="336">
                  <c:v>0.14634800000000001</c:v>
                </c:pt>
                <c:pt idx="337">
                  <c:v>0.15407999999999999</c:v>
                </c:pt>
                <c:pt idx="338">
                  <c:v>0.180002</c:v>
                </c:pt>
                <c:pt idx="339">
                  <c:v>0.184027</c:v>
                </c:pt>
                <c:pt idx="340">
                  <c:v>0.19964399999999999</c:v>
                </c:pt>
                <c:pt idx="341">
                  <c:v>0.20385800000000001</c:v>
                </c:pt>
                <c:pt idx="342">
                  <c:v>0.239234</c:v>
                </c:pt>
                <c:pt idx="343">
                  <c:v>0.27901799999999999</c:v>
                </c:pt>
                <c:pt idx="344">
                  <c:v>0.33143099999999998</c:v>
                </c:pt>
                <c:pt idx="345">
                  <c:v>0.45451599999999998</c:v>
                </c:pt>
                <c:pt idx="346">
                  <c:v>0.54813199999999995</c:v>
                </c:pt>
                <c:pt idx="347">
                  <c:v>0.593167</c:v>
                </c:pt>
                <c:pt idx="348">
                  <c:v>0.62088299999999996</c:v>
                </c:pt>
                <c:pt idx="349">
                  <c:v>0.77963099999999996</c:v>
                </c:pt>
                <c:pt idx="350">
                  <c:v>0.95369899999999996</c:v>
                </c:pt>
                <c:pt idx="351">
                  <c:v>1.2578229999999999</c:v>
                </c:pt>
                <c:pt idx="352">
                  <c:v>1.5191920000000001</c:v>
                </c:pt>
                <c:pt idx="353">
                  <c:v>1.4855529999999999</c:v>
                </c:pt>
                <c:pt idx="354">
                  <c:v>1.714372</c:v>
                </c:pt>
                <c:pt idx="355">
                  <c:v>1.788456</c:v>
                </c:pt>
                <c:pt idx="356">
                  <c:v>1.7026859999999999</c:v>
                </c:pt>
                <c:pt idx="357">
                  <c:v>1.6172200000000001</c:v>
                </c:pt>
                <c:pt idx="358">
                  <c:v>1.9093629999999999</c:v>
                </c:pt>
                <c:pt idx="359">
                  <c:v>2.1198670000000002</c:v>
                </c:pt>
                <c:pt idx="360">
                  <c:v>1.844811</c:v>
                </c:pt>
                <c:pt idx="361">
                  <c:v>2.1985169999999998</c:v>
                </c:pt>
                <c:pt idx="362">
                  <c:v>2.1300150000000002</c:v>
                </c:pt>
                <c:pt idx="363">
                  <c:v>1.8774010000000001</c:v>
                </c:pt>
                <c:pt idx="364">
                  <c:v>1.7363930000000001</c:v>
                </c:pt>
                <c:pt idx="365">
                  <c:v>2.0896409999999999</c:v>
                </c:pt>
                <c:pt idx="366">
                  <c:v>2.2805219999999999</c:v>
                </c:pt>
                <c:pt idx="367">
                  <c:v>2.0755539999999999</c:v>
                </c:pt>
                <c:pt idx="368">
                  <c:v>1.9198029999999999</c:v>
                </c:pt>
                <c:pt idx="369">
                  <c:v>2.267382</c:v>
                </c:pt>
                <c:pt idx="370">
                  <c:v>2.3803589999999999</c:v>
                </c:pt>
                <c:pt idx="371">
                  <c:v>1.951535</c:v>
                </c:pt>
                <c:pt idx="372">
                  <c:v>2.4294889999999998</c:v>
                </c:pt>
                <c:pt idx="373">
                  <c:v>2.358511</c:v>
                </c:pt>
                <c:pt idx="374">
                  <c:v>2.1298620000000001</c:v>
                </c:pt>
                <c:pt idx="375">
                  <c:v>2.1903000000000001</c:v>
                </c:pt>
                <c:pt idx="376">
                  <c:v>2.4949219999999999</c:v>
                </c:pt>
                <c:pt idx="377">
                  <c:v>2.1986569999999999</c:v>
                </c:pt>
                <c:pt idx="378">
                  <c:v>1.972248</c:v>
                </c:pt>
                <c:pt idx="379">
                  <c:v>2.5075880000000002</c:v>
                </c:pt>
                <c:pt idx="380">
                  <c:v>2.4151850000000001</c:v>
                </c:pt>
                <c:pt idx="381">
                  <c:v>2.0383749999999998</c:v>
                </c:pt>
                <c:pt idx="382">
                  <c:v>1.814047</c:v>
                </c:pt>
                <c:pt idx="383">
                  <c:v>2.1649509999999998</c:v>
                </c:pt>
                <c:pt idx="384">
                  <c:v>2.2248260000000002</c:v>
                </c:pt>
                <c:pt idx="385">
                  <c:v>1.770241</c:v>
                </c:pt>
                <c:pt idx="386">
                  <c:v>2.2715510000000001</c:v>
                </c:pt>
                <c:pt idx="387">
                  <c:v>2.1678570000000001</c:v>
                </c:pt>
                <c:pt idx="388">
                  <c:v>1.843877</c:v>
                </c:pt>
                <c:pt idx="389">
                  <c:v>1.6777979999999999</c:v>
                </c:pt>
                <c:pt idx="390">
                  <c:v>2.0547249999999999</c:v>
                </c:pt>
                <c:pt idx="391">
                  <c:v>1.9481379999999999</c:v>
                </c:pt>
                <c:pt idx="392">
                  <c:v>1.6588860000000001</c:v>
                </c:pt>
                <c:pt idx="393">
                  <c:v>2.1590470000000002</c:v>
                </c:pt>
                <c:pt idx="394">
                  <c:v>2.0854680000000001</c:v>
                </c:pt>
                <c:pt idx="395">
                  <c:v>1.7771710000000001</c:v>
                </c:pt>
                <c:pt idx="396">
                  <c:v>1.643435</c:v>
                </c:pt>
                <c:pt idx="397">
                  <c:v>2.0046089999999999</c:v>
                </c:pt>
                <c:pt idx="398">
                  <c:v>2.136584</c:v>
                </c:pt>
                <c:pt idx="399">
                  <c:v>1.6451960000000001</c:v>
                </c:pt>
                <c:pt idx="400">
                  <c:v>2.1450629999999999</c:v>
                </c:pt>
                <c:pt idx="401">
                  <c:v>2.1004010000000002</c:v>
                </c:pt>
                <c:pt idx="402">
                  <c:v>1.801444</c:v>
                </c:pt>
                <c:pt idx="403">
                  <c:v>1.8704590000000001</c:v>
                </c:pt>
                <c:pt idx="404">
                  <c:v>2.298616</c:v>
                </c:pt>
                <c:pt idx="405">
                  <c:v>2.0002599999999999</c:v>
                </c:pt>
                <c:pt idx="406">
                  <c:v>1.7818929999999999</c:v>
                </c:pt>
                <c:pt idx="407">
                  <c:v>2.3470749999999998</c:v>
                </c:pt>
                <c:pt idx="408">
                  <c:v>2.2426560000000002</c:v>
                </c:pt>
                <c:pt idx="409">
                  <c:v>1.876782</c:v>
                </c:pt>
                <c:pt idx="410">
                  <c:v>1.6912050000000001</c:v>
                </c:pt>
                <c:pt idx="411">
                  <c:v>1.992453</c:v>
                </c:pt>
                <c:pt idx="412">
                  <c:v>2.1837339999999998</c:v>
                </c:pt>
                <c:pt idx="413">
                  <c:v>1.6879740000000001</c:v>
                </c:pt>
                <c:pt idx="414">
                  <c:v>2.072543</c:v>
                </c:pt>
                <c:pt idx="415">
                  <c:v>2.0344720000000001</c:v>
                </c:pt>
              </c:numCache>
            </c:numRef>
          </c:val>
          <c:extLst>
            <c:ext xmlns:c16="http://schemas.microsoft.com/office/drawing/2014/chart" uri="{C3380CC4-5D6E-409C-BE32-E72D297353CC}">
              <c16:uniqueId val="{00000000-D9E7-4E5A-9723-7B8B63FEDD74}"/>
            </c:ext>
          </c:extLst>
        </c:ser>
        <c:dLbls>
          <c:showLegendKey val="0"/>
          <c:showVal val="0"/>
          <c:showCatName val="0"/>
          <c:showSerName val="0"/>
          <c:showPercent val="0"/>
          <c:showBubbleSize val="0"/>
        </c:dLbls>
        <c:axId val="439846255"/>
        <c:axId val="430714655"/>
      </c:areaChart>
      <c:dateAx>
        <c:axId val="439846255"/>
        <c:scaling>
          <c:orientation val="minMax"/>
        </c:scaling>
        <c:delete val="0"/>
        <c:axPos val="b"/>
        <c:numFmt formatCode="[$-409]mmm\-yy;@"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430714655"/>
        <c:crosses val="autoZero"/>
        <c:auto val="1"/>
        <c:lblOffset val="100"/>
        <c:baseTimeUnit val="days"/>
        <c:majorUnit val="3"/>
        <c:majorTimeUnit val="months"/>
        <c:minorUnit val="1"/>
        <c:minorTimeUnit val="months"/>
      </c:dateAx>
      <c:valAx>
        <c:axId val="43071465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439846255"/>
        <c:crosses val="autoZero"/>
        <c:crossBetween val="midCat"/>
        <c:majorUnit val="1"/>
      </c:valAx>
      <c:spPr>
        <a:noFill/>
        <a:ln w="25400">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61AADF"/>
            </a:solidFill>
            <a:ln>
              <a:noFill/>
            </a:ln>
            <a:effectLst/>
          </c:spPr>
          <c:invertIfNegative val="0"/>
          <c:dPt>
            <c:idx val="0"/>
            <c:invertIfNegative val="0"/>
            <c:bubble3D val="0"/>
            <c:spPr>
              <a:solidFill>
                <a:srgbClr val="003876"/>
              </a:solidFill>
              <a:ln>
                <a:noFill/>
              </a:ln>
              <a:effectLst/>
            </c:spPr>
            <c:extLst>
              <c:ext xmlns:c16="http://schemas.microsoft.com/office/drawing/2014/chart" uri="{C3380CC4-5D6E-409C-BE32-E72D297353CC}">
                <c16:uniqueId val="{00000002-B7A0-4EEE-963E-33538636305B}"/>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Sheet1!$AN$7:$AN$12</c:f>
              <c:strCache>
                <c:ptCount val="6"/>
                <c:pt idx="0">
                  <c:v>2020</c:v>
                </c:pt>
                <c:pt idx="1">
                  <c:v>2021E</c:v>
                </c:pt>
                <c:pt idx="2">
                  <c:v>2022E</c:v>
                </c:pt>
                <c:pt idx="3">
                  <c:v>2023E</c:v>
                </c:pt>
                <c:pt idx="4">
                  <c:v>2024E</c:v>
                </c:pt>
                <c:pt idx="5">
                  <c:v>2025E</c:v>
                </c:pt>
              </c:strCache>
            </c:strRef>
          </c:cat>
          <c:val>
            <c:numRef>
              <c:f>Sheet1!$AO$7:$AO$12</c:f>
              <c:numCache>
                <c:formatCode>0%</c:formatCode>
                <c:ptCount val="6"/>
                <c:pt idx="0">
                  <c:v>-0.54</c:v>
                </c:pt>
                <c:pt idx="1">
                  <c:v>0.5</c:v>
                </c:pt>
                <c:pt idx="2">
                  <c:v>0.1</c:v>
                </c:pt>
                <c:pt idx="3">
                  <c:v>7.0000000000000007E-2</c:v>
                </c:pt>
                <c:pt idx="4">
                  <c:v>0.03</c:v>
                </c:pt>
                <c:pt idx="5">
                  <c:v>0.03</c:v>
                </c:pt>
              </c:numCache>
            </c:numRef>
          </c:val>
          <c:extLst>
            <c:ext xmlns:c16="http://schemas.microsoft.com/office/drawing/2014/chart" uri="{C3380CC4-5D6E-409C-BE32-E72D297353CC}">
              <c16:uniqueId val="{00000000-B7A0-4EEE-963E-33538636305B}"/>
            </c:ext>
          </c:extLst>
        </c:ser>
        <c:dLbls>
          <c:dLblPos val="outEnd"/>
          <c:showLegendKey val="0"/>
          <c:showVal val="1"/>
          <c:showCatName val="0"/>
          <c:showSerName val="0"/>
          <c:showPercent val="0"/>
          <c:showBubbleSize val="0"/>
        </c:dLbls>
        <c:gapWidth val="80"/>
        <c:overlap val="-27"/>
        <c:axId val="705672351"/>
        <c:axId val="609945967"/>
      </c:barChart>
      <c:catAx>
        <c:axId val="705672351"/>
        <c:scaling>
          <c:orientation val="minMax"/>
        </c:scaling>
        <c:delete val="0"/>
        <c:axPos val="b"/>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609945967"/>
        <c:crosses val="autoZero"/>
        <c:auto val="1"/>
        <c:lblAlgn val="ctr"/>
        <c:lblOffset val="100"/>
        <c:noMultiLvlLbl val="0"/>
      </c:catAx>
      <c:valAx>
        <c:axId val="609945967"/>
        <c:scaling>
          <c:orientation val="minMax"/>
          <c:min val="-0.8"/>
        </c:scaling>
        <c:delete val="1"/>
        <c:axPos val="l"/>
        <c:numFmt formatCode="0%" sourceLinked="1"/>
        <c:majorTickMark val="out"/>
        <c:minorTickMark val="none"/>
        <c:tickLblPos val="nextTo"/>
        <c:crossAx val="705672351"/>
        <c:crosses val="autoZero"/>
        <c:crossBetween val="between"/>
      </c:valAx>
      <c:spPr>
        <a:noFill/>
        <a:ln w="25400">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Bookman Old Style" charset="0"/>
              <a:ea typeface="Bookman Old Style" charset="0"/>
              <a:cs typeface="Bookman Old Style" charset="0"/>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10.xml><?xml version="1.0" encoding="utf-8"?>
<cs:colorStyle xmlns:cs="http://schemas.microsoft.com/office/drawing/2012/chartStyle" xmlns:a="http://schemas.openxmlformats.org/drawingml/2006/main" meth="withinLinear" id="15">
  <a:schemeClr val="accent2"/>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withinLinear" id="15">
  <a:schemeClr val="accent2"/>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withinLinear" id="15">
  <a:schemeClr val="accent2"/>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withinLinear" id="15">
  <a:schemeClr val="accent2"/>
</cs:colorStyle>
</file>

<file path=ppt/charts/colors24.xml><?xml version="1.0" encoding="utf-8"?>
<cs:colorStyle xmlns:cs="http://schemas.microsoft.com/office/drawing/2012/chartStyle" xmlns:a="http://schemas.openxmlformats.org/drawingml/2006/main" meth="withinLinear" id="15">
  <a:schemeClr val="accent2"/>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0.70448</cdr:x>
      <cdr:y>0.47762</cdr:y>
    </cdr:from>
    <cdr:to>
      <cdr:x>0.73227</cdr:x>
      <cdr:y>0.57949</cdr:y>
    </cdr:to>
    <cdr:cxnSp macro="">
      <cdr:nvCxnSpPr>
        <cdr:cNvPr id="2" name="Straight Arrow Connector 1">
          <a:extLst xmlns:a="http://schemas.openxmlformats.org/drawingml/2006/main">
            <a:ext uri="{FF2B5EF4-FFF2-40B4-BE49-F238E27FC236}">
              <a16:creationId xmlns:a16="http://schemas.microsoft.com/office/drawing/2014/main" id="{CEEDC7EF-07D1-4097-88FA-38F437DD3CD8}"/>
            </a:ext>
          </a:extLst>
        </cdr:cNvPr>
        <cdr:cNvCxnSpPr>
          <a:cxnSpLocks xmlns:a="http://schemas.openxmlformats.org/drawingml/2006/main"/>
        </cdr:cNvCxnSpPr>
      </cdr:nvCxnSpPr>
      <cdr:spPr>
        <a:xfrm xmlns:a="http://schemas.openxmlformats.org/drawingml/2006/main" flipH="1" flipV="1">
          <a:off x="2815054" y="1026330"/>
          <a:ext cx="111026" cy="218901"/>
        </a:xfrm>
        <a:prstGeom xmlns:a="http://schemas.openxmlformats.org/drawingml/2006/main" prst="straightConnector1">
          <a:avLst/>
        </a:prstGeom>
        <a:ln xmlns:a="http://schemas.openxmlformats.org/drawingml/2006/main" w="2540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E17E2C-9387-41CE-A313-00383A7F7E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1D53E17-B60A-48B7-8103-1E535390ED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88C852-DC2E-4FCB-B9BC-2ABDC0E0EC64}" type="datetimeFigureOut">
              <a:rPr lang="en-US" smtClean="0"/>
              <a:t>3/4/2021</a:t>
            </a:fld>
            <a:endParaRPr lang="en-US"/>
          </a:p>
        </p:txBody>
      </p:sp>
      <p:sp>
        <p:nvSpPr>
          <p:cNvPr id="4" name="Footer Placeholder 3">
            <a:extLst>
              <a:ext uri="{FF2B5EF4-FFF2-40B4-BE49-F238E27FC236}">
                <a16:creationId xmlns:a16="http://schemas.microsoft.com/office/drawing/2014/main" id="{E80E1C95-57E7-4B97-9E30-2E4C65295B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7ACA791-0620-45EE-93B4-3247D3A592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CCFE05-9D66-452C-94BC-15D2174C16F0}" type="slidenum">
              <a:rPr lang="en-US" smtClean="0"/>
              <a:t>‹#›</a:t>
            </a:fld>
            <a:endParaRPr lang="en-US"/>
          </a:p>
        </p:txBody>
      </p:sp>
    </p:spTree>
    <p:extLst>
      <p:ext uri="{BB962C8B-B14F-4D97-AF65-F5344CB8AC3E}">
        <p14:creationId xmlns:p14="http://schemas.microsoft.com/office/powerpoint/2010/main" val="57811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SzPct val="1000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1pPr>
            <a:lvl2pPr marL="457200" marR="0" lvl="1"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2pPr>
            <a:lvl3pPr marL="914400" marR="0" lvl="2"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3pPr>
            <a:lvl4pPr marL="1371600" marR="0" lvl="3"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4pPr>
            <a:lvl5pPr marL="1828800" marR="0" lvl="4"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5pPr>
            <a:lvl6pPr marL="2286000" marR="0" lvl="5"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6pPr>
            <a:lvl7pPr marL="2743200" marR="0" lvl="6"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7pPr>
            <a:lvl8pPr marL="3200400" marR="0" lvl="7"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8pPr>
            <a:lvl9pPr marL="3657600" marR="0" lvl="8"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ct val="1000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688900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rtl="0">
              <a:spcBef>
                <a:spcPts val="0"/>
              </a:spcBef>
              <a:buClr>
                <a:schemeClr val="dk1"/>
              </a:buClr>
              <a:buSzPct val="100000"/>
              <a:buFont typeface="Calibri"/>
              <a:buNone/>
            </a:pPr>
            <a:endParaRPr sz="1200" b="0" i="0" u="none" strike="noStrike" cap="none" dirty="0">
              <a:solidFill>
                <a:schemeClr val="dk1"/>
              </a:solidFill>
              <a:latin typeface="Calibri"/>
              <a:ea typeface="Calibri"/>
              <a:cs typeface="Calibri"/>
              <a:sym typeface="Calibri"/>
            </a:endParaRPr>
          </a:p>
        </p:txBody>
      </p:sp>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54226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Current U.S. domestic airline market size is $71 </a:t>
            </a:r>
            <a:r>
              <a:rPr lang="en-US" sz="1200" dirty="0" err="1">
                <a:solidFill>
                  <a:schemeClr val="tx1"/>
                </a:solidFill>
                <a:latin typeface="Bookman Old Style" panose="02050604050505020204" pitchFamily="18" charset="0"/>
              </a:rPr>
              <a:t>bil</a:t>
            </a:r>
            <a:r>
              <a:rPr lang="en-US" sz="1200" dirty="0">
                <a:solidFill>
                  <a:schemeClr val="tx1"/>
                </a:solidFill>
                <a:latin typeface="Bookman Old Style" panose="02050604050505020204" pitchFamily="18" charset="0"/>
              </a:rPr>
              <a:t> </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https://my-ibisworld-com.remote.baruch.cuny.edu/us/en/industry/48111b/industry-outlook</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https://www.tsa.gov/coronavirus/passenger-throughput?page=0</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https://www.ft.com/content/8d18a431-1ef4-466d-912b-de5e06f3ee4d?source=content_type%3Areact%7Cfirst_level_url%3Aarticle%7Csection%3Amain_content%7Cbutton%3Abody_link</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-mention Chinas </a:t>
            </a:r>
            <a:r>
              <a:rPr lang="en-US" sz="1200" dirty="0" err="1">
                <a:solidFill>
                  <a:schemeClr val="tx1"/>
                </a:solidFill>
                <a:latin typeface="Bookman Old Style" panose="02050604050505020204" pitchFamily="18" charset="0"/>
              </a:rPr>
              <a:t>domestive</a:t>
            </a:r>
            <a:r>
              <a:rPr lang="en-US" sz="1200" dirty="0">
                <a:solidFill>
                  <a:schemeClr val="tx1"/>
                </a:solidFill>
                <a:latin typeface="Bookman Old Style" panose="02050604050505020204" pitchFamily="18" charset="0"/>
              </a:rPr>
              <a:t> travel recovery and pent up demand for travel</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rtl="0">
              <a:spcBef>
                <a:spcPts val="0"/>
              </a:spcBef>
              <a:buClr>
                <a:schemeClr val="dk1"/>
              </a:buClr>
              <a:buSzPct val="100000"/>
              <a:buFont typeface="Calibri"/>
              <a:buNone/>
            </a:pPr>
            <a:endParaRPr sz="1200" b="0" i="0" u="none" strike="noStrike" cap="none" dirty="0">
              <a:solidFill>
                <a:schemeClr val="dk1"/>
              </a:solidFill>
              <a:latin typeface="Calibri"/>
              <a:ea typeface="Calibri"/>
              <a:cs typeface="Calibri"/>
              <a:sym typeface="Calibri"/>
            </a:endParaRPr>
          </a:p>
        </p:txBody>
      </p:sp>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 name="Slide Number Placeholder 1"/>
          <p:cNvSpPr>
            <a:spLocks noGrp="1"/>
          </p:cNvSpPr>
          <p:nvPr>
            <p:ph type="sldNum" idx="10"/>
          </p:nvPr>
        </p:nvSpPr>
        <p:spPr/>
        <p:txBody>
          <a:bodyPr/>
          <a:lstStyle/>
          <a:p>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t>10</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044474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rtl="0">
              <a:spcBef>
                <a:spcPts val="0"/>
              </a:spcBef>
              <a:buClr>
                <a:schemeClr val="dk1"/>
              </a:buClr>
              <a:buSzPct val="100000"/>
              <a:buFont typeface="Calibri"/>
              <a:buNone/>
            </a:pPr>
            <a:endParaRPr sz="1200" b="0" i="0" u="none" strike="noStrike" cap="none" dirty="0">
              <a:solidFill>
                <a:schemeClr val="dk1"/>
              </a:solidFill>
              <a:latin typeface="Calibri"/>
              <a:ea typeface="Calibri"/>
              <a:cs typeface="Calibri"/>
              <a:sym typeface="Calibri"/>
            </a:endParaRPr>
          </a:p>
        </p:txBody>
      </p:sp>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3286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5144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Current U.S. domestic airline market size is $71 </a:t>
            </a:r>
            <a:r>
              <a:rPr lang="en-US" sz="1200" dirty="0" err="1">
                <a:solidFill>
                  <a:schemeClr val="tx1"/>
                </a:solidFill>
                <a:latin typeface="Bookman Old Style" panose="02050604050505020204" pitchFamily="18" charset="0"/>
              </a:rPr>
              <a:t>bil</a:t>
            </a:r>
            <a:r>
              <a:rPr lang="en-US" sz="1200" dirty="0">
                <a:solidFill>
                  <a:schemeClr val="tx1"/>
                </a:solidFill>
                <a:latin typeface="Bookman Old Style" panose="02050604050505020204" pitchFamily="18" charset="0"/>
              </a:rPr>
              <a:t> </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https://my-ibisworld-com.remote.baruch.cuny.edu/us/en/industry/48111b/industry-outlook</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https://www.tsa.gov/coronavirus/passenger-throughput?page=0</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https://www.ft.com/content/8d18a431-1ef4-466d-912b-de5e06f3ee4d?source=content_type%3Areact%7Cfirst_level_url%3Aarticle%7Csection%3Amain_content%7Cbutton%3Abody_link</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-mention Chinas </a:t>
            </a:r>
            <a:r>
              <a:rPr lang="en-US" sz="1200" dirty="0" err="1">
                <a:solidFill>
                  <a:schemeClr val="tx1"/>
                </a:solidFill>
                <a:latin typeface="Bookman Old Style" panose="02050604050505020204" pitchFamily="18" charset="0"/>
              </a:rPr>
              <a:t>domestive</a:t>
            </a:r>
            <a:r>
              <a:rPr lang="en-US" sz="1200" dirty="0">
                <a:solidFill>
                  <a:schemeClr val="tx1"/>
                </a:solidFill>
                <a:latin typeface="Bookman Old Style" panose="02050604050505020204" pitchFamily="18" charset="0"/>
              </a:rPr>
              <a:t> travel recovery and pent up demand for travel</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rtl="0">
              <a:spcBef>
                <a:spcPts val="0"/>
              </a:spcBef>
              <a:buClr>
                <a:schemeClr val="dk1"/>
              </a:buClr>
              <a:buSzPct val="100000"/>
              <a:buFont typeface="Calibri"/>
              <a:buNone/>
            </a:pPr>
            <a:endParaRPr sz="1200" b="0" i="0" u="none" strike="noStrike" cap="none" dirty="0">
              <a:solidFill>
                <a:schemeClr val="dk1"/>
              </a:solidFill>
              <a:latin typeface="Calibri"/>
              <a:ea typeface="Calibri"/>
              <a:cs typeface="Calibri"/>
              <a:sym typeface="Calibri"/>
            </a:endParaRPr>
          </a:p>
        </p:txBody>
      </p:sp>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 name="Slide Number Placeholder 1"/>
          <p:cNvSpPr>
            <a:spLocks noGrp="1"/>
          </p:cNvSpPr>
          <p:nvPr>
            <p:ph type="sldNum" idx="10"/>
          </p:nvPr>
        </p:nvSpPr>
        <p:spPr/>
        <p:txBody>
          <a:bodyPr/>
          <a:lstStyle/>
          <a:p>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t>22</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80885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rtl="0">
              <a:spcBef>
                <a:spcPts val="0"/>
              </a:spcBef>
              <a:buClr>
                <a:schemeClr val="dk1"/>
              </a:buClr>
              <a:buSzPct val="100000"/>
              <a:buFont typeface="Calibri"/>
              <a:buNone/>
            </a:pPr>
            <a:endParaRPr sz="1200" b="0" i="0" u="none" strike="noStrike" cap="none" dirty="0">
              <a:solidFill>
                <a:schemeClr val="dk1"/>
              </a:solidFill>
              <a:latin typeface="Calibri"/>
              <a:ea typeface="Calibri"/>
              <a:cs typeface="Calibri"/>
              <a:sym typeface="Calibri"/>
            </a:endParaRPr>
          </a:p>
        </p:txBody>
      </p:sp>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 name="Slide Number Placeholder 1"/>
          <p:cNvSpPr>
            <a:spLocks noGrp="1"/>
          </p:cNvSpPr>
          <p:nvPr>
            <p:ph type="sldNum" idx="10"/>
          </p:nvPr>
        </p:nvSpPr>
        <p:spPr/>
        <p:txBody>
          <a:bodyPr/>
          <a:lstStyle/>
          <a:p>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t>2</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065905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58" name="Shape 25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76200" algn="r" defTabSz="914400" rtl="0" eaLnBrk="1" fontAlgn="auto" latinLnBrk="0" hangingPunct="1">
              <a:lnSpc>
                <a:spcPct val="100000"/>
              </a:lnSpc>
              <a:spcBef>
                <a:spcPts val="0"/>
              </a:spcBef>
              <a:spcAft>
                <a:spcPts val="0"/>
              </a:spcAft>
              <a:buClr>
                <a:srgbClr val="000000"/>
              </a:buClr>
              <a:buSzPct val="1000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76200" algn="r" defTabSz="914400" rtl="0" eaLnBrk="1" fontAlgn="auto" latinLnBrk="0" hangingPunct="1">
                <a:lnSpc>
                  <a:spcPct val="100000"/>
                </a:lnSpc>
                <a:spcBef>
                  <a:spcPts val="0"/>
                </a:spcBef>
                <a:spcAft>
                  <a:spcPts val="0"/>
                </a:spcAft>
                <a:buClr>
                  <a:srgbClr val="000000"/>
                </a:buClr>
                <a:buSzPct val="100000"/>
                <a:buFont typeface="Calibri"/>
                <a:buNone/>
                <a:tabLst/>
                <a:defRPr/>
              </a:pPr>
              <a:t>3</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315500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Current U.S. domestic airline market size is $71 </a:t>
            </a:r>
            <a:r>
              <a:rPr lang="en-US" sz="1200" dirty="0" err="1">
                <a:solidFill>
                  <a:schemeClr val="tx1"/>
                </a:solidFill>
                <a:latin typeface="Bookman Old Style" panose="02050604050505020204" pitchFamily="18" charset="0"/>
              </a:rPr>
              <a:t>bil</a:t>
            </a:r>
            <a:r>
              <a:rPr lang="en-US" sz="1200" dirty="0">
                <a:solidFill>
                  <a:schemeClr val="tx1"/>
                </a:solidFill>
                <a:latin typeface="Bookman Old Style" panose="02050604050505020204" pitchFamily="18" charset="0"/>
              </a:rPr>
              <a:t> </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https://my-ibisworld-com.remote.baruch.cuny.edu/us/en/industry/48111b/industry-outlook</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https://www.tsa.gov/coronavirus/passenger-throughput?page=0</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https://www.ft.com/content/8d18a431-1ef4-466d-912b-de5e06f3ee4d?source=content_type%3Areact%7Cfirst_level_url%3Aarticle%7Csection%3Amain_content%7Cbutton%3Abody_link</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https://www.freightwaves.com/news/airlines-absorb-391-billion-revenue-shortfall-in-2020</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https://www.traveltech.org/future-travel-enthusiasm-in-the-age-of-covid-19/</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https://www.cntraveler.com/story/5-early-indicators-of-the-covid-19-vaccines-impact-on-air-travel</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Mention something about savings going up too</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-mention Chinas </a:t>
            </a:r>
            <a:r>
              <a:rPr lang="en-US" sz="1200" dirty="0" err="1">
                <a:solidFill>
                  <a:schemeClr val="tx1"/>
                </a:solidFill>
                <a:latin typeface="Bookman Old Style" panose="02050604050505020204" pitchFamily="18" charset="0"/>
              </a:rPr>
              <a:t>domestive</a:t>
            </a:r>
            <a:r>
              <a:rPr lang="en-US" sz="1200" dirty="0">
                <a:solidFill>
                  <a:schemeClr val="tx1"/>
                </a:solidFill>
                <a:latin typeface="Bookman Old Style" panose="02050604050505020204" pitchFamily="18" charset="0"/>
              </a:rPr>
              <a:t> travel recovery and pent up demand for travel</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rtl="0">
              <a:spcBef>
                <a:spcPts val="0"/>
              </a:spcBef>
              <a:buClr>
                <a:schemeClr val="dk1"/>
              </a:buClr>
              <a:buSzPct val="100000"/>
              <a:buFont typeface="Calibri"/>
              <a:buNone/>
            </a:pPr>
            <a:endParaRPr sz="1200" b="0" i="0" u="none" strike="noStrike" cap="none" dirty="0">
              <a:solidFill>
                <a:schemeClr val="dk1"/>
              </a:solidFill>
              <a:latin typeface="Calibri"/>
              <a:ea typeface="Calibri"/>
              <a:cs typeface="Calibri"/>
              <a:sym typeface="Calibri"/>
            </a:endParaRPr>
          </a:p>
        </p:txBody>
      </p:sp>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 name="Slide Number Placeholder 1"/>
          <p:cNvSpPr>
            <a:spLocks noGrp="1"/>
          </p:cNvSpPr>
          <p:nvPr>
            <p:ph type="sldNum" idx="10"/>
          </p:nvPr>
        </p:nvSpPr>
        <p:spPr/>
        <p:txBody>
          <a:bodyPr/>
          <a:lstStyle/>
          <a:p>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t>4</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979727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Current U.S. domestic airline market size is $71 </a:t>
            </a:r>
            <a:r>
              <a:rPr lang="en-US" sz="1200" dirty="0" err="1">
                <a:solidFill>
                  <a:schemeClr val="tx1"/>
                </a:solidFill>
                <a:latin typeface="Bookman Old Style" panose="02050604050505020204" pitchFamily="18" charset="0"/>
              </a:rPr>
              <a:t>bil</a:t>
            </a:r>
            <a:r>
              <a:rPr lang="en-US" sz="1200" dirty="0">
                <a:solidFill>
                  <a:schemeClr val="tx1"/>
                </a:solidFill>
                <a:latin typeface="Bookman Old Style" panose="02050604050505020204" pitchFamily="18" charset="0"/>
              </a:rPr>
              <a:t> </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https://my-ibisworld-com.remote.baruch.cuny.edu/us/en/industry/48111b/industry-outlook</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https://www.tsa.gov/coronavirus/passenger-throughput?page=0</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https://www.ft.com/content/8d18a431-1ef4-466d-912b-de5e06f3ee4d?source=content_type%3Areact%7Cfirst_level_url%3Aarticle%7Csection%3Amain_content%7Cbutton%3Abody_link</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-mention Chinas </a:t>
            </a:r>
            <a:r>
              <a:rPr lang="en-US" sz="1200" dirty="0" err="1">
                <a:solidFill>
                  <a:schemeClr val="tx1"/>
                </a:solidFill>
                <a:latin typeface="Bookman Old Style" panose="02050604050505020204" pitchFamily="18" charset="0"/>
              </a:rPr>
              <a:t>domestive</a:t>
            </a:r>
            <a:r>
              <a:rPr lang="en-US" sz="1200" dirty="0">
                <a:solidFill>
                  <a:schemeClr val="tx1"/>
                </a:solidFill>
                <a:latin typeface="Bookman Old Style" panose="02050604050505020204" pitchFamily="18" charset="0"/>
              </a:rPr>
              <a:t> travel recovery and pent up demand for travel</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rtl="0">
              <a:spcBef>
                <a:spcPts val="0"/>
              </a:spcBef>
              <a:buClr>
                <a:schemeClr val="dk1"/>
              </a:buClr>
              <a:buSzPct val="100000"/>
              <a:buFont typeface="Calibri"/>
              <a:buNone/>
            </a:pPr>
            <a:endParaRPr sz="1200" b="0" i="0" u="none" strike="noStrike" cap="none" dirty="0">
              <a:solidFill>
                <a:schemeClr val="dk1"/>
              </a:solidFill>
              <a:latin typeface="Calibri"/>
              <a:ea typeface="Calibri"/>
              <a:cs typeface="Calibri"/>
              <a:sym typeface="Calibri"/>
            </a:endParaRPr>
          </a:p>
        </p:txBody>
      </p:sp>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 name="Slide Number Placeholder 1"/>
          <p:cNvSpPr>
            <a:spLocks noGrp="1"/>
          </p:cNvSpPr>
          <p:nvPr>
            <p:ph type="sldNum" idx="10"/>
          </p:nvPr>
        </p:nvSpPr>
        <p:spPr/>
        <p:txBody>
          <a:bodyPr/>
          <a:lstStyle/>
          <a:p>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t>5</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818383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Current U.S. domestic airline market size is $71 </a:t>
            </a:r>
            <a:r>
              <a:rPr lang="en-US" sz="1200" dirty="0" err="1">
                <a:solidFill>
                  <a:schemeClr val="tx1"/>
                </a:solidFill>
                <a:latin typeface="Bookman Old Style" panose="02050604050505020204" pitchFamily="18" charset="0"/>
              </a:rPr>
              <a:t>bil</a:t>
            </a:r>
            <a:r>
              <a:rPr lang="en-US" sz="1200" dirty="0">
                <a:solidFill>
                  <a:schemeClr val="tx1"/>
                </a:solidFill>
                <a:latin typeface="Bookman Old Style" panose="02050604050505020204" pitchFamily="18" charset="0"/>
              </a:rPr>
              <a:t> </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https://my-ibisworld-com.remote.baruch.cuny.edu/us/en/industry/48111b/industry-outlook</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https://www.tsa.gov/coronavirus/passenger-throughput?page=0</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https://www.ft.com/content/8d18a431-1ef4-466d-912b-de5e06f3ee4d?source=content_type%3Areact%7Cfirst_level_url%3Aarticle%7Csection%3Amain_content%7Cbutton%3Abody_link</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-mention Chinas </a:t>
            </a:r>
            <a:r>
              <a:rPr lang="en-US" sz="1200" dirty="0" err="1">
                <a:solidFill>
                  <a:schemeClr val="tx1"/>
                </a:solidFill>
                <a:latin typeface="Bookman Old Style" panose="02050604050505020204" pitchFamily="18" charset="0"/>
              </a:rPr>
              <a:t>domestive</a:t>
            </a:r>
            <a:r>
              <a:rPr lang="en-US" sz="1200" dirty="0">
                <a:solidFill>
                  <a:schemeClr val="tx1"/>
                </a:solidFill>
                <a:latin typeface="Bookman Old Style" panose="02050604050505020204" pitchFamily="18" charset="0"/>
              </a:rPr>
              <a:t> travel recovery and pent up demand for travel</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rtl="0">
              <a:spcBef>
                <a:spcPts val="0"/>
              </a:spcBef>
              <a:buClr>
                <a:schemeClr val="dk1"/>
              </a:buClr>
              <a:buSzPct val="100000"/>
              <a:buFont typeface="Calibri"/>
              <a:buNone/>
            </a:pPr>
            <a:endParaRPr sz="1200" b="0" i="0" u="none" strike="noStrike" cap="none" dirty="0">
              <a:solidFill>
                <a:schemeClr val="dk1"/>
              </a:solidFill>
              <a:latin typeface="Calibri"/>
              <a:ea typeface="Calibri"/>
              <a:cs typeface="Calibri"/>
              <a:sym typeface="Calibri"/>
            </a:endParaRPr>
          </a:p>
        </p:txBody>
      </p:sp>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 name="Slide Number Placeholder 1"/>
          <p:cNvSpPr>
            <a:spLocks noGrp="1"/>
          </p:cNvSpPr>
          <p:nvPr>
            <p:ph type="sldNum" idx="10"/>
          </p:nvPr>
        </p:nvSpPr>
        <p:spPr/>
        <p:txBody>
          <a:bodyPr/>
          <a:lstStyle/>
          <a:p>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t>6</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947261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Current U.S. domestic airline market size is $71 </a:t>
            </a:r>
            <a:r>
              <a:rPr lang="en-US" sz="1200" dirty="0" err="1">
                <a:solidFill>
                  <a:schemeClr val="tx1"/>
                </a:solidFill>
                <a:latin typeface="Bookman Old Style" panose="02050604050505020204" pitchFamily="18" charset="0"/>
              </a:rPr>
              <a:t>bil</a:t>
            </a:r>
            <a:r>
              <a:rPr lang="en-US" sz="1200" dirty="0">
                <a:solidFill>
                  <a:schemeClr val="tx1"/>
                </a:solidFill>
                <a:latin typeface="Bookman Old Style" panose="02050604050505020204" pitchFamily="18" charset="0"/>
              </a:rPr>
              <a:t> </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https://my-ibisworld-com.remote.baruch.cuny.edu/us/en/industry/48111b/industry-outlook</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https://www.tsa.gov/coronavirus/passenger-throughput?page=0</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https://www.ft.com/content/8d18a431-1ef4-466d-912b-de5e06f3ee4d?source=content_type%3Areact%7Cfirst_level_url%3Aarticle%7Csection%3Amain_content%7Cbutton%3Abody_link</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-mention Chinas </a:t>
            </a:r>
            <a:r>
              <a:rPr lang="en-US" sz="1200" dirty="0" err="1">
                <a:solidFill>
                  <a:schemeClr val="tx1"/>
                </a:solidFill>
                <a:latin typeface="Bookman Old Style" panose="02050604050505020204" pitchFamily="18" charset="0"/>
              </a:rPr>
              <a:t>domestive</a:t>
            </a:r>
            <a:r>
              <a:rPr lang="en-US" sz="1200" dirty="0">
                <a:solidFill>
                  <a:schemeClr val="tx1"/>
                </a:solidFill>
                <a:latin typeface="Bookman Old Style" panose="02050604050505020204" pitchFamily="18" charset="0"/>
              </a:rPr>
              <a:t> travel recovery and pent up demand for travel</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rtl="0">
              <a:spcBef>
                <a:spcPts val="0"/>
              </a:spcBef>
              <a:buClr>
                <a:schemeClr val="dk1"/>
              </a:buClr>
              <a:buSzPct val="100000"/>
              <a:buFont typeface="Calibri"/>
              <a:buNone/>
            </a:pPr>
            <a:endParaRPr sz="1200" b="0" i="0" u="none" strike="noStrike" cap="none" dirty="0">
              <a:solidFill>
                <a:schemeClr val="dk1"/>
              </a:solidFill>
              <a:latin typeface="Calibri"/>
              <a:ea typeface="Calibri"/>
              <a:cs typeface="Calibri"/>
              <a:sym typeface="Calibri"/>
            </a:endParaRPr>
          </a:p>
        </p:txBody>
      </p:sp>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 name="Slide Number Placeholder 1"/>
          <p:cNvSpPr>
            <a:spLocks noGrp="1"/>
          </p:cNvSpPr>
          <p:nvPr>
            <p:ph type="sldNum" idx="10"/>
          </p:nvPr>
        </p:nvSpPr>
        <p:spPr/>
        <p:txBody>
          <a:bodyPr/>
          <a:lstStyle/>
          <a:p>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t>7</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206566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Current U.S. domestic airline market size is $71 </a:t>
            </a:r>
            <a:r>
              <a:rPr lang="en-US" sz="1200" dirty="0" err="1">
                <a:solidFill>
                  <a:schemeClr val="tx1"/>
                </a:solidFill>
                <a:latin typeface="Bookman Old Style" panose="02050604050505020204" pitchFamily="18" charset="0"/>
              </a:rPr>
              <a:t>bil</a:t>
            </a:r>
            <a:r>
              <a:rPr lang="en-US" sz="1200" dirty="0">
                <a:solidFill>
                  <a:schemeClr val="tx1"/>
                </a:solidFill>
                <a:latin typeface="Bookman Old Style" panose="02050604050505020204" pitchFamily="18" charset="0"/>
              </a:rPr>
              <a:t> </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https://my-ibisworld-com.remote.baruch.cuny.edu/us/en/industry/48111b/industry-outlook</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https://www.tsa.gov/coronavirus/passenger-throughput?page=0</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https://www.ft.com/content/8d18a431-1ef4-466d-912b-de5e06f3ee4d?source=content_type%3Areact%7Cfirst_level_url%3Aarticle%7Csection%3Amain_content%7Cbutton%3Abody_link</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-mention Chinas </a:t>
            </a:r>
            <a:r>
              <a:rPr lang="en-US" sz="1200" dirty="0" err="1">
                <a:solidFill>
                  <a:schemeClr val="tx1"/>
                </a:solidFill>
                <a:latin typeface="Bookman Old Style" panose="02050604050505020204" pitchFamily="18" charset="0"/>
              </a:rPr>
              <a:t>domestive</a:t>
            </a:r>
            <a:r>
              <a:rPr lang="en-US" sz="1200" dirty="0">
                <a:solidFill>
                  <a:schemeClr val="tx1"/>
                </a:solidFill>
                <a:latin typeface="Bookman Old Style" panose="02050604050505020204" pitchFamily="18" charset="0"/>
              </a:rPr>
              <a:t> travel recovery and pent up demand for travel</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rtl="0">
              <a:spcBef>
                <a:spcPts val="0"/>
              </a:spcBef>
              <a:buClr>
                <a:schemeClr val="dk1"/>
              </a:buClr>
              <a:buSzPct val="100000"/>
              <a:buFont typeface="Calibri"/>
              <a:buNone/>
            </a:pPr>
            <a:endParaRPr sz="1200" b="0" i="0" u="none" strike="noStrike" cap="none" dirty="0">
              <a:solidFill>
                <a:schemeClr val="dk1"/>
              </a:solidFill>
              <a:latin typeface="Calibri"/>
              <a:ea typeface="Calibri"/>
              <a:cs typeface="Calibri"/>
              <a:sym typeface="Calibri"/>
            </a:endParaRPr>
          </a:p>
        </p:txBody>
      </p:sp>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 name="Slide Number Placeholder 1"/>
          <p:cNvSpPr>
            <a:spLocks noGrp="1"/>
          </p:cNvSpPr>
          <p:nvPr>
            <p:ph type="sldNum" idx="10"/>
          </p:nvPr>
        </p:nvSpPr>
        <p:spPr/>
        <p:txBody>
          <a:bodyPr/>
          <a:lstStyle/>
          <a:p>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t>8</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748143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Current U.S. domestic airline market size is $71 </a:t>
            </a:r>
            <a:r>
              <a:rPr lang="en-US" sz="1200" dirty="0" err="1">
                <a:solidFill>
                  <a:schemeClr val="tx1"/>
                </a:solidFill>
                <a:latin typeface="Bookman Old Style" panose="02050604050505020204" pitchFamily="18" charset="0"/>
              </a:rPr>
              <a:t>bil</a:t>
            </a:r>
            <a:r>
              <a:rPr lang="en-US" sz="1200" dirty="0">
                <a:solidFill>
                  <a:schemeClr val="tx1"/>
                </a:solidFill>
                <a:latin typeface="Bookman Old Style" panose="02050604050505020204" pitchFamily="18" charset="0"/>
              </a:rPr>
              <a:t> </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https://my-ibisworld-com.remote.baruch.cuny.edu/us/en/industry/48111b/industry-outlook</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https://www.tsa.gov/coronavirus/passenger-throughput?page=0</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https://www.ft.com/content/8d18a431-1ef4-466d-912b-de5e06f3ee4d?source=content_type%3Areact%7Cfirst_level_url%3Aarticle%7Csection%3Amain_content%7Cbutton%3Abody_link</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dirty="0">
                <a:solidFill>
                  <a:schemeClr val="tx1"/>
                </a:solidFill>
                <a:latin typeface="Bookman Old Style" panose="02050604050505020204" pitchFamily="18" charset="0"/>
              </a:rPr>
              <a:t>-mention Chinas </a:t>
            </a:r>
            <a:r>
              <a:rPr lang="en-US" sz="1200" dirty="0" err="1">
                <a:solidFill>
                  <a:schemeClr val="tx1"/>
                </a:solidFill>
                <a:latin typeface="Bookman Old Style" panose="02050604050505020204" pitchFamily="18" charset="0"/>
              </a:rPr>
              <a:t>domestive</a:t>
            </a:r>
            <a:r>
              <a:rPr lang="en-US" sz="1200" dirty="0">
                <a:solidFill>
                  <a:schemeClr val="tx1"/>
                </a:solidFill>
                <a:latin typeface="Bookman Old Style" panose="02050604050505020204" pitchFamily="18" charset="0"/>
              </a:rPr>
              <a:t> travel recovery and pent up demand for travel</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sz="1200" dirty="0">
              <a:solidFill>
                <a:schemeClr val="tx1"/>
              </a:solidFill>
              <a:latin typeface="Bookman Old Style" panose="02050604050505020204" pitchFamily="18" charset="0"/>
            </a:endParaRPr>
          </a:p>
          <a:p>
            <a:pPr marL="0" marR="0" lvl="0" indent="-76200" algn="l" rtl="0">
              <a:spcBef>
                <a:spcPts val="0"/>
              </a:spcBef>
              <a:buClr>
                <a:schemeClr val="dk1"/>
              </a:buClr>
              <a:buSzPct val="100000"/>
              <a:buFont typeface="Calibri"/>
              <a:buNone/>
            </a:pPr>
            <a:endParaRPr sz="1200" b="0" i="0" u="none" strike="noStrike" cap="none" dirty="0">
              <a:solidFill>
                <a:schemeClr val="dk1"/>
              </a:solidFill>
              <a:latin typeface="Calibri"/>
              <a:ea typeface="Calibri"/>
              <a:cs typeface="Calibri"/>
              <a:sym typeface="Calibri"/>
            </a:endParaRPr>
          </a:p>
        </p:txBody>
      </p:sp>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 name="Slide Number Placeholder 1"/>
          <p:cNvSpPr>
            <a:spLocks noGrp="1"/>
          </p:cNvSpPr>
          <p:nvPr>
            <p:ph type="sldNum" idx="10"/>
          </p:nvPr>
        </p:nvSpPr>
        <p:spPr/>
        <p:txBody>
          <a:bodyPr/>
          <a:lstStyle/>
          <a:p>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t>9</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83376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28600"/>
            <a:ext cx="8229600" cy="9144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dirty="0"/>
          </a:p>
        </p:txBody>
      </p:sp>
      <p:sp>
        <p:nvSpPr>
          <p:cNvPr id="52" name="Shape 52"/>
          <p:cNvSpPr txBox="1">
            <a:spLocks noGrp="1"/>
          </p:cNvSpPr>
          <p:nvPr>
            <p:ph type="dt" idx="10"/>
          </p:nvPr>
        </p:nvSpPr>
        <p:spPr>
          <a:xfrm>
            <a:off x="6400800" y="6356350"/>
            <a:ext cx="2289048"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53" name="Shape 53"/>
          <p:cNvSpPr txBox="1">
            <a:spLocks noGrp="1"/>
          </p:cNvSpPr>
          <p:nvPr>
            <p:ph type="ftr" idx="11"/>
          </p:nvPr>
        </p:nvSpPr>
        <p:spPr>
          <a:xfrm>
            <a:off x="2898648" y="6356350"/>
            <a:ext cx="3505200"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54" name="Shape 54"/>
          <p:cNvSpPr txBox="1">
            <a:spLocks noGrp="1"/>
          </p:cNvSpPr>
          <p:nvPr>
            <p:ph type="sldNum" idx="12"/>
          </p:nvPr>
        </p:nvSpPr>
        <p:spPr>
          <a:xfrm>
            <a:off x="6663126"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a:solidFill>
                  <a:schemeClr val="dk2"/>
                </a:solidFill>
                <a:latin typeface="Bookman Old Style"/>
                <a:ea typeface="Bookman Old Style"/>
                <a:cs typeface="Bookman Old Style"/>
                <a:sym typeface="Bookman Old Style"/>
              </a:rPr>
              <a:t>‹#›</a:t>
            </a:fld>
            <a:endParaRPr lang="en-US" sz="1400" b="0" i="0" u="none" strike="noStrike" cap="none">
              <a:solidFill>
                <a:schemeClr val="dk2"/>
              </a:solidFill>
              <a:latin typeface="Bookman Old Style"/>
              <a:ea typeface="Bookman Old Style"/>
              <a:cs typeface="Bookman Old Style"/>
              <a:sym typeface="Bookman Old Style"/>
            </a:endParaRPr>
          </a:p>
        </p:txBody>
      </p:sp>
      <p:sp>
        <p:nvSpPr>
          <p:cNvPr id="55" name="Shape 55"/>
          <p:cNvSpPr/>
          <p:nvPr/>
        </p:nvSpPr>
        <p:spPr>
          <a:xfrm rot="5400000">
            <a:off x="419100" y="6467475"/>
            <a:ext cx="190849" cy="120314"/>
          </a:xfrm>
          <a:prstGeom prst="triangle">
            <a:avLst>
              <a:gd name="adj" fmla="val 50000"/>
            </a:avLst>
          </a:prstGeom>
          <a:solidFill>
            <a:schemeClr val="accent2"/>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Bookman Old Style"/>
              <a:ea typeface="Bookman Old Style"/>
              <a:cs typeface="Bookman Old Style"/>
              <a:sym typeface="Bookman Old Styl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28600"/>
            <a:ext cx="8229600" cy="9144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dirty="0"/>
          </a:p>
        </p:txBody>
      </p:sp>
      <p:sp>
        <p:nvSpPr>
          <p:cNvPr id="33" name="Shape 33"/>
          <p:cNvSpPr txBox="1">
            <a:spLocks noGrp="1"/>
          </p:cNvSpPr>
          <p:nvPr>
            <p:ph type="sldNum" idx="12"/>
          </p:nvPr>
        </p:nvSpPr>
        <p:spPr>
          <a:xfrm>
            <a:off x="6705600"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a:t>
            </a:fld>
            <a:endParaRPr lang="en-US" sz="1400" b="0" i="0" u="none" strike="noStrike" cap="none" dirty="0">
              <a:solidFill>
                <a:schemeClr val="dk2"/>
              </a:solidFill>
              <a:latin typeface="Bookman Old Style"/>
              <a:ea typeface="Bookman Old Style"/>
              <a:cs typeface="Bookman Old Style"/>
              <a:sym typeface="Bookman Old Style"/>
            </a:endParaRPr>
          </a:p>
        </p:txBody>
      </p:sp>
      <p:sp>
        <p:nvSpPr>
          <p:cNvPr id="34" name="Shape 34"/>
          <p:cNvSpPr txBox="1">
            <a:spLocks noGrp="1"/>
          </p:cNvSpPr>
          <p:nvPr>
            <p:ph type="body" idx="1" hasCustomPrompt="1"/>
          </p:nvPr>
        </p:nvSpPr>
        <p:spPr>
          <a:xfrm>
            <a:off x="457200" y="1219200"/>
            <a:ext cx="4041648" cy="4937760"/>
          </a:xfrm>
          <a:prstGeom prst="rect">
            <a:avLst/>
          </a:prstGeom>
          <a:noFill/>
          <a:ln>
            <a:noFill/>
          </a:ln>
        </p:spPr>
        <p:txBody>
          <a:bodyPr wrap="square" lIns="91425" tIns="91425" rIns="91425" bIns="91425" anchor="t" anchorCtr="0"/>
          <a:lstStyle>
            <a:lvl1pPr marL="274320" marR="0" lvl="0" indent="-66548" algn="l" rtl="0">
              <a:lnSpc>
                <a:spcPct val="100000"/>
              </a:lnSpc>
              <a:spcBef>
                <a:spcPts val="600"/>
              </a:spcBef>
              <a:spcAft>
                <a:spcPts val="0"/>
              </a:spcAft>
              <a:buClr>
                <a:srgbClr val="E78E1A"/>
              </a:buClr>
              <a:buSzPct val="76000"/>
              <a:buFont typeface="Wingdings 3" panose="05040102010807070707" pitchFamily="18" charset="2"/>
              <a:buChar char="}"/>
              <a:defRPr sz="22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822960" marR="0" lvl="2" indent="-85344" algn="l" rtl="0">
              <a:lnSpc>
                <a:spcPct val="100000"/>
              </a:lnSpc>
              <a:spcBef>
                <a:spcPts val="500"/>
              </a:spcBef>
              <a:spcAft>
                <a:spcPts val="0"/>
              </a:spcAft>
              <a:buClr>
                <a:srgbClr val="F0B76A"/>
              </a:buClr>
              <a:buSzPct val="76000"/>
              <a:buFont typeface="Wingdings 3" panose="05040102010807070707" pitchFamily="18" charset="2"/>
              <a:buChar char="}"/>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r>
              <a:rPr lang="en-US" dirty="0"/>
              <a:t>XXXX</a:t>
            </a:r>
          </a:p>
          <a:p>
            <a:pPr lvl="1"/>
            <a:r>
              <a:rPr lang="en-US" dirty="0"/>
              <a:t>XXXX</a:t>
            </a:r>
          </a:p>
          <a:p>
            <a:pPr lvl="2"/>
            <a:endParaRPr lang="en-US" dirty="0"/>
          </a:p>
        </p:txBody>
      </p:sp>
      <p:sp>
        <p:nvSpPr>
          <p:cNvPr id="35" name="Shape 35"/>
          <p:cNvSpPr txBox="1">
            <a:spLocks noGrp="1"/>
          </p:cNvSpPr>
          <p:nvPr>
            <p:ph type="body" idx="2" hasCustomPrompt="1"/>
          </p:nvPr>
        </p:nvSpPr>
        <p:spPr>
          <a:xfrm>
            <a:off x="4632198" y="1216152"/>
            <a:ext cx="4041648" cy="4937760"/>
          </a:xfrm>
          <a:prstGeom prst="rect">
            <a:avLst/>
          </a:prstGeom>
          <a:noFill/>
          <a:ln>
            <a:noFill/>
          </a:ln>
        </p:spPr>
        <p:txBody>
          <a:bodyPr wrap="square" lIns="91425" tIns="91425" rIns="91425" bIns="91425" anchor="t" anchorCtr="0"/>
          <a:lstStyle>
            <a:lvl1pPr marL="274320" marR="0" lvl="0" indent="-66548" algn="l" rtl="0">
              <a:lnSpc>
                <a:spcPct val="100000"/>
              </a:lnSpc>
              <a:spcBef>
                <a:spcPts val="600"/>
              </a:spcBef>
              <a:spcAft>
                <a:spcPts val="0"/>
              </a:spcAft>
              <a:buClr>
                <a:srgbClr val="E78E1A"/>
              </a:buClr>
              <a:buSzPct val="76000"/>
              <a:buFont typeface="Wingdings 3" panose="05040102010807070707" pitchFamily="18" charset="2"/>
              <a:buChar char="}"/>
              <a:defRPr sz="22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822960" marR="0" lvl="2" indent="-85344" algn="l" rtl="0">
              <a:lnSpc>
                <a:spcPct val="100000"/>
              </a:lnSpc>
              <a:spcBef>
                <a:spcPts val="500"/>
              </a:spcBef>
              <a:spcAft>
                <a:spcPts val="0"/>
              </a:spcAft>
              <a:buClr>
                <a:srgbClr val="F0B76A"/>
              </a:buClr>
              <a:buSzPct val="76000"/>
              <a:buFont typeface="Wingdings 3" panose="05040102010807070707" pitchFamily="18" charset="2"/>
              <a:buChar char="}"/>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r>
              <a:rPr lang="en-US" dirty="0"/>
              <a:t>XXXX</a:t>
            </a:r>
          </a:p>
          <a:p>
            <a:pPr lvl="1"/>
            <a:r>
              <a:rPr lang="en-US" dirty="0"/>
              <a:t>XXXX</a:t>
            </a:r>
          </a:p>
          <a:p>
            <a:pPr lvl="2"/>
            <a:endParaRPr lang="en-US" dirty="0"/>
          </a:p>
          <a:p>
            <a:pPr lvl="1"/>
            <a:endParaRPr lang="en-US" dirty="0"/>
          </a:p>
        </p:txBody>
      </p:sp>
    </p:spTree>
    <p:extLst>
      <p:ext uri="{BB962C8B-B14F-4D97-AF65-F5344CB8AC3E}">
        <p14:creationId xmlns:p14="http://schemas.microsoft.com/office/powerpoint/2010/main" val="155142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75B073-5BAC-BC4D-BC69-DCAE92DD17EA}"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971789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075B073-5BAC-BC4D-BC69-DCAE92DD17EA}"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1259629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5B073-5BAC-BC4D-BC69-DCAE92DD17EA}"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704760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75B073-5BAC-BC4D-BC69-DCAE92DD17EA}"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1540502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75B073-5BAC-BC4D-BC69-DCAE92DD17EA}" type="datetimeFigureOut">
              <a:rPr lang="en-US" smtClean="0"/>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1167425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75B073-5BAC-BC4D-BC69-DCAE92DD17EA}" type="datetimeFigureOut">
              <a:rPr lang="en-US" smtClean="0"/>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1512283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5B073-5BAC-BC4D-BC69-DCAE92DD17EA}" type="datetimeFigureOut">
              <a:rPr lang="en-US" smtClean="0"/>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1484040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5B073-5BAC-BC4D-BC69-DCAE92DD17EA}"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1398851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5B073-5BAC-BC4D-BC69-DCAE92DD17EA}"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198571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a:off x="6400800" y="6356350"/>
            <a:ext cx="2289048"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58" name="Shape 58"/>
          <p:cNvSpPr txBox="1">
            <a:spLocks noGrp="1"/>
          </p:cNvSpPr>
          <p:nvPr>
            <p:ph type="ftr" idx="11"/>
          </p:nvPr>
        </p:nvSpPr>
        <p:spPr>
          <a:xfrm>
            <a:off x="2898648" y="6356350"/>
            <a:ext cx="3505200"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59" name="Shape 59"/>
          <p:cNvSpPr txBox="1">
            <a:spLocks noGrp="1"/>
          </p:cNvSpPr>
          <p:nvPr>
            <p:ph type="sldNum" idx="12"/>
          </p:nvPr>
        </p:nvSpPr>
        <p:spPr>
          <a:xfrm>
            <a:off x="6663126"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a:solidFill>
                  <a:schemeClr val="dk2"/>
                </a:solidFill>
                <a:latin typeface="Bookman Old Style"/>
                <a:ea typeface="Bookman Old Style"/>
                <a:cs typeface="Bookman Old Style"/>
                <a:sym typeface="Bookman Old Style"/>
              </a:rPr>
              <a:t>‹#›</a:t>
            </a:fld>
            <a:endParaRPr lang="en-US" sz="1400" b="0" i="0" u="none" strike="noStrike" cap="none">
              <a:solidFill>
                <a:schemeClr val="dk2"/>
              </a:solidFill>
              <a:latin typeface="Bookman Old Style"/>
              <a:ea typeface="Bookman Old Style"/>
              <a:cs typeface="Bookman Old Style"/>
              <a:sym typeface="Bookman Old Style"/>
            </a:endParaRPr>
          </a:p>
        </p:txBody>
      </p:sp>
      <p:cxnSp>
        <p:nvCxnSpPr>
          <p:cNvPr id="60" name="Shape 60"/>
          <p:cNvCxnSpPr/>
          <p:nvPr/>
        </p:nvCxnSpPr>
        <p:spPr>
          <a:xfrm>
            <a:off x="457200" y="6353175"/>
            <a:ext cx="8229600" cy="0"/>
          </a:xfrm>
          <a:prstGeom prst="straightConnector1">
            <a:avLst/>
          </a:prstGeom>
          <a:noFill/>
          <a:ln w="9525" cap="flat" cmpd="sng">
            <a:solidFill>
              <a:schemeClr val="accent2"/>
            </a:solidFill>
            <a:prstDash val="dash"/>
            <a:round/>
            <a:headEnd type="none" w="med" len="med"/>
            <a:tailEnd type="none" w="med" len="med"/>
          </a:ln>
        </p:spPr>
      </p:cxnSp>
      <p:sp>
        <p:nvSpPr>
          <p:cNvPr id="61" name="Shape 61"/>
          <p:cNvSpPr/>
          <p:nvPr/>
        </p:nvSpPr>
        <p:spPr>
          <a:xfrm rot="5400000">
            <a:off x="419100" y="6467475"/>
            <a:ext cx="190849" cy="120314"/>
          </a:xfrm>
          <a:prstGeom prst="triangle">
            <a:avLst>
              <a:gd name="adj" fmla="val 50000"/>
            </a:avLst>
          </a:prstGeom>
          <a:solidFill>
            <a:schemeClr val="accent2"/>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Bookman Old Style"/>
              <a:ea typeface="Bookman Old Style"/>
              <a:cs typeface="Bookman Old Style"/>
              <a:sym typeface="Bookman Old Styl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75B073-5BAC-BC4D-BC69-DCAE92DD17EA}"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1936683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75B073-5BAC-BC4D-BC69-DCAE92DD17EA}"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437190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324600" y="304800"/>
            <a:ext cx="2514600" cy="8382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Bookman Old Style"/>
              <a:buNone/>
              <a:defRPr sz="2000" b="1" i="0" u="none" strike="noStrike" cap="none">
                <a:solidFill>
                  <a:schemeClr val="dk2"/>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64" name="Shape 64"/>
          <p:cNvSpPr txBox="1">
            <a:spLocks noGrp="1"/>
          </p:cNvSpPr>
          <p:nvPr>
            <p:ph type="body" idx="1"/>
          </p:nvPr>
        </p:nvSpPr>
        <p:spPr>
          <a:xfrm>
            <a:off x="6324600" y="1219200"/>
            <a:ext cx="2514600" cy="4843463"/>
          </a:xfrm>
          <a:prstGeom prst="rect">
            <a:avLst/>
          </a:prstGeom>
          <a:noFill/>
          <a:ln>
            <a:noFill/>
          </a:ln>
        </p:spPr>
        <p:txBody>
          <a:bodyPr wrap="square" lIns="91425" tIns="91425" rIns="91425" bIns="91425" anchor="t" anchorCtr="0"/>
          <a:lstStyle>
            <a:lvl1pPr marL="0" marR="0" lvl="0" indent="0" algn="l" rtl="0">
              <a:lnSpc>
                <a:spcPct val="137500"/>
              </a:lnSpc>
              <a:spcBef>
                <a:spcPts val="600"/>
              </a:spcBef>
              <a:spcAft>
                <a:spcPts val="1000"/>
              </a:spcAft>
              <a:buClr>
                <a:schemeClr val="accent1"/>
              </a:buClr>
              <a:buSzPct val="76000"/>
              <a:buFont typeface="Noto Sans Symbols"/>
              <a:buNone/>
              <a:defRPr sz="1600" b="0" i="0" u="none" strike="noStrike" cap="none">
                <a:solidFill>
                  <a:schemeClr val="dk2"/>
                </a:solidFill>
                <a:latin typeface="Bookman Old Style"/>
                <a:ea typeface="Bookman Old Style"/>
                <a:cs typeface="Bookman Old Style"/>
                <a:sym typeface="Bookman Old Style"/>
              </a:defRPr>
            </a:lvl1pPr>
            <a:lvl2pPr marL="548640" marR="0" lvl="1" indent="-281940" algn="l" rtl="0">
              <a:lnSpc>
                <a:spcPct val="100000"/>
              </a:lnSpc>
              <a:spcBef>
                <a:spcPts val="500"/>
              </a:spcBef>
              <a:spcAft>
                <a:spcPts val="0"/>
              </a:spcAft>
              <a:buClr>
                <a:schemeClr val="accent2"/>
              </a:buClr>
              <a:buSzPct val="76000"/>
              <a:buFont typeface="Noto Sans Symbols"/>
              <a:buNone/>
              <a:defRPr sz="1200" b="0" i="0" u="none" strike="noStrike" cap="none">
                <a:solidFill>
                  <a:schemeClr val="dk2"/>
                </a:solidFill>
                <a:latin typeface="Bookman Old Style"/>
                <a:ea typeface="Bookman Old Style"/>
                <a:cs typeface="Bookman Old Style"/>
                <a:sym typeface="Bookman Old Style"/>
              </a:defRPr>
            </a:lvl2pPr>
            <a:lvl3pPr marL="822960" marR="0" lvl="2" indent="-238760" algn="l" rtl="0">
              <a:lnSpc>
                <a:spcPct val="100000"/>
              </a:lnSpc>
              <a:spcBef>
                <a:spcPts val="500"/>
              </a:spcBef>
              <a:spcAft>
                <a:spcPts val="0"/>
              </a:spcAft>
              <a:buClr>
                <a:srgbClr val="BABABA"/>
              </a:buClr>
              <a:buSzPct val="76000"/>
              <a:buFont typeface="Noto Sans Symbols"/>
              <a:buNone/>
              <a:defRPr sz="1000" b="0" i="0" u="none" strike="noStrike" cap="none">
                <a:solidFill>
                  <a:schemeClr val="dk1"/>
                </a:solidFill>
                <a:latin typeface="Bookman Old Style"/>
                <a:ea typeface="Bookman Old Style"/>
                <a:cs typeface="Bookman Old Style"/>
                <a:sym typeface="Bookman Old Style"/>
              </a:defRPr>
            </a:lvl3pPr>
            <a:lvl4pPr marL="1097280" marR="0" lvl="3" indent="-233680" algn="l" rtl="0">
              <a:lnSpc>
                <a:spcPct val="100000"/>
              </a:lnSpc>
              <a:spcBef>
                <a:spcPts val="400"/>
              </a:spcBef>
              <a:spcAft>
                <a:spcPts val="0"/>
              </a:spcAft>
              <a:buClr>
                <a:srgbClr val="8BA1B3"/>
              </a:buClr>
              <a:buSzPct val="70000"/>
              <a:buFont typeface="Noto Sans Symbols"/>
              <a:buNone/>
              <a:defRPr sz="900" b="0" i="0" u="none" strike="noStrike" cap="none">
                <a:solidFill>
                  <a:schemeClr val="dk1"/>
                </a:solidFill>
                <a:latin typeface="Bookman Old Style"/>
                <a:ea typeface="Bookman Old Style"/>
                <a:cs typeface="Bookman Old Style"/>
                <a:sym typeface="Bookman Old Style"/>
              </a:defRPr>
            </a:lvl4pPr>
            <a:lvl5pPr marL="1371600" marR="0" lvl="4" indent="-228600" algn="l" rtl="0">
              <a:lnSpc>
                <a:spcPct val="100000"/>
              </a:lnSpc>
              <a:spcBef>
                <a:spcPts val="300"/>
              </a:spcBef>
              <a:spcAft>
                <a:spcPts val="0"/>
              </a:spcAft>
              <a:buClr>
                <a:schemeClr val="accent2"/>
              </a:buClr>
              <a:buSzPct val="70000"/>
              <a:buFont typeface="Noto Sans Symbols"/>
              <a:buNone/>
              <a:defRPr sz="9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65" name="Shape 65"/>
          <p:cNvSpPr txBox="1">
            <a:spLocks noGrp="1"/>
          </p:cNvSpPr>
          <p:nvPr>
            <p:ph type="dt" idx="10"/>
          </p:nvPr>
        </p:nvSpPr>
        <p:spPr>
          <a:xfrm>
            <a:off x="6400800" y="6356350"/>
            <a:ext cx="2289048"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66" name="Shape 66"/>
          <p:cNvSpPr txBox="1">
            <a:spLocks noGrp="1"/>
          </p:cNvSpPr>
          <p:nvPr>
            <p:ph type="ftr" idx="11"/>
          </p:nvPr>
        </p:nvSpPr>
        <p:spPr>
          <a:xfrm>
            <a:off x="2898648" y="6356350"/>
            <a:ext cx="3505200"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67" name="Shape 67"/>
          <p:cNvSpPr txBox="1">
            <a:spLocks noGrp="1"/>
          </p:cNvSpPr>
          <p:nvPr>
            <p:ph type="sldNum" idx="12"/>
          </p:nvPr>
        </p:nvSpPr>
        <p:spPr>
          <a:xfrm>
            <a:off x="6663126"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a:solidFill>
                  <a:schemeClr val="dk2"/>
                </a:solidFill>
                <a:latin typeface="Bookman Old Style"/>
                <a:ea typeface="Bookman Old Style"/>
                <a:cs typeface="Bookman Old Style"/>
                <a:sym typeface="Bookman Old Style"/>
              </a:rPr>
              <a:t>‹#›</a:t>
            </a:fld>
            <a:endParaRPr lang="en-US" sz="1400" b="0" i="0" u="none" strike="noStrike" cap="none">
              <a:solidFill>
                <a:schemeClr val="dk2"/>
              </a:solidFill>
              <a:latin typeface="Bookman Old Style"/>
              <a:ea typeface="Bookman Old Style"/>
              <a:cs typeface="Bookman Old Style"/>
              <a:sym typeface="Bookman Old Style"/>
            </a:endParaRPr>
          </a:p>
        </p:txBody>
      </p:sp>
      <p:cxnSp>
        <p:nvCxnSpPr>
          <p:cNvPr id="68" name="Shape 68"/>
          <p:cNvCxnSpPr/>
          <p:nvPr/>
        </p:nvCxnSpPr>
        <p:spPr>
          <a:xfrm>
            <a:off x="457200" y="6353175"/>
            <a:ext cx="8229600" cy="0"/>
          </a:xfrm>
          <a:prstGeom prst="straightConnector1">
            <a:avLst/>
          </a:prstGeom>
          <a:noFill/>
          <a:ln w="9525" cap="flat" cmpd="sng">
            <a:solidFill>
              <a:schemeClr val="accent2"/>
            </a:solidFill>
            <a:prstDash val="dash"/>
            <a:round/>
            <a:headEnd type="none" w="med" len="med"/>
            <a:tailEnd type="none" w="med" len="med"/>
          </a:ln>
        </p:spPr>
      </p:cxnSp>
      <p:cxnSp>
        <p:nvCxnSpPr>
          <p:cNvPr id="69" name="Shape 69"/>
          <p:cNvCxnSpPr/>
          <p:nvPr/>
        </p:nvCxnSpPr>
        <p:spPr>
          <a:xfrm rot="5400000">
            <a:off x="3160645" y="3324225"/>
            <a:ext cx="6035040" cy="0"/>
          </a:xfrm>
          <a:prstGeom prst="straightConnector1">
            <a:avLst/>
          </a:prstGeom>
          <a:noFill/>
          <a:ln w="9525" cap="flat" cmpd="sng">
            <a:solidFill>
              <a:schemeClr val="accent2"/>
            </a:solidFill>
            <a:prstDash val="dash"/>
            <a:round/>
            <a:headEnd type="none" w="med" len="med"/>
            <a:tailEnd type="none" w="med" len="med"/>
          </a:ln>
        </p:spPr>
      </p:cxnSp>
      <p:sp>
        <p:nvSpPr>
          <p:cNvPr id="70" name="Shape 70"/>
          <p:cNvSpPr/>
          <p:nvPr/>
        </p:nvSpPr>
        <p:spPr>
          <a:xfrm rot="5400000">
            <a:off x="419100" y="6467475"/>
            <a:ext cx="190849" cy="120314"/>
          </a:xfrm>
          <a:prstGeom prst="triangle">
            <a:avLst>
              <a:gd name="adj" fmla="val 50000"/>
            </a:avLst>
          </a:prstGeom>
          <a:solidFill>
            <a:schemeClr val="accent2"/>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Bookman Old Style"/>
              <a:ea typeface="Bookman Old Style"/>
              <a:cs typeface="Bookman Old Style"/>
              <a:sym typeface="Bookman Old Style"/>
            </a:endParaRPr>
          </a:p>
        </p:txBody>
      </p:sp>
      <p:sp>
        <p:nvSpPr>
          <p:cNvPr id="71" name="Shape 71"/>
          <p:cNvSpPr txBox="1">
            <a:spLocks noGrp="1"/>
          </p:cNvSpPr>
          <p:nvPr>
            <p:ph type="body" idx="2" hasCustomPrompt="1"/>
          </p:nvPr>
        </p:nvSpPr>
        <p:spPr>
          <a:xfrm>
            <a:off x="304800" y="304800"/>
            <a:ext cx="5715000" cy="5715000"/>
          </a:xfrm>
          <a:prstGeom prst="rect">
            <a:avLst/>
          </a:prstGeom>
          <a:noFill/>
          <a:ln>
            <a:noFill/>
          </a:ln>
        </p:spPr>
        <p:txBody>
          <a:bodyPr wrap="square" lIns="91425" tIns="91425" rIns="91425" bIns="91425" anchor="t" anchorCtr="0"/>
          <a:lstStyle>
            <a:lvl1pPr marL="274320" marR="0" lvl="0" indent="-66548" algn="l" rtl="0">
              <a:lnSpc>
                <a:spcPct val="100000"/>
              </a:lnSpc>
              <a:spcBef>
                <a:spcPts val="600"/>
              </a:spcBef>
              <a:spcAft>
                <a:spcPts val="0"/>
              </a:spcAft>
              <a:buClr>
                <a:srgbClr val="E78E1A"/>
              </a:buClr>
              <a:buSzPct val="76000"/>
              <a:buFont typeface="Wingdings 3" panose="05040102010807070707" pitchFamily="18" charset="2"/>
              <a:buChar char="}"/>
              <a:defRPr sz="22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chemeClr val="accent2"/>
              </a:buClr>
              <a:buSzPct val="76000"/>
              <a:buFont typeface="Noto Sans Symbols"/>
              <a:buChar char="▶"/>
              <a:defRPr sz="1800" b="0" i="0" u="none" strike="noStrike" cap="none">
                <a:solidFill>
                  <a:schemeClr val="dk2"/>
                </a:solidFill>
                <a:latin typeface="Bookman Old Style"/>
                <a:ea typeface="Bookman Old Style"/>
                <a:cs typeface="Bookman Old Style"/>
                <a:sym typeface="Bookman Old Style"/>
              </a:defRPr>
            </a:lvl2pPr>
            <a:lvl3pPr marL="822960" marR="0" lvl="2" indent="-85344" algn="l" rtl="0">
              <a:lnSpc>
                <a:spcPct val="100000"/>
              </a:lnSpc>
              <a:spcBef>
                <a:spcPts val="500"/>
              </a:spcBef>
              <a:spcAft>
                <a:spcPts val="0"/>
              </a:spcAft>
              <a:buClr>
                <a:srgbClr val="BABABA"/>
              </a:buClr>
              <a:buSzPct val="76000"/>
              <a:buFont typeface="Noto Sans Symbols"/>
              <a:buChar char="▶"/>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r>
              <a:rPr lang="en-US" dirty="0"/>
              <a:t>XXXX</a:t>
            </a:r>
          </a:p>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cSld name="Picture with Caption">
    <p:bg>
      <p:bgPr>
        <a:solidFill>
          <a:schemeClr val="dk2"/>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500856"/>
            <a:ext cx="8229600" cy="674688"/>
          </a:xfrm>
          <a:prstGeom prst="rect">
            <a:avLst/>
          </a:prstGeom>
          <a:noFill/>
          <a:ln w="9525" cap="flat" cmpd="sng">
            <a:solidFill>
              <a:schemeClr val="accent1"/>
            </a:solidFill>
            <a:prstDash val="solid"/>
            <a:round/>
            <a:headEnd type="none" w="med" len="med"/>
            <a:tailEnd type="none" w="med" len="med"/>
          </a:ln>
        </p:spPr>
        <p:txBody>
          <a:bodyPr wrap="square" lIns="91425" tIns="91425" rIns="91425" bIns="91425" anchor="ctr" anchorCtr="0"/>
          <a:lstStyle>
            <a:lvl1pPr marL="0" marR="0" lvl="0" indent="0" algn="r" rtl="0">
              <a:lnSpc>
                <a:spcPct val="100000"/>
              </a:lnSpc>
              <a:spcBef>
                <a:spcPts val="0"/>
              </a:spcBef>
              <a:spcAft>
                <a:spcPts val="0"/>
              </a:spcAft>
              <a:buClr>
                <a:schemeClr val="lt1"/>
              </a:buClr>
              <a:buSzPct val="100000"/>
              <a:buFont typeface="Bookman Old Style"/>
              <a:buNone/>
              <a:defRPr sz="2000" b="0" i="0" u="none" strike="noStrike" cap="none">
                <a:solidFill>
                  <a:schemeClr val="lt1"/>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74" name="Shape 74"/>
          <p:cNvSpPr>
            <a:spLocks noGrp="1"/>
          </p:cNvSpPr>
          <p:nvPr>
            <p:ph type="pic" idx="2"/>
          </p:nvPr>
        </p:nvSpPr>
        <p:spPr>
          <a:xfrm>
            <a:off x="457200" y="1905000"/>
            <a:ext cx="8229600" cy="4270248"/>
          </a:xfrm>
          <a:prstGeom prst="rect">
            <a:avLst/>
          </a:prstGeom>
          <a:solidFill>
            <a:srgbClr val="BABABA"/>
          </a:solidFill>
          <a:ln>
            <a:noFill/>
          </a:ln>
        </p:spPr>
        <p:txBody>
          <a:bodyPr wrap="square" lIns="91425" tIns="91425" rIns="91425" bIns="91425" anchor="t" anchorCtr="0"/>
          <a:lstStyle>
            <a:lvl1pPr marL="0" marR="0" lvl="0" indent="0" algn="l" rtl="0">
              <a:lnSpc>
                <a:spcPct val="100000"/>
              </a:lnSpc>
              <a:spcBef>
                <a:spcPts val="600"/>
              </a:spcBef>
              <a:spcAft>
                <a:spcPts val="0"/>
              </a:spcAft>
              <a:buClr>
                <a:schemeClr val="accent1"/>
              </a:buClr>
              <a:buSzPct val="76000"/>
              <a:buFont typeface="Noto Sans Symbols"/>
              <a:buNone/>
              <a:defRPr sz="3200" b="0" i="0" u="none" strike="noStrike" cap="none">
                <a:solidFill>
                  <a:schemeClr val="lt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chemeClr val="accent2"/>
              </a:buClr>
              <a:buSzPct val="76000"/>
              <a:buFont typeface="Noto Sans Symbols"/>
              <a:buChar char="▶"/>
              <a:defRPr sz="1800" b="0" i="0" u="none" strike="noStrike" cap="none">
                <a:solidFill>
                  <a:schemeClr val="lt2"/>
                </a:solidFill>
                <a:latin typeface="Bookman Old Style"/>
                <a:ea typeface="Bookman Old Style"/>
                <a:cs typeface="Bookman Old Style"/>
                <a:sym typeface="Bookman Old Style"/>
              </a:defRPr>
            </a:lvl2pPr>
            <a:lvl3pPr marL="822960" marR="0" lvl="2" indent="-85344" algn="l" rtl="0">
              <a:lnSpc>
                <a:spcPct val="100000"/>
              </a:lnSpc>
              <a:spcBef>
                <a:spcPts val="500"/>
              </a:spcBef>
              <a:spcAft>
                <a:spcPts val="0"/>
              </a:spcAft>
              <a:buClr>
                <a:schemeClr val="dk1"/>
              </a:buClr>
              <a:buSzPct val="76000"/>
              <a:buFont typeface="Noto Sans Symbols"/>
              <a:buChar char="▶"/>
              <a:defRPr sz="1600" b="0" i="0" u="none" strike="noStrike" cap="none">
                <a:solidFill>
                  <a:schemeClr val="lt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lt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lt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lt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lt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lt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lt1"/>
                </a:solidFill>
                <a:latin typeface="Bookman Old Style"/>
                <a:ea typeface="Bookman Old Style"/>
                <a:cs typeface="Bookman Old Style"/>
                <a:sym typeface="Bookman Old Style"/>
              </a:defRPr>
            </a:lvl9pPr>
          </a:lstStyle>
          <a:p>
            <a:endParaRPr dirty="0"/>
          </a:p>
        </p:txBody>
      </p:sp>
      <p:sp>
        <p:nvSpPr>
          <p:cNvPr id="75" name="Shape 75"/>
          <p:cNvSpPr txBox="1">
            <a:spLocks noGrp="1"/>
          </p:cNvSpPr>
          <p:nvPr>
            <p:ph type="body" idx="1"/>
          </p:nvPr>
        </p:nvSpPr>
        <p:spPr>
          <a:xfrm>
            <a:off x="457200" y="1219200"/>
            <a:ext cx="8229600" cy="533400"/>
          </a:xfrm>
          <a:prstGeom prst="rect">
            <a:avLst/>
          </a:prstGeom>
          <a:noFill/>
          <a:ln>
            <a:noFill/>
          </a:ln>
        </p:spPr>
        <p:txBody>
          <a:bodyPr wrap="square" lIns="91425" tIns="91425" rIns="91425" bIns="91425" anchor="ctr" anchorCtr="0"/>
          <a:lstStyle>
            <a:lvl1pPr marL="0" marR="0" lvl="0" indent="0" algn="l" rtl="0">
              <a:lnSpc>
                <a:spcPct val="100000"/>
              </a:lnSpc>
              <a:spcBef>
                <a:spcPts val="600"/>
              </a:spcBef>
              <a:spcAft>
                <a:spcPts val="0"/>
              </a:spcAft>
              <a:buClr>
                <a:schemeClr val="accent1"/>
              </a:buClr>
              <a:buSzPct val="76000"/>
              <a:buFont typeface="Noto Sans Symbols"/>
              <a:buNone/>
              <a:defRPr sz="1400" b="0" i="0" u="none" strike="noStrike" cap="none">
                <a:solidFill>
                  <a:schemeClr val="lt1"/>
                </a:solidFill>
                <a:latin typeface="Bookman Old Style"/>
                <a:ea typeface="Bookman Old Style"/>
                <a:cs typeface="Bookman Old Style"/>
                <a:sym typeface="Bookman Old Style"/>
              </a:defRPr>
            </a:lvl1pPr>
            <a:lvl2pPr marL="548640" marR="0" lvl="1" indent="-173228" algn="l" rtl="0">
              <a:lnSpc>
                <a:spcPct val="100000"/>
              </a:lnSpc>
              <a:spcBef>
                <a:spcPts val="500"/>
              </a:spcBef>
              <a:spcAft>
                <a:spcPts val="0"/>
              </a:spcAft>
              <a:buClr>
                <a:schemeClr val="accent2"/>
              </a:buClr>
              <a:buSzPct val="76000"/>
              <a:buFont typeface="Noto Sans Symbols"/>
              <a:buChar char="▶"/>
              <a:defRPr sz="1200" b="0" i="0" u="none" strike="noStrike" cap="none">
                <a:solidFill>
                  <a:schemeClr val="lt2"/>
                </a:solidFill>
                <a:latin typeface="Bookman Old Style"/>
                <a:ea typeface="Bookman Old Style"/>
                <a:cs typeface="Bookman Old Style"/>
                <a:sym typeface="Bookman Old Style"/>
              </a:defRPr>
            </a:lvl2pPr>
            <a:lvl3pPr marL="822960" marR="0" lvl="2" indent="-152400" algn="l" rtl="0">
              <a:lnSpc>
                <a:spcPct val="100000"/>
              </a:lnSpc>
              <a:spcBef>
                <a:spcPts val="500"/>
              </a:spcBef>
              <a:spcAft>
                <a:spcPts val="0"/>
              </a:spcAft>
              <a:buClr>
                <a:schemeClr val="dk1"/>
              </a:buClr>
              <a:buSzPct val="76000"/>
              <a:buFont typeface="Noto Sans Symbols"/>
              <a:buChar char="▶"/>
              <a:defRPr sz="1000" b="0" i="0" u="none" strike="noStrike" cap="none">
                <a:solidFill>
                  <a:schemeClr val="lt1"/>
                </a:solidFill>
                <a:latin typeface="Bookman Old Style"/>
                <a:ea typeface="Bookman Old Style"/>
                <a:cs typeface="Bookman Old Style"/>
                <a:sym typeface="Bookman Old Style"/>
              </a:defRPr>
            </a:lvl3pPr>
            <a:lvl4pPr marL="1097280" marR="0" lvl="3" indent="-155575" algn="l" rtl="0">
              <a:lnSpc>
                <a:spcPct val="100000"/>
              </a:lnSpc>
              <a:spcBef>
                <a:spcPts val="400"/>
              </a:spcBef>
              <a:spcAft>
                <a:spcPts val="0"/>
              </a:spcAft>
              <a:buClr>
                <a:srgbClr val="8BA1B3"/>
              </a:buClr>
              <a:buSzPct val="70000"/>
              <a:buFont typeface="Noto Sans Symbols"/>
              <a:buChar char="◻"/>
              <a:defRPr sz="900" b="0" i="0" u="none" strike="noStrike" cap="none">
                <a:solidFill>
                  <a:schemeClr val="lt1"/>
                </a:solidFill>
                <a:latin typeface="Bookman Old Style"/>
                <a:ea typeface="Bookman Old Style"/>
                <a:cs typeface="Bookman Old Style"/>
                <a:sym typeface="Bookman Old Style"/>
              </a:defRPr>
            </a:lvl4pPr>
            <a:lvl5pPr marL="1371600" marR="0" lvl="4" indent="-150494" algn="l" rtl="0">
              <a:lnSpc>
                <a:spcPct val="100000"/>
              </a:lnSpc>
              <a:spcBef>
                <a:spcPts val="300"/>
              </a:spcBef>
              <a:spcAft>
                <a:spcPts val="0"/>
              </a:spcAft>
              <a:buClr>
                <a:schemeClr val="accent2"/>
              </a:buClr>
              <a:buSzPct val="70000"/>
              <a:buFont typeface="Noto Sans Symbols"/>
              <a:buChar char="◻"/>
              <a:defRPr sz="900" b="0" i="0" u="none" strike="noStrike" cap="none">
                <a:solidFill>
                  <a:schemeClr val="lt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lt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lt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lt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lt1"/>
                </a:solidFill>
                <a:latin typeface="Bookman Old Style"/>
                <a:ea typeface="Bookman Old Style"/>
                <a:cs typeface="Bookman Old Style"/>
                <a:sym typeface="Bookman Old Style"/>
              </a:defRPr>
            </a:lvl9pPr>
          </a:lstStyle>
          <a:p>
            <a:endParaRPr/>
          </a:p>
        </p:txBody>
      </p:sp>
      <p:sp>
        <p:nvSpPr>
          <p:cNvPr id="76" name="Shape 76"/>
          <p:cNvSpPr txBox="1">
            <a:spLocks noGrp="1"/>
          </p:cNvSpPr>
          <p:nvPr>
            <p:ph type="dt" idx="10"/>
          </p:nvPr>
        </p:nvSpPr>
        <p:spPr>
          <a:xfrm>
            <a:off x="6400800" y="6356350"/>
            <a:ext cx="2289048"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9pPr>
          </a:lstStyle>
          <a:p>
            <a:endParaRPr/>
          </a:p>
        </p:txBody>
      </p:sp>
      <p:sp>
        <p:nvSpPr>
          <p:cNvPr id="77" name="Shape 77"/>
          <p:cNvSpPr txBox="1">
            <a:spLocks noGrp="1"/>
          </p:cNvSpPr>
          <p:nvPr>
            <p:ph type="ftr" idx="11"/>
          </p:nvPr>
        </p:nvSpPr>
        <p:spPr>
          <a:xfrm>
            <a:off x="2898648" y="6356350"/>
            <a:ext cx="3505200"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9pPr>
          </a:lstStyle>
          <a:p>
            <a:endParaRPr/>
          </a:p>
        </p:txBody>
      </p:sp>
      <p:sp>
        <p:nvSpPr>
          <p:cNvPr id="78" name="Shape 78"/>
          <p:cNvSpPr txBox="1">
            <a:spLocks noGrp="1"/>
          </p:cNvSpPr>
          <p:nvPr>
            <p:ph type="sldNum" idx="12"/>
          </p:nvPr>
        </p:nvSpPr>
        <p:spPr>
          <a:xfrm>
            <a:off x="6663126"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lt2"/>
              </a:buClr>
              <a:buSzPct val="25000"/>
              <a:buFont typeface="Bookman Old Style"/>
              <a:buNone/>
            </a:pPr>
            <a:fld id="{00000000-1234-1234-1234-123412341234}" type="slidenum">
              <a:rPr lang="en-US" sz="1400" b="0" i="0" u="none" strike="noStrike" cap="none">
                <a:solidFill>
                  <a:schemeClr val="lt2"/>
                </a:solidFill>
                <a:latin typeface="Bookman Old Style"/>
                <a:ea typeface="Bookman Old Style"/>
                <a:cs typeface="Bookman Old Style"/>
                <a:sym typeface="Bookman Old Style"/>
              </a:rPr>
              <a:t>‹#›</a:t>
            </a:fld>
            <a:endParaRPr lang="en-US" sz="1400" b="0" i="0" u="none" strike="noStrike" cap="none">
              <a:solidFill>
                <a:schemeClr val="lt2"/>
              </a:solidFill>
              <a:latin typeface="Bookman Old Style"/>
              <a:ea typeface="Bookman Old Style"/>
              <a:cs typeface="Bookman Old Style"/>
              <a:sym typeface="Bookman Old Style"/>
            </a:endParaRPr>
          </a:p>
        </p:txBody>
      </p:sp>
      <p:cxnSp>
        <p:nvCxnSpPr>
          <p:cNvPr id="79" name="Shape 79"/>
          <p:cNvCxnSpPr/>
          <p:nvPr/>
        </p:nvCxnSpPr>
        <p:spPr>
          <a:xfrm>
            <a:off x="457200" y="6353175"/>
            <a:ext cx="8229600" cy="0"/>
          </a:xfrm>
          <a:prstGeom prst="straightConnector1">
            <a:avLst/>
          </a:prstGeom>
          <a:noFill/>
          <a:ln w="9525" cap="flat" cmpd="sng">
            <a:solidFill>
              <a:schemeClr val="accent2"/>
            </a:solidFill>
            <a:prstDash val="dash"/>
            <a:round/>
            <a:headEnd type="none" w="med" len="med"/>
            <a:tailEnd type="none" w="med" len="med"/>
          </a:ln>
        </p:spPr>
      </p:cxnSp>
      <p:sp>
        <p:nvSpPr>
          <p:cNvPr id="80" name="Shape 80"/>
          <p:cNvSpPr/>
          <p:nvPr/>
        </p:nvSpPr>
        <p:spPr>
          <a:xfrm rot="5400000">
            <a:off x="419100" y="6467475"/>
            <a:ext cx="190849" cy="120314"/>
          </a:xfrm>
          <a:prstGeom prst="triangle">
            <a:avLst>
              <a:gd name="adj" fmla="val 50000"/>
            </a:avLst>
          </a:prstGeom>
          <a:solidFill>
            <a:schemeClr val="accent2"/>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Bookman Old Style"/>
              <a:ea typeface="Bookman Old Style"/>
              <a:cs typeface="Bookman Old Style"/>
              <a:sym typeface="Bookman Old Style"/>
            </a:endParaRPr>
          </a:p>
        </p:txBody>
      </p:sp>
      <p:sp>
        <p:nvSpPr>
          <p:cNvPr id="81" name="Shape 81"/>
          <p:cNvSpPr/>
          <p:nvPr/>
        </p:nvSpPr>
        <p:spPr>
          <a:xfrm>
            <a:off x="457200" y="500856"/>
            <a:ext cx="182880" cy="685800"/>
          </a:xfrm>
          <a:prstGeom prst="rect">
            <a:avLst/>
          </a:prstGeom>
          <a:solidFill>
            <a:schemeClr val="accent1"/>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Bookman Old Style"/>
              <a:ea typeface="Bookman Old Style"/>
              <a:cs typeface="Bookman Old Style"/>
              <a:sym typeface="Bookman Old Styl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152400"/>
            <a:ext cx="8229600" cy="990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dirty="0"/>
          </a:p>
        </p:txBody>
      </p:sp>
      <p:sp>
        <p:nvSpPr>
          <p:cNvPr id="84" name="Shape 84"/>
          <p:cNvSpPr txBox="1">
            <a:spLocks noGrp="1"/>
          </p:cNvSpPr>
          <p:nvPr>
            <p:ph type="body" idx="1" hasCustomPrompt="1"/>
          </p:nvPr>
        </p:nvSpPr>
        <p:spPr>
          <a:xfrm rot="5400000">
            <a:off x="2116836" y="-440436"/>
            <a:ext cx="4910328" cy="8229600"/>
          </a:xfrm>
          <a:prstGeom prst="rect">
            <a:avLst/>
          </a:prstGeom>
          <a:noFill/>
          <a:ln>
            <a:noFill/>
          </a:ln>
        </p:spPr>
        <p:txBody>
          <a:bodyPr wrap="square" lIns="91425" tIns="91425" rIns="91425" bIns="91425" anchor="t" anchorCtr="0"/>
          <a:lstStyle>
            <a:lvl1pPr marL="274320" marR="0" lvl="0" indent="-66548" algn="l" rtl="0">
              <a:lnSpc>
                <a:spcPct val="100000"/>
              </a:lnSpc>
              <a:spcBef>
                <a:spcPts val="600"/>
              </a:spcBef>
              <a:spcAft>
                <a:spcPts val="0"/>
              </a:spcAft>
              <a:buClr>
                <a:srgbClr val="E78E1A"/>
              </a:buClr>
              <a:buSzPct val="76000"/>
              <a:buFont typeface="Wingdings 3" panose="05040102010807070707" pitchFamily="18" charset="2"/>
              <a:buChar char="}"/>
              <a:defRPr sz="22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chemeClr val="accent2"/>
              </a:buClr>
              <a:buSzPct val="76000"/>
              <a:buFont typeface="Noto Sans Symbols"/>
              <a:buChar char="▶"/>
              <a:defRPr sz="1800" b="0" i="0" u="none" strike="noStrike" cap="none">
                <a:solidFill>
                  <a:schemeClr val="dk2"/>
                </a:solidFill>
                <a:latin typeface="Bookman Old Style"/>
                <a:ea typeface="Bookman Old Style"/>
                <a:cs typeface="Bookman Old Style"/>
                <a:sym typeface="Bookman Old Style"/>
              </a:defRPr>
            </a:lvl2pPr>
            <a:lvl3pPr marL="822960" marR="0" lvl="2" indent="-85344" algn="l" rtl="0">
              <a:lnSpc>
                <a:spcPct val="100000"/>
              </a:lnSpc>
              <a:spcBef>
                <a:spcPts val="500"/>
              </a:spcBef>
              <a:spcAft>
                <a:spcPts val="0"/>
              </a:spcAft>
              <a:buClr>
                <a:srgbClr val="BABABA"/>
              </a:buClr>
              <a:buSzPct val="76000"/>
              <a:buFont typeface="Noto Sans Symbols"/>
              <a:buChar char="▶"/>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r>
              <a:rPr lang="en-US" dirty="0"/>
              <a:t>XXXX</a:t>
            </a:r>
          </a:p>
          <a:p>
            <a:endParaRPr dirty="0"/>
          </a:p>
        </p:txBody>
      </p:sp>
      <p:sp>
        <p:nvSpPr>
          <p:cNvPr id="85" name="Shape 85"/>
          <p:cNvSpPr txBox="1">
            <a:spLocks noGrp="1"/>
          </p:cNvSpPr>
          <p:nvPr>
            <p:ph type="dt" idx="10"/>
          </p:nvPr>
        </p:nvSpPr>
        <p:spPr>
          <a:xfrm>
            <a:off x="6400800" y="6356350"/>
            <a:ext cx="2289048"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6" name="Shape 86"/>
          <p:cNvSpPr txBox="1">
            <a:spLocks noGrp="1"/>
          </p:cNvSpPr>
          <p:nvPr>
            <p:ph type="ftr" idx="11"/>
          </p:nvPr>
        </p:nvSpPr>
        <p:spPr>
          <a:xfrm>
            <a:off x="2898648" y="6356350"/>
            <a:ext cx="3505200"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7" name="Shape 87"/>
          <p:cNvSpPr txBox="1">
            <a:spLocks noGrp="1"/>
          </p:cNvSpPr>
          <p:nvPr>
            <p:ph type="sldNum" idx="12"/>
          </p:nvPr>
        </p:nvSpPr>
        <p:spPr>
          <a:xfrm>
            <a:off x="6663126"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a:solidFill>
                  <a:schemeClr val="dk2"/>
                </a:solidFill>
                <a:latin typeface="Bookman Old Style"/>
                <a:ea typeface="Bookman Old Style"/>
                <a:cs typeface="Bookman Old Style"/>
                <a:sym typeface="Bookman Old Style"/>
              </a:rPr>
              <a:t>‹#›</a:t>
            </a:fld>
            <a:endParaRPr lang="en-US" sz="1400" b="0" i="0" u="none" strike="noStrike" cap="none">
              <a:solidFill>
                <a:schemeClr val="dk2"/>
              </a:solidFill>
              <a:latin typeface="Bookman Old Style"/>
              <a:ea typeface="Bookman Old Style"/>
              <a:cs typeface="Bookman Old Style"/>
              <a:sym typeface="Bookman Old Styl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90" name="Shape 90"/>
          <p:cNvSpPr txBox="1">
            <a:spLocks noGrp="1"/>
          </p:cNvSpPr>
          <p:nvPr>
            <p:ph type="body" idx="1"/>
          </p:nvPr>
        </p:nvSpPr>
        <p:spPr>
          <a:xfrm rot="5400000">
            <a:off x="541338" y="190501"/>
            <a:ext cx="5851525" cy="6019800"/>
          </a:xfrm>
          <a:prstGeom prst="rect">
            <a:avLst/>
          </a:prstGeom>
          <a:noFill/>
          <a:ln>
            <a:noFill/>
          </a:ln>
        </p:spPr>
        <p:txBody>
          <a:bodyPr wrap="square" lIns="91425" tIns="91425" rIns="91425" bIns="91425" anchor="t" anchorCtr="0"/>
          <a:lstStyle>
            <a:lvl1pPr marL="274320" marR="0" lvl="0" indent="-66548" algn="l" rtl="0">
              <a:lnSpc>
                <a:spcPct val="100000"/>
              </a:lnSpc>
              <a:spcBef>
                <a:spcPts val="600"/>
              </a:spcBef>
              <a:spcAft>
                <a:spcPts val="0"/>
              </a:spcAft>
              <a:buClr>
                <a:schemeClr val="accent1"/>
              </a:buClr>
              <a:buSzPct val="76000"/>
              <a:buFont typeface="Noto Sans Symbols"/>
              <a:buChar char="▶"/>
              <a:defRPr sz="22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chemeClr val="accent2"/>
              </a:buClr>
              <a:buSzPct val="76000"/>
              <a:buFont typeface="Noto Sans Symbols"/>
              <a:buChar char="▶"/>
              <a:defRPr sz="1800" b="0" i="0" u="none" strike="noStrike" cap="none">
                <a:solidFill>
                  <a:schemeClr val="dk2"/>
                </a:solidFill>
                <a:latin typeface="Bookman Old Style"/>
                <a:ea typeface="Bookman Old Style"/>
                <a:cs typeface="Bookman Old Style"/>
                <a:sym typeface="Bookman Old Style"/>
              </a:defRPr>
            </a:lvl2pPr>
            <a:lvl3pPr marL="822960" marR="0" lvl="2" indent="-85344" algn="l" rtl="0">
              <a:lnSpc>
                <a:spcPct val="100000"/>
              </a:lnSpc>
              <a:spcBef>
                <a:spcPts val="500"/>
              </a:spcBef>
              <a:spcAft>
                <a:spcPts val="0"/>
              </a:spcAft>
              <a:buClr>
                <a:srgbClr val="BABABA"/>
              </a:buClr>
              <a:buSzPct val="76000"/>
              <a:buFont typeface="Noto Sans Symbols"/>
              <a:buChar char="▶"/>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1" name="Shape 91"/>
          <p:cNvSpPr txBox="1">
            <a:spLocks noGrp="1"/>
          </p:cNvSpPr>
          <p:nvPr>
            <p:ph type="dt" idx="10"/>
          </p:nvPr>
        </p:nvSpPr>
        <p:spPr>
          <a:xfrm>
            <a:off x="6400800" y="6356350"/>
            <a:ext cx="2289048"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2" name="Shape 92"/>
          <p:cNvSpPr txBox="1">
            <a:spLocks noGrp="1"/>
          </p:cNvSpPr>
          <p:nvPr>
            <p:ph type="ftr" idx="11"/>
          </p:nvPr>
        </p:nvSpPr>
        <p:spPr>
          <a:xfrm>
            <a:off x="2898648" y="6356350"/>
            <a:ext cx="3505200"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3" name="Shape 93"/>
          <p:cNvSpPr txBox="1">
            <a:spLocks noGrp="1"/>
          </p:cNvSpPr>
          <p:nvPr>
            <p:ph type="sldNum" idx="12"/>
          </p:nvPr>
        </p:nvSpPr>
        <p:spPr>
          <a:xfrm>
            <a:off x="6663126"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a:solidFill>
                  <a:schemeClr val="dk2"/>
                </a:solidFill>
                <a:latin typeface="Bookman Old Style"/>
                <a:ea typeface="Bookman Old Style"/>
                <a:cs typeface="Bookman Old Style"/>
                <a:sym typeface="Bookman Old Style"/>
              </a:rPr>
              <a:t>‹#›</a:t>
            </a:fld>
            <a:endParaRPr lang="en-US" sz="1400" b="0" i="0" u="none" strike="noStrike" cap="none">
              <a:solidFill>
                <a:schemeClr val="dk2"/>
              </a:solidFill>
              <a:latin typeface="Bookman Old Style"/>
              <a:ea typeface="Bookman Old Style"/>
              <a:cs typeface="Bookman Old Style"/>
              <a:sym typeface="Bookman Old Style"/>
            </a:endParaRPr>
          </a:p>
        </p:txBody>
      </p:sp>
      <p:cxnSp>
        <p:nvCxnSpPr>
          <p:cNvPr id="94" name="Shape 94"/>
          <p:cNvCxnSpPr/>
          <p:nvPr/>
        </p:nvCxnSpPr>
        <p:spPr>
          <a:xfrm>
            <a:off x="457200" y="6353175"/>
            <a:ext cx="8229600" cy="0"/>
          </a:xfrm>
          <a:prstGeom prst="straightConnector1">
            <a:avLst/>
          </a:prstGeom>
          <a:noFill/>
          <a:ln w="9525" cap="flat" cmpd="sng">
            <a:solidFill>
              <a:schemeClr val="accent2"/>
            </a:solidFill>
            <a:prstDash val="dash"/>
            <a:round/>
            <a:headEnd type="none" w="med" len="med"/>
            <a:tailEnd type="none" w="med" len="med"/>
          </a:ln>
        </p:spPr>
      </p:cxnSp>
      <p:sp>
        <p:nvSpPr>
          <p:cNvPr id="95" name="Shape 95"/>
          <p:cNvSpPr/>
          <p:nvPr/>
        </p:nvSpPr>
        <p:spPr>
          <a:xfrm rot="5400000">
            <a:off x="419100" y="6467475"/>
            <a:ext cx="190849" cy="120314"/>
          </a:xfrm>
          <a:prstGeom prst="triangle">
            <a:avLst>
              <a:gd name="adj" fmla="val 50000"/>
            </a:avLst>
          </a:prstGeom>
          <a:solidFill>
            <a:schemeClr val="accent2"/>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Bookman Old Style"/>
              <a:ea typeface="Bookman Old Style"/>
              <a:cs typeface="Bookman Old Style"/>
              <a:sym typeface="Bookman Old Style"/>
            </a:endParaRPr>
          </a:p>
        </p:txBody>
      </p:sp>
      <p:cxnSp>
        <p:nvCxnSpPr>
          <p:cNvPr id="96" name="Shape 96"/>
          <p:cNvCxnSpPr/>
          <p:nvPr/>
        </p:nvCxnSpPr>
        <p:spPr>
          <a:xfrm rot="5400000">
            <a:off x="3629607" y="3201952"/>
            <a:ext cx="5852160" cy="0"/>
          </a:xfrm>
          <a:prstGeom prst="straightConnector1">
            <a:avLst/>
          </a:prstGeom>
          <a:noFill/>
          <a:ln w="9525" cap="flat" cmpd="sng">
            <a:solidFill>
              <a:schemeClr val="accent2"/>
            </a:solidFill>
            <a:prstDash val="dash"/>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571F-AA5F-4401-8BD4-080206089C6B}"/>
              </a:ext>
            </a:extLst>
          </p:cNvPr>
          <p:cNvSpPr>
            <a:spLocks noGrp="1"/>
          </p:cNvSpPr>
          <p:nvPr>
            <p:ph type="title"/>
          </p:nvPr>
        </p:nvSpPr>
        <p:spPr/>
        <p:txBody>
          <a:bodyPr/>
          <a:lstStyle/>
          <a:p>
            <a:r>
              <a:rPr lang="en-US" dirty="0"/>
              <a:t>Click to edit Master title style</a:t>
            </a:r>
          </a:p>
        </p:txBody>
      </p:sp>
      <p:sp>
        <p:nvSpPr>
          <p:cNvPr id="3" name="Slide Number Placeholder 2">
            <a:extLst>
              <a:ext uri="{FF2B5EF4-FFF2-40B4-BE49-F238E27FC236}">
                <a16:creationId xmlns:a16="http://schemas.microsoft.com/office/drawing/2014/main" id="{D13BA7D9-4D58-4A44-90AC-B5DB9238E222}"/>
              </a:ext>
            </a:extLst>
          </p:cNvPr>
          <p:cNvSpPr>
            <a:spLocks noGrp="1"/>
          </p:cNvSpPr>
          <p:nvPr>
            <p:ph type="sldNum" idx="10"/>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a:t>
            </a:fld>
            <a:endParaRPr lang="en-US" sz="1400" b="0" i="0" u="none" strike="noStrike" cap="none">
              <a:solidFill>
                <a:schemeClr val="dk2"/>
              </a:solidFill>
              <a:latin typeface="Bookman Old Style"/>
              <a:ea typeface="Bookman Old Style"/>
              <a:cs typeface="Bookman Old Style"/>
              <a:sym typeface="Bookman Old Style"/>
            </a:endParaRPr>
          </a:p>
        </p:txBody>
      </p:sp>
    </p:spTree>
    <p:extLst>
      <p:ext uri="{BB962C8B-B14F-4D97-AF65-F5344CB8AC3E}">
        <p14:creationId xmlns:p14="http://schemas.microsoft.com/office/powerpoint/2010/main" val="134481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152400"/>
            <a:ext cx="8229600" cy="990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dirty="0"/>
          </a:p>
        </p:txBody>
      </p:sp>
      <p:sp>
        <p:nvSpPr>
          <p:cNvPr id="26" name="Shape 26"/>
          <p:cNvSpPr txBox="1">
            <a:spLocks noGrp="1"/>
          </p:cNvSpPr>
          <p:nvPr>
            <p:ph type="sldNum" idx="12"/>
          </p:nvPr>
        </p:nvSpPr>
        <p:spPr>
          <a:xfrm>
            <a:off x="6705600"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a:solidFill>
                  <a:schemeClr val="dk2"/>
                </a:solidFill>
                <a:latin typeface="Bookman Old Style"/>
                <a:ea typeface="Bookman Old Style"/>
                <a:cs typeface="Bookman Old Style"/>
                <a:sym typeface="Bookman Old Style"/>
              </a:rPr>
              <a:t>‹#›</a:t>
            </a:fld>
            <a:endParaRPr lang="en-US" sz="1400" b="0" i="0" u="none" strike="noStrike" cap="none">
              <a:solidFill>
                <a:schemeClr val="dk2"/>
              </a:solidFill>
              <a:latin typeface="Bookman Old Style"/>
              <a:ea typeface="Bookman Old Style"/>
              <a:cs typeface="Bookman Old Style"/>
              <a:sym typeface="Bookman Old Style"/>
            </a:endParaRPr>
          </a:p>
        </p:txBody>
      </p:sp>
      <p:sp>
        <p:nvSpPr>
          <p:cNvPr id="27" name="Shape 27"/>
          <p:cNvSpPr txBox="1">
            <a:spLocks noGrp="1"/>
          </p:cNvSpPr>
          <p:nvPr>
            <p:ph type="body" idx="1" hasCustomPrompt="1"/>
          </p:nvPr>
        </p:nvSpPr>
        <p:spPr>
          <a:xfrm>
            <a:off x="457200" y="1219200"/>
            <a:ext cx="8229600" cy="4937760"/>
          </a:xfrm>
          <a:prstGeom prst="rect">
            <a:avLst/>
          </a:prstGeom>
          <a:noFill/>
          <a:ln>
            <a:noFill/>
          </a:ln>
        </p:spPr>
        <p:txBody>
          <a:bodyPr wrap="square" lIns="91425" tIns="91425" rIns="91425" bIns="91425" anchor="t" anchorCtr="0"/>
          <a:lstStyle>
            <a:lvl1pPr marL="274320" marR="0" lvl="0" indent="-88900" algn="l" rtl="0">
              <a:lnSpc>
                <a:spcPct val="100000"/>
              </a:lnSpc>
              <a:spcBef>
                <a:spcPts val="600"/>
              </a:spcBef>
              <a:spcAft>
                <a:spcPts val="0"/>
              </a:spcAft>
              <a:buClr>
                <a:srgbClr val="31338D"/>
              </a:buClr>
              <a:buSzPct val="76000"/>
              <a:buFont typeface="Wingdings 3" panose="05040102010807070707" pitchFamily="18" charset="2"/>
              <a:buChar char="}"/>
              <a:defRPr sz="2000" b="0" i="0" u="none" strike="noStrike" cap="none">
                <a:solidFill>
                  <a:schemeClr val="tx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31338D"/>
              </a:buClr>
              <a:buSzPct val="76000"/>
              <a:buFont typeface="Wingdings 3" panose="05040102010807070707" pitchFamily="18" charset="2"/>
              <a:buChar char="}"/>
              <a:defRPr sz="1800" b="0" i="0" u="none" strike="noStrike" cap="none">
                <a:solidFill>
                  <a:schemeClr val="tx1"/>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r>
              <a:rPr lang="en-US" dirty="0" err="1"/>
              <a:t>Kjcdnd</a:t>
            </a:r>
            <a:endParaRPr lang="en-US" dirty="0"/>
          </a:p>
          <a:p>
            <a:pPr lvl="1"/>
            <a:r>
              <a:rPr lang="en-US" dirty="0"/>
              <a:t>XXXX</a:t>
            </a:r>
          </a:p>
          <a:p>
            <a:pPr lvl="2"/>
            <a:endParaRPr lang="en-US" dirty="0"/>
          </a:p>
        </p:txBody>
      </p:sp>
    </p:spTree>
    <p:extLst>
      <p:ext uri="{BB962C8B-B14F-4D97-AF65-F5344CB8AC3E}">
        <p14:creationId xmlns:p14="http://schemas.microsoft.com/office/powerpoint/2010/main" val="1315930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1219200" y="3886200"/>
            <a:ext cx="6858000" cy="9906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SzPct val="100000"/>
              <a:buFont typeface="Bookman Old Style"/>
              <a:buNone/>
              <a:defRPr sz="3200" b="0" i="0" u="none" strike="noStrike" cap="none">
                <a:solidFill>
                  <a:schemeClr val="dk1"/>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dirty="0"/>
          </a:p>
        </p:txBody>
      </p:sp>
      <p:sp>
        <p:nvSpPr>
          <p:cNvPr id="18" name="Shape 18"/>
          <p:cNvSpPr txBox="1">
            <a:spLocks noGrp="1"/>
          </p:cNvSpPr>
          <p:nvPr>
            <p:ph type="subTitle" idx="1"/>
          </p:nvPr>
        </p:nvSpPr>
        <p:spPr>
          <a:xfrm>
            <a:off x="1219200" y="5124450"/>
            <a:ext cx="6858000" cy="533400"/>
          </a:xfrm>
          <a:prstGeom prst="rect">
            <a:avLst/>
          </a:prstGeom>
          <a:noFill/>
          <a:ln>
            <a:noFill/>
          </a:ln>
        </p:spPr>
        <p:txBody>
          <a:bodyPr wrap="square" lIns="91425" tIns="91425" rIns="91425" bIns="91425" anchor="t" anchorCtr="0"/>
          <a:lstStyle>
            <a:lvl1pPr marL="0" marR="0" lvl="0" indent="0" algn="r" rtl="0">
              <a:lnSpc>
                <a:spcPct val="100000"/>
              </a:lnSpc>
              <a:spcBef>
                <a:spcPts val="600"/>
              </a:spcBef>
              <a:spcAft>
                <a:spcPts val="0"/>
              </a:spcAft>
              <a:buClr>
                <a:schemeClr val="accent1"/>
              </a:buClr>
              <a:buSzPct val="76000"/>
              <a:buFont typeface="Noto Sans Symbols"/>
              <a:buNone/>
              <a:defRPr sz="2000" b="0" i="0" u="none" strike="noStrike" cap="none">
                <a:solidFill>
                  <a:schemeClr val="dk2"/>
                </a:solidFill>
                <a:latin typeface="Bookman Old Style"/>
                <a:ea typeface="Bookman Old Style"/>
                <a:cs typeface="Bookman Old Style"/>
                <a:sym typeface="Bookman Old Style"/>
              </a:defRPr>
            </a:lvl1pPr>
            <a:lvl2pPr marL="457200" marR="0" lvl="1" indent="0" algn="ctr" rtl="0">
              <a:lnSpc>
                <a:spcPct val="100000"/>
              </a:lnSpc>
              <a:spcBef>
                <a:spcPts val="500"/>
              </a:spcBef>
              <a:spcAft>
                <a:spcPts val="0"/>
              </a:spcAft>
              <a:buClr>
                <a:schemeClr val="accent2"/>
              </a:buClr>
              <a:buSzPct val="76000"/>
              <a:buFont typeface="Noto Sans Symbols"/>
              <a:buNone/>
              <a:defRPr sz="1800" b="0" i="0" u="none" strike="noStrike" cap="none">
                <a:solidFill>
                  <a:schemeClr val="dk2"/>
                </a:solidFill>
                <a:latin typeface="Bookman Old Style"/>
                <a:ea typeface="Bookman Old Style"/>
                <a:cs typeface="Bookman Old Style"/>
                <a:sym typeface="Bookman Old Style"/>
              </a:defRPr>
            </a:lvl2pPr>
            <a:lvl3pPr marL="914400" marR="0" lvl="2" indent="0" algn="ctr" rtl="0">
              <a:lnSpc>
                <a:spcPct val="100000"/>
              </a:lnSpc>
              <a:spcBef>
                <a:spcPts val="500"/>
              </a:spcBef>
              <a:spcAft>
                <a:spcPts val="0"/>
              </a:spcAft>
              <a:buClr>
                <a:srgbClr val="BABABA"/>
              </a:buClr>
              <a:buSzPct val="76000"/>
              <a:buFont typeface="Noto Sans Symbols"/>
              <a:buNone/>
              <a:defRPr sz="1600" b="0" i="0" u="none" strike="noStrike" cap="none">
                <a:solidFill>
                  <a:schemeClr val="dk1"/>
                </a:solidFill>
                <a:latin typeface="Bookman Old Style"/>
                <a:ea typeface="Bookman Old Style"/>
                <a:cs typeface="Bookman Old Style"/>
                <a:sym typeface="Bookman Old Style"/>
              </a:defRPr>
            </a:lvl3pPr>
            <a:lvl4pPr marL="1371600" marR="0" lvl="3" indent="0" algn="ctr" rtl="0">
              <a:lnSpc>
                <a:spcPct val="100000"/>
              </a:lnSpc>
              <a:spcBef>
                <a:spcPts val="400"/>
              </a:spcBef>
              <a:spcAft>
                <a:spcPts val="0"/>
              </a:spcAft>
              <a:buClr>
                <a:srgbClr val="8BA1B3"/>
              </a:buClr>
              <a:buSzPct val="70000"/>
              <a:buFont typeface="Noto Sans Symbols"/>
              <a:buNone/>
              <a:defRPr sz="1500" b="0" i="0" u="none" strike="noStrike" cap="none">
                <a:solidFill>
                  <a:schemeClr val="dk1"/>
                </a:solidFill>
                <a:latin typeface="Bookman Old Style"/>
                <a:ea typeface="Bookman Old Style"/>
                <a:cs typeface="Bookman Old Style"/>
                <a:sym typeface="Bookman Old Style"/>
              </a:defRPr>
            </a:lvl4pPr>
            <a:lvl5pPr marL="1828800" marR="0" lvl="4" indent="0" algn="ctr" rtl="0">
              <a:lnSpc>
                <a:spcPct val="100000"/>
              </a:lnSpc>
              <a:spcBef>
                <a:spcPts val="300"/>
              </a:spcBef>
              <a:spcAft>
                <a:spcPts val="0"/>
              </a:spcAft>
              <a:buClr>
                <a:schemeClr val="accent2"/>
              </a:buClr>
              <a:buSzPct val="70000"/>
              <a:buFont typeface="Noto Sans Symbols"/>
              <a:buNone/>
              <a:defRPr sz="1500" b="0" i="0" u="none" strike="noStrike" cap="none">
                <a:solidFill>
                  <a:schemeClr val="dk1"/>
                </a:solidFill>
                <a:latin typeface="Bookman Old Style"/>
                <a:ea typeface="Bookman Old Style"/>
                <a:cs typeface="Bookman Old Style"/>
                <a:sym typeface="Bookman Old Style"/>
              </a:defRPr>
            </a:lvl5pPr>
            <a:lvl6pPr marL="2286000" marR="0" lvl="5" indent="0" algn="ctr" rtl="0">
              <a:lnSpc>
                <a:spcPct val="100000"/>
              </a:lnSpc>
              <a:spcBef>
                <a:spcPts val="300"/>
              </a:spcBef>
              <a:spcAft>
                <a:spcPts val="0"/>
              </a:spcAft>
              <a:buClr>
                <a:srgbClr val="8BA1B3"/>
              </a:buClr>
              <a:buSzPct val="75000"/>
              <a:buFont typeface="Noto Sans Symbols"/>
              <a:buNone/>
              <a:defRPr sz="1600" b="0" i="0" u="none" strike="noStrike" cap="none">
                <a:solidFill>
                  <a:schemeClr val="dk1"/>
                </a:solidFill>
                <a:latin typeface="Bookman Old Style"/>
                <a:ea typeface="Bookman Old Style"/>
                <a:cs typeface="Bookman Old Style"/>
                <a:sym typeface="Bookman Old Style"/>
              </a:defRPr>
            </a:lvl6pPr>
            <a:lvl7pPr marL="2743200" marR="0" lvl="6" indent="0" algn="ctr" rtl="0">
              <a:lnSpc>
                <a:spcPct val="100000"/>
              </a:lnSpc>
              <a:spcBef>
                <a:spcPts val="300"/>
              </a:spcBef>
              <a:spcAft>
                <a:spcPts val="0"/>
              </a:spcAft>
              <a:buClr>
                <a:srgbClr val="646C8F"/>
              </a:buClr>
              <a:buSzPct val="75000"/>
              <a:buFont typeface="Noto Sans Symbols"/>
              <a:buNone/>
              <a:defRPr sz="1400" b="0" i="0" u="none" strike="noStrike" cap="none">
                <a:solidFill>
                  <a:schemeClr val="dk1"/>
                </a:solidFill>
                <a:latin typeface="Bookman Old Style"/>
                <a:ea typeface="Bookman Old Style"/>
                <a:cs typeface="Bookman Old Style"/>
                <a:sym typeface="Bookman Old Style"/>
              </a:defRPr>
            </a:lvl7pPr>
            <a:lvl8pPr marL="3200400" marR="0" lvl="7" indent="0" algn="ctr" rtl="0">
              <a:lnSpc>
                <a:spcPct val="100000"/>
              </a:lnSpc>
              <a:spcBef>
                <a:spcPts val="300"/>
              </a:spcBef>
              <a:spcAft>
                <a:spcPts val="0"/>
              </a:spcAft>
              <a:buClr>
                <a:srgbClr val="BABABA"/>
              </a:buClr>
              <a:buSzPct val="75000"/>
              <a:buFont typeface="Noto Sans Symbols"/>
              <a:buNone/>
              <a:defRPr sz="1400" b="0" i="0" u="none" strike="noStrike" cap="none">
                <a:solidFill>
                  <a:schemeClr val="dk1"/>
                </a:solidFill>
                <a:latin typeface="Bookman Old Style"/>
                <a:ea typeface="Bookman Old Style"/>
                <a:cs typeface="Bookman Old Style"/>
                <a:sym typeface="Bookman Old Style"/>
              </a:defRPr>
            </a:lvl8pPr>
            <a:lvl9pPr marL="3657600" marR="0" lvl="8" indent="0" algn="ctr" rtl="0">
              <a:lnSpc>
                <a:spcPct val="100000"/>
              </a:lnSpc>
              <a:spcBef>
                <a:spcPts val="300"/>
              </a:spcBef>
              <a:spcAft>
                <a:spcPts val="0"/>
              </a:spcAft>
              <a:buClr>
                <a:srgbClr val="9FB8CD"/>
              </a:buClr>
              <a:buSzPct val="75000"/>
              <a:buFont typeface="Noto Sans Symbols"/>
              <a:buNone/>
              <a:defRPr sz="1200" b="0" i="0" u="none" strike="noStrike" cap="none">
                <a:solidFill>
                  <a:schemeClr val="dk1"/>
                </a:solidFill>
                <a:latin typeface="Bookman Old Style"/>
                <a:ea typeface="Bookman Old Style"/>
                <a:cs typeface="Bookman Old Style"/>
                <a:sym typeface="Bookman Old Style"/>
              </a:defRPr>
            </a:lvl9pPr>
          </a:lstStyle>
          <a:p>
            <a:endParaRPr dirty="0"/>
          </a:p>
        </p:txBody>
      </p:sp>
      <p:sp>
        <p:nvSpPr>
          <p:cNvPr id="19" name="Shape 19"/>
          <p:cNvSpPr/>
          <p:nvPr/>
        </p:nvSpPr>
        <p:spPr>
          <a:xfrm>
            <a:off x="904875" y="3648075"/>
            <a:ext cx="7315200" cy="1280160"/>
          </a:xfrm>
          <a:prstGeom prst="rect">
            <a:avLst/>
          </a:prstGeom>
          <a:noFill/>
          <a:ln w="9525" cap="rnd" cmpd="sng">
            <a:solidFill>
              <a:schemeClr val="tx1"/>
            </a:solidFill>
            <a:prstDash val="solid"/>
            <a:round/>
            <a:headEnd type="none" w="med" len="med"/>
            <a:tailEnd type="none" w="med" len="med"/>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Bookman Old Style"/>
              <a:ea typeface="Bookman Old Style"/>
              <a:cs typeface="Bookman Old Style"/>
              <a:sym typeface="Bookman Old Style"/>
            </a:endParaRPr>
          </a:p>
        </p:txBody>
      </p:sp>
      <p:sp>
        <p:nvSpPr>
          <p:cNvPr id="20" name="Shape 20"/>
          <p:cNvSpPr/>
          <p:nvPr/>
        </p:nvSpPr>
        <p:spPr>
          <a:xfrm>
            <a:off x="914400" y="5048250"/>
            <a:ext cx="7315200" cy="685800"/>
          </a:xfrm>
          <a:prstGeom prst="rect">
            <a:avLst/>
          </a:prstGeom>
          <a:noFill/>
          <a:ln w="9525" cap="rnd" cmpd="sng">
            <a:solidFill>
              <a:schemeClr val="tx1"/>
            </a:solidFill>
            <a:prstDash val="solid"/>
            <a:round/>
            <a:headEnd type="none" w="med" len="med"/>
            <a:tailEnd type="none" w="med" len="med"/>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Bookman Old Style"/>
              <a:ea typeface="Bookman Old Style"/>
              <a:cs typeface="Bookman Old Style"/>
              <a:sym typeface="Bookman Old Style"/>
            </a:endParaRPr>
          </a:p>
        </p:txBody>
      </p:sp>
      <p:sp>
        <p:nvSpPr>
          <p:cNvPr id="21" name="Shape 21"/>
          <p:cNvSpPr/>
          <p:nvPr/>
        </p:nvSpPr>
        <p:spPr>
          <a:xfrm>
            <a:off x="904875" y="3648075"/>
            <a:ext cx="228600" cy="1280160"/>
          </a:xfrm>
          <a:prstGeom prst="rect">
            <a:avLst/>
          </a:prstGeom>
          <a:solidFill>
            <a:srgbClr val="003876"/>
          </a:solidFill>
          <a:ln>
            <a:solidFill>
              <a:srgbClr val="003876"/>
            </a:solid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dirty="0">
              <a:solidFill>
                <a:srgbClr val="E7B63B"/>
              </a:solidFill>
              <a:latin typeface="Bookman Old Style"/>
              <a:ea typeface="Bookman Old Style"/>
              <a:cs typeface="Bookman Old Style"/>
              <a:sym typeface="Bookman Old Style"/>
            </a:endParaRPr>
          </a:p>
        </p:txBody>
      </p:sp>
      <p:sp>
        <p:nvSpPr>
          <p:cNvPr id="22" name="Shape 22"/>
          <p:cNvSpPr/>
          <p:nvPr userDrawn="1"/>
        </p:nvSpPr>
        <p:spPr>
          <a:xfrm>
            <a:off x="904875" y="5048250"/>
            <a:ext cx="238125" cy="685800"/>
          </a:xfrm>
          <a:prstGeom prst="rect">
            <a:avLst/>
          </a:prstGeom>
          <a:solidFill>
            <a:srgbClr val="003876"/>
          </a:solidFill>
          <a:ln>
            <a:solidFill>
              <a:srgbClr val="003876"/>
            </a:solid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dirty="0">
              <a:solidFill>
                <a:schemeClr val="lt1"/>
              </a:solidFill>
              <a:latin typeface="Bookman Old Style"/>
              <a:ea typeface="Bookman Old Style"/>
              <a:cs typeface="Bookman Old Style"/>
              <a:sym typeface="Bookman Old Style"/>
            </a:endParaRPr>
          </a:p>
        </p:txBody>
      </p:sp>
      <p:pic>
        <p:nvPicPr>
          <p:cNvPr id="9" name="Picture 4" descr="Image result for investment management group baruch">
            <a:extLst>
              <a:ext uri="{FF2B5EF4-FFF2-40B4-BE49-F238E27FC236}">
                <a16:creationId xmlns:a16="http://schemas.microsoft.com/office/drawing/2014/main" id="{FD2A7F03-DB40-4ABD-A658-CD1D11FA102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478279"/>
            <a:ext cx="2770632" cy="10457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etBlue - Wikipedia">
            <a:extLst>
              <a:ext uri="{FF2B5EF4-FFF2-40B4-BE49-F238E27FC236}">
                <a16:creationId xmlns:a16="http://schemas.microsoft.com/office/drawing/2014/main" id="{7479241F-BD16-4E86-8D84-56560A63FCA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7745" y="1773753"/>
            <a:ext cx="3492330" cy="117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77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152400"/>
            <a:ext cx="8229600" cy="990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dirty="0"/>
          </a:p>
        </p:txBody>
      </p:sp>
      <p:sp>
        <p:nvSpPr>
          <p:cNvPr id="12" name="Shape 12"/>
          <p:cNvSpPr txBox="1">
            <a:spLocks noGrp="1"/>
          </p:cNvSpPr>
          <p:nvPr>
            <p:ph type="sldNum" idx="12"/>
          </p:nvPr>
        </p:nvSpPr>
        <p:spPr>
          <a:xfrm>
            <a:off x="6663126"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a:solidFill>
                  <a:schemeClr val="dk2"/>
                </a:solidFill>
                <a:latin typeface="Bookman Old Style"/>
                <a:ea typeface="Bookman Old Style"/>
                <a:cs typeface="Bookman Old Style"/>
                <a:sym typeface="Bookman Old Style"/>
              </a:rPr>
              <a:t>‹#›</a:t>
            </a:fld>
            <a:endParaRPr lang="en-US" sz="1400" b="0" i="0" u="none" strike="noStrike" cap="none">
              <a:solidFill>
                <a:schemeClr val="dk2"/>
              </a:solidFill>
              <a:latin typeface="Bookman Old Style"/>
              <a:ea typeface="Bookman Old Style"/>
              <a:cs typeface="Bookman Old Style"/>
              <a:sym typeface="Bookman Old Style"/>
            </a:endParaRPr>
          </a:p>
        </p:txBody>
      </p:sp>
      <p:cxnSp>
        <p:nvCxnSpPr>
          <p:cNvPr id="13" name="Shape 13"/>
          <p:cNvCxnSpPr/>
          <p:nvPr/>
        </p:nvCxnSpPr>
        <p:spPr>
          <a:xfrm>
            <a:off x="457200" y="6353175"/>
            <a:ext cx="8229600" cy="0"/>
          </a:xfrm>
          <a:prstGeom prst="straightConnector1">
            <a:avLst/>
          </a:prstGeom>
          <a:noFill/>
          <a:ln w="9525" cap="flat" cmpd="sng">
            <a:solidFill>
              <a:srgbClr val="00338E"/>
            </a:solidFill>
            <a:prstDash val="dash"/>
            <a:round/>
            <a:headEnd type="none" w="med" len="med"/>
            <a:tailEnd type="none" w="med" len="med"/>
          </a:ln>
        </p:spPr>
      </p:cxnSp>
      <p:cxnSp>
        <p:nvCxnSpPr>
          <p:cNvPr id="14" name="Shape 14"/>
          <p:cNvCxnSpPr/>
          <p:nvPr/>
        </p:nvCxnSpPr>
        <p:spPr>
          <a:xfrm>
            <a:off x="457200" y="1143000"/>
            <a:ext cx="8229600" cy="0"/>
          </a:xfrm>
          <a:prstGeom prst="straightConnector1">
            <a:avLst/>
          </a:prstGeom>
          <a:noFill/>
          <a:ln w="9525" cap="flat" cmpd="sng">
            <a:solidFill>
              <a:srgbClr val="31338D"/>
            </a:solidFill>
            <a:prstDash val="dash"/>
            <a:round/>
            <a:headEnd type="none" w="med" len="med"/>
            <a:tailEnd type="none" w="med" len="med"/>
          </a:ln>
        </p:spPr>
      </p:cxnSp>
      <p:pic>
        <p:nvPicPr>
          <p:cNvPr id="2050" name="Picture 2" descr="JetBlue - Wikipedia">
            <a:extLst>
              <a:ext uri="{FF2B5EF4-FFF2-40B4-BE49-F238E27FC236}">
                <a16:creationId xmlns:a16="http://schemas.microsoft.com/office/drawing/2014/main" id="{66605151-A45E-414E-8F07-F92FCDC50D69}"/>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119891" y="591342"/>
            <a:ext cx="1566909" cy="5250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87" r:id="rId7"/>
    <p:sldLayoutId id="2147483686" r:id="rId8"/>
    <p:sldLayoutId id="2147483688" r:id="rId9"/>
    <p:sldLayoutId id="214748368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07772" marR="0" lvl="0" indent="0" algn="l" rtl="0">
        <a:lnSpc>
          <a:spcPct val="100000"/>
        </a:lnSpc>
        <a:spcBef>
          <a:spcPts val="0"/>
        </a:spcBef>
        <a:spcAft>
          <a:spcPts val="0"/>
        </a:spcAft>
        <a:buClr>
          <a:srgbClr val="E78E1A"/>
        </a:buClr>
        <a:buFont typeface="Wingdings 3" panose="05040102010807070707" pitchFamily="18" charset="2"/>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5B073-5BAC-BC4D-BC69-DCAE92DD17EA}" type="datetimeFigureOut">
              <a:rPr lang="en-US" smtClean="0"/>
              <a:t>3/4/2021</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2F2D2-3B97-3B4A-A659-F387683818F3}" type="slidenum">
              <a:rPr lang="en-US" smtClean="0"/>
              <a:t>‹#›</a:t>
            </a:fld>
            <a:endParaRPr lang="en-US"/>
          </a:p>
        </p:txBody>
      </p:sp>
    </p:spTree>
    <p:extLst>
      <p:ext uri="{BB962C8B-B14F-4D97-AF65-F5344CB8AC3E}">
        <p14:creationId xmlns:p14="http://schemas.microsoft.com/office/powerpoint/2010/main" val="2336271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chart" Target="../charts/chart24.xml"/><Relationship Id="rId7" Type="http://schemas.openxmlformats.org/officeDocument/2006/relationships/chart" Target="../charts/chart28.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chart" Target="../charts/chart27.xml"/><Relationship Id="rId5" Type="http://schemas.openxmlformats.org/officeDocument/2006/relationships/chart" Target="../charts/chart26.xml"/><Relationship Id="rId4" Type="http://schemas.openxmlformats.org/officeDocument/2006/relationships/chart" Target="../charts/chart2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8.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chart" Target="../charts/chart3.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5.tmp"/></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chart" Target="../charts/chart5.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chart" Target="../charts/chart8.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chart" Target="../charts/chart11.xml"/></Relationships>
</file>

<file path=ppt/slides/_rels/slide7.xml.rels><?xml version="1.0" encoding="UTF-8" standalone="yes"?>
<Relationships xmlns="http://schemas.openxmlformats.org/package/2006/relationships"><Relationship Id="rId3" Type="http://schemas.openxmlformats.org/officeDocument/2006/relationships/chart" Target="../charts/chart14.xml"/><Relationship Id="rId7" Type="http://schemas.openxmlformats.org/officeDocument/2006/relationships/chart" Target="../charts/chart18.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chart" Target="../charts/chart15.xml"/></Relationships>
</file>

<file path=ppt/slides/_rels/slide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chart" Target="../charts/chart22.xml"/><Relationship Id="rId5" Type="http://schemas.openxmlformats.org/officeDocument/2006/relationships/chart" Target="../charts/chart21.xml"/><Relationship Id="rId4" Type="http://schemas.openxmlformats.org/officeDocument/2006/relationships/chart" Target="../charts/chart20.xml"/></Relationships>
</file>

<file path=ppt/slides/_rels/slide9.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ctrTitle"/>
          </p:nvPr>
        </p:nvSpPr>
        <p:spPr>
          <a:xfrm>
            <a:off x="1219200" y="3670852"/>
            <a:ext cx="6858000" cy="1265212"/>
          </a:xfrm>
          <a:prstGeom prst="rect">
            <a:avLst/>
          </a:prstGeom>
          <a:noFill/>
          <a:ln>
            <a:noFill/>
          </a:ln>
        </p:spPr>
        <p:txBody>
          <a:bodyPr wrap="square" lIns="91425" tIns="45700" rIns="91425" bIns="45700" anchor="ctr" anchorCtr="0">
            <a:noAutofit/>
          </a:bodyPr>
          <a:lstStyle/>
          <a:p>
            <a:pPr marL="0" marR="0" lvl="0" indent="-114300" algn="r" rtl="0">
              <a:lnSpc>
                <a:spcPct val="100000"/>
              </a:lnSpc>
              <a:spcBef>
                <a:spcPts val="0"/>
              </a:spcBef>
              <a:spcAft>
                <a:spcPts val="0"/>
              </a:spcAft>
              <a:buClr>
                <a:schemeClr val="dk1"/>
              </a:buClr>
              <a:buSzPct val="100000"/>
              <a:buFont typeface="Bookman Old Style"/>
              <a:buNone/>
            </a:pPr>
            <a:r>
              <a:rPr lang="en-US" sz="1800" b="0" i="0" u="none" strike="noStrike" cap="none" dirty="0">
                <a:solidFill>
                  <a:schemeClr val="tx1"/>
                </a:solidFill>
                <a:latin typeface="Bookman Old Style"/>
                <a:ea typeface="Bookman Old Style"/>
                <a:cs typeface="Bookman Old Style"/>
                <a:sym typeface="Bookman Old Style"/>
              </a:rPr>
              <a:t>Current: $19.12</a:t>
            </a:r>
            <a:br>
              <a:rPr lang="en-US" sz="1800" b="0" i="0" u="none" strike="noStrike" cap="none" dirty="0">
                <a:solidFill>
                  <a:schemeClr val="tx1"/>
                </a:solidFill>
                <a:latin typeface="Bookman Old Style"/>
                <a:ea typeface="Bookman Old Style"/>
                <a:cs typeface="Bookman Old Style"/>
                <a:sym typeface="Bookman Old Style"/>
              </a:rPr>
            </a:br>
            <a:r>
              <a:rPr lang="en-US" sz="1800" b="0" i="0" u="none" strike="noStrike" cap="none" dirty="0">
                <a:solidFill>
                  <a:schemeClr val="tx1"/>
                </a:solidFill>
                <a:latin typeface="Bookman Old Style"/>
                <a:ea typeface="Bookman Old Style"/>
                <a:cs typeface="Bookman Old Style"/>
                <a:sym typeface="Bookman Old Style"/>
              </a:rPr>
              <a:t>Target: $25.40 </a:t>
            </a:r>
            <a:r>
              <a:rPr lang="en-US" sz="1800" dirty="0">
                <a:solidFill>
                  <a:srgbClr val="00B050"/>
                </a:solidFill>
              </a:rPr>
              <a:t>(+33%)</a:t>
            </a:r>
            <a:r>
              <a:rPr lang="en-US" sz="1800" b="0" i="0" u="none" strike="noStrike" cap="none" dirty="0">
                <a:solidFill>
                  <a:schemeClr val="tx1"/>
                </a:solidFill>
                <a:latin typeface="Bookman Old Style"/>
                <a:ea typeface="Bookman Old Style"/>
                <a:cs typeface="Bookman Old Style"/>
                <a:sym typeface="Bookman Old Style"/>
              </a:rPr>
              <a:t> </a:t>
            </a:r>
            <a:br>
              <a:rPr lang="en-US" sz="1800" b="0" i="0" u="none" strike="noStrike" cap="none" dirty="0">
                <a:solidFill>
                  <a:schemeClr val="tx1"/>
                </a:solidFill>
                <a:latin typeface="Bookman Old Style"/>
                <a:ea typeface="Bookman Old Style"/>
                <a:cs typeface="Bookman Old Style"/>
                <a:sym typeface="Bookman Old Style"/>
              </a:rPr>
            </a:br>
            <a:r>
              <a:rPr lang="en-US" sz="1800" b="0" i="0" u="none" strike="noStrike" cap="none" dirty="0">
                <a:solidFill>
                  <a:schemeClr val="tx1"/>
                </a:solidFill>
                <a:latin typeface="Bookman Old Style"/>
                <a:ea typeface="Bookman Old Style"/>
                <a:cs typeface="Bookman Old Style"/>
                <a:sym typeface="Bookman Old Style"/>
              </a:rPr>
              <a:t>Time Horizon: 12-18 Months</a:t>
            </a:r>
          </a:p>
        </p:txBody>
      </p:sp>
      <p:sp>
        <p:nvSpPr>
          <p:cNvPr id="190" name="Shape 190"/>
          <p:cNvSpPr txBox="1">
            <a:spLocks noGrp="1"/>
          </p:cNvSpPr>
          <p:nvPr>
            <p:ph type="subTitle" idx="1"/>
          </p:nvPr>
        </p:nvSpPr>
        <p:spPr>
          <a:xfrm>
            <a:off x="1219200" y="5042453"/>
            <a:ext cx="6858000" cy="695738"/>
          </a:xfrm>
          <a:prstGeom prst="rect">
            <a:avLst/>
          </a:prstGeom>
          <a:noFill/>
          <a:ln>
            <a:noFill/>
          </a:ln>
        </p:spPr>
        <p:txBody>
          <a:bodyPr wrap="square" lIns="91425" tIns="45700" rIns="91425" bIns="45700" anchor="ctr" anchorCtr="0">
            <a:noAutofit/>
          </a:bodyPr>
          <a:lstStyle/>
          <a:p>
            <a:pPr lvl="0" indent="-57912">
              <a:spcBef>
                <a:spcPts val="0"/>
              </a:spcBef>
            </a:pPr>
            <a:r>
              <a:rPr lang="en-US" sz="1200" i="0" u="none" strike="noStrike" cap="none" dirty="0">
                <a:solidFill>
                  <a:schemeClr val="dk1"/>
                </a:solidFill>
                <a:latin typeface="Bookman Old Style"/>
                <a:ea typeface="Bookman Old Style"/>
                <a:cs typeface="Bookman Old Style"/>
                <a:sym typeface="Bookman Old Style"/>
              </a:rPr>
              <a:t>Industry Director</a:t>
            </a:r>
            <a:r>
              <a:rPr lang="en-US" sz="1200" b="1" i="0" u="none" strike="noStrike" cap="none" dirty="0">
                <a:solidFill>
                  <a:schemeClr val="dk1"/>
                </a:solidFill>
                <a:latin typeface="Bookman Old Style"/>
                <a:ea typeface="Bookman Old Style"/>
                <a:cs typeface="Bookman Old Style"/>
                <a:sym typeface="Bookman Old Style"/>
              </a:rPr>
              <a:t>: </a:t>
            </a:r>
            <a:r>
              <a:rPr lang="en-US" sz="1200" b="0" i="0" u="none" strike="noStrike" cap="none" dirty="0">
                <a:solidFill>
                  <a:schemeClr val="dk1"/>
                </a:solidFill>
                <a:latin typeface="Bookman Old Style"/>
                <a:ea typeface="Bookman Old Style"/>
                <a:cs typeface="Bookman Old Style"/>
                <a:sym typeface="Bookman Old Style"/>
              </a:rPr>
              <a:t>Ray Hatton</a:t>
            </a:r>
            <a:endParaRPr lang="en-US" sz="1200" dirty="0">
              <a:solidFill>
                <a:schemeClr val="dk1"/>
              </a:solidFill>
            </a:endParaRPr>
          </a:p>
          <a:p>
            <a:pPr lvl="0" indent="-57912">
              <a:spcBef>
                <a:spcPts val="0"/>
              </a:spcBef>
            </a:pPr>
            <a:r>
              <a:rPr lang="en-US" sz="1200" dirty="0">
                <a:solidFill>
                  <a:schemeClr val="dk1"/>
                </a:solidFill>
              </a:rPr>
              <a:t>Analysts</a:t>
            </a:r>
            <a:r>
              <a:rPr lang="en-US" sz="1200" i="0" u="none" strike="noStrike" cap="none" dirty="0">
                <a:solidFill>
                  <a:schemeClr val="dk1"/>
                </a:solidFill>
                <a:latin typeface="Bookman Old Style"/>
                <a:ea typeface="Bookman Old Style"/>
                <a:cs typeface="Bookman Old Style"/>
                <a:sym typeface="Bookman Old Style"/>
              </a:rPr>
              <a:t>:</a:t>
            </a:r>
            <a:r>
              <a:rPr lang="en-US" sz="1200" b="0" i="0" u="none" strike="noStrike" cap="none" dirty="0">
                <a:solidFill>
                  <a:schemeClr val="dk1"/>
                </a:solidFill>
                <a:latin typeface="Bookman Old Style"/>
                <a:ea typeface="Bookman Old Style"/>
                <a:cs typeface="Bookman Old Style"/>
                <a:sym typeface="Bookman Old Style"/>
              </a:rPr>
              <a:t> Benjamin Chan, </a:t>
            </a:r>
            <a:r>
              <a:rPr lang="en-US" sz="1200" b="0" i="0" u="none" strike="noStrike" cap="none" dirty="0" err="1">
                <a:solidFill>
                  <a:schemeClr val="dk1"/>
                </a:solidFill>
                <a:latin typeface="Bookman Old Style"/>
                <a:ea typeface="Bookman Old Style"/>
                <a:cs typeface="Bookman Old Style"/>
                <a:sym typeface="Bookman Old Style"/>
              </a:rPr>
              <a:t>Bricen</a:t>
            </a:r>
            <a:r>
              <a:rPr lang="en-US" sz="1200" b="0" i="0" u="none" strike="noStrike" cap="none" dirty="0">
                <a:solidFill>
                  <a:schemeClr val="dk1"/>
                </a:solidFill>
                <a:latin typeface="Bookman Old Style"/>
                <a:ea typeface="Bookman Old Style"/>
                <a:cs typeface="Bookman Old Style"/>
                <a:sym typeface="Bookman Old Style"/>
              </a:rPr>
              <a:t> Fisher, Nirmal Malhotra</a:t>
            </a:r>
          </a:p>
          <a:p>
            <a:pPr lvl="0" indent="-57912">
              <a:spcBef>
                <a:spcPts val="0"/>
              </a:spcBef>
            </a:pPr>
            <a:r>
              <a:rPr lang="en-US" sz="1200" dirty="0">
                <a:solidFill>
                  <a:schemeClr val="dk1"/>
                </a:solidFill>
              </a:rPr>
              <a:t>Junior Analyst: Samir Syed</a:t>
            </a:r>
            <a:endParaRPr lang="en-US" sz="1200" b="0" i="0" u="none" strike="noStrike" cap="none" dirty="0">
              <a:solidFill>
                <a:schemeClr val="dk1"/>
              </a:solidFill>
              <a:latin typeface="Bookman Old Style"/>
              <a:ea typeface="Bookman Old Style"/>
              <a:cs typeface="Bookman Old Style"/>
              <a:sym typeface="Bookman Old Style"/>
            </a:endParaRPr>
          </a:p>
          <a:p>
            <a:pPr lvl="0" indent="-57912">
              <a:lnSpc>
                <a:spcPct val="83333"/>
              </a:lnSpc>
              <a:spcBef>
                <a:spcPts val="0"/>
              </a:spcBef>
            </a:pPr>
            <a:endParaRPr lang="en-US" sz="1200" dirty="0">
              <a:solidFill>
                <a:schemeClr val="dk1"/>
              </a:solidFill>
            </a:endParaRPr>
          </a:p>
        </p:txBody>
      </p:sp>
      <p:sp>
        <p:nvSpPr>
          <p:cNvPr id="191" name="Shape 191"/>
          <p:cNvSpPr txBox="1"/>
          <p:nvPr/>
        </p:nvSpPr>
        <p:spPr>
          <a:xfrm>
            <a:off x="733425" y="2925538"/>
            <a:ext cx="7466673" cy="523220"/>
          </a:xfrm>
          <a:prstGeom prst="rect">
            <a:avLst/>
          </a:prstGeom>
          <a:noFill/>
          <a:ln>
            <a:noFill/>
          </a:ln>
        </p:spPr>
        <p:txBody>
          <a:bodyPr wrap="square" lIns="91425" tIns="45700" rIns="91425" bIns="45700" anchor="t" anchorCtr="0">
            <a:noAutofit/>
          </a:bodyPr>
          <a:lstStyle/>
          <a:p>
            <a:pPr marL="0" marR="0" lvl="0" indent="-44450" algn="r" rtl="0">
              <a:lnSpc>
                <a:spcPct val="100000"/>
              </a:lnSpc>
              <a:spcBef>
                <a:spcPts val="0"/>
              </a:spcBef>
              <a:spcAft>
                <a:spcPts val="0"/>
              </a:spcAft>
              <a:buClr>
                <a:schemeClr val="dk1"/>
              </a:buClr>
              <a:buSzPct val="25000"/>
              <a:buFont typeface="Bookman Old Style"/>
              <a:buNone/>
            </a:pPr>
            <a:r>
              <a:rPr lang="en-US" sz="2800" b="0" i="0" u="none" strike="noStrike" cap="none" dirty="0">
                <a:solidFill>
                  <a:schemeClr val="dk1"/>
                </a:solidFill>
                <a:latin typeface="Bookman Old Style"/>
                <a:ea typeface="Bookman Old Style"/>
                <a:cs typeface="Bookman Old Style"/>
                <a:sym typeface="Bookman Old Style"/>
              </a:rPr>
              <a:t>(NASDAQ: JBLU)</a:t>
            </a:r>
          </a:p>
        </p:txBody>
      </p:sp>
    </p:spTree>
    <p:extLst>
      <p:ext uri="{BB962C8B-B14F-4D97-AF65-F5344CB8AC3E}">
        <p14:creationId xmlns:p14="http://schemas.microsoft.com/office/powerpoint/2010/main" val="979631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152400"/>
            <a:ext cx="8229600" cy="990600"/>
          </a:xfrm>
          <a:prstGeom prst="rect">
            <a:avLst/>
          </a:prstGeom>
          <a:noFill/>
          <a:ln>
            <a:noFill/>
          </a:ln>
        </p:spPr>
        <p:txBody>
          <a:bodyPr wrap="square" lIns="91425" tIns="45700" rIns="91425" bIns="45700" anchor="b" anchorCtr="0">
            <a:noAutofit/>
          </a:bodyPr>
          <a:lstStyle/>
          <a:p>
            <a:pPr lvl="0" indent="-203200"/>
            <a:r>
              <a:rPr lang="en-US" dirty="0">
                <a:solidFill>
                  <a:schemeClr val="tx1"/>
                </a:solidFill>
              </a:rPr>
              <a:t>Portfolio Placement</a:t>
            </a:r>
            <a:endParaRPr lang="en-US" sz="3200" b="0" i="0" u="none" strike="noStrike" cap="none" dirty="0">
              <a:solidFill>
                <a:schemeClr val="tx1"/>
              </a:solidFill>
              <a:latin typeface="Bookman Old Style" charset="0"/>
              <a:ea typeface="Bookman Old Style" charset="0"/>
              <a:cs typeface="Bookman Old Style" charset="0"/>
              <a:sym typeface="Bookman Old Style"/>
            </a:endParaRPr>
          </a:p>
        </p:txBody>
      </p:sp>
      <p:sp>
        <p:nvSpPr>
          <p:cNvPr id="2" name="Slide Number Placeholder 1"/>
          <p:cNvSpPr>
            <a:spLocks noGrp="1"/>
          </p:cNvSpPr>
          <p:nvPr>
            <p:ph type="sldNum" idx="12"/>
          </p:nvPr>
        </p:nvSpPr>
        <p:spPr/>
        <p:txBody>
          <a:bodyPr/>
          <a:lstStyle/>
          <a:p>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fld id="{00000000-1234-1234-1234-123412341234}" type="slidenum">
              <a:rPr kumimoji="0" lang="en-US" sz="1400" b="0" i="0" u="none" strike="noStrike" kern="0" cap="none" spc="0" normalizeH="0" baseline="0" noProof="0" smtClean="0">
                <a:ln>
                  <a:noFill/>
                </a:ln>
                <a:solidFill>
                  <a:srgbClr val="464653"/>
                </a:solidFill>
                <a:effectLst/>
                <a:uLnTx/>
                <a:uFillTx/>
                <a:latin typeface="Bookman Old Style"/>
                <a:ea typeface="Bookman Old Style"/>
                <a:cs typeface="Bookman Old Style"/>
                <a:sym typeface="Bookman Old Style"/>
              </a:rPr>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t>10</a:t>
            </a:fld>
            <a:endParaRPr kumimoji="0" lang="en-US" sz="1400" b="0" i="0" u="none" strike="noStrike" kern="0" cap="none" spc="0" normalizeH="0" baseline="0" noProof="0">
              <a:ln>
                <a:noFill/>
              </a:ln>
              <a:solidFill>
                <a:srgbClr val="464653"/>
              </a:solidFill>
              <a:effectLst/>
              <a:uLnTx/>
              <a:uFillTx/>
              <a:latin typeface="Bookman Old Style"/>
              <a:ea typeface="Bookman Old Style"/>
              <a:cs typeface="Bookman Old Style"/>
              <a:sym typeface="Bookman Old Style"/>
            </a:endParaRPr>
          </a:p>
        </p:txBody>
      </p:sp>
      <p:graphicFrame>
        <p:nvGraphicFramePr>
          <p:cNvPr id="14" name="Chart 13"/>
          <p:cNvGraphicFramePr>
            <a:graphicFrameLocks/>
          </p:cNvGraphicFramePr>
          <p:nvPr/>
        </p:nvGraphicFramePr>
        <p:xfrm>
          <a:off x="4670582" y="4001688"/>
          <a:ext cx="3657600" cy="2314519"/>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p:cNvSpPr txBox="1"/>
          <p:nvPr/>
        </p:nvSpPr>
        <p:spPr>
          <a:xfrm>
            <a:off x="457194" y="6354523"/>
            <a:ext cx="5180035" cy="253916"/>
          </a:xfrm>
          <a:prstGeom prst="rect">
            <a:avLst/>
          </a:prstGeom>
          <a:noFill/>
        </p:spPr>
        <p:txBody>
          <a:bodyPr wrap="square" rtlCol="0">
            <a:spAutoFit/>
          </a:bodyPr>
          <a:lstStyle/>
          <a:p>
            <a:pPr lvl="0">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a:t>
            </a:r>
            <a:r>
              <a:rPr kumimoji="0" lang="en-US" sz="1050" b="0" i="1" u="none" strike="noStrike" kern="0" cap="none" spc="0" normalizeH="0" baseline="0" noProof="0" dirty="0" err="1">
                <a:ln>
                  <a:noFill/>
                </a:ln>
                <a:solidFill>
                  <a:srgbClr val="464653"/>
                </a:solidFill>
                <a:effectLst/>
                <a:uLnTx/>
                <a:uFillTx/>
                <a:latin typeface="Bookman Old Style"/>
                <a:ea typeface="Bookman Old Style"/>
                <a:cs typeface="Bookman Old Style"/>
                <a:sym typeface="Arial"/>
              </a:rPr>
              <a:t>MacroTrends</a:t>
            </a: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 IMG Portfolio, </a:t>
            </a:r>
            <a:r>
              <a:rPr kumimoji="0" lang="en-US" sz="1050" b="0" i="1" u="none" strike="noStrike" kern="0" cap="none" spc="0" normalizeH="0" baseline="0" noProof="0" dirty="0" err="1">
                <a:ln>
                  <a:noFill/>
                </a:ln>
                <a:solidFill>
                  <a:srgbClr val="464653"/>
                </a:solidFill>
                <a:effectLst/>
                <a:uLnTx/>
                <a:uFillTx/>
                <a:latin typeface="Bookman Old Style"/>
                <a:ea typeface="Bookman Old Style"/>
                <a:cs typeface="Bookman Old Style"/>
                <a:sym typeface="Arial"/>
              </a:rPr>
              <a:t>CrankyFlier</a:t>
            </a: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 </a:t>
            </a:r>
            <a:r>
              <a:rPr lang="en-US" sz="1050" i="1" dirty="0">
                <a:solidFill>
                  <a:srgbClr val="464653"/>
                </a:solidFill>
                <a:latin typeface="Bookman Old Style"/>
                <a:ea typeface="Bookman Old Style"/>
                <a:cs typeface="Bookman Old Style"/>
              </a:rPr>
              <a:t>Skift, Company Filings </a:t>
            </a:r>
            <a:endPar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endParaRPr>
          </a:p>
        </p:txBody>
      </p:sp>
      <p:sp>
        <p:nvSpPr>
          <p:cNvPr id="28" name="Shape 227"/>
          <p:cNvSpPr txBox="1"/>
          <p:nvPr/>
        </p:nvSpPr>
        <p:spPr>
          <a:xfrm>
            <a:off x="457195" y="1297514"/>
            <a:ext cx="4016217" cy="274320"/>
          </a:xfrm>
          <a:prstGeom prst="rect">
            <a:avLst/>
          </a:prstGeom>
          <a:solidFill>
            <a:srgbClr val="003876"/>
          </a:solidFill>
          <a:ln>
            <a:noFill/>
          </a:ln>
        </p:spPr>
        <p:txBody>
          <a:bodyPr wrap="square" lIns="91425" tIns="45700" rIns="91425" bIns="45700" anchor="t" anchorCtr="0">
            <a:noAutofit/>
          </a:bodyPr>
          <a:lstStyle/>
          <a:p>
            <a:pPr indent="-22225" algn="ctr">
              <a:buClr>
                <a:srgbClr val="FFFFFF"/>
              </a:buClr>
              <a:buSzPct val="25000"/>
              <a:defRPr/>
            </a:pPr>
            <a:r>
              <a:rPr kumimoji="0" lang="en-US" sz="1400" b="0" i="0" u="none" strike="noStrike" kern="0" cap="none" spc="0" normalizeH="0" baseline="0" noProof="0" dirty="0">
                <a:ln>
                  <a:noFill/>
                </a:ln>
                <a:solidFill>
                  <a:srgbClr val="FFFFFF"/>
                </a:solidFill>
                <a:effectLst/>
                <a:uLnTx/>
                <a:uFillTx/>
                <a:latin typeface="Bookman Old Style"/>
                <a:sym typeface="Bookman Old Style"/>
              </a:rPr>
              <a:t>Net 2019 Airline Utilization Rates</a:t>
            </a:r>
          </a:p>
        </p:txBody>
      </p:sp>
      <p:sp>
        <p:nvSpPr>
          <p:cNvPr id="20" name="Shape 226">
            <a:extLst>
              <a:ext uri="{FF2B5EF4-FFF2-40B4-BE49-F238E27FC236}">
                <a16:creationId xmlns:a16="http://schemas.microsoft.com/office/drawing/2014/main" id="{BDEB9FAE-4FD0-45F7-8C00-852F951CF6EA}"/>
              </a:ext>
            </a:extLst>
          </p:cNvPr>
          <p:cNvSpPr txBox="1">
            <a:spLocks/>
          </p:cNvSpPr>
          <p:nvPr/>
        </p:nvSpPr>
        <p:spPr>
          <a:xfrm>
            <a:off x="4669736" y="1582798"/>
            <a:ext cx="4016217" cy="2133606"/>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274320" marR="0" lvl="0" indent="-88900" algn="l" rtl="0">
              <a:lnSpc>
                <a:spcPct val="100000"/>
              </a:lnSpc>
              <a:spcBef>
                <a:spcPts val="600"/>
              </a:spcBef>
              <a:spcAft>
                <a:spcPts val="0"/>
              </a:spcAft>
              <a:buClr>
                <a:srgbClr val="E78E1A"/>
              </a:buClr>
              <a:buSzPct val="76000"/>
              <a:buFont typeface="Wingdings 3" panose="05040102010807070707" pitchFamily="18" charset="2"/>
              <a:buChar char="}"/>
              <a:defRPr sz="20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marL="171450"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JBLU leaving Long Beach and expanded to Los Angeles for exposure to a larger hub and international travel which would increase fares by 30% placing a strategic emphasize on exposure to high growth markets by locating out of lower traffic and domestic infrastructure</a:t>
            </a:r>
          </a:p>
          <a:p>
            <a:pPr marL="171450"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Currently JetBlue is the 6</a:t>
            </a:r>
            <a:r>
              <a:rPr lang="en-US" sz="1200" baseline="30000" dirty="0">
                <a:solidFill>
                  <a:schemeClr val="tx1"/>
                </a:solidFill>
                <a:latin typeface="Bookman Old Style" panose="02050604050505020204" pitchFamily="18" charset="0"/>
              </a:rPr>
              <a:t>th</a:t>
            </a:r>
            <a:r>
              <a:rPr lang="en-US" sz="1200" dirty="0">
                <a:solidFill>
                  <a:schemeClr val="tx1"/>
                </a:solidFill>
                <a:latin typeface="Bookman Old Style" panose="02050604050505020204" pitchFamily="18" charset="0"/>
              </a:rPr>
              <a:t> largest carrier in the LA area and are planning to increase LAX presence from 20 flights/day to 70 flights/day in 2025</a:t>
            </a:r>
          </a:p>
        </p:txBody>
      </p:sp>
      <p:sp>
        <p:nvSpPr>
          <p:cNvPr id="22" name="Shape 264">
            <a:extLst>
              <a:ext uri="{FF2B5EF4-FFF2-40B4-BE49-F238E27FC236}">
                <a16:creationId xmlns:a16="http://schemas.microsoft.com/office/drawing/2014/main" id="{928BC079-E2AA-4311-BD37-49BC2E242589}"/>
              </a:ext>
            </a:extLst>
          </p:cNvPr>
          <p:cNvSpPr/>
          <p:nvPr/>
        </p:nvSpPr>
        <p:spPr>
          <a:xfrm>
            <a:off x="4669734" y="3716404"/>
            <a:ext cx="4014216" cy="274320"/>
          </a:xfrm>
          <a:prstGeom prst="rect">
            <a:avLst/>
          </a:prstGeom>
          <a:solidFill>
            <a:srgbClr val="003876"/>
          </a:solidFill>
          <a:ln w="9525" cap="flat" cmpd="sng">
            <a:noFill/>
            <a:prstDash val="solid"/>
            <a:round/>
            <a:headEnd type="none" w="med" len="med"/>
            <a:tailEnd type="none" w="med" len="med"/>
          </a:ln>
          <a:effectLst/>
        </p:spPr>
        <p:txBody>
          <a:bodyPr wrap="square" lIns="91425" tIns="45700" rIns="91425" bIns="45700" anchor="ctr" anchorCtr="0">
            <a:noAutofit/>
          </a:bodyPr>
          <a:lstStyle/>
          <a:p>
            <a:pPr marL="0" marR="0" lvl="0" indent="-127000" algn="ctr" defTabSz="914400" rtl="0" eaLnBrk="1" fontAlgn="auto" latinLnBrk="0" hangingPunct="1">
              <a:lnSpc>
                <a:spcPct val="100000"/>
              </a:lnSpc>
              <a:spcBef>
                <a:spcPts val="0"/>
              </a:spcBef>
              <a:spcAft>
                <a:spcPts val="0"/>
              </a:spcAft>
              <a:buClr>
                <a:srgbClr val="FFFFFF"/>
              </a:buClr>
              <a:buSzPct val="100000"/>
              <a:buFont typeface="Bookman Old Style"/>
              <a:buNone/>
              <a:tabLst/>
              <a:defRPr/>
            </a:pPr>
            <a:r>
              <a:rPr lang="en-US" dirty="0">
                <a:solidFill>
                  <a:srgbClr val="FFFFFF"/>
                </a:solidFill>
                <a:latin typeface="Bookman Old Style" panose="02050604050505020204" pitchFamily="18" charset="0"/>
                <a:ea typeface="Microsoft JhengHei Light" panose="020B0304030504040204" pitchFamily="34" charset="-120"/>
                <a:cs typeface="Bookman Old Style"/>
                <a:sym typeface="Bookman Old Style"/>
              </a:rPr>
              <a:t>IMG Portfolio Holdings by Sector</a:t>
            </a:r>
            <a:endPar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ea typeface="Microsoft JhengHei Light" panose="020B0304030504040204" pitchFamily="34" charset="-120"/>
              <a:cs typeface="Bookman Old Style"/>
              <a:sym typeface="Bookman Old Style"/>
            </a:endParaRPr>
          </a:p>
        </p:txBody>
      </p:sp>
      <p:sp>
        <p:nvSpPr>
          <p:cNvPr id="23" name="Shape 227">
            <a:extLst>
              <a:ext uri="{FF2B5EF4-FFF2-40B4-BE49-F238E27FC236}">
                <a16:creationId xmlns:a16="http://schemas.microsoft.com/office/drawing/2014/main" id="{62F4DA30-7210-4DF9-95F7-91C14F62B5D5}"/>
              </a:ext>
            </a:extLst>
          </p:cNvPr>
          <p:cNvSpPr txBox="1"/>
          <p:nvPr/>
        </p:nvSpPr>
        <p:spPr>
          <a:xfrm>
            <a:off x="4692486" y="1297514"/>
            <a:ext cx="4016217" cy="274320"/>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sym typeface="Bookman Old Style"/>
              </a:rPr>
              <a:t>Competition Against Market</a:t>
            </a:r>
          </a:p>
        </p:txBody>
      </p:sp>
      <p:graphicFrame>
        <p:nvGraphicFramePr>
          <p:cNvPr id="24" name="Chart 23">
            <a:extLst>
              <a:ext uri="{FF2B5EF4-FFF2-40B4-BE49-F238E27FC236}">
                <a16:creationId xmlns:a16="http://schemas.microsoft.com/office/drawing/2014/main" id="{DFFB0BB1-60EC-4CC8-BD54-8C2622046EC1}"/>
              </a:ext>
            </a:extLst>
          </p:cNvPr>
          <p:cNvGraphicFramePr>
            <a:graphicFrameLocks/>
          </p:cNvGraphicFramePr>
          <p:nvPr/>
        </p:nvGraphicFramePr>
        <p:xfrm>
          <a:off x="4638766" y="4077197"/>
          <a:ext cx="4045184" cy="2190853"/>
        </p:xfrm>
        <a:graphic>
          <a:graphicData uri="http://schemas.openxmlformats.org/drawingml/2006/chart">
            <c:chart xmlns:c="http://schemas.openxmlformats.org/drawingml/2006/chart" xmlns:r="http://schemas.openxmlformats.org/officeDocument/2006/relationships" r:id="rId4"/>
          </a:graphicData>
        </a:graphic>
      </p:graphicFrame>
      <p:sp>
        <p:nvSpPr>
          <p:cNvPr id="26" name="Shape 264">
            <a:extLst>
              <a:ext uri="{FF2B5EF4-FFF2-40B4-BE49-F238E27FC236}">
                <a16:creationId xmlns:a16="http://schemas.microsoft.com/office/drawing/2014/main" id="{FD4FB1D2-4B3B-46C4-9619-24FC18D754C3}"/>
              </a:ext>
            </a:extLst>
          </p:cNvPr>
          <p:cNvSpPr/>
          <p:nvPr/>
        </p:nvSpPr>
        <p:spPr>
          <a:xfrm>
            <a:off x="460050" y="2981919"/>
            <a:ext cx="4014216" cy="274320"/>
          </a:xfrm>
          <a:prstGeom prst="rect">
            <a:avLst/>
          </a:prstGeom>
          <a:solidFill>
            <a:srgbClr val="003876"/>
          </a:solidFill>
          <a:ln w="9525" cap="flat" cmpd="sng">
            <a:noFill/>
            <a:prstDash val="solid"/>
            <a:round/>
            <a:headEnd type="none" w="med" len="med"/>
            <a:tailEnd type="none" w="med" len="med"/>
          </a:ln>
          <a:effectLst/>
        </p:spPr>
        <p:txBody>
          <a:bodyPr wrap="square" lIns="91425" tIns="45700" rIns="91425" bIns="45700" anchor="ctr" anchorCtr="0">
            <a:noAutofit/>
          </a:body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sym typeface="Bookman Old Style"/>
              </a:rPr>
              <a:t>Spike in Debt Financing ($B)</a:t>
            </a:r>
          </a:p>
        </p:txBody>
      </p:sp>
      <p:sp>
        <p:nvSpPr>
          <p:cNvPr id="27" name="Shape 227">
            <a:extLst>
              <a:ext uri="{FF2B5EF4-FFF2-40B4-BE49-F238E27FC236}">
                <a16:creationId xmlns:a16="http://schemas.microsoft.com/office/drawing/2014/main" id="{E8650606-6D7C-44B1-BCCE-8A872D247844}"/>
              </a:ext>
            </a:extLst>
          </p:cNvPr>
          <p:cNvSpPr txBox="1"/>
          <p:nvPr/>
        </p:nvSpPr>
        <p:spPr>
          <a:xfrm>
            <a:off x="458050" y="4666323"/>
            <a:ext cx="3917635" cy="274320"/>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sym typeface="Bookman Old Style"/>
              </a:rPr>
              <a:t>COGS Comparison</a:t>
            </a:r>
          </a:p>
        </p:txBody>
      </p:sp>
      <p:graphicFrame>
        <p:nvGraphicFramePr>
          <p:cNvPr id="29" name="Chart 28">
            <a:extLst>
              <a:ext uri="{FF2B5EF4-FFF2-40B4-BE49-F238E27FC236}">
                <a16:creationId xmlns:a16="http://schemas.microsoft.com/office/drawing/2014/main" id="{F045BD8F-C0BD-446F-9DB0-879910A020AF}"/>
              </a:ext>
            </a:extLst>
          </p:cNvPr>
          <p:cNvGraphicFramePr>
            <a:graphicFrameLocks/>
          </p:cNvGraphicFramePr>
          <p:nvPr/>
        </p:nvGraphicFramePr>
        <p:xfrm>
          <a:off x="458050" y="4876871"/>
          <a:ext cx="3917634" cy="15258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Chart 15">
            <a:extLst>
              <a:ext uri="{FF2B5EF4-FFF2-40B4-BE49-F238E27FC236}">
                <a16:creationId xmlns:a16="http://schemas.microsoft.com/office/drawing/2014/main" id="{EC5A3004-33CD-4652-B63D-9BB9504EC14B}"/>
              </a:ext>
            </a:extLst>
          </p:cNvPr>
          <p:cNvGraphicFramePr>
            <a:graphicFrameLocks/>
          </p:cNvGraphicFramePr>
          <p:nvPr/>
        </p:nvGraphicFramePr>
        <p:xfrm>
          <a:off x="436146" y="3256240"/>
          <a:ext cx="4014216" cy="14100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7" name="Chart 16">
            <a:extLst>
              <a:ext uri="{FF2B5EF4-FFF2-40B4-BE49-F238E27FC236}">
                <a16:creationId xmlns:a16="http://schemas.microsoft.com/office/drawing/2014/main" id="{FD79A4BA-C906-401D-9779-907817E6BC8A}"/>
              </a:ext>
            </a:extLst>
          </p:cNvPr>
          <p:cNvGraphicFramePr>
            <a:graphicFrameLocks/>
          </p:cNvGraphicFramePr>
          <p:nvPr/>
        </p:nvGraphicFramePr>
        <p:xfrm>
          <a:off x="434144" y="1503782"/>
          <a:ext cx="4016218" cy="154998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0053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sldNum" idx="12"/>
          </p:nvPr>
        </p:nvSpPr>
        <p:spPr>
          <a:xfrm>
            <a:off x="6705600"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a:solidFill>
                  <a:schemeClr val="dk2"/>
                </a:solidFill>
                <a:latin typeface="Bookman Old Style"/>
                <a:ea typeface="Bookman Old Style"/>
                <a:cs typeface="Bookman Old Style"/>
                <a:sym typeface="Bookman Old Style"/>
              </a:rPr>
              <a:t>11</a:t>
            </a:fld>
            <a:endParaRPr lang="en-US" sz="1400" b="0" i="0" u="none" strike="noStrike" cap="none" dirty="0">
              <a:solidFill>
                <a:schemeClr val="dk2"/>
              </a:solidFill>
              <a:latin typeface="Bookman Old Style"/>
              <a:ea typeface="Bookman Old Style"/>
              <a:cs typeface="Bookman Old Style"/>
              <a:sym typeface="Bookman Old Style"/>
            </a:endParaRPr>
          </a:p>
        </p:txBody>
      </p:sp>
      <p:sp>
        <p:nvSpPr>
          <p:cNvPr id="317" name="Shape 317"/>
          <p:cNvSpPr txBox="1">
            <a:spLocks noGrp="1"/>
          </p:cNvSpPr>
          <p:nvPr>
            <p:ph type="title"/>
          </p:nvPr>
        </p:nvSpPr>
        <p:spPr>
          <a:xfrm>
            <a:off x="457200" y="232570"/>
            <a:ext cx="8229600" cy="856214"/>
          </a:xfrm>
          <a:prstGeom prst="rect">
            <a:avLst/>
          </a:prstGeom>
          <a:noFill/>
          <a:ln>
            <a:noFill/>
          </a:ln>
        </p:spPr>
        <p:txBody>
          <a:bodyPr wrap="square" lIns="91425" tIns="45700" rIns="91425" bIns="45700" anchor="b" anchorCtr="0">
            <a:noAutofit/>
          </a:bodyPr>
          <a:lstStyle/>
          <a:p>
            <a:pPr marL="0" marR="0" lvl="0" indent="-203200" algn="l" rtl="0">
              <a:lnSpc>
                <a:spcPct val="100000"/>
              </a:lnSpc>
              <a:spcBef>
                <a:spcPts val="0"/>
              </a:spcBef>
              <a:spcAft>
                <a:spcPts val="0"/>
              </a:spcAft>
              <a:buClr>
                <a:schemeClr val="dk2"/>
              </a:buClr>
              <a:buSzPct val="100000"/>
              <a:buFont typeface="Bookman Old Style"/>
              <a:buNone/>
            </a:pPr>
            <a:r>
              <a:rPr lang="en-US" sz="3200" b="0" i="0" u="none" strike="noStrike" cap="none" dirty="0">
                <a:solidFill>
                  <a:schemeClr val="tx1"/>
                </a:solidFill>
                <a:latin typeface="Bookman Old Style"/>
                <a:ea typeface="Bookman Old Style"/>
                <a:cs typeface="Bookman Old Style"/>
                <a:sym typeface="Bookman Old Style"/>
              </a:rPr>
              <a:t>Competitive Landscape</a:t>
            </a:r>
          </a:p>
        </p:txBody>
      </p:sp>
      <p:graphicFrame>
        <p:nvGraphicFramePr>
          <p:cNvPr id="3" name="Table 2">
            <a:extLst>
              <a:ext uri="{FF2B5EF4-FFF2-40B4-BE49-F238E27FC236}">
                <a16:creationId xmlns:a16="http://schemas.microsoft.com/office/drawing/2014/main" id="{9CCF7484-1C92-4558-A1CA-E70166DE2FA1}"/>
              </a:ext>
            </a:extLst>
          </p:cNvPr>
          <p:cNvGraphicFramePr>
            <a:graphicFrameLocks noGrp="1"/>
          </p:cNvGraphicFramePr>
          <p:nvPr/>
        </p:nvGraphicFramePr>
        <p:xfrm>
          <a:off x="483216" y="2116456"/>
          <a:ext cx="2578523" cy="822960"/>
        </p:xfrm>
        <a:graphic>
          <a:graphicData uri="http://schemas.openxmlformats.org/drawingml/2006/table">
            <a:tbl>
              <a:tblPr bandRow="1">
                <a:tableStyleId>{5C22544A-7EE6-4342-B048-85BDC9FD1C3A}</a:tableStyleId>
              </a:tblPr>
              <a:tblGrid>
                <a:gridCol w="1308637">
                  <a:extLst>
                    <a:ext uri="{9D8B030D-6E8A-4147-A177-3AD203B41FA5}">
                      <a16:colId xmlns:a16="http://schemas.microsoft.com/office/drawing/2014/main" val="3057180547"/>
                    </a:ext>
                  </a:extLst>
                </a:gridCol>
                <a:gridCol w="1269886">
                  <a:extLst>
                    <a:ext uri="{9D8B030D-6E8A-4147-A177-3AD203B41FA5}">
                      <a16:colId xmlns:a16="http://schemas.microsoft.com/office/drawing/2014/main" val="3529637782"/>
                    </a:ext>
                  </a:extLst>
                </a:gridCol>
              </a:tblGrid>
              <a:tr h="232650">
                <a:tc>
                  <a:txBody>
                    <a:bodyPr/>
                    <a:lstStyle/>
                    <a:p>
                      <a:r>
                        <a:rPr lang="en-US" sz="1200" b="0" dirty="0">
                          <a:solidFill>
                            <a:schemeClr val="tx1"/>
                          </a:solidFill>
                          <a:latin typeface="Bookman Old Style" charset="0"/>
                          <a:ea typeface="Bookman Old Style" charset="0"/>
                          <a:cs typeface="Bookman Old Style" charset="0"/>
                        </a:rPr>
                        <a:t>Mkt Cap</a:t>
                      </a:r>
                    </a:p>
                  </a:txBody>
                  <a:tcPr>
                    <a:solidFill>
                      <a:schemeClr val="bg1">
                        <a:lumMod val="95000"/>
                      </a:schemeClr>
                    </a:solidFill>
                  </a:tcPr>
                </a:tc>
                <a:tc>
                  <a:txBody>
                    <a:bodyPr/>
                    <a:lstStyle/>
                    <a:p>
                      <a:pPr algn="r"/>
                      <a:r>
                        <a:rPr lang="en-US" sz="1200" b="0" dirty="0">
                          <a:solidFill>
                            <a:schemeClr val="tx1"/>
                          </a:solidFill>
                          <a:latin typeface="Bookman Old Style" charset="0"/>
                          <a:ea typeface="Bookman Old Style" charset="0"/>
                          <a:cs typeface="Bookman Old Style" charset="0"/>
                        </a:rPr>
                        <a:t>34,442</a:t>
                      </a:r>
                    </a:p>
                  </a:txBody>
                  <a:tcPr>
                    <a:solidFill>
                      <a:schemeClr val="bg1">
                        <a:lumMod val="95000"/>
                      </a:schemeClr>
                    </a:solidFill>
                  </a:tcPr>
                </a:tc>
                <a:extLst>
                  <a:ext uri="{0D108BD9-81ED-4DB2-BD59-A6C34878D82A}">
                    <a16:rowId xmlns:a16="http://schemas.microsoft.com/office/drawing/2014/main" val="1960212467"/>
                  </a:ext>
                </a:extLst>
              </a:tr>
              <a:tr h="232650">
                <a:tc>
                  <a:txBody>
                    <a:bodyPr/>
                    <a:lstStyle/>
                    <a:p>
                      <a:r>
                        <a:rPr lang="en-US" sz="1200" b="0" dirty="0">
                          <a:solidFill>
                            <a:schemeClr val="tx1"/>
                          </a:solidFill>
                          <a:latin typeface="Bookman Old Style" charset="0"/>
                          <a:ea typeface="Bookman Old Style" charset="0"/>
                          <a:cs typeface="Bookman Old Style" charset="0"/>
                        </a:rPr>
                        <a:t>N.I. Margin</a:t>
                      </a:r>
                    </a:p>
                  </a:txBody>
                  <a:tcPr>
                    <a:solidFill>
                      <a:schemeClr val="bg1">
                        <a:lumMod val="95000"/>
                      </a:schemeClr>
                    </a:solidFill>
                  </a:tcPr>
                </a:tc>
                <a:tc>
                  <a:txBody>
                    <a:bodyPr/>
                    <a:lstStyle/>
                    <a:p>
                      <a:pPr algn="r"/>
                      <a:r>
                        <a:rPr lang="en-US" sz="1200" b="0" dirty="0">
                          <a:solidFill>
                            <a:schemeClr val="tx1"/>
                          </a:solidFill>
                          <a:latin typeface="Bookman Old Style" charset="0"/>
                          <a:ea typeface="Bookman Old Style" charset="0"/>
                          <a:cs typeface="Bookman Old Style" charset="0"/>
                        </a:rPr>
                        <a:t>(34.1%)</a:t>
                      </a:r>
                    </a:p>
                  </a:txBody>
                  <a:tcPr>
                    <a:solidFill>
                      <a:schemeClr val="bg1">
                        <a:lumMod val="95000"/>
                      </a:schemeClr>
                    </a:solidFill>
                  </a:tcPr>
                </a:tc>
                <a:extLst>
                  <a:ext uri="{0D108BD9-81ED-4DB2-BD59-A6C34878D82A}">
                    <a16:rowId xmlns:a16="http://schemas.microsoft.com/office/drawing/2014/main" val="2335651711"/>
                  </a:ext>
                </a:extLst>
              </a:tr>
              <a:tr h="232650">
                <a:tc>
                  <a:txBody>
                    <a:bodyPr/>
                    <a:lstStyle/>
                    <a:p>
                      <a:r>
                        <a:rPr lang="en-US" sz="1200" b="0" dirty="0">
                          <a:solidFill>
                            <a:schemeClr val="tx1"/>
                          </a:solidFill>
                          <a:latin typeface="Bookman Old Style" charset="0"/>
                          <a:ea typeface="Bookman Old Style" charset="0"/>
                          <a:cs typeface="Bookman Old Style" charset="0"/>
                        </a:rPr>
                        <a:t>Quick Ratio</a:t>
                      </a:r>
                    </a:p>
                  </a:txBody>
                  <a:tcPr>
                    <a:solidFill>
                      <a:schemeClr val="bg1">
                        <a:lumMod val="95000"/>
                      </a:schemeClr>
                    </a:solidFill>
                  </a:tcPr>
                </a:tc>
                <a:tc>
                  <a:txBody>
                    <a:bodyPr/>
                    <a:lstStyle/>
                    <a:p>
                      <a:pPr algn="r"/>
                      <a:r>
                        <a:rPr lang="en-US" sz="1200" b="0" dirty="0">
                          <a:solidFill>
                            <a:schemeClr val="tx1"/>
                          </a:solidFill>
                          <a:latin typeface="Bookman Old Style" charset="0"/>
                          <a:ea typeface="Bookman Old Style" charset="0"/>
                          <a:cs typeface="Bookman Old Style" charset="0"/>
                        </a:rPr>
                        <a:t>1.97x</a:t>
                      </a:r>
                    </a:p>
                  </a:txBody>
                  <a:tcPr>
                    <a:solidFill>
                      <a:schemeClr val="bg1">
                        <a:lumMod val="95000"/>
                      </a:schemeClr>
                    </a:solidFill>
                  </a:tcPr>
                </a:tc>
                <a:extLst>
                  <a:ext uri="{0D108BD9-81ED-4DB2-BD59-A6C34878D82A}">
                    <a16:rowId xmlns:a16="http://schemas.microsoft.com/office/drawing/2014/main" val="3853547404"/>
                  </a:ext>
                </a:extLst>
              </a:tr>
            </a:tbl>
          </a:graphicData>
        </a:graphic>
      </p:graphicFrame>
      <p:graphicFrame>
        <p:nvGraphicFramePr>
          <p:cNvPr id="15" name="Table 14">
            <a:extLst>
              <a:ext uri="{FF2B5EF4-FFF2-40B4-BE49-F238E27FC236}">
                <a16:creationId xmlns:a16="http://schemas.microsoft.com/office/drawing/2014/main" id="{A2D19FAD-728F-423F-91B1-F706DBE5CDD6}"/>
              </a:ext>
            </a:extLst>
          </p:cNvPr>
          <p:cNvGraphicFramePr>
            <a:graphicFrameLocks noGrp="1"/>
          </p:cNvGraphicFramePr>
          <p:nvPr/>
        </p:nvGraphicFramePr>
        <p:xfrm>
          <a:off x="3280310" y="2121499"/>
          <a:ext cx="2578523" cy="822960"/>
        </p:xfrm>
        <a:graphic>
          <a:graphicData uri="http://schemas.openxmlformats.org/drawingml/2006/table">
            <a:tbl>
              <a:tblPr bandRow="1">
                <a:tableStyleId>{5C22544A-7EE6-4342-B048-85BDC9FD1C3A}</a:tableStyleId>
              </a:tblPr>
              <a:tblGrid>
                <a:gridCol w="1308637">
                  <a:extLst>
                    <a:ext uri="{9D8B030D-6E8A-4147-A177-3AD203B41FA5}">
                      <a16:colId xmlns:a16="http://schemas.microsoft.com/office/drawing/2014/main" val="3057180547"/>
                    </a:ext>
                  </a:extLst>
                </a:gridCol>
                <a:gridCol w="1269886">
                  <a:extLst>
                    <a:ext uri="{9D8B030D-6E8A-4147-A177-3AD203B41FA5}">
                      <a16:colId xmlns:a16="http://schemas.microsoft.com/office/drawing/2014/main" val="3529637782"/>
                    </a:ext>
                  </a:extLst>
                </a:gridCol>
              </a:tblGrid>
              <a:tr h="232650">
                <a:tc>
                  <a:txBody>
                    <a:bodyPr/>
                    <a:lstStyle/>
                    <a:p>
                      <a:r>
                        <a:rPr lang="en-US" sz="1200" b="0" dirty="0">
                          <a:solidFill>
                            <a:schemeClr val="tx1"/>
                          </a:solidFill>
                          <a:latin typeface="Bookman Old Style" charset="0"/>
                          <a:ea typeface="Bookman Old Style" charset="0"/>
                          <a:cs typeface="Bookman Old Style" charset="0"/>
                        </a:rPr>
                        <a:t>Mkt Cap</a:t>
                      </a:r>
                    </a:p>
                  </a:txBody>
                  <a:tcPr>
                    <a:solidFill>
                      <a:schemeClr val="bg1">
                        <a:lumMod val="95000"/>
                      </a:schemeClr>
                    </a:solidFill>
                  </a:tcPr>
                </a:tc>
                <a:tc>
                  <a:txBody>
                    <a:bodyPr/>
                    <a:lstStyle/>
                    <a:p>
                      <a:pPr algn="r"/>
                      <a:r>
                        <a:rPr lang="en-US" sz="1200" b="0" dirty="0">
                          <a:solidFill>
                            <a:schemeClr val="tx1"/>
                          </a:solidFill>
                          <a:latin typeface="Bookman Old Style" charset="0"/>
                          <a:ea typeface="Bookman Old Style" charset="0"/>
                          <a:cs typeface="Bookman Old Style" charset="0"/>
                        </a:rPr>
                        <a:t>30,864</a:t>
                      </a:r>
                    </a:p>
                  </a:txBody>
                  <a:tcPr>
                    <a:solidFill>
                      <a:schemeClr val="bg1">
                        <a:lumMod val="95000"/>
                      </a:schemeClr>
                    </a:solidFill>
                  </a:tcPr>
                </a:tc>
                <a:extLst>
                  <a:ext uri="{0D108BD9-81ED-4DB2-BD59-A6C34878D82A}">
                    <a16:rowId xmlns:a16="http://schemas.microsoft.com/office/drawing/2014/main" val="1960212467"/>
                  </a:ext>
                </a:extLst>
              </a:tr>
              <a:tr h="232650">
                <a:tc>
                  <a:txBody>
                    <a:bodyPr/>
                    <a:lstStyle/>
                    <a:p>
                      <a:r>
                        <a:rPr lang="en-US" sz="1200" b="0" dirty="0">
                          <a:solidFill>
                            <a:schemeClr val="tx1"/>
                          </a:solidFill>
                          <a:latin typeface="Bookman Old Style" charset="0"/>
                          <a:ea typeface="Bookman Old Style" charset="0"/>
                          <a:cs typeface="Bookman Old Style" charset="0"/>
                        </a:rPr>
                        <a:t>N.I. Margin</a:t>
                      </a:r>
                    </a:p>
                  </a:txBody>
                  <a:tcPr>
                    <a:solidFill>
                      <a:schemeClr val="bg1">
                        <a:lumMod val="95000"/>
                      </a:schemeClr>
                    </a:solidFill>
                  </a:tcPr>
                </a:tc>
                <a:tc>
                  <a:txBody>
                    <a:bodyPr/>
                    <a:lstStyle/>
                    <a:p>
                      <a:pPr algn="r"/>
                      <a:r>
                        <a:rPr lang="en-US" sz="1200" b="0" i="0" u="none" strike="noStrike" cap="none" dirty="0">
                          <a:solidFill>
                            <a:schemeClr val="tx1"/>
                          </a:solidFill>
                          <a:latin typeface="Bookman Old Style" charset="0"/>
                          <a:sym typeface="Arial"/>
                        </a:rPr>
                        <a:t>(72.4%)</a:t>
                      </a:r>
                    </a:p>
                  </a:txBody>
                  <a:tcPr anchor="ctr">
                    <a:solidFill>
                      <a:schemeClr val="bg1">
                        <a:lumMod val="95000"/>
                      </a:schemeClr>
                    </a:solidFill>
                  </a:tcPr>
                </a:tc>
                <a:extLst>
                  <a:ext uri="{0D108BD9-81ED-4DB2-BD59-A6C34878D82A}">
                    <a16:rowId xmlns:a16="http://schemas.microsoft.com/office/drawing/2014/main" val="2335651711"/>
                  </a:ext>
                </a:extLst>
              </a:tr>
              <a:tr h="232650">
                <a:tc>
                  <a:txBody>
                    <a:bodyPr/>
                    <a:lstStyle/>
                    <a:p>
                      <a:r>
                        <a:rPr lang="en-US" sz="1200" b="0" dirty="0">
                          <a:solidFill>
                            <a:schemeClr val="tx1"/>
                          </a:solidFill>
                          <a:latin typeface="Bookman Old Style" charset="0"/>
                          <a:ea typeface="Bookman Old Style" charset="0"/>
                          <a:cs typeface="Bookman Old Style" charset="0"/>
                        </a:rPr>
                        <a:t>Quick Ratio</a:t>
                      </a:r>
                    </a:p>
                  </a:txBody>
                  <a:tcPr>
                    <a:solidFill>
                      <a:schemeClr val="bg1">
                        <a:lumMod val="95000"/>
                      </a:schemeClr>
                    </a:solidFill>
                  </a:tcPr>
                </a:tc>
                <a:tc>
                  <a:txBody>
                    <a:bodyPr/>
                    <a:lstStyle/>
                    <a:p>
                      <a:pPr algn="r"/>
                      <a:r>
                        <a:rPr lang="en-US" sz="1200" b="0" dirty="0">
                          <a:solidFill>
                            <a:schemeClr val="tx1"/>
                          </a:solidFill>
                          <a:latin typeface="Bookman Old Style" charset="0"/>
                          <a:ea typeface="Bookman Old Style" charset="0"/>
                          <a:cs typeface="Bookman Old Style" charset="0"/>
                        </a:rPr>
                        <a:t>1.05x</a:t>
                      </a:r>
                    </a:p>
                  </a:txBody>
                  <a:tcPr>
                    <a:solidFill>
                      <a:schemeClr val="bg1">
                        <a:lumMod val="95000"/>
                      </a:schemeClr>
                    </a:solidFill>
                  </a:tcPr>
                </a:tc>
                <a:extLst>
                  <a:ext uri="{0D108BD9-81ED-4DB2-BD59-A6C34878D82A}">
                    <a16:rowId xmlns:a16="http://schemas.microsoft.com/office/drawing/2014/main" val="3853547404"/>
                  </a:ext>
                </a:extLst>
              </a:tr>
            </a:tbl>
          </a:graphicData>
        </a:graphic>
      </p:graphicFrame>
      <p:graphicFrame>
        <p:nvGraphicFramePr>
          <p:cNvPr id="17" name="Table 16">
            <a:extLst>
              <a:ext uri="{FF2B5EF4-FFF2-40B4-BE49-F238E27FC236}">
                <a16:creationId xmlns:a16="http://schemas.microsoft.com/office/drawing/2014/main" id="{8D29660C-7A0A-47E7-8D04-BDA7DE3F4053}"/>
              </a:ext>
            </a:extLst>
          </p:cNvPr>
          <p:cNvGraphicFramePr>
            <a:graphicFrameLocks noGrp="1"/>
          </p:cNvGraphicFramePr>
          <p:nvPr>
            <p:extLst>
              <p:ext uri="{D42A27DB-BD31-4B8C-83A1-F6EECF244321}">
                <p14:modId xmlns:p14="http://schemas.microsoft.com/office/powerpoint/2010/main" val="867150776"/>
              </p:ext>
            </p:extLst>
          </p:nvPr>
        </p:nvGraphicFramePr>
        <p:xfrm>
          <a:off x="6093033" y="2116456"/>
          <a:ext cx="2578523" cy="822960"/>
        </p:xfrm>
        <a:graphic>
          <a:graphicData uri="http://schemas.openxmlformats.org/drawingml/2006/table">
            <a:tbl>
              <a:tblPr bandRow="1">
                <a:tableStyleId>{5C22544A-7EE6-4342-B048-85BDC9FD1C3A}</a:tableStyleId>
              </a:tblPr>
              <a:tblGrid>
                <a:gridCol w="1308637">
                  <a:extLst>
                    <a:ext uri="{9D8B030D-6E8A-4147-A177-3AD203B41FA5}">
                      <a16:colId xmlns:a16="http://schemas.microsoft.com/office/drawing/2014/main" val="3057180547"/>
                    </a:ext>
                  </a:extLst>
                </a:gridCol>
                <a:gridCol w="1269886">
                  <a:extLst>
                    <a:ext uri="{9D8B030D-6E8A-4147-A177-3AD203B41FA5}">
                      <a16:colId xmlns:a16="http://schemas.microsoft.com/office/drawing/2014/main" val="3529637782"/>
                    </a:ext>
                  </a:extLst>
                </a:gridCol>
              </a:tblGrid>
              <a:tr h="232650">
                <a:tc>
                  <a:txBody>
                    <a:bodyPr/>
                    <a:lstStyle/>
                    <a:p>
                      <a:r>
                        <a:rPr lang="en-US" sz="1200" b="0">
                          <a:solidFill>
                            <a:schemeClr val="tx1"/>
                          </a:solidFill>
                          <a:latin typeface="Bookman Old Style" charset="0"/>
                          <a:ea typeface="Bookman Old Style" charset="0"/>
                          <a:cs typeface="Bookman Old Style" charset="0"/>
                        </a:rPr>
                        <a:t>Mkt Cap</a:t>
                      </a:r>
                    </a:p>
                  </a:txBody>
                  <a:tcPr>
                    <a:solidFill>
                      <a:schemeClr val="bg1">
                        <a:lumMod val="95000"/>
                      </a:schemeClr>
                    </a:solidFill>
                  </a:tcPr>
                </a:tc>
                <a:tc>
                  <a:txBody>
                    <a:bodyPr/>
                    <a:lstStyle/>
                    <a:p>
                      <a:pPr algn="r"/>
                      <a:r>
                        <a:rPr lang="en-US" sz="1200" b="0" dirty="0">
                          <a:solidFill>
                            <a:schemeClr val="tx1"/>
                          </a:solidFill>
                          <a:latin typeface="Bookman Old Style" charset="0"/>
                          <a:ea typeface="Bookman Old Style" charset="0"/>
                          <a:cs typeface="Bookman Old Style" charset="0"/>
                        </a:rPr>
                        <a:t>3,446</a:t>
                      </a:r>
                    </a:p>
                  </a:txBody>
                  <a:tcPr>
                    <a:solidFill>
                      <a:schemeClr val="bg1">
                        <a:lumMod val="95000"/>
                      </a:schemeClr>
                    </a:solidFill>
                  </a:tcPr>
                </a:tc>
                <a:extLst>
                  <a:ext uri="{0D108BD9-81ED-4DB2-BD59-A6C34878D82A}">
                    <a16:rowId xmlns:a16="http://schemas.microsoft.com/office/drawing/2014/main" val="1960212467"/>
                  </a:ext>
                </a:extLst>
              </a:tr>
              <a:tr h="232650">
                <a:tc>
                  <a:txBody>
                    <a:bodyPr/>
                    <a:lstStyle/>
                    <a:p>
                      <a:r>
                        <a:rPr lang="en-US" sz="1200" b="0" dirty="0">
                          <a:solidFill>
                            <a:schemeClr val="tx1"/>
                          </a:solidFill>
                          <a:latin typeface="Bookman Old Style" charset="0"/>
                          <a:ea typeface="Bookman Old Style" charset="0"/>
                          <a:cs typeface="Bookman Old Style" charset="0"/>
                        </a:rPr>
                        <a:t>N.I. Margin</a:t>
                      </a:r>
                    </a:p>
                  </a:txBody>
                  <a:tcPr>
                    <a:solidFill>
                      <a:schemeClr val="bg1">
                        <a:lumMod val="95000"/>
                      </a:schemeClr>
                    </a:solidFill>
                  </a:tcPr>
                </a:tc>
                <a:tc>
                  <a:txBody>
                    <a:bodyPr/>
                    <a:lstStyle/>
                    <a:p>
                      <a:pPr algn="r"/>
                      <a:r>
                        <a:rPr lang="en-US" sz="1200" b="0" dirty="0">
                          <a:solidFill>
                            <a:schemeClr val="tx1"/>
                          </a:solidFill>
                          <a:latin typeface="Bookman Old Style" charset="0"/>
                          <a:ea typeface="Bookman Old Style" charset="0"/>
                          <a:cs typeface="Bookman Old Style" charset="0"/>
                        </a:rPr>
                        <a:t>(23.7%)</a:t>
                      </a:r>
                    </a:p>
                  </a:txBody>
                  <a:tcPr>
                    <a:solidFill>
                      <a:schemeClr val="bg1">
                        <a:lumMod val="95000"/>
                      </a:schemeClr>
                    </a:solidFill>
                  </a:tcPr>
                </a:tc>
                <a:extLst>
                  <a:ext uri="{0D108BD9-81ED-4DB2-BD59-A6C34878D82A}">
                    <a16:rowId xmlns:a16="http://schemas.microsoft.com/office/drawing/2014/main" val="2335651711"/>
                  </a:ext>
                </a:extLst>
              </a:tr>
              <a:tr h="232650">
                <a:tc>
                  <a:txBody>
                    <a:bodyPr/>
                    <a:lstStyle/>
                    <a:p>
                      <a:r>
                        <a:rPr lang="en-US" sz="1200" b="0" dirty="0">
                          <a:solidFill>
                            <a:schemeClr val="tx1"/>
                          </a:solidFill>
                          <a:latin typeface="Bookman Old Style" charset="0"/>
                          <a:ea typeface="Bookman Old Style" charset="0"/>
                          <a:cs typeface="Bookman Old Style" charset="0"/>
                        </a:rPr>
                        <a:t>Quick Ratio</a:t>
                      </a:r>
                    </a:p>
                  </a:txBody>
                  <a:tcPr>
                    <a:solidFill>
                      <a:schemeClr val="bg1">
                        <a:lumMod val="95000"/>
                      </a:schemeClr>
                    </a:solidFill>
                  </a:tcPr>
                </a:tc>
                <a:tc>
                  <a:txBody>
                    <a:bodyPr/>
                    <a:lstStyle/>
                    <a:p>
                      <a:pPr algn="r"/>
                      <a:r>
                        <a:rPr lang="en-US" sz="1200" b="0" dirty="0">
                          <a:solidFill>
                            <a:schemeClr val="tx1"/>
                          </a:solidFill>
                          <a:latin typeface="Bookman Old Style" charset="0"/>
                          <a:ea typeface="Bookman Old Style" charset="0"/>
                          <a:cs typeface="Bookman Old Style" charset="0"/>
                        </a:rPr>
                        <a:t>1.60x</a:t>
                      </a:r>
                    </a:p>
                  </a:txBody>
                  <a:tcPr>
                    <a:solidFill>
                      <a:schemeClr val="bg1">
                        <a:lumMod val="95000"/>
                      </a:schemeClr>
                    </a:solidFill>
                  </a:tcPr>
                </a:tc>
                <a:extLst>
                  <a:ext uri="{0D108BD9-81ED-4DB2-BD59-A6C34878D82A}">
                    <a16:rowId xmlns:a16="http://schemas.microsoft.com/office/drawing/2014/main" val="3853547404"/>
                  </a:ext>
                </a:extLst>
              </a:tr>
            </a:tbl>
          </a:graphicData>
        </a:graphic>
      </p:graphicFrame>
      <p:cxnSp>
        <p:nvCxnSpPr>
          <p:cNvPr id="18" name="Straight Connector 17">
            <a:extLst>
              <a:ext uri="{FF2B5EF4-FFF2-40B4-BE49-F238E27FC236}">
                <a16:creationId xmlns:a16="http://schemas.microsoft.com/office/drawing/2014/main" id="{1134A749-EBCD-48BB-B6D7-C626CAA10DB0}"/>
              </a:ext>
            </a:extLst>
          </p:cNvPr>
          <p:cNvCxnSpPr>
            <a:cxnSpLocks/>
          </p:cNvCxnSpPr>
          <p:nvPr/>
        </p:nvCxnSpPr>
        <p:spPr>
          <a:xfrm>
            <a:off x="3169260" y="1329055"/>
            <a:ext cx="11344" cy="48006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932B36-5A83-402F-B9C1-F1576CC941F1}"/>
              </a:ext>
            </a:extLst>
          </p:cNvPr>
          <p:cNvCxnSpPr>
            <a:cxnSpLocks/>
          </p:cNvCxnSpPr>
          <p:nvPr/>
        </p:nvCxnSpPr>
        <p:spPr>
          <a:xfrm>
            <a:off x="5974169" y="1349375"/>
            <a:ext cx="11344" cy="48006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A6A2F041-7AF0-4ED9-8685-C4E86AD34F01}"/>
              </a:ext>
            </a:extLst>
          </p:cNvPr>
          <p:cNvSpPr>
            <a:spLocks noGrp="1"/>
          </p:cNvSpPr>
          <p:nvPr>
            <p:ph type="body" idx="1"/>
          </p:nvPr>
        </p:nvSpPr>
        <p:spPr>
          <a:xfrm>
            <a:off x="236535" y="2993990"/>
            <a:ext cx="2815056" cy="3000411"/>
          </a:xfrm>
        </p:spPr>
        <p:txBody>
          <a:bodyPr/>
          <a:lstStyle/>
          <a:p>
            <a:pPr>
              <a:buClr>
                <a:srgbClr val="61AADF"/>
              </a:buClr>
              <a:buFont typeface="Bookman Old Style" panose="02050604050505020204" pitchFamily="18" charset="0"/>
              <a:buChar char="►"/>
            </a:pPr>
            <a:r>
              <a:rPr lang="en-US" sz="1200" dirty="0">
                <a:latin typeface="Bookman Old Style" panose="02050604050505020204" pitchFamily="18" charset="0"/>
              </a:rPr>
              <a:t>Provides flights in North America, Central America, and the Caribbean</a:t>
            </a:r>
          </a:p>
          <a:p>
            <a:pPr>
              <a:buClr>
                <a:srgbClr val="61AADF"/>
              </a:buClr>
              <a:buFont typeface="Bookman Old Style" panose="02050604050505020204" pitchFamily="18" charset="0"/>
              <a:buChar char="►"/>
            </a:pPr>
            <a:r>
              <a:rPr lang="en-US" sz="1200" dirty="0">
                <a:latin typeface="Bookman Old Style" panose="02050604050505020204" pitchFamily="18" charset="0"/>
              </a:rPr>
              <a:t>JBLU has a lower COGS of $1.514B relative to LUV’s COGS of $9.638B</a:t>
            </a:r>
          </a:p>
          <a:p>
            <a:pPr>
              <a:buClr>
                <a:srgbClr val="61AADF"/>
              </a:buClr>
              <a:buFont typeface="Bookman Old Style" panose="02050604050505020204" pitchFamily="18" charset="0"/>
              <a:buChar char="►"/>
            </a:pPr>
            <a:r>
              <a:rPr lang="en-US" sz="1200" dirty="0">
                <a:latin typeface="Bookman Old Style" panose="02050604050505020204" pitchFamily="18" charset="0"/>
              </a:rPr>
              <a:t>LUV has a Boeing fleet leading to a lower RASM of 8.75</a:t>
            </a:r>
            <a:r>
              <a:rPr lang="en-GB" sz="1200" b="0" dirty="0">
                <a:solidFill>
                  <a:schemeClr val="tx1"/>
                </a:solidFill>
                <a:latin typeface="Bookman Old Style" panose="02050604050505020204" pitchFamily="18" charset="0"/>
              </a:rPr>
              <a:t>¢</a:t>
            </a:r>
            <a:r>
              <a:rPr lang="en-US" sz="1200" dirty="0">
                <a:latin typeface="Bookman Old Style" panose="02050604050505020204" pitchFamily="18" charset="0"/>
              </a:rPr>
              <a:t> compared to JBLU’s RASM of 9.04</a:t>
            </a:r>
            <a:r>
              <a:rPr lang="en-GB" sz="1200" b="0" dirty="0">
                <a:solidFill>
                  <a:schemeClr val="tx1"/>
                </a:solidFill>
                <a:latin typeface="Bookman Old Style" panose="02050604050505020204" pitchFamily="18" charset="0"/>
              </a:rPr>
              <a:t>¢</a:t>
            </a:r>
            <a:endParaRPr lang="en-US" sz="1200" dirty="0">
              <a:latin typeface="Bookman Old Style" panose="02050604050505020204" pitchFamily="18" charset="0"/>
            </a:endParaRPr>
          </a:p>
          <a:p>
            <a:pPr>
              <a:buClr>
                <a:srgbClr val="61AADF"/>
              </a:buClr>
              <a:buFont typeface="Bookman Old Style" panose="02050604050505020204" pitchFamily="18" charset="0"/>
              <a:buChar char="►"/>
            </a:pPr>
            <a:r>
              <a:rPr lang="en-US" sz="1200" dirty="0"/>
              <a:t>JBLU</a:t>
            </a:r>
            <a:r>
              <a:rPr lang="en-US" sz="1200" dirty="0">
                <a:solidFill>
                  <a:schemeClr val="tx1"/>
                </a:solidFill>
              </a:rPr>
              <a:t> has a gross profit margin of </a:t>
            </a:r>
            <a:r>
              <a:rPr lang="en-US" sz="1200" dirty="0"/>
              <a:t>(20.0%)</a:t>
            </a:r>
            <a:r>
              <a:rPr lang="en-US" sz="1200" dirty="0">
                <a:solidFill>
                  <a:schemeClr val="tx1"/>
                </a:solidFill>
              </a:rPr>
              <a:t> </a:t>
            </a:r>
            <a:r>
              <a:rPr lang="en-US" sz="1200" dirty="0"/>
              <a:t>compared to LUV’s gross profit margin of (34.0%)</a:t>
            </a:r>
          </a:p>
          <a:p>
            <a:pPr>
              <a:buClr>
                <a:srgbClr val="7EB347"/>
              </a:buClr>
              <a:buFont typeface="Bookman Old Style" panose="02050604050505020204" pitchFamily="18" charset="0"/>
              <a:buChar char="►"/>
            </a:pPr>
            <a:endParaRPr lang="en-US" sz="1200" dirty="0"/>
          </a:p>
          <a:p>
            <a:pPr>
              <a:buClr>
                <a:srgbClr val="7EB347"/>
              </a:buClr>
              <a:buFont typeface="Bookman Old Style" panose="02050604050505020204" pitchFamily="18" charset="0"/>
              <a:buChar char="►"/>
            </a:pPr>
            <a:endParaRPr lang="en-US" sz="1200" dirty="0"/>
          </a:p>
          <a:p>
            <a:pPr>
              <a:buClr>
                <a:srgbClr val="7EB347"/>
              </a:buClr>
              <a:buFont typeface="Bookman Old Style" panose="02050604050505020204" pitchFamily="18" charset="0"/>
              <a:buChar char="►"/>
            </a:pPr>
            <a:endParaRPr lang="en-US" sz="1200" dirty="0">
              <a:solidFill>
                <a:schemeClr val="tx1"/>
              </a:solidFill>
            </a:endParaRPr>
          </a:p>
          <a:p>
            <a:pPr>
              <a:buClr>
                <a:srgbClr val="7EB347"/>
              </a:buClr>
              <a:buFont typeface="Bookman Old Style" panose="02050604050505020204" pitchFamily="18" charset="0"/>
              <a:buChar char="►"/>
            </a:pPr>
            <a:endParaRPr lang="en-US" sz="1200" dirty="0">
              <a:latin typeface="Bookman Old Style" panose="02050604050505020204" pitchFamily="18" charset="0"/>
            </a:endParaRPr>
          </a:p>
        </p:txBody>
      </p:sp>
      <p:sp>
        <p:nvSpPr>
          <p:cNvPr id="21" name="Text Placeholder 4">
            <a:extLst>
              <a:ext uri="{FF2B5EF4-FFF2-40B4-BE49-F238E27FC236}">
                <a16:creationId xmlns:a16="http://schemas.microsoft.com/office/drawing/2014/main" id="{FB0E0395-7733-4BE5-8F43-68B8A093DE60}"/>
              </a:ext>
            </a:extLst>
          </p:cNvPr>
          <p:cNvSpPr txBox="1">
            <a:spLocks/>
          </p:cNvSpPr>
          <p:nvPr/>
        </p:nvSpPr>
        <p:spPr>
          <a:xfrm>
            <a:off x="3051591" y="2990179"/>
            <a:ext cx="2815056" cy="3366171"/>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274320" marR="0" lvl="0" indent="-88900" algn="l" rtl="0">
              <a:lnSpc>
                <a:spcPct val="100000"/>
              </a:lnSpc>
              <a:spcBef>
                <a:spcPts val="600"/>
              </a:spcBef>
              <a:spcAft>
                <a:spcPts val="0"/>
              </a:spcAft>
              <a:buClr>
                <a:srgbClr val="E78E1A"/>
              </a:buClr>
              <a:buSzPct val="76000"/>
              <a:buFont typeface="Wingdings 3" panose="05040102010807070707" pitchFamily="18" charset="2"/>
              <a:buChar char="}"/>
              <a:defRPr sz="20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a:buClr>
                <a:srgbClr val="61AADF"/>
              </a:buClr>
              <a:buFont typeface="Bookman Old Style" panose="02050604050505020204" pitchFamily="18" charset="0"/>
              <a:buChar char="►"/>
            </a:pPr>
            <a:r>
              <a:rPr lang="en-US" sz="1100" dirty="0">
                <a:solidFill>
                  <a:schemeClr val="tx1"/>
                </a:solidFill>
              </a:rPr>
              <a:t> </a:t>
            </a:r>
            <a:r>
              <a:rPr lang="en-US" sz="1200" dirty="0">
                <a:solidFill>
                  <a:schemeClr val="tx1"/>
                </a:solidFill>
              </a:rPr>
              <a:t>Provides flights in North America, South America, Europe, Asia, Africa, and Australia.</a:t>
            </a:r>
          </a:p>
          <a:p>
            <a:pPr>
              <a:buClr>
                <a:srgbClr val="61AADF"/>
              </a:buClr>
              <a:buFont typeface="Bookman Old Style" panose="02050604050505020204" pitchFamily="18" charset="0"/>
              <a:buChar char="►"/>
            </a:pPr>
            <a:r>
              <a:rPr lang="en-US" sz="1200" dirty="0">
                <a:latin typeface="Bookman Old Style" panose="02050604050505020204" pitchFamily="18" charset="0"/>
              </a:rPr>
              <a:t>JBLU has a lower COGS of $1.514B relative to DAL’s COGS of $16.97B</a:t>
            </a:r>
            <a:endParaRPr lang="en-US" sz="1200" dirty="0">
              <a:solidFill>
                <a:schemeClr val="tx1"/>
              </a:solidFill>
            </a:endParaRPr>
          </a:p>
          <a:p>
            <a:pPr>
              <a:buClr>
                <a:srgbClr val="61AADF"/>
              </a:buClr>
              <a:buFont typeface="Bookman Old Style" panose="02050604050505020204" pitchFamily="18" charset="0"/>
              <a:buChar char="►"/>
            </a:pPr>
            <a:r>
              <a:rPr lang="en-US" sz="1200" dirty="0">
                <a:solidFill>
                  <a:schemeClr val="tx1"/>
                </a:solidFill>
              </a:rPr>
              <a:t>JBLU is rated above DAL at 3/10 relative to DAL’s 5/10 rating according to consumer reports</a:t>
            </a:r>
          </a:p>
          <a:p>
            <a:pPr>
              <a:buClr>
                <a:srgbClr val="61AADF"/>
              </a:buClr>
              <a:buFont typeface="Bookman Old Style" panose="02050604050505020204" pitchFamily="18" charset="0"/>
              <a:buChar char="►"/>
            </a:pPr>
            <a:r>
              <a:rPr lang="en-US" sz="1200" dirty="0"/>
              <a:t>JBLU</a:t>
            </a:r>
            <a:r>
              <a:rPr lang="en-US" sz="1200" dirty="0">
                <a:solidFill>
                  <a:schemeClr val="tx1"/>
                </a:solidFill>
              </a:rPr>
              <a:t> has a gross profit margin of </a:t>
            </a:r>
            <a:r>
              <a:rPr lang="en-US" sz="1200" dirty="0"/>
              <a:t>(20.0%)</a:t>
            </a:r>
            <a:r>
              <a:rPr lang="en-US" sz="1200" dirty="0">
                <a:solidFill>
                  <a:schemeClr val="tx1"/>
                </a:solidFill>
              </a:rPr>
              <a:t> </a:t>
            </a:r>
            <a:r>
              <a:rPr lang="en-US" sz="1200" dirty="0"/>
              <a:t>compared to DAL’s gross profit margin of (30.2%)</a:t>
            </a:r>
          </a:p>
          <a:p>
            <a:pPr>
              <a:buClr>
                <a:srgbClr val="7EB347"/>
              </a:buClr>
              <a:buFont typeface="Bookman Old Style" panose="02050604050505020204" pitchFamily="18" charset="0"/>
              <a:buChar char="►"/>
            </a:pPr>
            <a:endParaRPr lang="en-US" sz="1200" dirty="0">
              <a:solidFill>
                <a:schemeClr val="tx1"/>
              </a:solidFill>
            </a:endParaRPr>
          </a:p>
        </p:txBody>
      </p:sp>
      <p:sp>
        <p:nvSpPr>
          <p:cNvPr id="22" name="Text Placeholder 4">
            <a:extLst>
              <a:ext uri="{FF2B5EF4-FFF2-40B4-BE49-F238E27FC236}">
                <a16:creationId xmlns:a16="http://schemas.microsoft.com/office/drawing/2014/main" id="{1C438032-D5E3-4F84-8E6C-175E495033F6}"/>
              </a:ext>
            </a:extLst>
          </p:cNvPr>
          <p:cNvSpPr txBox="1">
            <a:spLocks/>
          </p:cNvSpPr>
          <p:nvPr/>
        </p:nvSpPr>
        <p:spPr>
          <a:xfrm>
            <a:off x="5877992" y="2964797"/>
            <a:ext cx="2793561" cy="3391553"/>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274320" marR="0" lvl="0" indent="-88900" algn="l" rtl="0">
              <a:lnSpc>
                <a:spcPct val="100000"/>
              </a:lnSpc>
              <a:spcBef>
                <a:spcPts val="600"/>
              </a:spcBef>
              <a:spcAft>
                <a:spcPts val="0"/>
              </a:spcAft>
              <a:buClr>
                <a:srgbClr val="E78E1A"/>
              </a:buClr>
              <a:buSzPct val="76000"/>
              <a:buFont typeface="Wingdings 3" panose="05040102010807070707" pitchFamily="18" charset="2"/>
              <a:buChar char="}"/>
              <a:defRPr sz="20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a:buClr>
                <a:srgbClr val="61AADF"/>
              </a:buClr>
              <a:buFont typeface="Bookman Old Style" panose="02050604050505020204" pitchFamily="18" charset="0"/>
              <a:buChar char="►"/>
            </a:pPr>
            <a:r>
              <a:rPr lang="en-US" sz="1100" dirty="0">
                <a:solidFill>
                  <a:schemeClr val="tx1"/>
                </a:solidFill>
                <a:latin typeface="Bookman Old Style" panose="02050604050505020204" pitchFamily="18" charset="0"/>
              </a:rPr>
              <a:t> </a:t>
            </a:r>
            <a:r>
              <a:rPr lang="en-US" sz="1200" dirty="0">
                <a:solidFill>
                  <a:schemeClr val="tx1"/>
                </a:solidFill>
                <a:latin typeface="Bookman Old Style" panose="02050604050505020204" pitchFamily="18" charset="0"/>
              </a:rPr>
              <a:t>Offers flights in North America, Central America, and the Caribbean</a:t>
            </a:r>
          </a:p>
          <a:p>
            <a:pPr>
              <a:buClr>
                <a:srgbClr val="61AADF"/>
              </a:buClr>
              <a:buFont typeface="Bookman Old Style" panose="02050604050505020204" pitchFamily="18" charset="0"/>
              <a:buChar char="►"/>
            </a:pPr>
            <a:r>
              <a:rPr lang="en-US" sz="1200" dirty="0">
                <a:latin typeface="Bookman Old Style" panose="02050604050505020204" pitchFamily="18" charset="0"/>
              </a:rPr>
              <a:t>JBLU has a lower COGS of $1.514B relative to SAVE’s COGS of $1.984B</a:t>
            </a:r>
            <a:endParaRPr lang="en-US" sz="1200" dirty="0">
              <a:solidFill>
                <a:schemeClr val="tx1"/>
              </a:solidFill>
              <a:latin typeface="Bookman Old Style" panose="02050604050505020204" pitchFamily="18" charset="0"/>
            </a:endParaRPr>
          </a:p>
          <a:p>
            <a:pPr>
              <a:buClr>
                <a:srgbClr val="61AADF"/>
              </a:buClr>
              <a:buFont typeface="Bookman Old Style" panose="02050604050505020204" pitchFamily="18" charset="0"/>
              <a:buChar char="►"/>
            </a:pPr>
            <a:r>
              <a:rPr lang="en-US" sz="1200" dirty="0">
                <a:solidFill>
                  <a:schemeClr val="tx1"/>
                </a:solidFill>
              </a:rPr>
              <a:t>JBLU is rated 3/10 in consumer satisfaction compared to SAVE at 10/10  according to consumer reports</a:t>
            </a:r>
          </a:p>
          <a:p>
            <a:pPr>
              <a:buClr>
                <a:srgbClr val="61AADF"/>
              </a:buClr>
              <a:buFont typeface="Bookman Old Style" panose="02050604050505020204" pitchFamily="18" charset="0"/>
              <a:buChar char="►"/>
            </a:pPr>
            <a:r>
              <a:rPr lang="en-US" sz="1200" dirty="0">
                <a:solidFill>
                  <a:schemeClr val="tx1"/>
                </a:solidFill>
                <a:latin typeface="Bookman Old Style" panose="02050604050505020204" pitchFamily="18" charset="0"/>
              </a:rPr>
              <a:t>SAVE </a:t>
            </a:r>
            <a:r>
              <a:rPr lang="en-US" sz="1200" dirty="0">
                <a:latin typeface="Bookman Old Style" panose="02050604050505020204" pitchFamily="18" charset="0"/>
              </a:rPr>
              <a:t>has a lower RASM of 6.04</a:t>
            </a:r>
            <a:r>
              <a:rPr lang="en-GB" sz="1200" b="0" dirty="0">
                <a:solidFill>
                  <a:schemeClr val="tx1"/>
                </a:solidFill>
                <a:latin typeface="Bookman Old Style" panose="02050604050505020204" pitchFamily="18" charset="0"/>
              </a:rPr>
              <a:t>¢</a:t>
            </a:r>
            <a:r>
              <a:rPr lang="en-US" sz="1200" dirty="0">
                <a:latin typeface="Bookman Old Style" panose="02050604050505020204" pitchFamily="18" charset="0"/>
              </a:rPr>
              <a:t> compared to JBLU’s RASM of 9.04</a:t>
            </a:r>
            <a:r>
              <a:rPr lang="en-GB" sz="1200" b="0" dirty="0">
                <a:solidFill>
                  <a:schemeClr val="tx1"/>
                </a:solidFill>
                <a:latin typeface="Bookman Old Style" panose="02050604050505020204" pitchFamily="18" charset="0"/>
              </a:rPr>
              <a:t>¢</a:t>
            </a:r>
            <a:endParaRPr lang="en-US" sz="1200" dirty="0">
              <a:solidFill>
                <a:schemeClr val="tx1"/>
              </a:solidFill>
              <a:latin typeface="Bookman Old Style" panose="02050604050505020204" pitchFamily="18" charset="0"/>
            </a:endParaRPr>
          </a:p>
          <a:p>
            <a:pPr marL="185420" indent="0">
              <a:buClr>
                <a:srgbClr val="61AADF"/>
              </a:buClr>
              <a:buNone/>
            </a:pPr>
            <a:endParaRPr lang="en-US" sz="1200" dirty="0">
              <a:solidFill>
                <a:schemeClr val="tx1"/>
              </a:solidFill>
            </a:endParaRPr>
          </a:p>
        </p:txBody>
      </p:sp>
      <p:sp>
        <p:nvSpPr>
          <p:cNvPr id="2" name="TextBox 1">
            <a:extLst>
              <a:ext uri="{FF2B5EF4-FFF2-40B4-BE49-F238E27FC236}">
                <a16:creationId xmlns:a16="http://schemas.microsoft.com/office/drawing/2014/main" id="{1A86C027-CD0A-4C61-878C-C0C9425E5C38}"/>
              </a:ext>
            </a:extLst>
          </p:cNvPr>
          <p:cNvSpPr txBox="1"/>
          <p:nvPr/>
        </p:nvSpPr>
        <p:spPr>
          <a:xfrm>
            <a:off x="457194" y="6354523"/>
            <a:ext cx="4114805"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a:t>
            </a:r>
            <a:r>
              <a:rPr lang="en-US" sz="1050" i="1" dirty="0">
                <a:solidFill>
                  <a:srgbClr val="464653"/>
                </a:solidFill>
                <a:latin typeface="Bookman Old Style"/>
                <a:ea typeface="Bookman Old Style"/>
                <a:cs typeface="Bookman Old Style"/>
                <a:sym typeface="Bookman Old Style"/>
              </a:rPr>
              <a:t>Capital IQ, Consumer Reports, Investor Presentations, SEC Filings </a:t>
            </a:r>
            <a:endPar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endParaRPr>
          </a:p>
        </p:txBody>
      </p:sp>
      <p:pic>
        <p:nvPicPr>
          <p:cNvPr id="1026" name="Picture 2" descr="Southwest Airlines Logo transparent PNG - StickPNG">
            <a:extLst>
              <a:ext uri="{FF2B5EF4-FFF2-40B4-BE49-F238E27FC236}">
                <a16:creationId xmlns:a16="http://schemas.microsoft.com/office/drawing/2014/main" id="{7A75CE46-5156-4C1F-B7F3-3156ACDC2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15" y="1448906"/>
            <a:ext cx="2578523" cy="3572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lta Airlines Logo Png - United Airlines and Travelling">
            <a:extLst>
              <a:ext uri="{FF2B5EF4-FFF2-40B4-BE49-F238E27FC236}">
                <a16:creationId xmlns:a16="http://schemas.microsoft.com/office/drawing/2014/main" id="{7320C3BC-AD12-474B-BD4E-661A9B166B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3196" y="1134504"/>
            <a:ext cx="1133027" cy="11330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pirit Airlines – Logos Download">
            <a:extLst>
              <a:ext uri="{FF2B5EF4-FFF2-40B4-BE49-F238E27FC236}">
                <a16:creationId xmlns:a16="http://schemas.microsoft.com/office/drawing/2014/main" id="{39206D53-6A4E-4B4D-8EA8-194A1788B2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191" y="1329054"/>
            <a:ext cx="2082205" cy="697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002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E015-FA7A-46B3-8874-7278EA749B1F}"/>
              </a:ext>
            </a:extLst>
          </p:cNvPr>
          <p:cNvSpPr>
            <a:spLocks noGrp="1"/>
          </p:cNvSpPr>
          <p:nvPr>
            <p:ph type="title"/>
          </p:nvPr>
        </p:nvSpPr>
        <p:spPr/>
        <p:txBody>
          <a:bodyPr/>
          <a:lstStyle/>
          <a:p>
            <a:r>
              <a:rPr lang="en-US" dirty="0">
                <a:solidFill>
                  <a:schemeClr val="tx1"/>
                </a:solidFill>
              </a:rPr>
              <a:t>Public Comparables </a:t>
            </a:r>
          </a:p>
        </p:txBody>
      </p:sp>
      <p:sp>
        <p:nvSpPr>
          <p:cNvPr id="3" name="Slide Number Placeholder 2">
            <a:extLst>
              <a:ext uri="{FF2B5EF4-FFF2-40B4-BE49-F238E27FC236}">
                <a16:creationId xmlns:a16="http://schemas.microsoft.com/office/drawing/2014/main" id="{60A45DA1-D470-4C05-8D84-0BC9CEE23674}"/>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12</a:t>
            </a:fld>
            <a:endParaRPr lang="en-US" sz="1400" b="0" i="0" u="none" strike="noStrike" cap="none">
              <a:solidFill>
                <a:schemeClr val="dk2"/>
              </a:solidFill>
              <a:latin typeface="Bookman Old Style"/>
              <a:ea typeface="Bookman Old Style"/>
              <a:cs typeface="Bookman Old Style"/>
              <a:sym typeface="Bookman Old Style"/>
            </a:endParaRPr>
          </a:p>
        </p:txBody>
      </p:sp>
      <p:pic>
        <p:nvPicPr>
          <p:cNvPr id="7" name="Picture 6">
            <a:extLst>
              <a:ext uri="{FF2B5EF4-FFF2-40B4-BE49-F238E27FC236}">
                <a16:creationId xmlns:a16="http://schemas.microsoft.com/office/drawing/2014/main" id="{DDAC375D-502F-4675-B8E9-7059D9BDDED2}"/>
              </a:ext>
            </a:extLst>
          </p:cNvPr>
          <p:cNvPicPr>
            <a:picLocks noChangeAspect="1"/>
          </p:cNvPicPr>
          <p:nvPr/>
        </p:nvPicPr>
        <p:blipFill>
          <a:blip r:embed="rId3"/>
          <a:stretch>
            <a:fillRect/>
          </a:stretch>
        </p:blipFill>
        <p:spPr>
          <a:xfrm>
            <a:off x="457200" y="1725242"/>
            <a:ext cx="8229600" cy="4080761"/>
          </a:xfrm>
          <a:prstGeom prst="rect">
            <a:avLst/>
          </a:prstGeom>
        </p:spPr>
      </p:pic>
    </p:spTree>
    <p:extLst>
      <p:ext uri="{BB962C8B-B14F-4D97-AF65-F5344CB8AC3E}">
        <p14:creationId xmlns:p14="http://schemas.microsoft.com/office/powerpoint/2010/main" val="2320635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E015-FA7A-46B3-8874-7278EA749B1F}"/>
              </a:ext>
            </a:extLst>
          </p:cNvPr>
          <p:cNvSpPr>
            <a:spLocks noGrp="1"/>
          </p:cNvSpPr>
          <p:nvPr>
            <p:ph type="title"/>
          </p:nvPr>
        </p:nvSpPr>
        <p:spPr/>
        <p:txBody>
          <a:bodyPr/>
          <a:lstStyle/>
          <a:p>
            <a:r>
              <a:rPr lang="en-US" dirty="0">
                <a:solidFill>
                  <a:schemeClr val="tx1"/>
                </a:solidFill>
              </a:rPr>
              <a:t>DCF</a:t>
            </a:r>
          </a:p>
        </p:txBody>
      </p:sp>
      <p:sp>
        <p:nvSpPr>
          <p:cNvPr id="3" name="Slide Number Placeholder 2">
            <a:extLst>
              <a:ext uri="{FF2B5EF4-FFF2-40B4-BE49-F238E27FC236}">
                <a16:creationId xmlns:a16="http://schemas.microsoft.com/office/drawing/2014/main" id="{60A45DA1-D470-4C05-8D84-0BC9CEE23674}"/>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13</a:t>
            </a:fld>
            <a:endParaRPr lang="en-US" sz="1400" b="0" i="0" u="none" strike="noStrike" cap="none">
              <a:solidFill>
                <a:schemeClr val="dk2"/>
              </a:solidFill>
              <a:latin typeface="Bookman Old Style"/>
              <a:ea typeface="Bookman Old Style"/>
              <a:cs typeface="Bookman Old Style"/>
              <a:sym typeface="Bookman Old Style"/>
            </a:endParaRPr>
          </a:p>
        </p:txBody>
      </p:sp>
      <p:pic>
        <p:nvPicPr>
          <p:cNvPr id="4" name="Picture 3">
            <a:extLst>
              <a:ext uri="{FF2B5EF4-FFF2-40B4-BE49-F238E27FC236}">
                <a16:creationId xmlns:a16="http://schemas.microsoft.com/office/drawing/2014/main" id="{80855D89-B3D1-4F20-987B-1114358B093B}"/>
              </a:ext>
            </a:extLst>
          </p:cNvPr>
          <p:cNvPicPr>
            <a:picLocks noChangeAspect="1"/>
          </p:cNvPicPr>
          <p:nvPr/>
        </p:nvPicPr>
        <p:blipFill>
          <a:blip r:embed="rId2"/>
          <a:stretch>
            <a:fillRect/>
          </a:stretch>
        </p:blipFill>
        <p:spPr>
          <a:xfrm>
            <a:off x="457200" y="1681604"/>
            <a:ext cx="8229600" cy="3813717"/>
          </a:xfrm>
          <a:prstGeom prst="rect">
            <a:avLst/>
          </a:prstGeom>
        </p:spPr>
      </p:pic>
    </p:spTree>
    <p:extLst>
      <p:ext uri="{BB962C8B-B14F-4D97-AF65-F5344CB8AC3E}">
        <p14:creationId xmlns:p14="http://schemas.microsoft.com/office/powerpoint/2010/main" val="130020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E015-FA7A-46B3-8874-7278EA749B1F}"/>
              </a:ext>
            </a:extLst>
          </p:cNvPr>
          <p:cNvSpPr>
            <a:spLocks noGrp="1"/>
          </p:cNvSpPr>
          <p:nvPr>
            <p:ph type="title"/>
          </p:nvPr>
        </p:nvSpPr>
        <p:spPr/>
        <p:txBody>
          <a:bodyPr/>
          <a:lstStyle/>
          <a:p>
            <a:r>
              <a:rPr lang="en-US" dirty="0">
                <a:solidFill>
                  <a:schemeClr val="tx1"/>
                </a:solidFill>
              </a:rPr>
              <a:t>DCF Output</a:t>
            </a:r>
          </a:p>
        </p:txBody>
      </p:sp>
      <p:sp>
        <p:nvSpPr>
          <p:cNvPr id="3" name="Slide Number Placeholder 2">
            <a:extLst>
              <a:ext uri="{FF2B5EF4-FFF2-40B4-BE49-F238E27FC236}">
                <a16:creationId xmlns:a16="http://schemas.microsoft.com/office/drawing/2014/main" id="{60A45DA1-D470-4C05-8D84-0BC9CEE23674}"/>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14</a:t>
            </a:fld>
            <a:endParaRPr lang="en-US" sz="1400" b="0" i="0" u="none" strike="noStrike" cap="none">
              <a:solidFill>
                <a:schemeClr val="dk2"/>
              </a:solidFill>
              <a:latin typeface="Bookman Old Style"/>
              <a:ea typeface="Bookman Old Style"/>
              <a:cs typeface="Bookman Old Style"/>
              <a:sym typeface="Bookman Old Style"/>
            </a:endParaRPr>
          </a:p>
        </p:txBody>
      </p:sp>
      <p:pic>
        <p:nvPicPr>
          <p:cNvPr id="6" name="Picture 5">
            <a:extLst>
              <a:ext uri="{FF2B5EF4-FFF2-40B4-BE49-F238E27FC236}">
                <a16:creationId xmlns:a16="http://schemas.microsoft.com/office/drawing/2014/main" id="{46595AB6-CC18-42FD-9BCF-DBE55526401F}"/>
              </a:ext>
            </a:extLst>
          </p:cNvPr>
          <p:cNvPicPr>
            <a:picLocks noChangeAspect="1"/>
          </p:cNvPicPr>
          <p:nvPr/>
        </p:nvPicPr>
        <p:blipFill>
          <a:blip r:embed="rId2"/>
          <a:stretch>
            <a:fillRect/>
          </a:stretch>
        </p:blipFill>
        <p:spPr>
          <a:xfrm>
            <a:off x="457198" y="1171063"/>
            <a:ext cx="3924300" cy="2286000"/>
          </a:xfrm>
          <a:prstGeom prst="rect">
            <a:avLst/>
          </a:prstGeom>
        </p:spPr>
      </p:pic>
      <p:pic>
        <p:nvPicPr>
          <p:cNvPr id="7" name="Picture 6">
            <a:extLst>
              <a:ext uri="{FF2B5EF4-FFF2-40B4-BE49-F238E27FC236}">
                <a16:creationId xmlns:a16="http://schemas.microsoft.com/office/drawing/2014/main" id="{8158F418-DC95-4A6A-A2A8-1F4B7972094B}"/>
              </a:ext>
            </a:extLst>
          </p:cNvPr>
          <p:cNvPicPr>
            <a:picLocks noChangeAspect="1"/>
          </p:cNvPicPr>
          <p:nvPr/>
        </p:nvPicPr>
        <p:blipFill>
          <a:blip r:embed="rId3"/>
          <a:stretch>
            <a:fillRect/>
          </a:stretch>
        </p:blipFill>
        <p:spPr>
          <a:xfrm>
            <a:off x="5457558" y="1165578"/>
            <a:ext cx="3229241" cy="2728428"/>
          </a:xfrm>
          <a:prstGeom prst="rect">
            <a:avLst/>
          </a:prstGeom>
        </p:spPr>
      </p:pic>
      <p:pic>
        <p:nvPicPr>
          <p:cNvPr id="8" name="Picture 7">
            <a:extLst>
              <a:ext uri="{FF2B5EF4-FFF2-40B4-BE49-F238E27FC236}">
                <a16:creationId xmlns:a16="http://schemas.microsoft.com/office/drawing/2014/main" id="{7F8E84F1-BD63-4750-959A-121EB536F7D4}"/>
              </a:ext>
            </a:extLst>
          </p:cNvPr>
          <p:cNvPicPr>
            <a:picLocks noChangeAspect="1"/>
          </p:cNvPicPr>
          <p:nvPr/>
        </p:nvPicPr>
        <p:blipFill>
          <a:blip r:embed="rId4"/>
          <a:stretch>
            <a:fillRect/>
          </a:stretch>
        </p:blipFill>
        <p:spPr>
          <a:xfrm>
            <a:off x="457200" y="4368090"/>
            <a:ext cx="8229600" cy="1916892"/>
          </a:xfrm>
          <a:prstGeom prst="rect">
            <a:avLst/>
          </a:prstGeom>
        </p:spPr>
      </p:pic>
    </p:spTree>
    <p:extLst>
      <p:ext uri="{BB962C8B-B14F-4D97-AF65-F5344CB8AC3E}">
        <p14:creationId xmlns:p14="http://schemas.microsoft.com/office/powerpoint/2010/main" val="2946850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7C80DB-14AE-4F3E-BC46-895695C96E38}"/>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15</a:t>
            </a:fld>
            <a:endParaRPr lang="en-US" sz="1400" b="0" i="0" u="none" strike="noStrike" cap="none">
              <a:solidFill>
                <a:schemeClr val="dk2"/>
              </a:solidFill>
              <a:latin typeface="Bookman Old Style"/>
              <a:ea typeface="Bookman Old Style"/>
              <a:cs typeface="Bookman Old Style"/>
              <a:sym typeface="Bookman Old Style"/>
            </a:endParaRPr>
          </a:p>
        </p:txBody>
      </p:sp>
      <p:sp>
        <p:nvSpPr>
          <p:cNvPr id="4" name="Text Placeholder 3">
            <a:extLst>
              <a:ext uri="{FF2B5EF4-FFF2-40B4-BE49-F238E27FC236}">
                <a16:creationId xmlns:a16="http://schemas.microsoft.com/office/drawing/2014/main" id="{3AD085AF-64BB-4E60-9DF2-01037AFF9116}"/>
              </a:ext>
            </a:extLst>
          </p:cNvPr>
          <p:cNvSpPr>
            <a:spLocks noGrp="1"/>
          </p:cNvSpPr>
          <p:nvPr>
            <p:ph type="body" idx="1"/>
          </p:nvPr>
        </p:nvSpPr>
        <p:spPr/>
        <p:txBody>
          <a:bodyPr/>
          <a:lstStyle/>
          <a:p>
            <a:pPr>
              <a:buClr>
                <a:srgbClr val="61AADF"/>
              </a:buClr>
              <a:buFont typeface="Bookman Old Style" panose="02050604050505020204" pitchFamily="18" charset="0"/>
              <a:buChar char="►"/>
            </a:pPr>
            <a:r>
              <a:rPr lang="en-US" sz="1600" dirty="0">
                <a:latin typeface="Bookman Old Style" panose="02050604050505020204" pitchFamily="18" charset="0"/>
              </a:rPr>
              <a:t>Surge in COVID cases or slowdown in vaccine rollout could delay recovery</a:t>
            </a:r>
          </a:p>
          <a:p>
            <a:pPr lvl="1">
              <a:buClr>
                <a:srgbClr val="61AADF"/>
              </a:buClr>
              <a:buFont typeface="Bookman Old Style" panose="02050604050505020204" pitchFamily="18" charset="0"/>
              <a:buChar char="►"/>
            </a:pPr>
            <a:r>
              <a:rPr lang="en-US" sz="1200" dirty="0">
                <a:latin typeface="Bookman Old Style" panose="02050604050505020204" pitchFamily="18" charset="0"/>
              </a:rPr>
              <a:t>Mitigant: </a:t>
            </a:r>
            <a:r>
              <a:rPr lang="en-US" sz="1200" dirty="0">
                <a:solidFill>
                  <a:schemeClr val="bg1">
                    <a:lumMod val="50000"/>
                  </a:schemeClr>
                </a:solidFill>
                <a:latin typeface="Bookman Old Style" panose="02050604050505020204" pitchFamily="18" charset="0"/>
              </a:rPr>
              <a:t>The airline industry has had strong support from the federal government with the CARES     	       act and potentially $15B more with the new stimulus bill. If COVID cases resurge, we   	       believe airlines will receive continuous aid to prevent further unemployment</a:t>
            </a:r>
          </a:p>
          <a:p>
            <a:pPr lvl="1">
              <a:buClr>
                <a:srgbClr val="61AADF"/>
              </a:buClr>
              <a:buFont typeface="Bookman Old Style" panose="02050604050505020204" pitchFamily="18" charset="0"/>
              <a:buChar char="►"/>
            </a:pPr>
            <a:r>
              <a:rPr lang="en-US" sz="1200" dirty="0">
                <a:latin typeface="Bookman Old Style" panose="02050604050505020204" pitchFamily="18" charset="0"/>
              </a:rPr>
              <a:t>Mitigant: </a:t>
            </a:r>
            <a:r>
              <a:rPr lang="en-US" sz="1200" dirty="0">
                <a:solidFill>
                  <a:schemeClr val="bg1">
                    <a:lumMod val="50000"/>
                  </a:schemeClr>
                </a:solidFill>
                <a:latin typeface="Bookman Old Style" panose="02050604050505020204" pitchFamily="18" charset="0"/>
              </a:rPr>
              <a:t>The US already has 700 million vaccines preordered and recently approved the J&amp;J 	        vaccine. Additionally, the government is prioritizing the vaccine rollout which is why we 	        don’t expect a slowdown. We have also seen large corporations assisting with the process </a:t>
            </a:r>
          </a:p>
          <a:p>
            <a:pPr>
              <a:buClr>
                <a:srgbClr val="61AADF"/>
              </a:buClr>
              <a:buFont typeface="Bookman Old Style" panose="02050604050505020204" pitchFamily="18" charset="0"/>
              <a:buChar char="►"/>
            </a:pPr>
            <a:endParaRPr lang="en-US" sz="1600" dirty="0">
              <a:latin typeface="Bookman Old Style" panose="02050604050505020204" pitchFamily="18" charset="0"/>
            </a:endParaRPr>
          </a:p>
          <a:p>
            <a:pPr>
              <a:buClr>
                <a:srgbClr val="61AADF"/>
              </a:buClr>
              <a:buFont typeface="Bookman Old Style" panose="02050604050505020204" pitchFamily="18" charset="0"/>
              <a:buChar char="►"/>
            </a:pPr>
            <a:r>
              <a:rPr lang="en-US" sz="1600" dirty="0">
                <a:latin typeface="Bookman Old Style" panose="02050604050505020204" pitchFamily="18" charset="0"/>
              </a:rPr>
              <a:t>Jet fuel and oil price volatility could cause challenge for airline industry</a:t>
            </a:r>
          </a:p>
          <a:p>
            <a:pPr lvl="1">
              <a:buClr>
                <a:srgbClr val="61AADF"/>
              </a:buClr>
              <a:buFont typeface="Bookman Old Style" panose="02050604050505020204" pitchFamily="18" charset="0"/>
              <a:buChar char="►"/>
            </a:pPr>
            <a:r>
              <a:rPr lang="en-US" sz="1200" dirty="0">
                <a:latin typeface="Bookman Old Style" panose="02050604050505020204" pitchFamily="18" charset="0"/>
              </a:rPr>
              <a:t>Mitigant: </a:t>
            </a:r>
            <a:r>
              <a:rPr lang="en-US" sz="1200" dirty="0">
                <a:solidFill>
                  <a:schemeClr val="bg1">
                    <a:lumMod val="50000"/>
                  </a:schemeClr>
                </a:solidFill>
                <a:latin typeface="Bookman Old Style" panose="02050604050505020204" pitchFamily="18" charset="0"/>
              </a:rPr>
              <a:t>In the past year, we have seen price volatility with jet fuel and oil due to a drastic drop in 	       demand. Since then, prices have recovered to pre-pandemic levels and we believe that 	       they will continue to stabilize as demand stabilizes which will reduce price volatility. </a:t>
            </a:r>
            <a:endParaRPr lang="en-US" sz="1200" dirty="0">
              <a:latin typeface="Bookman Old Style" panose="02050604050505020204" pitchFamily="18" charset="0"/>
            </a:endParaRPr>
          </a:p>
          <a:p>
            <a:pPr lvl="1">
              <a:buClr>
                <a:srgbClr val="61AADF"/>
              </a:buClr>
              <a:buFont typeface="Bookman Old Style" panose="02050604050505020204" pitchFamily="18" charset="0"/>
              <a:buChar char="►"/>
            </a:pPr>
            <a:r>
              <a:rPr lang="en-US" sz="1200" dirty="0">
                <a:latin typeface="Bookman Old Style" panose="02050604050505020204" pitchFamily="18" charset="0"/>
              </a:rPr>
              <a:t>Mitigant: </a:t>
            </a:r>
            <a:r>
              <a:rPr lang="en-US" sz="1200" dirty="0">
                <a:solidFill>
                  <a:schemeClr val="bg1">
                    <a:lumMod val="50000"/>
                  </a:schemeClr>
                </a:solidFill>
                <a:latin typeface="Bookman Old Style" panose="02050604050505020204" pitchFamily="18" charset="0"/>
              </a:rPr>
              <a:t>JBLU has been taking initiatives through their fleets to mitigate their reliance on these 	       prices. For example, they recently revealed the A220 which is 25% more fuel efficient</a:t>
            </a:r>
            <a:endParaRPr lang="en-US" sz="1400" dirty="0">
              <a:solidFill>
                <a:schemeClr val="bg1">
                  <a:lumMod val="50000"/>
                </a:schemeClr>
              </a:solidFill>
              <a:latin typeface="Bookman Old Style" panose="02050604050505020204" pitchFamily="18" charset="0"/>
            </a:endParaRPr>
          </a:p>
          <a:p>
            <a:pPr>
              <a:buClr>
                <a:srgbClr val="61AADF"/>
              </a:buClr>
              <a:buFont typeface="Bookman Old Style" panose="02050604050505020204" pitchFamily="18" charset="0"/>
              <a:buChar char="►"/>
            </a:pPr>
            <a:endParaRPr lang="en-US" sz="1600" dirty="0">
              <a:latin typeface="Bookman Old Style" panose="02050604050505020204" pitchFamily="18" charset="0"/>
            </a:endParaRPr>
          </a:p>
          <a:p>
            <a:pPr>
              <a:buClr>
                <a:srgbClr val="61AADF"/>
              </a:buClr>
              <a:buFont typeface="Bookman Old Style" panose="02050604050505020204" pitchFamily="18" charset="0"/>
              <a:buChar char="►"/>
            </a:pPr>
            <a:r>
              <a:rPr lang="en-US" sz="1600" dirty="0">
                <a:latin typeface="Bookman Old Style" panose="02050604050505020204" pitchFamily="18" charset="0"/>
              </a:rPr>
              <a:t>US tariffs on new commercial aircraft and related parts imported from          certain European Union member states could affect JetBlue</a:t>
            </a:r>
          </a:p>
          <a:p>
            <a:pPr lvl="1">
              <a:buClr>
                <a:srgbClr val="61AADF"/>
              </a:buClr>
              <a:buFont typeface="Bookman Old Style" panose="02050604050505020204" pitchFamily="18" charset="0"/>
              <a:buChar char="►"/>
            </a:pPr>
            <a:r>
              <a:rPr lang="en-US" sz="1200" dirty="0">
                <a:latin typeface="Bookman Old Style" panose="02050604050505020204" pitchFamily="18" charset="0"/>
              </a:rPr>
              <a:t>Mitigant: </a:t>
            </a:r>
            <a:r>
              <a:rPr lang="en-US" sz="1200" dirty="0">
                <a:solidFill>
                  <a:schemeClr val="bg1">
                    <a:lumMod val="50000"/>
                  </a:schemeClr>
                </a:solidFill>
                <a:latin typeface="Bookman Old Style" panose="02050604050505020204" pitchFamily="18" charset="0"/>
              </a:rPr>
              <a:t>Both JetBlue and Airbus have expressed their oppositions to these tariffs that Trump 	       passed. As of right now, the Biden administration haven’t made any changes but has 	       expressed that he wants to restore good ties with US allies like the countries of the EU</a:t>
            </a:r>
          </a:p>
          <a:p>
            <a:pPr marL="429768" lvl="1" indent="0">
              <a:buClr>
                <a:srgbClr val="61AADF"/>
              </a:buClr>
              <a:buNone/>
            </a:pPr>
            <a:endParaRPr lang="en-US" sz="1200" dirty="0">
              <a:solidFill>
                <a:schemeClr val="bg1">
                  <a:lumMod val="50000"/>
                </a:schemeClr>
              </a:solidFill>
              <a:latin typeface="Bookman Old Style" panose="02050604050505020204" pitchFamily="18" charset="0"/>
            </a:endParaRPr>
          </a:p>
          <a:p>
            <a:pPr>
              <a:buClr>
                <a:srgbClr val="7EB347"/>
              </a:buClr>
              <a:buFont typeface="Bookman Old Style" panose="02050604050505020204" pitchFamily="18" charset="0"/>
              <a:buChar char="►"/>
            </a:pPr>
            <a:endParaRPr lang="en-US" sz="1400" dirty="0">
              <a:solidFill>
                <a:schemeClr val="bg1">
                  <a:lumMod val="50000"/>
                </a:schemeClr>
              </a:solidFill>
              <a:latin typeface="Bookman Old Style" panose="02050604050505020204" pitchFamily="18" charset="0"/>
            </a:endParaRPr>
          </a:p>
          <a:p>
            <a:pPr marL="207772" indent="0">
              <a:buClr>
                <a:srgbClr val="7EB347"/>
              </a:buClr>
              <a:buNone/>
            </a:pPr>
            <a:r>
              <a:rPr lang="en-US" sz="1400" dirty="0">
                <a:solidFill>
                  <a:schemeClr val="bg1">
                    <a:lumMod val="50000"/>
                  </a:schemeClr>
                </a:solidFill>
                <a:latin typeface="Bookman Old Style" panose="02050604050505020204" pitchFamily="18" charset="0"/>
              </a:rPr>
              <a:t> </a:t>
            </a:r>
            <a:endParaRPr lang="en-US" sz="1400" dirty="0"/>
          </a:p>
        </p:txBody>
      </p:sp>
      <p:sp>
        <p:nvSpPr>
          <p:cNvPr id="5" name="TextBox 4">
            <a:extLst>
              <a:ext uri="{FF2B5EF4-FFF2-40B4-BE49-F238E27FC236}">
                <a16:creationId xmlns:a16="http://schemas.microsoft.com/office/drawing/2014/main" id="{D58CBC26-39DA-49DF-B40E-8FAF544D2BCB}"/>
              </a:ext>
            </a:extLst>
          </p:cNvPr>
          <p:cNvSpPr txBox="1"/>
          <p:nvPr/>
        </p:nvSpPr>
        <p:spPr>
          <a:xfrm>
            <a:off x="457194" y="6354523"/>
            <a:ext cx="5180035" cy="253916"/>
          </a:xfrm>
          <a:prstGeom prst="rect">
            <a:avLst/>
          </a:prstGeom>
          <a:noFill/>
        </p:spPr>
        <p:txBody>
          <a:bodyPr wrap="square" rtlCol="0">
            <a:spAutoFit/>
          </a:bodyPr>
          <a:lstStyle/>
          <a:p>
            <a:pPr lvl="0">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a:t>
            </a:r>
            <a:r>
              <a:rPr lang="en-US" sz="1050" i="1" dirty="0">
                <a:solidFill>
                  <a:srgbClr val="464653"/>
                </a:solidFill>
                <a:latin typeface="Bookman Old Style"/>
                <a:ea typeface="Bookman Old Style"/>
                <a:cs typeface="Bookman Old Style"/>
              </a:rPr>
              <a:t>Company Filings, </a:t>
            </a:r>
            <a:r>
              <a:rPr lang="en-US" sz="1050" i="1" dirty="0" err="1">
                <a:solidFill>
                  <a:srgbClr val="464653"/>
                </a:solidFill>
                <a:latin typeface="Bookman Old Style"/>
                <a:ea typeface="Bookman Old Style"/>
                <a:cs typeface="Bookman Old Style"/>
              </a:rPr>
              <a:t>Businessinsider</a:t>
            </a:r>
            <a:r>
              <a:rPr lang="en-US" sz="1050" i="1" dirty="0">
                <a:solidFill>
                  <a:srgbClr val="464653"/>
                </a:solidFill>
                <a:latin typeface="Bookman Old Style"/>
                <a:ea typeface="Bookman Old Style"/>
                <a:cs typeface="Bookman Old Style"/>
              </a:rPr>
              <a:t>, </a:t>
            </a:r>
            <a:r>
              <a:rPr lang="en-US" sz="1050" i="1" dirty="0" err="1">
                <a:solidFill>
                  <a:srgbClr val="464653"/>
                </a:solidFill>
                <a:latin typeface="Bookman Old Style"/>
                <a:ea typeface="Bookman Old Style"/>
                <a:cs typeface="Bookman Old Style"/>
              </a:rPr>
              <a:t>SeekingAlpha</a:t>
            </a:r>
            <a:endPar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endParaRPr>
          </a:p>
        </p:txBody>
      </p:sp>
      <p:sp>
        <p:nvSpPr>
          <p:cNvPr id="9" name="Shape 197">
            <a:extLst>
              <a:ext uri="{FF2B5EF4-FFF2-40B4-BE49-F238E27FC236}">
                <a16:creationId xmlns:a16="http://schemas.microsoft.com/office/drawing/2014/main" id="{F4A02280-A9B2-41AD-A56C-61C8C3E75FEC}"/>
              </a:ext>
            </a:extLst>
          </p:cNvPr>
          <p:cNvSpPr txBox="1">
            <a:spLocks noGrp="1"/>
          </p:cNvSpPr>
          <p:nvPr>
            <p:ph type="title"/>
          </p:nvPr>
        </p:nvSpPr>
        <p:spPr>
          <a:xfrm>
            <a:off x="457200" y="152400"/>
            <a:ext cx="8229600" cy="990600"/>
          </a:xfrm>
          <a:prstGeom prst="rect">
            <a:avLst/>
          </a:prstGeom>
          <a:noFill/>
          <a:ln>
            <a:noFill/>
          </a:ln>
        </p:spPr>
        <p:txBody>
          <a:bodyPr wrap="square" lIns="91425" tIns="45700" rIns="91425" bIns="45700" anchor="b" anchorCtr="0">
            <a:noAutofit/>
          </a:bodyPr>
          <a:lstStyle/>
          <a:p>
            <a:pPr lvl="0" indent="-203200"/>
            <a:r>
              <a:rPr lang="en-US" dirty="0">
                <a:solidFill>
                  <a:schemeClr val="tx1"/>
                </a:solidFill>
              </a:rPr>
              <a:t>Potential Risks</a:t>
            </a:r>
            <a:endParaRPr lang="en-US" sz="3200" b="0" i="0" u="none" strike="noStrike" cap="none" dirty="0">
              <a:solidFill>
                <a:schemeClr val="tx1"/>
              </a:solidFill>
              <a:latin typeface="Bookman Old Style" charset="0"/>
              <a:ea typeface="Bookman Old Style" charset="0"/>
              <a:cs typeface="Bookman Old Style" charset="0"/>
              <a:sym typeface="Bookman Old Style"/>
            </a:endParaRPr>
          </a:p>
        </p:txBody>
      </p:sp>
    </p:spTree>
    <p:extLst>
      <p:ext uri="{BB962C8B-B14F-4D97-AF65-F5344CB8AC3E}">
        <p14:creationId xmlns:p14="http://schemas.microsoft.com/office/powerpoint/2010/main" val="1690421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95670-E886-4E64-B7D3-51519F042D9A}"/>
              </a:ext>
            </a:extLst>
          </p:cNvPr>
          <p:cNvSpPr>
            <a:spLocks noGrp="1"/>
          </p:cNvSpPr>
          <p:nvPr>
            <p:ph type="title"/>
          </p:nvPr>
        </p:nvSpPr>
        <p:spPr/>
        <p:txBody>
          <a:bodyPr/>
          <a:lstStyle/>
          <a:p>
            <a:r>
              <a:rPr lang="en-US" dirty="0"/>
              <a:t> </a:t>
            </a:r>
          </a:p>
        </p:txBody>
      </p:sp>
      <p:sp>
        <p:nvSpPr>
          <p:cNvPr id="3" name="Slide Number Placeholder 2">
            <a:extLst>
              <a:ext uri="{FF2B5EF4-FFF2-40B4-BE49-F238E27FC236}">
                <a16:creationId xmlns:a16="http://schemas.microsoft.com/office/drawing/2014/main" id="{5AA756B2-BD18-49C2-9541-916EEAF233E9}"/>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16</a:t>
            </a:fld>
            <a:endParaRPr lang="en-US" sz="1400" b="0" i="0" u="none" strike="noStrike" cap="none" dirty="0">
              <a:solidFill>
                <a:schemeClr val="dk2"/>
              </a:solidFill>
              <a:latin typeface="Bookman Old Style"/>
              <a:ea typeface="Bookman Old Style"/>
              <a:cs typeface="Bookman Old Style"/>
              <a:sym typeface="Bookman Old Style"/>
            </a:endParaRPr>
          </a:p>
        </p:txBody>
      </p:sp>
      <p:sp>
        <p:nvSpPr>
          <p:cNvPr id="6" name="TextBox 5">
            <a:extLst>
              <a:ext uri="{FF2B5EF4-FFF2-40B4-BE49-F238E27FC236}">
                <a16:creationId xmlns:a16="http://schemas.microsoft.com/office/drawing/2014/main" id="{3225391F-1514-4783-9AB4-6C86ABBE180C}"/>
              </a:ext>
            </a:extLst>
          </p:cNvPr>
          <p:cNvSpPr txBox="1"/>
          <p:nvPr/>
        </p:nvSpPr>
        <p:spPr>
          <a:xfrm>
            <a:off x="457200" y="3103343"/>
            <a:ext cx="8229600" cy="646331"/>
          </a:xfrm>
          <a:prstGeom prst="rect">
            <a:avLst/>
          </a:prstGeom>
          <a:noFill/>
        </p:spPr>
        <p:txBody>
          <a:bodyPr wrap="square" rtlCol="0">
            <a:spAutoFit/>
          </a:bodyPr>
          <a:lstStyle/>
          <a:p>
            <a:pPr algn="ctr"/>
            <a:r>
              <a:rPr lang="en-US" sz="3600" dirty="0">
                <a:solidFill>
                  <a:schemeClr val="tx1"/>
                </a:solidFill>
                <a:latin typeface="Bookman Old Style" panose="02050604050505020204" pitchFamily="18" charset="0"/>
              </a:rPr>
              <a:t>Q&amp;A</a:t>
            </a:r>
          </a:p>
        </p:txBody>
      </p:sp>
    </p:spTree>
    <p:extLst>
      <p:ext uri="{BB962C8B-B14F-4D97-AF65-F5344CB8AC3E}">
        <p14:creationId xmlns:p14="http://schemas.microsoft.com/office/powerpoint/2010/main" val="1447039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95670-E886-4E64-B7D3-51519F042D9A}"/>
              </a:ext>
            </a:extLst>
          </p:cNvPr>
          <p:cNvSpPr>
            <a:spLocks noGrp="1"/>
          </p:cNvSpPr>
          <p:nvPr>
            <p:ph type="title"/>
          </p:nvPr>
        </p:nvSpPr>
        <p:spPr/>
        <p:txBody>
          <a:bodyPr/>
          <a:lstStyle/>
          <a:p>
            <a:r>
              <a:rPr lang="en-US" dirty="0"/>
              <a:t> </a:t>
            </a:r>
          </a:p>
        </p:txBody>
      </p:sp>
      <p:sp>
        <p:nvSpPr>
          <p:cNvPr id="3" name="Slide Number Placeholder 2">
            <a:extLst>
              <a:ext uri="{FF2B5EF4-FFF2-40B4-BE49-F238E27FC236}">
                <a16:creationId xmlns:a16="http://schemas.microsoft.com/office/drawing/2014/main" id="{5AA756B2-BD18-49C2-9541-916EEAF233E9}"/>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17</a:t>
            </a:fld>
            <a:endParaRPr lang="en-US" sz="1400" b="0" i="0" u="none" strike="noStrike" cap="none" dirty="0">
              <a:solidFill>
                <a:schemeClr val="dk2"/>
              </a:solidFill>
              <a:latin typeface="Bookman Old Style"/>
              <a:ea typeface="Bookman Old Style"/>
              <a:cs typeface="Bookman Old Style"/>
              <a:sym typeface="Bookman Old Style"/>
            </a:endParaRPr>
          </a:p>
        </p:txBody>
      </p:sp>
      <p:sp>
        <p:nvSpPr>
          <p:cNvPr id="6" name="TextBox 5">
            <a:extLst>
              <a:ext uri="{FF2B5EF4-FFF2-40B4-BE49-F238E27FC236}">
                <a16:creationId xmlns:a16="http://schemas.microsoft.com/office/drawing/2014/main" id="{3225391F-1514-4783-9AB4-6C86ABBE180C}"/>
              </a:ext>
            </a:extLst>
          </p:cNvPr>
          <p:cNvSpPr txBox="1"/>
          <p:nvPr/>
        </p:nvSpPr>
        <p:spPr>
          <a:xfrm>
            <a:off x="3347947" y="3103343"/>
            <a:ext cx="2448106" cy="646331"/>
          </a:xfrm>
          <a:prstGeom prst="rect">
            <a:avLst/>
          </a:prstGeom>
          <a:noFill/>
        </p:spPr>
        <p:txBody>
          <a:bodyPr wrap="none" rtlCol="0">
            <a:spAutoFit/>
          </a:bodyPr>
          <a:lstStyle/>
          <a:p>
            <a:r>
              <a:rPr lang="en-US" sz="3600" dirty="0">
                <a:solidFill>
                  <a:schemeClr val="tx1"/>
                </a:solidFill>
                <a:latin typeface="Bookman Old Style" panose="02050604050505020204" pitchFamily="18" charset="0"/>
              </a:rPr>
              <a:t>Appendix </a:t>
            </a:r>
          </a:p>
        </p:txBody>
      </p:sp>
    </p:spTree>
    <p:extLst>
      <p:ext uri="{BB962C8B-B14F-4D97-AF65-F5344CB8AC3E}">
        <p14:creationId xmlns:p14="http://schemas.microsoft.com/office/powerpoint/2010/main" val="794037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E015-FA7A-46B3-8874-7278EA749B1F}"/>
              </a:ext>
            </a:extLst>
          </p:cNvPr>
          <p:cNvSpPr>
            <a:spLocks noGrp="1"/>
          </p:cNvSpPr>
          <p:nvPr>
            <p:ph type="title"/>
          </p:nvPr>
        </p:nvSpPr>
        <p:spPr/>
        <p:txBody>
          <a:bodyPr/>
          <a:lstStyle/>
          <a:p>
            <a:r>
              <a:rPr lang="en-US" dirty="0">
                <a:solidFill>
                  <a:schemeClr val="tx1"/>
                </a:solidFill>
              </a:rPr>
              <a:t>Appendix</a:t>
            </a:r>
          </a:p>
        </p:txBody>
      </p:sp>
      <p:sp>
        <p:nvSpPr>
          <p:cNvPr id="3" name="Slide Number Placeholder 2">
            <a:extLst>
              <a:ext uri="{FF2B5EF4-FFF2-40B4-BE49-F238E27FC236}">
                <a16:creationId xmlns:a16="http://schemas.microsoft.com/office/drawing/2014/main" id="{60A45DA1-D470-4C05-8D84-0BC9CEE23674}"/>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18</a:t>
            </a:fld>
            <a:endParaRPr lang="en-US" sz="1400" b="0" i="0" u="none" strike="noStrike" cap="none">
              <a:solidFill>
                <a:schemeClr val="dk2"/>
              </a:solidFill>
              <a:latin typeface="Bookman Old Style"/>
              <a:ea typeface="Bookman Old Style"/>
              <a:cs typeface="Bookman Old Style"/>
              <a:sym typeface="Bookman Old Style"/>
            </a:endParaRPr>
          </a:p>
        </p:txBody>
      </p:sp>
      <p:pic>
        <p:nvPicPr>
          <p:cNvPr id="4" name="Picture 3">
            <a:extLst>
              <a:ext uri="{FF2B5EF4-FFF2-40B4-BE49-F238E27FC236}">
                <a16:creationId xmlns:a16="http://schemas.microsoft.com/office/drawing/2014/main" id="{852FEBED-C5DA-4953-BF47-C33847D338A1}"/>
              </a:ext>
            </a:extLst>
          </p:cNvPr>
          <p:cNvPicPr>
            <a:picLocks noChangeAspect="1"/>
          </p:cNvPicPr>
          <p:nvPr/>
        </p:nvPicPr>
        <p:blipFill>
          <a:blip r:embed="rId2"/>
          <a:stretch>
            <a:fillRect/>
          </a:stretch>
        </p:blipFill>
        <p:spPr>
          <a:xfrm>
            <a:off x="457200" y="1564928"/>
            <a:ext cx="8229600" cy="4278311"/>
          </a:xfrm>
          <a:prstGeom prst="rect">
            <a:avLst/>
          </a:prstGeom>
        </p:spPr>
      </p:pic>
    </p:spTree>
    <p:extLst>
      <p:ext uri="{BB962C8B-B14F-4D97-AF65-F5344CB8AC3E}">
        <p14:creationId xmlns:p14="http://schemas.microsoft.com/office/powerpoint/2010/main" val="3161610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E015-FA7A-46B3-8874-7278EA749B1F}"/>
              </a:ext>
            </a:extLst>
          </p:cNvPr>
          <p:cNvSpPr>
            <a:spLocks noGrp="1"/>
          </p:cNvSpPr>
          <p:nvPr>
            <p:ph type="title"/>
          </p:nvPr>
        </p:nvSpPr>
        <p:spPr/>
        <p:txBody>
          <a:bodyPr/>
          <a:lstStyle/>
          <a:p>
            <a:r>
              <a:rPr lang="en-US" dirty="0">
                <a:solidFill>
                  <a:schemeClr val="tx1"/>
                </a:solidFill>
              </a:rPr>
              <a:t>Appendix</a:t>
            </a:r>
          </a:p>
        </p:txBody>
      </p:sp>
      <p:sp>
        <p:nvSpPr>
          <p:cNvPr id="3" name="Slide Number Placeholder 2">
            <a:extLst>
              <a:ext uri="{FF2B5EF4-FFF2-40B4-BE49-F238E27FC236}">
                <a16:creationId xmlns:a16="http://schemas.microsoft.com/office/drawing/2014/main" id="{60A45DA1-D470-4C05-8D84-0BC9CEE23674}"/>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19</a:t>
            </a:fld>
            <a:endParaRPr lang="en-US" sz="1400" b="0" i="0" u="none" strike="noStrike" cap="none">
              <a:solidFill>
                <a:schemeClr val="dk2"/>
              </a:solidFill>
              <a:latin typeface="Bookman Old Style"/>
              <a:ea typeface="Bookman Old Style"/>
              <a:cs typeface="Bookman Old Style"/>
              <a:sym typeface="Bookman Old Style"/>
            </a:endParaRPr>
          </a:p>
        </p:txBody>
      </p:sp>
      <p:pic>
        <p:nvPicPr>
          <p:cNvPr id="4" name="Picture 3">
            <a:extLst>
              <a:ext uri="{FF2B5EF4-FFF2-40B4-BE49-F238E27FC236}">
                <a16:creationId xmlns:a16="http://schemas.microsoft.com/office/drawing/2014/main" id="{3A3ED4E2-2973-4C0C-AE61-6A00D45638C9}"/>
              </a:ext>
            </a:extLst>
          </p:cNvPr>
          <p:cNvPicPr>
            <a:picLocks noChangeAspect="1"/>
          </p:cNvPicPr>
          <p:nvPr/>
        </p:nvPicPr>
        <p:blipFill>
          <a:blip r:embed="rId2"/>
          <a:stretch>
            <a:fillRect/>
          </a:stretch>
        </p:blipFill>
        <p:spPr>
          <a:xfrm>
            <a:off x="425976" y="1445197"/>
            <a:ext cx="8260823" cy="4534200"/>
          </a:xfrm>
          <a:prstGeom prst="rect">
            <a:avLst/>
          </a:prstGeom>
        </p:spPr>
      </p:pic>
    </p:spTree>
    <p:extLst>
      <p:ext uri="{BB962C8B-B14F-4D97-AF65-F5344CB8AC3E}">
        <p14:creationId xmlns:p14="http://schemas.microsoft.com/office/powerpoint/2010/main" val="228112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152400"/>
            <a:ext cx="8229600" cy="990600"/>
          </a:xfrm>
          <a:prstGeom prst="rect">
            <a:avLst/>
          </a:prstGeom>
          <a:noFill/>
          <a:ln>
            <a:noFill/>
          </a:ln>
        </p:spPr>
        <p:txBody>
          <a:bodyPr wrap="square" lIns="91425" tIns="45700" rIns="91425" bIns="45700" anchor="b" anchorCtr="0">
            <a:noAutofit/>
          </a:bodyPr>
          <a:lstStyle/>
          <a:p>
            <a:pPr lvl="0" indent="-203200"/>
            <a:r>
              <a:rPr lang="en-US" dirty="0">
                <a:solidFill>
                  <a:schemeClr val="tx1"/>
                </a:solidFill>
              </a:rPr>
              <a:t>Company Overview</a:t>
            </a:r>
            <a:endParaRPr lang="en-US" sz="3200" b="0" i="0" u="none" strike="noStrike" cap="none" dirty="0">
              <a:solidFill>
                <a:schemeClr val="tx1"/>
              </a:solidFill>
              <a:latin typeface="Bookman Old Style" charset="0"/>
              <a:ea typeface="Bookman Old Style" charset="0"/>
              <a:cs typeface="Bookman Old Style" charset="0"/>
              <a:sym typeface="Bookman Old Style"/>
            </a:endParaRPr>
          </a:p>
        </p:txBody>
      </p:sp>
      <p:sp>
        <p:nvSpPr>
          <p:cNvPr id="2" name="Slide Number Placeholder 1"/>
          <p:cNvSpPr>
            <a:spLocks noGrp="1"/>
          </p:cNvSpPr>
          <p:nvPr>
            <p:ph type="sldNum" idx="12"/>
          </p:nvPr>
        </p:nvSpPr>
        <p:spPr/>
        <p:txBody>
          <a:bodyPr/>
          <a:lstStyle/>
          <a:p>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fld id="{00000000-1234-1234-1234-123412341234}" type="slidenum">
              <a:rPr kumimoji="0" lang="en-US" sz="1400" b="0" i="0" u="none" strike="noStrike" kern="0" cap="none" spc="0" normalizeH="0" baseline="0" noProof="0" smtClean="0">
                <a:ln>
                  <a:noFill/>
                </a:ln>
                <a:solidFill>
                  <a:srgbClr val="464653"/>
                </a:solidFill>
                <a:effectLst/>
                <a:uLnTx/>
                <a:uFillTx/>
                <a:latin typeface="Bookman Old Style"/>
                <a:ea typeface="Bookman Old Style"/>
                <a:cs typeface="Bookman Old Style"/>
                <a:sym typeface="Bookman Old Style"/>
              </a:rPr>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t>2</a:t>
            </a:fld>
            <a:endParaRPr kumimoji="0" lang="en-US" sz="1400" b="0" i="0"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endParaRPr>
          </a:p>
        </p:txBody>
      </p:sp>
      <p:graphicFrame>
        <p:nvGraphicFramePr>
          <p:cNvPr id="14" name="Chart 13"/>
          <p:cNvGraphicFramePr>
            <a:graphicFrameLocks/>
          </p:cNvGraphicFramePr>
          <p:nvPr/>
        </p:nvGraphicFramePr>
        <p:xfrm>
          <a:off x="4670582" y="4001688"/>
          <a:ext cx="3657600" cy="2314519"/>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p:cNvSpPr txBox="1"/>
          <p:nvPr/>
        </p:nvSpPr>
        <p:spPr>
          <a:xfrm>
            <a:off x="457194" y="6354523"/>
            <a:ext cx="7387942"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Investor Presentation, Company Filings, </a:t>
            </a:r>
            <a:r>
              <a:rPr kumimoji="0" lang="en-US" sz="1050" b="0" i="1" u="none" strike="noStrike" kern="0" cap="none" spc="0" normalizeH="0" baseline="0" noProof="0" dirty="0" err="1">
                <a:ln>
                  <a:noFill/>
                </a:ln>
                <a:solidFill>
                  <a:srgbClr val="464653"/>
                </a:solidFill>
                <a:effectLst/>
                <a:uLnTx/>
                <a:uFillTx/>
                <a:latin typeface="Bookman Old Style"/>
                <a:ea typeface="Bookman Old Style"/>
                <a:cs typeface="Bookman Old Style"/>
                <a:sym typeface="Arial"/>
              </a:rPr>
              <a:t>CapIQ</a:t>
            </a: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 Q4 Earnings Call Transcript </a:t>
            </a:r>
          </a:p>
        </p:txBody>
      </p:sp>
      <p:sp>
        <p:nvSpPr>
          <p:cNvPr id="13" name="Shape 226">
            <a:extLst>
              <a:ext uri="{FF2B5EF4-FFF2-40B4-BE49-F238E27FC236}">
                <a16:creationId xmlns:a16="http://schemas.microsoft.com/office/drawing/2014/main" id="{B8A83EE5-51A0-4670-B818-D82C8FE34159}"/>
              </a:ext>
            </a:extLst>
          </p:cNvPr>
          <p:cNvSpPr txBox="1">
            <a:spLocks/>
          </p:cNvSpPr>
          <p:nvPr/>
        </p:nvSpPr>
        <p:spPr>
          <a:xfrm>
            <a:off x="457195" y="4001688"/>
            <a:ext cx="4016217" cy="2363799"/>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274320" marR="0" lvl="0" indent="-88900" algn="l" rtl="0">
              <a:lnSpc>
                <a:spcPct val="100000"/>
              </a:lnSpc>
              <a:spcBef>
                <a:spcPts val="600"/>
              </a:spcBef>
              <a:spcAft>
                <a:spcPts val="0"/>
              </a:spcAft>
              <a:buClr>
                <a:srgbClr val="E78E1A"/>
              </a:buClr>
              <a:buSzPct val="76000"/>
              <a:buFont typeface="Wingdings 3" panose="05040102010807070707" pitchFamily="18" charset="2"/>
              <a:buChar char="}"/>
              <a:defRPr sz="20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marL="171450" marR="0" lvl="0" indent="-171450" algn="l" defTabSz="914400" rtl="0" eaLnBrk="1" fontAlgn="auto" latinLnBrk="0" hangingPunct="1">
              <a:lnSpc>
                <a:spcPct val="100000"/>
              </a:lnSpc>
              <a:spcBef>
                <a:spcPts val="600"/>
              </a:spcBef>
              <a:spcAft>
                <a:spcPts val="0"/>
              </a:spcAft>
              <a:buClr>
                <a:srgbClr val="61AADF"/>
              </a:buClr>
              <a:buSzPct val="76000"/>
              <a:buFont typeface="Bookman Old Style" panose="02050604050505020204" pitchFamily="18" charset="0"/>
              <a:buChar char="►"/>
              <a:tabLst/>
              <a:defRPr/>
            </a:pPr>
            <a:r>
              <a:rPr lang="en-US" sz="1200" dirty="0">
                <a:solidFill>
                  <a:schemeClr val="tx1"/>
                </a:solidFill>
              </a:rPr>
              <a:t>2020 December holidays provided highest traffic volume since the start of the pandemic</a:t>
            </a:r>
          </a:p>
          <a:p>
            <a:pPr marL="171450" marR="0" lvl="0" indent="-171450" algn="l" defTabSz="914400" rtl="0" eaLnBrk="1" fontAlgn="auto" latinLnBrk="0" hangingPunct="1">
              <a:lnSpc>
                <a:spcPct val="100000"/>
              </a:lnSpc>
              <a:spcBef>
                <a:spcPts val="600"/>
              </a:spcBef>
              <a:spcAft>
                <a:spcPts val="0"/>
              </a:spcAft>
              <a:buClr>
                <a:srgbClr val="61AADF"/>
              </a:buClr>
              <a:buSzPct val="76000"/>
              <a:buFont typeface="Bookman Old Style" panose="02050604050505020204" pitchFamily="18" charset="0"/>
              <a:buChar char="►"/>
              <a:tabLst/>
              <a:defRPr/>
            </a:pPr>
            <a:r>
              <a:rPr lang="en-US" sz="1200" dirty="0">
                <a:solidFill>
                  <a:schemeClr val="tx1"/>
                </a:solidFill>
              </a:rPr>
              <a:t>Set to achieve zero carbon emissions by 2040</a:t>
            </a:r>
          </a:p>
          <a:p>
            <a:pPr marL="171450" marR="0" lvl="0" indent="-171450" algn="l" defTabSz="914400" rtl="0" eaLnBrk="1" fontAlgn="auto" latinLnBrk="0" hangingPunct="1">
              <a:lnSpc>
                <a:spcPct val="100000"/>
              </a:lnSpc>
              <a:spcBef>
                <a:spcPts val="600"/>
              </a:spcBef>
              <a:spcAft>
                <a:spcPts val="0"/>
              </a:spcAft>
              <a:buClr>
                <a:srgbClr val="61AADF"/>
              </a:buClr>
              <a:buSzPct val="76000"/>
              <a:buFont typeface="Bookman Old Style" panose="02050604050505020204" pitchFamily="18" charset="0"/>
              <a:buChar char="►"/>
              <a:tabLst/>
              <a:defRPr/>
            </a:pPr>
            <a:r>
              <a:rPr lang="en-US" sz="1200" dirty="0">
                <a:solidFill>
                  <a:schemeClr val="tx1"/>
                </a:solidFill>
              </a:rPr>
              <a:t>Launched alliance with American Airlines to code-share flights and add more than 60 routes</a:t>
            </a:r>
          </a:p>
          <a:p>
            <a:pPr marL="171450" marR="0" lvl="0" indent="-171450" algn="l" defTabSz="914400" rtl="0" eaLnBrk="1" fontAlgn="auto" latinLnBrk="0" hangingPunct="1">
              <a:lnSpc>
                <a:spcPct val="100000"/>
              </a:lnSpc>
              <a:spcBef>
                <a:spcPts val="600"/>
              </a:spcBef>
              <a:spcAft>
                <a:spcPts val="0"/>
              </a:spcAft>
              <a:buClr>
                <a:srgbClr val="61AADF"/>
              </a:buClr>
              <a:buSzPct val="76000"/>
              <a:buFont typeface="Bookman Old Style" panose="02050604050505020204" pitchFamily="18" charset="0"/>
              <a:buChar char="►"/>
              <a:tabLst/>
              <a:defRPr/>
            </a:pPr>
            <a:r>
              <a:rPr lang="en-US" sz="1200" dirty="0">
                <a:solidFill>
                  <a:schemeClr val="tx1"/>
                </a:solidFill>
              </a:rPr>
              <a:t>Launching service to London, which is the most visited UK city with over 21.7M inbound flights per year and JBLU’s first destination in Europe</a:t>
            </a:r>
          </a:p>
          <a:p>
            <a:pPr marL="171450" marR="0" lvl="0" indent="-171450" algn="l" defTabSz="914400" rtl="0" eaLnBrk="1" fontAlgn="auto" latinLnBrk="0" hangingPunct="1">
              <a:lnSpc>
                <a:spcPct val="100000"/>
              </a:lnSpc>
              <a:spcBef>
                <a:spcPts val="600"/>
              </a:spcBef>
              <a:spcAft>
                <a:spcPts val="0"/>
              </a:spcAft>
              <a:buClr>
                <a:srgbClr val="61AADF"/>
              </a:buClr>
              <a:buSzPct val="76000"/>
              <a:buFont typeface="Bookman Old Style" panose="02050604050505020204" pitchFamily="18" charset="0"/>
              <a:buChar char="►"/>
              <a:tabLst/>
              <a:defRPr/>
            </a:pPr>
            <a:r>
              <a:rPr lang="en-US" sz="1200" dirty="0">
                <a:solidFill>
                  <a:schemeClr val="tx1"/>
                </a:solidFill>
              </a:rPr>
              <a:t>Implementing aggressive cost cutting measures without sacrificing quality or customer perks</a:t>
            </a:r>
          </a:p>
          <a:p>
            <a:pPr marL="171450" marR="0" lvl="0" indent="-171450" algn="l" defTabSz="914400" rtl="0" eaLnBrk="1" fontAlgn="auto" latinLnBrk="0" hangingPunct="1">
              <a:lnSpc>
                <a:spcPct val="100000"/>
              </a:lnSpc>
              <a:spcBef>
                <a:spcPts val="600"/>
              </a:spcBef>
              <a:spcAft>
                <a:spcPts val="0"/>
              </a:spcAft>
              <a:buClr>
                <a:srgbClr val="7EB347"/>
              </a:buClr>
              <a:buSzPct val="76000"/>
              <a:buFont typeface="Bookman Old Style" panose="02050604050505020204" pitchFamily="18" charset="0"/>
              <a:buChar char="►"/>
              <a:tabLst/>
              <a:defRPr/>
            </a:pPr>
            <a:endParaRPr lang="en-US" sz="1200" dirty="0">
              <a:solidFill>
                <a:schemeClr val="tx1"/>
              </a:solidFill>
            </a:endParaRPr>
          </a:p>
        </p:txBody>
      </p:sp>
      <p:sp>
        <p:nvSpPr>
          <p:cNvPr id="7" name="Shape 226">
            <a:extLst>
              <a:ext uri="{FF2B5EF4-FFF2-40B4-BE49-F238E27FC236}">
                <a16:creationId xmlns:a16="http://schemas.microsoft.com/office/drawing/2014/main" id="{FD1DA8DC-7417-4155-8D5B-8763709510B9}"/>
              </a:ext>
            </a:extLst>
          </p:cNvPr>
          <p:cNvSpPr txBox="1">
            <a:spLocks/>
          </p:cNvSpPr>
          <p:nvPr/>
        </p:nvSpPr>
        <p:spPr>
          <a:xfrm>
            <a:off x="457195" y="1605314"/>
            <a:ext cx="4016217" cy="2067551"/>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274320" marR="0" lvl="0" indent="-88900" algn="l" rtl="0">
              <a:lnSpc>
                <a:spcPct val="100000"/>
              </a:lnSpc>
              <a:spcBef>
                <a:spcPts val="600"/>
              </a:spcBef>
              <a:spcAft>
                <a:spcPts val="0"/>
              </a:spcAft>
              <a:buClr>
                <a:srgbClr val="E78E1A"/>
              </a:buClr>
              <a:buSzPct val="76000"/>
              <a:buFont typeface="Wingdings 3" panose="05040102010807070707" pitchFamily="18" charset="2"/>
              <a:buChar char="}"/>
              <a:defRPr sz="20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marL="171450" indent="-171450">
              <a:buClr>
                <a:srgbClr val="61AADF"/>
              </a:buClr>
              <a:buFont typeface="Bookman Old Style" panose="02050604050505020204" pitchFamily="18" charset="0"/>
              <a:buChar char="►"/>
              <a:defRPr/>
            </a:pPr>
            <a:r>
              <a:rPr lang="en-US" sz="1200" dirty="0">
                <a:solidFill>
                  <a:schemeClr val="tx1"/>
                </a:solidFill>
              </a:rPr>
              <a:t>JetBlue Airways Corporation or JetBlue is an American low-cost airline founded in August 1998 and headquartered in Long Island City</a:t>
            </a:r>
          </a:p>
          <a:p>
            <a:pPr marL="171450" indent="-171450">
              <a:buClr>
                <a:srgbClr val="61AADF"/>
              </a:buClr>
              <a:buFont typeface="Bookman Old Style" panose="02050604050505020204" pitchFamily="18" charset="0"/>
              <a:buChar char="►"/>
              <a:defRPr/>
            </a:pPr>
            <a:r>
              <a:rPr lang="en-US" sz="1200" dirty="0">
                <a:solidFill>
                  <a:schemeClr val="tx1"/>
                </a:solidFill>
              </a:rPr>
              <a:t>In 2019, they carried over 42M customers with about 80% of passengers being leisure travelers</a:t>
            </a:r>
          </a:p>
          <a:p>
            <a:pPr marL="171450" indent="-171450">
              <a:buClr>
                <a:srgbClr val="61AADF"/>
              </a:buClr>
              <a:buFont typeface="Bookman Old Style" panose="02050604050505020204" pitchFamily="18" charset="0"/>
              <a:buChar char="►"/>
              <a:defRPr/>
            </a:pPr>
            <a:r>
              <a:rPr lang="en-US" sz="1200" dirty="0">
                <a:solidFill>
                  <a:schemeClr val="tx1"/>
                </a:solidFill>
              </a:rPr>
              <a:t>They serve 98 destinations in the US, Columbia, Puerto Rico, Caribbean and Latin America</a:t>
            </a:r>
          </a:p>
          <a:p>
            <a:pPr marL="171450" indent="-171450">
              <a:buClr>
                <a:srgbClr val="61AADF"/>
              </a:buClr>
              <a:buFont typeface="Bookman Old Style" panose="02050604050505020204" pitchFamily="18" charset="0"/>
              <a:buChar char="►"/>
              <a:defRPr/>
            </a:pPr>
            <a:r>
              <a:rPr lang="en-US" sz="1200" dirty="0">
                <a:solidFill>
                  <a:schemeClr val="tx1"/>
                </a:solidFill>
              </a:rPr>
              <a:t>JBLU is the 7</a:t>
            </a:r>
            <a:r>
              <a:rPr lang="en-US" sz="1200" baseline="30000" dirty="0">
                <a:solidFill>
                  <a:schemeClr val="tx1"/>
                </a:solidFill>
              </a:rPr>
              <a:t>th</a:t>
            </a:r>
            <a:r>
              <a:rPr lang="en-US" sz="1200" dirty="0">
                <a:solidFill>
                  <a:schemeClr val="tx1"/>
                </a:solidFill>
              </a:rPr>
              <a:t> largest US passenger carrier and is awarded for industry leading customer service</a:t>
            </a:r>
          </a:p>
          <a:p>
            <a:pPr marL="171450" indent="-171450">
              <a:buClr>
                <a:srgbClr val="61AADF"/>
              </a:buClr>
              <a:buFont typeface="Bookman Old Style" panose="02050604050505020204" pitchFamily="18" charset="0"/>
              <a:buChar char="►"/>
              <a:defRPr/>
            </a:pPr>
            <a:endParaRPr lang="en-US" sz="1200" dirty="0">
              <a:solidFill>
                <a:schemeClr val="tx1"/>
              </a:solidFill>
            </a:endParaRPr>
          </a:p>
        </p:txBody>
      </p:sp>
      <p:graphicFrame>
        <p:nvGraphicFramePr>
          <p:cNvPr id="18" name="Chart 17">
            <a:extLst>
              <a:ext uri="{FF2B5EF4-FFF2-40B4-BE49-F238E27FC236}">
                <a16:creationId xmlns:a16="http://schemas.microsoft.com/office/drawing/2014/main" id="{3D3300B0-32D8-492B-AA3B-ED12711448DC}"/>
              </a:ext>
            </a:extLst>
          </p:cNvPr>
          <p:cNvGraphicFramePr>
            <a:graphicFrameLocks/>
          </p:cNvGraphicFramePr>
          <p:nvPr/>
        </p:nvGraphicFramePr>
        <p:xfrm>
          <a:off x="4697490" y="1520664"/>
          <a:ext cx="4014216" cy="21488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a:extLst>
              <a:ext uri="{FF2B5EF4-FFF2-40B4-BE49-F238E27FC236}">
                <a16:creationId xmlns:a16="http://schemas.microsoft.com/office/drawing/2014/main" id="{B42D4F7B-EC95-439D-9686-FD0F61C70540}"/>
              </a:ext>
            </a:extLst>
          </p:cNvPr>
          <p:cNvGraphicFramePr>
            <a:graphicFrameLocks/>
          </p:cNvGraphicFramePr>
          <p:nvPr/>
        </p:nvGraphicFramePr>
        <p:xfrm>
          <a:off x="4697490" y="4063684"/>
          <a:ext cx="4014216" cy="2148840"/>
        </p:xfrm>
        <a:graphic>
          <a:graphicData uri="http://schemas.openxmlformats.org/drawingml/2006/chart">
            <c:chart xmlns:c="http://schemas.openxmlformats.org/drawingml/2006/chart" xmlns:r="http://schemas.openxmlformats.org/officeDocument/2006/relationships" r:id="rId5"/>
          </a:graphicData>
        </a:graphic>
      </p:graphicFrame>
      <p:sp>
        <p:nvSpPr>
          <p:cNvPr id="22" name="Shape 227">
            <a:extLst>
              <a:ext uri="{FF2B5EF4-FFF2-40B4-BE49-F238E27FC236}">
                <a16:creationId xmlns:a16="http://schemas.microsoft.com/office/drawing/2014/main" id="{8B3D4E4E-D896-4FB6-BC49-A92D95E37A49}"/>
              </a:ext>
            </a:extLst>
          </p:cNvPr>
          <p:cNvSpPr txBox="1"/>
          <p:nvPr/>
        </p:nvSpPr>
        <p:spPr>
          <a:xfrm>
            <a:off x="457195" y="1297514"/>
            <a:ext cx="4016217" cy="274320"/>
          </a:xfrm>
          <a:prstGeom prst="rect">
            <a:avLst/>
          </a:prstGeom>
          <a:solidFill>
            <a:srgbClr val="003876"/>
          </a:solidFill>
          <a:ln>
            <a:noFill/>
          </a:ln>
        </p:spPr>
        <p:txBody>
          <a:bodyPr wrap="square" lIns="91425" tIns="45700" rIns="91425" bIns="45700" anchor="t" anchorCtr="0">
            <a:noAutofit/>
          </a:bodyPr>
          <a:lstStyle/>
          <a:p>
            <a:pPr lvl="0" indent="-22225" algn="ctr">
              <a:buClr>
                <a:srgbClr val="FFFFFF"/>
              </a:buClr>
              <a:buSzPct val="25000"/>
              <a:defRPr/>
            </a:pPr>
            <a:r>
              <a:rPr lang="en-US" dirty="0">
                <a:solidFill>
                  <a:srgbClr val="FFFFFF"/>
                </a:solidFill>
                <a:latin typeface="Bookman Old Style"/>
                <a:ea typeface="Bookman Old Style"/>
                <a:cs typeface="Bookman Old Style"/>
                <a:sym typeface="Bookman Old Style"/>
              </a:rPr>
              <a:t>Business Description</a:t>
            </a:r>
          </a:p>
        </p:txBody>
      </p:sp>
      <p:sp>
        <p:nvSpPr>
          <p:cNvPr id="23" name="Shape 227">
            <a:extLst>
              <a:ext uri="{FF2B5EF4-FFF2-40B4-BE49-F238E27FC236}">
                <a16:creationId xmlns:a16="http://schemas.microsoft.com/office/drawing/2014/main" id="{8529176E-9EB2-43A1-BE9B-F35545121997}"/>
              </a:ext>
            </a:extLst>
          </p:cNvPr>
          <p:cNvSpPr txBox="1"/>
          <p:nvPr/>
        </p:nvSpPr>
        <p:spPr>
          <a:xfrm>
            <a:off x="4692486" y="1297514"/>
            <a:ext cx="4016217" cy="274320"/>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lvl="0">
              <a:buClr>
                <a:srgbClr val="FFFFFF"/>
              </a:buClr>
              <a:defRPr/>
            </a:pPr>
            <a:r>
              <a:rPr lang="en-US" dirty="0">
                <a:solidFill>
                  <a:srgbClr val="FFFFFF"/>
                </a:solidFill>
                <a:sym typeface="Bookman Old Style"/>
              </a:rPr>
              <a:t>Revenue Breakdown</a:t>
            </a:r>
          </a:p>
        </p:txBody>
      </p:sp>
      <p:sp>
        <p:nvSpPr>
          <p:cNvPr id="29" name="Shape 264">
            <a:extLst>
              <a:ext uri="{FF2B5EF4-FFF2-40B4-BE49-F238E27FC236}">
                <a16:creationId xmlns:a16="http://schemas.microsoft.com/office/drawing/2014/main" id="{4DCFA930-C251-4770-9D30-AFD95BDE7593}"/>
              </a:ext>
            </a:extLst>
          </p:cNvPr>
          <p:cNvSpPr/>
          <p:nvPr/>
        </p:nvSpPr>
        <p:spPr>
          <a:xfrm>
            <a:off x="457193" y="3716404"/>
            <a:ext cx="4014216" cy="274320"/>
          </a:xfrm>
          <a:prstGeom prst="rect">
            <a:avLst/>
          </a:prstGeom>
          <a:solidFill>
            <a:srgbClr val="003876"/>
          </a:solidFill>
          <a:ln w="9525" cap="flat" cmpd="sng">
            <a:noFill/>
            <a:prstDash val="solid"/>
            <a:round/>
            <a:headEnd type="none" w="med" len="med"/>
            <a:tailEnd type="none" w="med" len="med"/>
          </a:ln>
          <a:effectLst/>
        </p:spPr>
        <p:txBody>
          <a:bodyPr wrap="square" lIns="91425" tIns="45700" rIns="91425" bIns="45700" anchor="ctr" anchorCtr="0">
            <a:noAutofit/>
          </a:bodyPr>
          <a:lstStyle/>
          <a:p>
            <a:pPr lvl="0" indent="-127000" algn="ctr">
              <a:buClr>
                <a:srgbClr val="FFFFFF"/>
              </a:buClr>
              <a:buSzPct val="100000"/>
              <a:defRPr/>
            </a:pPr>
            <a:r>
              <a:rPr lang="en-US" dirty="0">
                <a:solidFill>
                  <a:srgbClr val="FFFFFF"/>
                </a:solidFill>
                <a:latin typeface="Bookman Old Style" panose="02050604050505020204" pitchFamily="18" charset="0"/>
                <a:ea typeface="Microsoft JhengHei Light" panose="020B0304030504040204" pitchFamily="34" charset="-120"/>
                <a:cs typeface="Bookman Old Style"/>
                <a:sym typeface="Bookman Old Style"/>
              </a:rPr>
              <a:t>Business Developments</a:t>
            </a:r>
          </a:p>
        </p:txBody>
      </p:sp>
      <p:sp>
        <p:nvSpPr>
          <p:cNvPr id="31" name="Shape 264">
            <a:extLst>
              <a:ext uri="{FF2B5EF4-FFF2-40B4-BE49-F238E27FC236}">
                <a16:creationId xmlns:a16="http://schemas.microsoft.com/office/drawing/2014/main" id="{A3F2670D-146C-4A5F-99C6-4C8A0F804F02}"/>
              </a:ext>
            </a:extLst>
          </p:cNvPr>
          <p:cNvSpPr/>
          <p:nvPr/>
        </p:nvSpPr>
        <p:spPr>
          <a:xfrm>
            <a:off x="4694485" y="3713263"/>
            <a:ext cx="4014216" cy="274320"/>
          </a:xfrm>
          <a:prstGeom prst="rect">
            <a:avLst/>
          </a:prstGeom>
          <a:solidFill>
            <a:srgbClr val="003876"/>
          </a:solidFill>
          <a:ln w="9525" cap="flat" cmpd="sng">
            <a:noFill/>
            <a:prstDash val="solid"/>
            <a:round/>
            <a:headEnd type="none" w="med" len="med"/>
            <a:tailEnd type="none" w="med" len="med"/>
          </a:ln>
          <a:effectLst/>
        </p:spPr>
        <p:txBody>
          <a:bodyPr wrap="square" lIns="91425" tIns="45700" rIns="91425" bIns="45700" anchor="ctr" anchorCtr="0">
            <a:noAutofit/>
          </a:bodyPr>
          <a:lstStyle/>
          <a:p>
            <a:pPr lvl="0" indent="-22225" algn="ctr">
              <a:buClr>
                <a:srgbClr val="FFFFFF"/>
              </a:buClr>
              <a:buSzPct val="25000"/>
              <a:defRPr/>
            </a:pPr>
            <a:r>
              <a:rPr lang="en-US" dirty="0">
                <a:solidFill>
                  <a:srgbClr val="FFFFFF"/>
                </a:solidFill>
                <a:latin typeface="Bookman Old Style"/>
                <a:sym typeface="Bookman Old Style"/>
              </a:rPr>
              <a:t>Capacity Distribution</a:t>
            </a:r>
          </a:p>
        </p:txBody>
      </p:sp>
    </p:spTree>
    <p:extLst>
      <p:ext uri="{BB962C8B-B14F-4D97-AF65-F5344CB8AC3E}">
        <p14:creationId xmlns:p14="http://schemas.microsoft.com/office/powerpoint/2010/main" val="2509335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E015-FA7A-46B3-8874-7278EA749B1F}"/>
              </a:ext>
            </a:extLst>
          </p:cNvPr>
          <p:cNvSpPr>
            <a:spLocks noGrp="1"/>
          </p:cNvSpPr>
          <p:nvPr>
            <p:ph type="title"/>
          </p:nvPr>
        </p:nvSpPr>
        <p:spPr/>
        <p:txBody>
          <a:bodyPr/>
          <a:lstStyle/>
          <a:p>
            <a:r>
              <a:rPr lang="en-US" dirty="0">
                <a:solidFill>
                  <a:schemeClr val="tx1"/>
                </a:solidFill>
              </a:rPr>
              <a:t>Appendix</a:t>
            </a:r>
          </a:p>
        </p:txBody>
      </p:sp>
      <p:sp>
        <p:nvSpPr>
          <p:cNvPr id="3" name="Slide Number Placeholder 2">
            <a:extLst>
              <a:ext uri="{FF2B5EF4-FFF2-40B4-BE49-F238E27FC236}">
                <a16:creationId xmlns:a16="http://schemas.microsoft.com/office/drawing/2014/main" id="{60A45DA1-D470-4C05-8D84-0BC9CEE23674}"/>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20</a:t>
            </a:fld>
            <a:endParaRPr lang="en-US" sz="1400" b="0" i="0" u="none" strike="noStrike" cap="none">
              <a:solidFill>
                <a:schemeClr val="dk2"/>
              </a:solidFill>
              <a:latin typeface="Bookman Old Style"/>
              <a:ea typeface="Bookman Old Style"/>
              <a:cs typeface="Bookman Old Style"/>
              <a:sym typeface="Bookman Old Style"/>
            </a:endParaRPr>
          </a:p>
        </p:txBody>
      </p:sp>
      <p:pic>
        <p:nvPicPr>
          <p:cNvPr id="6" name="Picture 5">
            <a:extLst>
              <a:ext uri="{FF2B5EF4-FFF2-40B4-BE49-F238E27FC236}">
                <a16:creationId xmlns:a16="http://schemas.microsoft.com/office/drawing/2014/main" id="{3E3BB557-3A0F-447A-9746-FDFC07C64591}"/>
              </a:ext>
            </a:extLst>
          </p:cNvPr>
          <p:cNvPicPr>
            <a:picLocks noChangeAspect="1"/>
          </p:cNvPicPr>
          <p:nvPr/>
        </p:nvPicPr>
        <p:blipFill>
          <a:blip r:embed="rId2"/>
          <a:stretch>
            <a:fillRect/>
          </a:stretch>
        </p:blipFill>
        <p:spPr>
          <a:xfrm>
            <a:off x="457200" y="1541721"/>
            <a:ext cx="8229600" cy="4189227"/>
          </a:xfrm>
          <a:prstGeom prst="rect">
            <a:avLst/>
          </a:prstGeom>
        </p:spPr>
      </p:pic>
    </p:spTree>
    <p:extLst>
      <p:ext uri="{BB962C8B-B14F-4D97-AF65-F5344CB8AC3E}">
        <p14:creationId xmlns:p14="http://schemas.microsoft.com/office/powerpoint/2010/main" val="1872725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E015-FA7A-46B3-8874-7278EA749B1F}"/>
              </a:ext>
            </a:extLst>
          </p:cNvPr>
          <p:cNvSpPr>
            <a:spLocks noGrp="1"/>
          </p:cNvSpPr>
          <p:nvPr>
            <p:ph type="title"/>
          </p:nvPr>
        </p:nvSpPr>
        <p:spPr/>
        <p:txBody>
          <a:bodyPr/>
          <a:lstStyle/>
          <a:p>
            <a:r>
              <a:rPr lang="en-US" dirty="0">
                <a:solidFill>
                  <a:schemeClr val="tx1"/>
                </a:solidFill>
              </a:rPr>
              <a:t>Appendix</a:t>
            </a:r>
          </a:p>
        </p:txBody>
      </p:sp>
      <p:sp>
        <p:nvSpPr>
          <p:cNvPr id="3" name="Slide Number Placeholder 2">
            <a:extLst>
              <a:ext uri="{FF2B5EF4-FFF2-40B4-BE49-F238E27FC236}">
                <a16:creationId xmlns:a16="http://schemas.microsoft.com/office/drawing/2014/main" id="{60A45DA1-D470-4C05-8D84-0BC9CEE23674}"/>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21</a:t>
            </a:fld>
            <a:endParaRPr lang="en-US" sz="1400" b="0" i="0" u="none" strike="noStrike" cap="none">
              <a:solidFill>
                <a:schemeClr val="dk2"/>
              </a:solidFill>
              <a:latin typeface="Bookman Old Style"/>
              <a:ea typeface="Bookman Old Style"/>
              <a:cs typeface="Bookman Old Style"/>
              <a:sym typeface="Bookman Old Style"/>
            </a:endParaRPr>
          </a:p>
        </p:txBody>
      </p:sp>
      <p:pic>
        <p:nvPicPr>
          <p:cNvPr id="7" name="Picture 6">
            <a:extLst>
              <a:ext uri="{FF2B5EF4-FFF2-40B4-BE49-F238E27FC236}">
                <a16:creationId xmlns:a16="http://schemas.microsoft.com/office/drawing/2014/main" id="{CCB95D9A-B9C9-4267-9679-262CB780808B}"/>
              </a:ext>
            </a:extLst>
          </p:cNvPr>
          <p:cNvPicPr>
            <a:picLocks noChangeAspect="1"/>
          </p:cNvPicPr>
          <p:nvPr/>
        </p:nvPicPr>
        <p:blipFill>
          <a:blip r:embed="rId2"/>
          <a:stretch>
            <a:fillRect/>
          </a:stretch>
        </p:blipFill>
        <p:spPr>
          <a:xfrm>
            <a:off x="1721103" y="1211657"/>
            <a:ext cx="5701793" cy="5076035"/>
          </a:xfrm>
          <a:prstGeom prst="rect">
            <a:avLst/>
          </a:prstGeom>
        </p:spPr>
      </p:pic>
    </p:spTree>
    <p:extLst>
      <p:ext uri="{BB962C8B-B14F-4D97-AF65-F5344CB8AC3E}">
        <p14:creationId xmlns:p14="http://schemas.microsoft.com/office/powerpoint/2010/main" val="4067975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152400"/>
            <a:ext cx="8229600" cy="990600"/>
          </a:xfrm>
          <a:prstGeom prst="rect">
            <a:avLst/>
          </a:prstGeom>
          <a:noFill/>
          <a:ln>
            <a:noFill/>
          </a:ln>
        </p:spPr>
        <p:txBody>
          <a:bodyPr wrap="square" lIns="91425" tIns="45700" rIns="91425" bIns="45700" anchor="b" anchorCtr="0">
            <a:noAutofit/>
          </a:bodyPr>
          <a:lstStyle/>
          <a:p>
            <a:pPr lvl="0" indent="-203200"/>
            <a:r>
              <a:rPr lang="en-US" dirty="0">
                <a:solidFill>
                  <a:schemeClr val="tx1"/>
                </a:solidFill>
              </a:rPr>
              <a:t>Appendix</a:t>
            </a:r>
            <a:endParaRPr lang="en-US" sz="3200" b="0" i="0" u="none" strike="noStrike" cap="none" dirty="0">
              <a:solidFill>
                <a:schemeClr val="tx1"/>
              </a:solidFill>
              <a:latin typeface="Bookman Old Style" charset="0"/>
              <a:ea typeface="Bookman Old Style" charset="0"/>
              <a:cs typeface="Bookman Old Style" charset="0"/>
              <a:sym typeface="Bookman Old Style"/>
            </a:endParaRPr>
          </a:p>
        </p:txBody>
      </p:sp>
      <p:sp>
        <p:nvSpPr>
          <p:cNvPr id="2" name="Slide Number Placeholder 1"/>
          <p:cNvSpPr>
            <a:spLocks noGrp="1"/>
          </p:cNvSpPr>
          <p:nvPr>
            <p:ph type="sldNum" idx="12"/>
          </p:nvPr>
        </p:nvSpPr>
        <p:spPr/>
        <p:txBody>
          <a:bodyPr/>
          <a:lstStyle/>
          <a:p>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fld id="{00000000-1234-1234-1234-123412341234}" type="slidenum">
              <a:rPr kumimoji="0" lang="en-US" sz="1400" b="0" i="0" u="none" strike="noStrike" kern="0" cap="none" spc="0" normalizeH="0" baseline="0" noProof="0" smtClean="0">
                <a:ln>
                  <a:noFill/>
                </a:ln>
                <a:solidFill>
                  <a:srgbClr val="464653"/>
                </a:solidFill>
                <a:effectLst/>
                <a:uLnTx/>
                <a:uFillTx/>
                <a:latin typeface="Bookman Old Style"/>
                <a:ea typeface="Bookman Old Style"/>
                <a:cs typeface="Bookman Old Style"/>
                <a:sym typeface="Bookman Old Style"/>
              </a:rPr>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t>22</a:t>
            </a:fld>
            <a:endParaRPr kumimoji="0" lang="en-US" sz="1400" b="0" i="0" u="none" strike="noStrike" kern="0" cap="none" spc="0" normalizeH="0" baseline="0" noProof="0">
              <a:ln>
                <a:noFill/>
              </a:ln>
              <a:solidFill>
                <a:srgbClr val="464653"/>
              </a:solidFill>
              <a:effectLst/>
              <a:uLnTx/>
              <a:uFillTx/>
              <a:latin typeface="Bookman Old Style"/>
              <a:ea typeface="Bookman Old Style"/>
              <a:cs typeface="Bookman Old Style"/>
              <a:sym typeface="Bookman Old Style"/>
            </a:endParaRPr>
          </a:p>
        </p:txBody>
      </p:sp>
      <p:graphicFrame>
        <p:nvGraphicFramePr>
          <p:cNvPr id="14" name="Chart 13"/>
          <p:cNvGraphicFramePr>
            <a:graphicFrameLocks/>
          </p:cNvGraphicFramePr>
          <p:nvPr/>
        </p:nvGraphicFramePr>
        <p:xfrm>
          <a:off x="4670582" y="4001688"/>
          <a:ext cx="3657600" cy="2314519"/>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p:cNvSpPr txBox="1"/>
          <p:nvPr/>
        </p:nvSpPr>
        <p:spPr>
          <a:xfrm>
            <a:off x="457194" y="6354523"/>
            <a:ext cx="5180035"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USTravel.org</a:t>
            </a:r>
          </a:p>
        </p:txBody>
      </p:sp>
      <p:pic>
        <p:nvPicPr>
          <p:cNvPr id="6" name="Picture 5" descr="Graphical user interface, application, table, Excel&#10;&#10;Description automatically generated">
            <a:extLst>
              <a:ext uri="{FF2B5EF4-FFF2-40B4-BE49-F238E27FC236}">
                <a16:creationId xmlns:a16="http://schemas.microsoft.com/office/drawing/2014/main" id="{B7F89E6D-72F4-46A0-9D61-DCB30C08799C}"/>
              </a:ext>
            </a:extLst>
          </p:cNvPr>
          <p:cNvPicPr>
            <a:picLocks noChangeAspect="1"/>
          </p:cNvPicPr>
          <p:nvPr/>
        </p:nvPicPr>
        <p:blipFill rotWithShape="1">
          <a:blip r:embed="rId4"/>
          <a:srcRect l="5000" t="32423" r="28072" b="11532"/>
          <a:stretch/>
        </p:blipFill>
        <p:spPr>
          <a:xfrm>
            <a:off x="363373" y="1731914"/>
            <a:ext cx="8417253" cy="3394172"/>
          </a:xfrm>
          <a:prstGeom prst="rect">
            <a:avLst/>
          </a:prstGeom>
        </p:spPr>
      </p:pic>
    </p:spTree>
    <p:extLst>
      <p:ext uri="{BB962C8B-B14F-4D97-AF65-F5344CB8AC3E}">
        <p14:creationId xmlns:p14="http://schemas.microsoft.com/office/powerpoint/2010/main" val="191931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09662D1A-FCCF-46F7-83F5-39A0F4711752}"/>
              </a:ext>
            </a:extLst>
          </p:cNvPr>
          <p:cNvGraphicFramePr>
            <a:graphicFrameLocks/>
          </p:cNvGraphicFramePr>
          <p:nvPr/>
        </p:nvGraphicFramePr>
        <p:xfrm>
          <a:off x="466337" y="1548210"/>
          <a:ext cx="3995928" cy="2148840"/>
        </p:xfrm>
        <a:graphic>
          <a:graphicData uri="http://schemas.openxmlformats.org/drawingml/2006/chart">
            <c:chart xmlns:c="http://schemas.openxmlformats.org/drawingml/2006/chart" xmlns:r="http://schemas.openxmlformats.org/officeDocument/2006/relationships" r:id="rId3"/>
          </a:graphicData>
        </a:graphic>
      </p:graphicFrame>
      <p:sp>
        <p:nvSpPr>
          <p:cNvPr id="261" name="Shape 261"/>
          <p:cNvSpPr txBox="1">
            <a:spLocks noGrp="1"/>
          </p:cNvSpPr>
          <p:nvPr>
            <p:ph type="sldNum" idx="12"/>
          </p:nvPr>
        </p:nvSpPr>
        <p:spPr>
          <a:xfrm>
            <a:off x="457199" y="6356350"/>
            <a:ext cx="4772025" cy="307800"/>
          </a:xfrm>
          <a:prstGeom prst="rect">
            <a:avLst/>
          </a:prstGeom>
          <a:noFill/>
          <a:ln>
            <a:noFill/>
          </a:ln>
        </p:spPr>
        <p:txBody>
          <a:bodyPr wrap="square" lIns="91425" tIns="45700" rIns="91425" bIns="45700" anchor="t" anchorCtr="0">
            <a:noAutofit/>
          </a:bodyPr>
          <a:lstStyle/>
          <a:p>
            <a:pPr marL="0" marR="0" lvl="0" indent="-63643" algn="l" defTabSz="914400" rtl="0" eaLnBrk="1" fontAlgn="auto" latinLnBrk="0" hangingPunct="1">
              <a:lnSpc>
                <a:spcPct val="100000"/>
              </a:lnSpc>
              <a:spcBef>
                <a:spcPts val="0"/>
              </a:spcBef>
              <a:spcAft>
                <a:spcPts val="0"/>
              </a:spcAft>
              <a:buClr>
                <a:srgbClr val="464653"/>
              </a:buClr>
              <a:buSzPct val="91115"/>
              <a:buFont typeface="Bookman Old Style"/>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rPr>
              <a:t>Sources: Investor Presentation, Yahoo Finance, </a:t>
            </a:r>
            <a:r>
              <a:rPr kumimoji="0" lang="en-US" sz="1050" b="0" i="1" u="none" strike="noStrike" kern="0" cap="none" spc="0" normalizeH="0" baseline="0" noProof="0" dirty="0" err="1">
                <a:ln>
                  <a:noFill/>
                </a:ln>
                <a:solidFill>
                  <a:srgbClr val="464653"/>
                </a:solidFill>
                <a:effectLst/>
                <a:uLnTx/>
                <a:uFillTx/>
                <a:latin typeface="Bookman Old Style"/>
                <a:ea typeface="Bookman Old Style"/>
                <a:cs typeface="Bookman Old Style"/>
                <a:sym typeface="Bookman Old Style"/>
              </a:rPr>
              <a:t>CapIQ</a:t>
            </a: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rPr>
              <a:t>, MarketWatch</a:t>
            </a:r>
          </a:p>
        </p:txBody>
      </p:sp>
      <p:sp>
        <p:nvSpPr>
          <p:cNvPr id="12" name="Shape 198"/>
          <p:cNvSpPr txBox="1">
            <a:spLocks/>
          </p:cNvSpPr>
          <p:nvPr/>
        </p:nvSpPr>
        <p:spPr>
          <a:xfrm>
            <a:off x="6705600" y="6356350"/>
            <a:ext cx="1981200" cy="365700"/>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r>
              <a:rPr lang="en-US" dirty="0">
                <a:solidFill>
                  <a:srgbClr val="464653"/>
                </a:solidFill>
                <a:latin typeface="Bookman Old Style"/>
                <a:ea typeface="Bookman Old Style"/>
                <a:cs typeface="Bookman Old Style"/>
                <a:sym typeface="Bookman Old Style"/>
              </a:rPr>
              <a:t>3</a:t>
            </a:r>
            <a:endParaRPr kumimoji="0" lang="en-US" sz="1400" b="0" i="0"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endParaRPr>
          </a:p>
        </p:txBody>
      </p:sp>
      <p:graphicFrame>
        <p:nvGraphicFramePr>
          <p:cNvPr id="4" name="Table 3">
            <a:extLst>
              <a:ext uri="{FF2B5EF4-FFF2-40B4-BE49-F238E27FC236}">
                <a16:creationId xmlns:a16="http://schemas.microsoft.com/office/drawing/2014/main" id="{3B90F949-81AB-47C7-A44E-910FC08067F1}"/>
              </a:ext>
            </a:extLst>
          </p:cNvPr>
          <p:cNvGraphicFramePr>
            <a:graphicFrameLocks noGrp="1"/>
          </p:cNvGraphicFramePr>
          <p:nvPr/>
        </p:nvGraphicFramePr>
        <p:xfrm>
          <a:off x="4714385" y="4010049"/>
          <a:ext cx="3992315" cy="2237501"/>
        </p:xfrm>
        <a:graphic>
          <a:graphicData uri="http://schemas.openxmlformats.org/drawingml/2006/table">
            <a:tbl>
              <a:tblPr firstRow="1" bandRow="1">
                <a:tableStyleId>{2D5ABB26-0587-4C30-8999-92F81FD0307C}</a:tableStyleId>
              </a:tblPr>
              <a:tblGrid>
                <a:gridCol w="2346815">
                  <a:extLst>
                    <a:ext uri="{9D8B030D-6E8A-4147-A177-3AD203B41FA5}">
                      <a16:colId xmlns:a16="http://schemas.microsoft.com/office/drawing/2014/main" val="3824631451"/>
                    </a:ext>
                  </a:extLst>
                </a:gridCol>
                <a:gridCol w="1645500">
                  <a:extLst>
                    <a:ext uri="{9D8B030D-6E8A-4147-A177-3AD203B41FA5}">
                      <a16:colId xmlns:a16="http://schemas.microsoft.com/office/drawing/2014/main" val="875062098"/>
                    </a:ext>
                  </a:extLst>
                </a:gridCol>
              </a:tblGrid>
              <a:tr h="370367">
                <a:tc>
                  <a:txBody>
                    <a:bodyPr/>
                    <a:lstStyle/>
                    <a:p>
                      <a:pPr algn="l"/>
                      <a:r>
                        <a:rPr lang="en-US" sz="1200" b="0" dirty="0">
                          <a:solidFill>
                            <a:schemeClr val="tx1"/>
                          </a:solidFill>
                          <a:latin typeface="Bookman Old Style" panose="02050604050505020204" pitchFamily="18" charset="0"/>
                        </a:rPr>
                        <a:t>Market Cap</a:t>
                      </a:r>
                      <a:endParaRPr lang="en-GB" sz="1200" b="0" dirty="0">
                        <a:solidFill>
                          <a:schemeClr val="tx1"/>
                        </a:solidFill>
                        <a:latin typeface="Bookman Old Style" panose="02050604050505020204" pitchFamily="18" charset="0"/>
                      </a:endParaRPr>
                    </a:p>
                  </a:txBody>
                  <a:tcPr>
                    <a:solidFill>
                      <a:schemeClr val="bg1">
                        <a:lumMod val="95000"/>
                      </a:schemeClr>
                    </a:solidFill>
                  </a:tcPr>
                </a:tc>
                <a:tc>
                  <a:txBody>
                    <a:bodyPr/>
                    <a:lstStyle/>
                    <a:p>
                      <a:pPr algn="r"/>
                      <a:r>
                        <a:rPr lang="en-US" sz="1200" b="0" dirty="0">
                          <a:solidFill>
                            <a:schemeClr val="tx1"/>
                          </a:solidFill>
                          <a:latin typeface="Bookman Old Style" panose="02050604050505020204" pitchFamily="18" charset="0"/>
                        </a:rPr>
                        <a:t>$5.81B</a:t>
                      </a:r>
                      <a:endParaRPr lang="en-GB" sz="1200" b="0" dirty="0">
                        <a:solidFill>
                          <a:schemeClr val="tx1"/>
                        </a:solidFill>
                        <a:latin typeface="Bookman Old Style" panose="02050604050505020204" pitchFamily="18" charset="0"/>
                      </a:endParaRPr>
                    </a:p>
                  </a:txBody>
                  <a:tcPr>
                    <a:solidFill>
                      <a:schemeClr val="bg1">
                        <a:lumMod val="95000"/>
                      </a:schemeClr>
                    </a:solidFill>
                  </a:tcPr>
                </a:tc>
                <a:extLst>
                  <a:ext uri="{0D108BD9-81ED-4DB2-BD59-A6C34878D82A}">
                    <a16:rowId xmlns:a16="http://schemas.microsoft.com/office/drawing/2014/main" val="3690687040"/>
                  </a:ext>
                </a:extLst>
              </a:tr>
              <a:tr h="370367">
                <a:tc>
                  <a:txBody>
                    <a:bodyPr/>
                    <a:lstStyle/>
                    <a:p>
                      <a:pPr algn="l"/>
                      <a:r>
                        <a:rPr lang="en-GB" sz="1200" b="0" dirty="0">
                          <a:solidFill>
                            <a:schemeClr val="tx1"/>
                          </a:solidFill>
                          <a:latin typeface="Bookman Old Style" panose="02050604050505020204" pitchFamily="18" charset="0"/>
                        </a:rPr>
                        <a:t>Debt/Equity</a:t>
                      </a:r>
                    </a:p>
                  </a:txBody>
                  <a:tcPr/>
                </a:tc>
                <a:tc>
                  <a:txBody>
                    <a:bodyPr/>
                    <a:lstStyle/>
                    <a:p>
                      <a:pPr algn="r"/>
                      <a:r>
                        <a:rPr lang="en-GB" sz="1200" b="0" dirty="0">
                          <a:solidFill>
                            <a:schemeClr val="tx1"/>
                          </a:solidFill>
                          <a:latin typeface="Bookman Old Style" panose="02050604050505020204" pitchFamily="18" charset="0"/>
                        </a:rPr>
                        <a:t>1.54x</a:t>
                      </a:r>
                    </a:p>
                  </a:txBody>
                  <a:tcPr/>
                </a:tc>
                <a:extLst>
                  <a:ext uri="{0D108BD9-81ED-4DB2-BD59-A6C34878D82A}">
                    <a16:rowId xmlns:a16="http://schemas.microsoft.com/office/drawing/2014/main" val="1152713277"/>
                  </a:ext>
                </a:extLst>
              </a:tr>
              <a:tr h="370367">
                <a:tc>
                  <a:txBody>
                    <a:bodyPr/>
                    <a:lstStyle/>
                    <a:p>
                      <a:pPr algn="l"/>
                      <a:r>
                        <a:rPr lang="en-GB" sz="1200" b="0" dirty="0">
                          <a:solidFill>
                            <a:schemeClr val="tx1"/>
                          </a:solidFill>
                          <a:latin typeface="Bookman Old Style" panose="02050604050505020204" pitchFamily="18" charset="0"/>
                        </a:rPr>
                        <a:t>Cost per Available Seat Mile</a:t>
                      </a:r>
                    </a:p>
                  </a:txBody>
                  <a:tcPr>
                    <a:solidFill>
                      <a:schemeClr val="bg1">
                        <a:lumMod val="95000"/>
                      </a:schemeClr>
                    </a:solidFill>
                  </a:tcPr>
                </a:tc>
                <a:tc>
                  <a:txBody>
                    <a:bodyPr/>
                    <a:lstStyle/>
                    <a:p>
                      <a:pPr algn="r"/>
                      <a:r>
                        <a:rPr lang="en-GB" sz="1200" b="0" dirty="0">
                          <a:solidFill>
                            <a:schemeClr val="tx1"/>
                          </a:solidFill>
                          <a:latin typeface="Bookman Old Style" panose="02050604050505020204" pitchFamily="18" charset="0"/>
                        </a:rPr>
                        <a:t>13.12¢</a:t>
                      </a:r>
                    </a:p>
                  </a:txBody>
                  <a:tcPr>
                    <a:solidFill>
                      <a:schemeClr val="bg1">
                        <a:lumMod val="95000"/>
                      </a:schemeClr>
                    </a:solidFill>
                  </a:tcPr>
                </a:tc>
                <a:extLst>
                  <a:ext uri="{0D108BD9-81ED-4DB2-BD59-A6C34878D82A}">
                    <a16:rowId xmlns:a16="http://schemas.microsoft.com/office/drawing/2014/main" val="1855011299"/>
                  </a:ext>
                </a:extLst>
              </a:tr>
              <a:tr h="385666">
                <a:tc>
                  <a:txBody>
                    <a:bodyPr/>
                    <a:lstStyle/>
                    <a:p>
                      <a:pPr algn="l"/>
                      <a:r>
                        <a:rPr lang="en-GB" sz="1200" b="0" dirty="0">
                          <a:solidFill>
                            <a:schemeClr val="tx1"/>
                          </a:solidFill>
                          <a:latin typeface="Bookman Old Style" panose="02050604050505020204" pitchFamily="18" charset="0"/>
                        </a:rPr>
                        <a:t>Passenger Revenue per ASM</a:t>
                      </a:r>
                    </a:p>
                  </a:txBody>
                  <a:tcPr/>
                </a:tc>
                <a:tc>
                  <a:txBody>
                    <a:bodyPr/>
                    <a:lstStyle/>
                    <a:p>
                      <a:pPr algn="r"/>
                      <a:r>
                        <a:rPr lang="en-GB" sz="1200" b="0" dirty="0">
                          <a:solidFill>
                            <a:schemeClr val="tx1"/>
                          </a:solidFill>
                          <a:latin typeface="Bookman Old Style" panose="02050604050505020204" pitchFamily="18" charset="0"/>
                        </a:rPr>
                        <a:t>8.36¢</a:t>
                      </a:r>
                    </a:p>
                  </a:txBody>
                  <a:tcPr/>
                </a:tc>
                <a:extLst>
                  <a:ext uri="{0D108BD9-81ED-4DB2-BD59-A6C34878D82A}">
                    <a16:rowId xmlns:a16="http://schemas.microsoft.com/office/drawing/2014/main" val="1103155723"/>
                  </a:ext>
                </a:extLst>
              </a:tr>
              <a:tr h="370367">
                <a:tc>
                  <a:txBody>
                    <a:bodyPr/>
                    <a:lstStyle/>
                    <a:p>
                      <a:pPr algn="l"/>
                      <a:r>
                        <a:rPr lang="en-GB" sz="1200" b="0" dirty="0">
                          <a:solidFill>
                            <a:schemeClr val="tx1"/>
                          </a:solidFill>
                          <a:latin typeface="Bookman Old Style" panose="02050604050505020204" pitchFamily="18" charset="0"/>
                        </a:rPr>
                        <a:t>Quick Ratio</a:t>
                      </a:r>
                    </a:p>
                  </a:txBody>
                  <a:tcPr>
                    <a:solidFill>
                      <a:schemeClr val="bg1">
                        <a:lumMod val="95000"/>
                      </a:schemeClr>
                    </a:solidFill>
                  </a:tcPr>
                </a:tc>
                <a:tc>
                  <a:txBody>
                    <a:bodyPr/>
                    <a:lstStyle/>
                    <a:p>
                      <a:pPr algn="r"/>
                      <a:r>
                        <a:rPr lang="en-GB" sz="1200" b="0" dirty="0">
                          <a:solidFill>
                            <a:schemeClr val="tx1"/>
                          </a:solidFill>
                          <a:latin typeface="Bookman Old Style" panose="02050604050505020204" pitchFamily="18" charset="0"/>
                        </a:rPr>
                        <a:t>1.20x</a:t>
                      </a:r>
                    </a:p>
                  </a:txBody>
                  <a:tcPr>
                    <a:solidFill>
                      <a:schemeClr val="bg1">
                        <a:lumMod val="95000"/>
                      </a:schemeClr>
                    </a:solidFill>
                  </a:tcPr>
                </a:tc>
                <a:extLst>
                  <a:ext uri="{0D108BD9-81ED-4DB2-BD59-A6C34878D82A}">
                    <a16:rowId xmlns:a16="http://schemas.microsoft.com/office/drawing/2014/main" val="1210355415"/>
                  </a:ext>
                </a:extLst>
              </a:tr>
              <a:tr h="370367">
                <a:tc>
                  <a:txBody>
                    <a:bodyPr/>
                    <a:lstStyle/>
                    <a:p>
                      <a:pPr algn="l"/>
                      <a:r>
                        <a:rPr lang="en-US" sz="1200" b="0" dirty="0">
                          <a:solidFill>
                            <a:schemeClr val="tx1"/>
                          </a:solidFill>
                          <a:latin typeface="Bookman Old Style" panose="02050604050505020204" pitchFamily="18" charset="0"/>
                        </a:rPr>
                        <a:t>5Y Beta</a:t>
                      </a:r>
                      <a:endParaRPr lang="en-GB" sz="1200" b="0" dirty="0">
                        <a:solidFill>
                          <a:schemeClr val="tx1"/>
                        </a:solidFill>
                        <a:latin typeface="Bookman Old Style" panose="02050604050505020204" pitchFamily="18" charset="0"/>
                      </a:endParaRPr>
                    </a:p>
                  </a:txBody>
                  <a:tcPr/>
                </a:tc>
                <a:tc>
                  <a:txBody>
                    <a:bodyPr/>
                    <a:lstStyle/>
                    <a:p>
                      <a:pPr algn="r"/>
                      <a:r>
                        <a:rPr lang="en-GB" sz="1200" b="0" dirty="0">
                          <a:solidFill>
                            <a:schemeClr val="tx1"/>
                          </a:solidFill>
                          <a:latin typeface="Bookman Old Style" panose="02050604050505020204" pitchFamily="18" charset="0"/>
                        </a:rPr>
                        <a:t>1.60</a:t>
                      </a:r>
                    </a:p>
                  </a:txBody>
                  <a:tcPr/>
                </a:tc>
                <a:extLst>
                  <a:ext uri="{0D108BD9-81ED-4DB2-BD59-A6C34878D82A}">
                    <a16:rowId xmlns:a16="http://schemas.microsoft.com/office/drawing/2014/main" val="1913630222"/>
                  </a:ext>
                </a:extLst>
              </a:tr>
            </a:tbl>
          </a:graphicData>
        </a:graphic>
      </p:graphicFrame>
      <p:sp>
        <p:nvSpPr>
          <p:cNvPr id="5" name="Shape 226">
            <a:extLst>
              <a:ext uri="{FF2B5EF4-FFF2-40B4-BE49-F238E27FC236}">
                <a16:creationId xmlns:a16="http://schemas.microsoft.com/office/drawing/2014/main" id="{EF7B6654-ACB9-4920-B5D9-A7094DF8C8A2}"/>
              </a:ext>
            </a:extLst>
          </p:cNvPr>
          <p:cNvSpPr txBox="1">
            <a:spLocks/>
          </p:cNvSpPr>
          <p:nvPr/>
        </p:nvSpPr>
        <p:spPr>
          <a:xfrm>
            <a:off x="457195" y="4054044"/>
            <a:ext cx="4016217" cy="2302306"/>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274320" marR="0" lvl="0" indent="-88900" algn="l" rtl="0">
              <a:lnSpc>
                <a:spcPct val="100000"/>
              </a:lnSpc>
              <a:spcBef>
                <a:spcPts val="600"/>
              </a:spcBef>
              <a:spcAft>
                <a:spcPts val="0"/>
              </a:spcAft>
              <a:buClr>
                <a:srgbClr val="E78E1A"/>
              </a:buClr>
              <a:buSzPct val="76000"/>
              <a:buFont typeface="Wingdings 3" panose="05040102010807070707" pitchFamily="18" charset="2"/>
              <a:buChar char="}"/>
              <a:defRPr sz="20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marL="0" indent="0">
              <a:buClr>
                <a:srgbClr val="FF0000"/>
              </a:buClr>
              <a:buNone/>
              <a:defRPr/>
            </a:pPr>
            <a:r>
              <a:rPr kumimoji="0" lang="en-US" sz="1200" b="1" i="0" u="none" strike="noStrike" kern="0" cap="none" spc="0" normalizeH="0" baseline="0" noProof="0" dirty="0">
                <a:ln>
                  <a:noFill/>
                </a:ln>
                <a:solidFill>
                  <a:srgbClr val="000000"/>
                </a:solidFill>
                <a:effectLst/>
                <a:uLnTx/>
                <a:uFillTx/>
                <a:latin typeface="Bookman Old Style"/>
                <a:sym typeface="Bookman Old Style"/>
              </a:rPr>
              <a:t>1.</a:t>
            </a:r>
            <a:r>
              <a:rPr kumimoji="0" lang="en-US" sz="1200" b="1" i="0" u="none" strike="noStrike" kern="0" cap="none" spc="0" normalizeH="0" baseline="0" noProof="0" dirty="0">
                <a:ln>
                  <a:noFill/>
                </a:ln>
                <a:solidFill>
                  <a:schemeClr val="tx1"/>
                </a:solidFill>
                <a:effectLst/>
                <a:uLnTx/>
                <a:uFillTx/>
                <a:latin typeface="Bookman Old Style"/>
                <a:sym typeface="Bookman Old Style"/>
              </a:rPr>
              <a:t> </a:t>
            </a:r>
            <a:r>
              <a:rPr kumimoji="0" lang="en-US" sz="1200" b="1" i="0" u="none" strike="noStrike" kern="0" cap="none" spc="0" normalizeH="0" baseline="0" dirty="0">
                <a:ln>
                  <a:noFill/>
                </a:ln>
                <a:solidFill>
                  <a:schemeClr val="tx1"/>
                </a:solidFill>
                <a:effectLst/>
                <a:uLnTx/>
                <a:uFillTx/>
                <a:latin typeface="Bookman Old Style"/>
                <a:sym typeface="Bookman Old Style"/>
              </a:rPr>
              <a:t>JBLU releases 2020 first quarter earnings which first highlighted the impacts of COVID</a:t>
            </a:r>
            <a:endParaRPr lang="en-US" sz="1200" b="1" dirty="0">
              <a:solidFill>
                <a:schemeClr val="tx1"/>
              </a:solidFill>
            </a:endParaRPr>
          </a:p>
          <a:p>
            <a:pPr marL="445770" lvl="1" indent="-171450">
              <a:buClr>
                <a:srgbClr val="61AADF"/>
              </a:buClr>
              <a:buFont typeface="Bookman Old Style" panose="02050604050505020204" pitchFamily="18" charset="0"/>
              <a:buChar char="►"/>
              <a:defRPr/>
            </a:pPr>
            <a:r>
              <a:rPr lang="en-US" sz="1000" dirty="0">
                <a:solidFill>
                  <a:schemeClr val="tx1"/>
                </a:solidFill>
                <a:latin typeface="Bookman Old Style" panose="02050604050505020204" pitchFamily="18" charset="0"/>
              </a:rPr>
              <a:t>Even though they reported a YOY 15.1% drop in revenue, JBLU emphasized their strong balance sheet</a:t>
            </a:r>
            <a:endParaRPr kumimoji="0" lang="en-US" sz="1200" i="0" u="none" strike="noStrike" kern="0" cap="none" spc="0" normalizeH="0" baseline="0" noProof="0" dirty="0">
              <a:ln>
                <a:noFill/>
              </a:ln>
              <a:solidFill>
                <a:schemeClr val="tx1"/>
              </a:solidFill>
              <a:effectLst/>
              <a:uLnTx/>
              <a:uFillTx/>
              <a:latin typeface="Bookman Old Style"/>
              <a:sym typeface="Bookman Old Style"/>
            </a:endParaRPr>
          </a:p>
          <a:p>
            <a:pPr marL="0" indent="0">
              <a:buClr>
                <a:srgbClr val="FF0000"/>
              </a:buClr>
              <a:buNone/>
              <a:defRPr/>
            </a:pPr>
            <a:r>
              <a:rPr kumimoji="0" lang="en-US" sz="1200" b="1" i="0" u="none" strike="noStrike" kern="0" cap="none" spc="0" normalizeH="0" baseline="0" noProof="0" dirty="0">
                <a:ln>
                  <a:noFill/>
                </a:ln>
                <a:solidFill>
                  <a:schemeClr val="tx1"/>
                </a:solidFill>
                <a:effectLst/>
                <a:uLnTx/>
                <a:uFillTx/>
                <a:latin typeface="Bookman Old Style"/>
                <a:sym typeface="Bookman Old Style"/>
              </a:rPr>
              <a:t>2. </a:t>
            </a:r>
            <a:r>
              <a:rPr lang="en-US" sz="1200" b="1" dirty="0">
                <a:solidFill>
                  <a:schemeClr val="tx1"/>
                </a:solidFill>
              </a:rPr>
              <a:t>JetBlue gets credit downgraded by S&amp;P</a:t>
            </a:r>
            <a:endParaRPr kumimoji="0" lang="en-US" sz="1200" b="1" i="0" u="none" strike="noStrike" kern="0" cap="none" spc="0" normalizeH="0" baseline="0" noProof="0" dirty="0">
              <a:ln>
                <a:noFill/>
              </a:ln>
              <a:solidFill>
                <a:schemeClr val="tx1"/>
              </a:solidFill>
              <a:effectLst/>
              <a:uLnTx/>
              <a:uFillTx/>
              <a:latin typeface="Bookman Old Style"/>
              <a:sym typeface="Bookman Old Style"/>
            </a:endParaRPr>
          </a:p>
          <a:p>
            <a:pPr marL="445770" lvl="1" indent="-171450">
              <a:buClr>
                <a:srgbClr val="61AADF"/>
              </a:buClr>
              <a:buFont typeface="Bookman Old Style" panose="02050604050505020204" pitchFamily="18" charset="0"/>
              <a:buChar char="►"/>
              <a:defRPr/>
            </a:pPr>
            <a:r>
              <a:rPr lang="en-US" sz="1000" dirty="0">
                <a:solidFill>
                  <a:schemeClr val="tx1"/>
                </a:solidFill>
                <a:latin typeface="Bookman Old Style" panose="02050604050505020204" pitchFamily="18" charset="0"/>
              </a:rPr>
              <a:t>Cited negative outlook</a:t>
            </a:r>
            <a:r>
              <a:rPr lang="en-US" sz="1000" b="0" i="0" dirty="0">
                <a:solidFill>
                  <a:schemeClr val="tx1"/>
                </a:solidFill>
                <a:effectLst/>
                <a:latin typeface="Bookman Old Style" panose="02050604050505020204" pitchFamily="18" charset="0"/>
              </a:rPr>
              <a:t> and expected substantial cash flow deficit as a result of steep decline in airline traffic </a:t>
            </a:r>
          </a:p>
          <a:p>
            <a:pPr marL="0" indent="0">
              <a:buClr>
                <a:srgbClr val="FF0000"/>
              </a:buClr>
              <a:buNone/>
              <a:defRPr/>
            </a:pPr>
            <a:r>
              <a:rPr lang="en-US" sz="1200" b="1" dirty="0">
                <a:solidFill>
                  <a:schemeClr val="tx1"/>
                </a:solidFill>
              </a:rPr>
              <a:t>3. Vaccine trials push airline stocks higher</a:t>
            </a:r>
          </a:p>
          <a:p>
            <a:pPr marL="445770" lvl="1" indent="-171450">
              <a:buClr>
                <a:srgbClr val="61AADF"/>
              </a:buClr>
              <a:buFont typeface="Bookman Old Style" panose="02050604050505020204" pitchFamily="18" charset="0"/>
              <a:buChar char="►"/>
              <a:defRPr/>
            </a:pPr>
            <a:r>
              <a:rPr lang="en-US" sz="1000" dirty="0">
                <a:solidFill>
                  <a:schemeClr val="tx1"/>
                </a:solidFill>
                <a:latin typeface="Bookman Old Style" panose="02050604050505020204" pitchFamily="18" charset="0"/>
              </a:rPr>
              <a:t>Successful results from Pfizer and </a:t>
            </a:r>
            <a:r>
              <a:rPr lang="en-US" sz="1000" dirty="0" err="1">
                <a:solidFill>
                  <a:schemeClr val="tx1"/>
                </a:solidFill>
                <a:latin typeface="Bookman Old Style" panose="02050604050505020204" pitchFamily="18" charset="0"/>
              </a:rPr>
              <a:t>Moderna</a:t>
            </a:r>
            <a:r>
              <a:rPr lang="en-US" sz="1000" dirty="0">
                <a:solidFill>
                  <a:schemeClr val="tx1"/>
                </a:solidFill>
                <a:latin typeface="Bookman Old Style" panose="02050604050505020204" pitchFamily="18" charset="0"/>
              </a:rPr>
              <a:t> vaccines were a positive catalyst for airlines as investors anticipate a faster than expected recovery for travel</a:t>
            </a:r>
            <a:endParaRPr lang="en-US" sz="1000" dirty="0">
              <a:solidFill>
                <a:schemeClr val="tx1"/>
              </a:solidFill>
            </a:endParaRPr>
          </a:p>
          <a:p>
            <a:pPr marL="445770" lvl="1" indent="-171450">
              <a:buClr>
                <a:srgbClr val="61AADF"/>
              </a:buClr>
              <a:buFont typeface="Bookman Old Style" panose="02050604050505020204" pitchFamily="18" charset="0"/>
              <a:buChar char="►"/>
              <a:defRPr/>
            </a:pPr>
            <a:endParaRPr kumimoji="0" lang="en-US" sz="1200" b="1" i="0" u="none" strike="noStrike" kern="0" cap="none" spc="0" normalizeH="0" noProof="0" dirty="0">
              <a:ln>
                <a:noFill/>
              </a:ln>
              <a:solidFill>
                <a:schemeClr val="tx1"/>
              </a:solidFill>
              <a:effectLst/>
              <a:uLnTx/>
              <a:uFillTx/>
              <a:latin typeface="Bookman Old Style"/>
              <a:sym typeface="Bookman Old Style"/>
            </a:endParaRPr>
          </a:p>
          <a:p>
            <a:pPr marL="0" indent="0">
              <a:buClr>
                <a:srgbClr val="FF0000"/>
              </a:buClr>
              <a:buNone/>
              <a:defRPr/>
            </a:pPr>
            <a:endParaRPr kumimoji="0" lang="en-US" sz="1200" b="1" i="0" u="none" strike="noStrike" kern="0" cap="none" spc="0" normalizeH="0" noProof="0" dirty="0">
              <a:ln>
                <a:noFill/>
              </a:ln>
              <a:solidFill>
                <a:schemeClr val="tx1"/>
              </a:solidFill>
              <a:effectLst/>
              <a:uLnTx/>
              <a:uFillTx/>
              <a:latin typeface="Bookman Old Style"/>
              <a:sym typeface="Bookman Old Style"/>
            </a:endParaRPr>
          </a:p>
        </p:txBody>
      </p:sp>
      <p:cxnSp>
        <p:nvCxnSpPr>
          <p:cNvPr id="18" name="Straight Arrow Connector 17">
            <a:extLst>
              <a:ext uri="{FF2B5EF4-FFF2-40B4-BE49-F238E27FC236}">
                <a16:creationId xmlns:a16="http://schemas.microsoft.com/office/drawing/2014/main" id="{CEEDC7EF-07D1-4097-88FA-38F437DD3CD8}"/>
              </a:ext>
            </a:extLst>
          </p:cNvPr>
          <p:cNvCxnSpPr>
            <a:cxnSpLocks/>
          </p:cNvCxnSpPr>
          <p:nvPr/>
        </p:nvCxnSpPr>
        <p:spPr>
          <a:xfrm flipH="1" flipV="1">
            <a:off x="1768574" y="2733464"/>
            <a:ext cx="111026" cy="2189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4222FF-7FB7-40E5-B736-3EC2AC01B5A3}"/>
              </a:ext>
            </a:extLst>
          </p:cNvPr>
          <p:cNvCxnSpPr>
            <a:cxnSpLocks/>
          </p:cNvCxnSpPr>
          <p:nvPr/>
        </p:nvCxnSpPr>
        <p:spPr>
          <a:xfrm flipV="1">
            <a:off x="1333943" y="2917526"/>
            <a:ext cx="75414" cy="2240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Shape 197">
            <a:extLst>
              <a:ext uri="{FF2B5EF4-FFF2-40B4-BE49-F238E27FC236}">
                <a16:creationId xmlns:a16="http://schemas.microsoft.com/office/drawing/2014/main" id="{4F90933D-1894-45E8-89E9-22A7C9C6A456}"/>
              </a:ext>
            </a:extLst>
          </p:cNvPr>
          <p:cNvSpPr txBox="1">
            <a:spLocks noGrp="1"/>
          </p:cNvSpPr>
          <p:nvPr>
            <p:ph type="title"/>
          </p:nvPr>
        </p:nvSpPr>
        <p:spPr>
          <a:xfrm>
            <a:off x="457200" y="152400"/>
            <a:ext cx="8229600" cy="990600"/>
          </a:xfrm>
          <a:prstGeom prst="rect">
            <a:avLst/>
          </a:prstGeom>
          <a:noFill/>
          <a:ln>
            <a:noFill/>
          </a:ln>
        </p:spPr>
        <p:txBody>
          <a:bodyPr wrap="square" lIns="91425" tIns="45700" rIns="91425" bIns="45700" anchor="b" anchorCtr="0">
            <a:noAutofit/>
          </a:bodyPr>
          <a:lstStyle/>
          <a:p>
            <a:pPr lvl="0" indent="-203200"/>
            <a:r>
              <a:rPr lang="en-US" dirty="0">
                <a:solidFill>
                  <a:schemeClr val="tx1"/>
                </a:solidFill>
              </a:rPr>
              <a:t>Financial Overview</a:t>
            </a:r>
            <a:endParaRPr lang="en-US" sz="3200" b="0" i="0" u="none" strike="noStrike" cap="none" dirty="0">
              <a:solidFill>
                <a:schemeClr val="tx1"/>
              </a:solidFill>
              <a:latin typeface="Bookman Old Style" charset="0"/>
              <a:ea typeface="Bookman Old Style" charset="0"/>
              <a:cs typeface="Bookman Old Style" charset="0"/>
              <a:sym typeface="Bookman Old Style"/>
            </a:endParaRPr>
          </a:p>
        </p:txBody>
      </p:sp>
      <p:sp>
        <p:nvSpPr>
          <p:cNvPr id="33" name="Shape 264">
            <a:extLst>
              <a:ext uri="{FF2B5EF4-FFF2-40B4-BE49-F238E27FC236}">
                <a16:creationId xmlns:a16="http://schemas.microsoft.com/office/drawing/2014/main" id="{2B0FF773-5BAA-4617-8A86-8B00512D5045}"/>
              </a:ext>
            </a:extLst>
          </p:cNvPr>
          <p:cNvSpPr/>
          <p:nvPr/>
        </p:nvSpPr>
        <p:spPr>
          <a:xfrm>
            <a:off x="4694485" y="3713263"/>
            <a:ext cx="4014216" cy="274320"/>
          </a:xfrm>
          <a:prstGeom prst="rect">
            <a:avLst/>
          </a:prstGeom>
          <a:solidFill>
            <a:srgbClr val="003876"/>
          </a:solidFill>
          <a:ln w="9525" cap="flat" cmpd="sng">
            <a:noFill/>
            <a:prstDash val="solid"/>
            <a:round/>
            <a:headEnd type="none" w="med" len="med"/>
            <a:tailEnd type="none" w="med" len="med"/>
          </a:ln>
          <a:effectLst/>
        </p:spPr>
        <p:txBody>
          <a:bodyPr wrap="square" lIns="91425" tIns="45700" rIns="91425" bIns="45700" anchor="ctr" anchorCtr="0">
            <a:noAutofit/>
          </a:bodyPr>
          <a:lstStyle/>
          <a:p>
            <a:pPr marL="0" marR="0" lvl="0" indent="-127000" algn="ctr" defTabSz="914400" rtl="0" eaLnBrk="1" fontAlgn="auto" latinLnBrk="0" hangingPunct="1">
              <a:lnSpc>
                <a:spcPct val="100000"/>
              </a:lnSpc>
              <a:spcBef>
                <a:spcPts val="0"/>
              </a:spcBef>
              <a:spcAft>
                <a:spcPts val="0"/>
              </a:spcAft>
              <a:buClr>
                <a:srgbClr val="FFFFFF"/>
              </a:buClr>
              <a:buSzPct val="100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ea typeface="Microsoft JhengHei Light" panose="020B0304030504040204" pitchFamily="34" charset="-120"/>
                <a:cs typeface="Bookman Old Style"/>
                <a:sym typeface="Bookman Old Style"/>
              </a:rPr>
              <a:t>Key Metrics</a:t>
            </a:r>
          </a:p>
        </p:txBody>
      </p:sp>
      <p:sp>
        <p:nvSpPr>
          <p:cNvPr id="35" name="Shape 264">
            <a:extLst>
              <a:ext uri="{FF2B5EF4-FFF2-40B4-BE49-F238E27FC236}">
                <a16:creationId xmlns:a16="http://schemas.microsoft.com/office/drawing/2014/main" id="{0D5AF985-8522-4F04-8750-ED1396A364DA}"/>
              </a:ext>
            </a:extLst>
          </p:cNvPr>
          <p:cNvSpPr/>
          <p:nvPr/>
        </p:nvSpPr>
        <p:spPr>
          <a:xfrm>
            <a:off x="457193" y="3716404"/>
            <a:ext cx="4014216" cy="274320"/>
          </a:xfrm>
          <a:prstGeom prst="rect">
            <a:avLst/>
          </a:prstGeom>
          <a:solidFill>
            <a:srgbClr val="003876"/>
          </a:solidFill>
          <a:ln w="9525" cap="flat" cmpd="sng">
            <a:noFill/>
            <a:prstDash val="solid"/>
            <a:round/>
            <a:headEnd type="none" w="med" len="med"/>
            <a:tailEnd type="none" w="med" len="med"/>
          </a:ln>
          <a:effectLst/>
        </p:spPr>
        <p:txBody>
          <a:bodyPr wrap="square" lIns="91425" tIns="45700" rIns="91425" bIns="45700" anchor="ctr" anchorCtr="0">
            <a:noAutofit/>
          </a:bodyPr>
          <a:lstStyle/>
          <a:p>
            <a:pPr lvl="0" indent="-127000" algn="ctr">
              <a:buClr>
                <a:srgbClr val="FFFFFF"/>
              </a:buClr>
              <a:buSzPct val="100000"/>
              <a:defRPr/>
            </a:pPr>
            <a:r>
              <a:rPr lang="en-US" dirty="0">
                <a:solidFill>
                  <a:srgbClr val="FFFFFF"/>
                </a:solidFill>
                <a:latin typeface="Bookman Old Style" panose="02050604050505020204" pitchFamily="18" charset="0"/>
                <a:ea typeface="Microsoft JhengHei Light" panose="020B0304030504040204" pitchFamily="34" charset="-120"/>
                <a:cs typeface="Bookman Old Style"/>
                <a:sym typeface="Bookman Old Style"/>
              </a:rPr>
              <a:t>JetBlue Annotated Stock Chart</a:t>
            </a:r>
            <a:endParaRPr lang="en-US" b="1" dirty="0">
              <a:solidFill>
                <a:srgbClr val="FFFFFF"/>
              </a:solidFill>
              <a:latin typeface="Bookman Old Style" panose="02050604050505020204" pitchFamily="18" charset="0"/>
              <a:ea typeface="Microsoft JhengHei Light" panose="020B0304030504040204" pitchFamily="34" charset="-120"/>
              <a:cs typeface="Bookman Old Style"/>
              <a:sym typeface="Bookman Old Style"/>
            </a:endParaRPr>
          </a:p>
        </p:txBody>
      </p:sp>
      <p:sp>
        <p:nvSpPr>
          <p:cNvPr id="36" name="Shape 227">
            <a:extLst>
              <a:ext uri="{FF2B5EF4-FFF2-40B4-BE49-F238E27FC236}">
                <a16:creationId xmlns:a16="http://schemas.microsoft.com/office/drawing/2014/main" id="{AD4C5740-DED4-4DB2-946C-7AEB0B1167F2}"/>
              </a:ext>
            </a:extLst>
          </p:cNvPr>
          <p:cNvSpPr txBox="1"/>
          <p:nvPr/>
        </p:nvSpPr>
        <p:spPr>
          <a:xfrm>
            <a:off x="457195" y="1297514"/>
            <a:ext cx="4016217" cy="274320"/>
          </a:xfrm>
          <a:prstGeom prst="rect">
            <a:avLst/>
          </a:prstGeom>
          <a:solidFill>
            <a:srgbClr val="003876"/>
          </a:solidFill>
          <a:ln>
            <a:noFill/>
          </a:ln>
        </p:spPr>
        <p:txBody>
          <a:bodyPr wrap="square" lIns="91425" tIns="45700" rIns="91425" bIns="45700" anchor="t" anchorCtr="0">
            <a:noAutofit/>
          </a:bodyPr>
          <a:lstStyle/>
          <a:p>
            <a:pPr lvl="0" indent="-22225" algn="ctr">
              <a:buClr>
                <a:srgbClr val="FFFFFF"/>
              </a:buClr>
              <a:buSzPct val="25000"/>
              <a:defRPr/>
            </a:pPr>
            <a:r>
              <a:rPr lang="en-US" dirty="0">
                <a:solidFill>
                  <a:srgbClr val="FFFFFF"/>
                </a:solidFill>
                <a:latin typeface="Bookman Old Style"/>
                <a:ea typeface="Bookman Old Style"/>
                <a:cs typeface="Bookman Old Style"/>
                <a:sym typeface="Bookman Old Style"/>
              </a:rPr>
              <a:t>52 Week Price Change</a:t>
            </a:r>
          </a:p>
        </p:txBody>
      </p:sp>
      <p:sp>
        <p:nvSpPr>
          <p:cNvPr id="37" name="Shape 227">
            <a:extLst>
              <a:ext uri="{FF2B5EF4-FFF2-40B4-BE49-F238E27FC236}">
                <a16:creationId xmlns:a16="http://schemas.microsoft.com/office/drawing/2014/main" id="{B0EFA75A-C85F-4056-ACA7-0DAF5569B937}"/>
              </a:ext>
            </a:extLst>
          </p:cNvPr>
          <p:cNvSpPr txBox="1"/>
          <p:nvPr/>
        </p:nvSpPr>
        <p:spPr>
          <a:xfrm>
            <a:off x="4692486" y="1297514"/>
            <a:ext cx="4016217" cy="274320"/>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lvl="0">
              <a:buClr>
                <a:srgbClr val="FFFFFF"/>
              </a:buClr>
              <a:defRPr/>
            </a:pPr>
            <a:r>
              <a:rPr lang="en-US" dirty="0">
                <a:solidFill>
                  <a:srgbClr val="FFFFFF"/>
                </a:solidFill>
                <a:sym typeface="Bookman Old Style"/>
              </a:rPr>
              <a:t>Cash and Cash Equivalents ($M)</a:t>
            </a:r>
          </a:p>
        </p:txBody>
      </p:sp>
      <p:sp>
        <p:nvSpPr>
          <p:cNvPr id="2" name="TextBox 1">
            <a:extLst>
              <a:ext uri="{FF2B5EF4-FFF2-40B4-BE49-F238E27FC236}">
                <a16:creationId xmlns:a16="http://schemas.microsoft.com/office/drawing/2014/main" id="{4E4CFC39-FDDA-4D2A-9645-C619E566D15C}"/>
              </a:ext>
            </a:extLst>
          </p:cNvPr>
          <p:cNvSpPr txBox="1"/>
          <p:nvPr/>
        </p:nvSpPr>
        <p:spPr>
          <a:xfrm>
            <a:off x="4070148" y="1813792"/>
            <a:ext cx="1288473" cy="430887"/>
          </a:xfrm>
          <a:prstGeom prst="rect">
            <a:avLst/>
          </a:prstGeom>
          <a:noFill/>
        </p:spPr>
        <p:txBody>
          <a:bodyPr wrap="square" rtlCol="0">
            <a:spAutoFit/>
          </a:bodyPr>
          <a:lstStyle/>
          <a:p>
            <a:r>
              <a:rPr lang="en-US" sz="1100" b="1" dirty="0">
                <a:latin typeface="Bookman Old Style" panose="02050604050505020204" pitchFamily="18" charset="0"/>
              </a:rPr>
              <a:t>$19.12</a:t>
            </a:r>
          </a:p>
          <a:p>
            <a:endParaRPr lang="en-US" sz="1100" dirty="0"/>
          </a:p>
        </p:txBody>
      </p:sp>
      <p:graphicFrame>
        <p:nvGraphicFramePr>
          <p:cNvPr id="16" name="Chart 15">
            <a:extLst>
              <a:ext uri="{FF2B5EF4-FFF2-40B4-BE49-F238E27FC236}">
                <a16:creationId xmlns:a16="http://schemas.microsoft.com/office/drawing/2014/main" id="{3EADA1B9-B402-4A31-8D3A-4243D9CF0463}"/>
              </a:ext>
            </a:extLst>
          </p:cNvPr>
          <p:cNvGraphicFramePr>
            <a:graphicFrameLocks/>
          </p:cNvGraphicFramePr>
          <p:nvPr/>
        </p:nvGraphicFramePr>
        <p:xfrm>
          <a:off x="4702630" y="1627379"/>
          <a:ext cx="3995928" cy="205533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
            <a:extLst>
              <a:ext uri="{FF2B5EF4-FFF2-40B4-BE49-F238E27FC236}">
                <a16:creationId xmlns:a16="http://schemas.microsoft.com/office/drawing/2014/main" id="{45152C80-2135-4224-BF3C-7C309622F8F5}"/>
              </a:ext>
            </a:extLst>
          </p:cNvPr>
          <p:cNvSpPr txBox="1"/>
          <p:nvPr/>
        </p:nvSpPr>
        <p:spPr>
          <a:xfrm>
            <a:off x="1185291" y="3091297"/>
            <a:ext cx="179132" cy="2391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b="1" dirty="0">
                <a:latin typeface="Bookman Old Style" panose="02050604050505020204" pitchFamily="18" charset="0"/>
              </a:rPr>
              <a:t>1</a:t>
            </a:r>
          </a:p>
        </p:txBody>
      </p:sp>
      <p:sp>
        <p:nvSpPr>
          <p:cNvPr id="21" name="TextBox 1">
            <a:extLst>
              <a:ext uri="{FF2B5EF4-FFF2-40B4-BE49-F238E27FC236}">
                <a16:creationId xmlns:a16="http://schemas.microsoft.com/office/drawing/2014/main" id="{F520CD2E-EDD4-4722-9B42-9BFA86050E3A}"/>
              </a:ext>
            </a:extLst>
          </p:cNvPr>
          <p:cNvSpPr txBox="1"/>
          <p:nvPr/>
        </p:nvSpPr>
        <p:spPr>
          <a:xfrm>
            <a:off x="1795298" y="2896929"/>
            <a:ext cx="179092" cy="23912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b="1" dirty="0">
                <a:latin typeface="Bookman Old Style" panose="02050604050505020204" pitchFamily="18" charset="0"/>
              </a:rPr>
              <a:t>2</a:t>
            </a:r>
          </a:p>
        </p:txBody>
      </p:sp>
      <p:sp>
        <p:nvSpPr>
          <p:cNvPr id="22" name="TextBox 1">
            <a:extLst>
              <a:ext uri="{FF2B5EF4-FFF2-40B4-BE49-F238E27FC236}">
                <a16:creationId xmlns:a16="http://schemas.microsoft.com/office/drawing/2014/main" id="{09CC9F04-A2C5-499E-9AE1-D3241B9C94B2}"/>
              </a:ext>
            </a:extLst>
          </p:cNvPr>
          <p:cNvSpPr txBox="1"/>
          <p:nvPr/>
        </p:nvSpPr>
        <p:spPr>
          <a:xfrm flipH="1">
            <a:off x="3303351" y="2740061"/>
            <a:ext cx="315267" cy="22406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b="1" dirty="0">
                <a:latin typeface="Bookman Old Style" panose="02050604050505020204" pitchFamily="18" charset="0"/>
              </a:rPr>
              <a:t>3</a:t>
            </a:r>
            <a:endParaRPr lang="en-US" sz="1100" b="1" dirty="0">
              <a:latin typeface="Bookman Old Style" panose="02050604050505020204" pitchFamily="18" charset="0"/>
            </a:endParaRPr>
          </a:p>
        </p:txBody>
      </p:sp>
    </p:spTree>
    <p:extLst>
      <p:ext uri="{BB962C8B-B14F-4D97-AF65-F5344CB8AC3E}">
        <p14:creationId xmlns:p14="http://schemas.microsoft.com/office/powerpoint/2010/main" val="369851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152400"/>
            <a:ext cx="8229600" cy="990600"/>
          </a:xfrm>
          <a:prstGeom prst="rect">
            <a:avLst/>
          </a:prstGeom>
          <a:noFill/>
          <a:ln>
            <a:noFill/>
          </a:ln>
        </p:spPr>
        <p:txBody>
          <a:bodyPr wrap="square" lIns="91425" tIns="45700" rIns="91425" bIns="45700" anchor="b" anchorCtr="0">
            <a:noAutofit/>
          </a:bodyPr>
          <a:lstStyle/>
          <a:p>
            <a:pPr lvl="0" indent="-203200"/>
            <a:r>
              <a:rPr lang="en-US" dirty="0">
                <a:solidFill>
                  <a:schemeClr val="tx1"/>
                </a:solidFill>
              </a:rPr>
              <a:t>Industry Overview</a:t>
            </a:r>
            <a:endParaRPr lang="en-US" sz="3200" b="0" i="0" u="none" strike="noStrike" cap="none" dirty="0">
              <a:solidFill>
                <a:schemeClr val="tx1"/>
              </a:solidFill>
              <a:latin typeface="Bookman Old Style" charset="0"/>
              <a:ea typeface="Bookman Old Style" charset="0"/>
              <a:cs typeface="Bookman Old Style" charset="0"/>
              <a:sym typeface="Bookman Old Style"/>
            </a:endParaRPr>
          </a:p>
        </p:txBody>
      </p:sp>
      <p:sp>
        <p:nvSpPr>
          <p:cNvPr id="2" name="Slide Number Placeholder 1"/>
          <p:cNvSpPr>
            <a:spLocks noGrp="1"/>
          </p:cNvSpPr>
          <p:nvPr>
            <p:ph type="sldNum" idx="12"/>
          </p:nvPr>
        </p:nvSpPr>
        <p:spPr/>
        <p:txBody>
          <a:bodyPr/>
          <a:lstStyle/>
          <a:p>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fld id="{00000000-1234-1234-1234-123412341234}" type="slidenum">
              <a:rPr kumimoji="0" lang="en-US" sz="1400" b="0" i="0" u="none" strike="noStrike" kern="0" cap="none" spc="0" normalizeH="0" baseline="0" noProof="0" smtClean="0">
                <a:ln>
                  <a:noFill/>
                </a:ln>
                <a:solidFill>
                  <a:srgbClr val="464653"/>
                </a:solidFill>
                <a:effectLst/>
                <a:uLnTx/>
                <a:uFillTx/>
                <a:latin typeface="Bookman Old Style"/>
                <a:ea typeface="Bookman Old Style"/>
                <a:cs typeface="Bookman Old Style"/>
                <a:sym typeface="Bookman Old Style"/>
              </a:rPr>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t>4</a:t>
            </a:fld>
            <a:endParaRPr kumimoji="0" lang="en-US" sz="1400" b="0" i="0" u="none" strike="noStrike" kern="0" cap="none" spc="0" normalizeH="0" baseline="0" noProof="0">
              <a:ln>
                <a:noFill/>
              </a:ln>
              <a:solidFill>
                <a:srgbClr val="464653"/>
              </a:solidFill>
              <a:effectLst/>
              <a:uLnTx/>
              <a:uFillTx/>
              <a:latin typeface="Bookman Old Style"/>
              <a:ea typeface="Bookman Old Style"/>
              <a:cs typeface="Bookman Old Style"/>
              <a:sym typeface="Bookman Old Style"/>
            </a:endParaRPr>
          </a:p>
        </p:txBody>
      </p:sp>
      <p:graphicFrame>
        <p:nvGraphicFramePr>
          <p:cNvPr id="14" name="Chart 13"/>
          <p:cNvGraphicFramePr>
            <a:graphicFrameLocks/>
          </p:cNvGraphicFramePr>
          <p:nvPr/>
        </p:nvGraphicFramePr>
        <p:xfrm>
          <a:off x="4670582" y="4001688"/>
          <a:ext cx="3657600" cy="2314519"/>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p:cNvSpPr txBox="1"/>
          <p:nvPr/>
        </p:nvSpPr>
        <p:spPr>
          <a:xfrm>
            <a:off x="457194" y="6354523"/>
            <a:ext cx="5180035"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TSA.gov, Company Filings, IBIS World, Financial Times </a:t>
            </a:r>
          </a:p>
        </p:txBody>
      </p:sp>
      <p:sp>
        <p:nvSpPr>
          <p:cNvPr id="28" name="Shape 227"/>
          <p:cNvSpPr txBox="1"/>
          <p:nvPr/>
        </p:nvSpPr>
        <p:spPr>
          <a:xfrm>
            <a:off x="457195" y="1297514"/>
            <a:ext cx="4016217" cy="274320"/>
          </a:xfrm>
          <a:prstGeom prst="rect">
            <a:avLst/>
          </a:prstGeom>
          <a:solidFill>
            <a:srgbClr val="003876"/>
          </a:solidFill>
          <a:ln>
            <a:noFill/>
          </a:ln>
        </p:spPr>
        <p:txBody>
          <a:bodyPr wrap="square" lIns="91425" tIns="45700" rIns="91425" bIns="45700" anchor="t" anchorCtr="0">
            <a:noAutofit/>
          </a:body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lang="en-US" dirty="0">
                <a:solidFill>
                  <a:srgbClr val="FFFFFF"/>
                </a:solidFill>
                <a:latin typeface="Bookman Old Style"/>
                <a:ea typeface="Bookman Old Style"/>
                <a:cs typeface="Bookman Old Style"/>
                <a:sym typeface="Bookman Old Style"/>
              </a:rPr>
              <a:t>COVID-19 Effect</a:t>
            </a:r>
            <a:endParaRPr kumimoji="0" lang="en-US"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endParaRPr>
          </a:p>
        </p:txBody>
      </p:sp>
      <p:sp>
        <p:nvSpPr>
          <p:cNvPr id="16" name="Shape 264">
            <a:extLst>
              <a:ext uri="{FF2B5EF4-FFF2-40B4-BE49-F238E27FC236}">
                <a16:creationId xmlns:a16="http://schemas.microsoft.com/office/drawing/2014/main" id="{DC2B4CD3-C291-4499-9BF1-7D3B608589B5}"/>
              </a:ext>
            </a:extLst>
          </p:cNvPr>
          <p:cNvSpPr/>
          <p:nvPr/>
        </p:nvSpPr>
        <p:spPr>
          <a:xfrm>
            <a:off x="457193" y="3716404"/>
            <a:ext cx="4014216" cy="274320"/>
          </a:xfrm>
          <a:prstGeom prst="rect">
            <a:avLst/>
          </a:prstGeom>
          <a:solidFill>
            <a:srgbClr val="003876"/>
          </a:solidFill>
          <a:ln w="9525" cap="flat" cmpd="sng">
            <a:noFill/>
            <a:prstDash val="solid"/>
            <a:round/>
            <a:headEnd type="none" w="med" len="med"/>
            <a:tailEnd type="none" w="med" len="med"/>
          </a:ln>
          <a:effectLst/>
        </p:spPr>
        <p:txBody>
          <a:bodyPr wrap="square" lIns="91425" tIns="45700" rIns="91425" bIns="45700" anchor="ctr" anchorCtr="0">
            <a:noAutofit/>
          </a:bodyPr>
          <a:lstStyle/>
          <a:p>
            <a:pPr marL="0" marR="0" lvl="0" indent="-127000" algn="ctr" defTabSz="914400" rtl="0" eaLnBrk="1" fontAlgn="auto" latinLnBrk="0" hangingPunct="1">
              <a:lnSpc>
                <a:spcPct val="100000"/>
              </a:lnSpc>
              <a:spcBef>
                <a:spcPts val="0"/>
              </a:spcBef>
              <a:spcAft>
                <a:spcPts val="0"/>
              </a:spcAft>
              <a:buClr>
                <a:srgbClr val="FFFFFF"/>
              </a:buClr>
              <a:buSzPct val="100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ea typeface="Microsoft JhengHei Light" panose="020B0304030504040204" pitchFamily="34" charset="-120"/>
                <a:cs typeface="Bookman Old Style"/>
                <a:sym typeface="Bookman Old Style"/>
              </a:rPr>
              <a:t>Recovery in Commercial Flights</a:t>
            </a:r>
          </a:p>
        </p:txBody>
      </p:sp>
      <p:sp>
        <p:nvSpPr>
          <p:cNvPr id="20" name="Shape 226">
            <a:extLst>
              <a:ext uri="{FF2B5EF4-FFF2-40B4-BE49-F238E27FC236}">
                <a16:creationId xmlns:a16="http://schemas.microsoft.com/office/drawing/2014/main" id="{BDEB9FAE-4FD0-45F7-8C00-852F951CF6EA}"/>
              </a:ext>
            </a:extLst>
          </p:cNvPr>
          <p:cNvSpPr txBox="1">
            <a:spLocks/>
          </p:cNvSpPr>
          <p:nvPr/>
        </p:nvSpPr>
        <p:spPr>
          <a:xfrm>
            <a:off x="457195" y="1582798"/>
            <a:ext cx="4114805" cy="2133606"/>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274320" marR="0" lvl="0" indent="-88900" algn="l" rtl="0">
              <a:lnSpc>
                <a:spcPct val="100000"/>
              </a:lnSpc>
              <a:spcBef>
                <a:spcPts val="600"/>
              </a:spcBef>
              <a:spcAft>
                <a:spcPts val="0"/>
              </a:spcAft>
              <a:buClr>
                <a:srgbClr val="E78E1A"/>
              </a:buClr>
              <a:buSzPct val="76000"/>
              <a:buFont typeface="Wingdings 3" panose="05040102010807070707" pitchFamily="18" charset="2"/>
              <a:buChar char="}"/>
              <a:defRPr sz="20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marL="171450"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Travel restrictions and stay-at-home orders from COVID-19 caused sharp declines in travelers   </a:t>
            </a:r>
          </a:p>
          <a:p>
            <a:pPr marL="171450"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In March 2020, congress passed CARES act granting aviation companies +$25B in grants</a:t>
            </a:r>
          </a:p>
          <a:p>
            <a:pPr marL="171450"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US airlines raised +$65B in debt and government loans to offset daily burn rate of $30M to $70M</a:t>
            </a:r>
          </a:p>
          <a:p>
            <a:pPr marL="171450"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Even though airlines implemented different operational changes to attract customers, the industry recorded a $391B decline in revenue</a:t>
            </a:r>
          </a:p>
        </p:txBody>
      </p:sp>
      <p:sp>
        <p:nvSpPr>
          <p:cNvPr id="22" name="Shape 226">
            <a:extLst>
              <a:ext uri="{FF2B5EF4-FFF2-40B4-BE49-F238E27FC236}">
                <a16:creationId xmlns:a16="http://schemas.microsoft.com/office/drawing/2014/main" id="{618C6340-A5B6-4BE1-88A9-29367F8A59F1}"/>
              </a:ext>
            </a:extLst>
          </p:cNvPr>
          <p:cNvSpPr txBox="1">
            <a:spLocks/>
          </p:cNvSpPr>
          <p:nvPr/>
        </p:nvSpPr>
        <p:spPr>
          <a:xfrm>
            <a:off x="455193" y="4001687"/>
            <a:ext cx="4016217" cy="235283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274320" marR="0" lvl="0" indent="-88900" algn="l" rtl="0">
              <a:lnSpc>
                <a:spcPct val="100000"/>
              </a:lnSpc>
              <a:spcBef>
                <a:spcPts val="600"/>
              </a:spcBef>
              <a:spcAft>
                <a:spcPts val="0"/>
              </a:spcAft>
              <a:buClr>
                <a:srgbClr val="E78E1A"/>
              </a:buClr>
              <a:buSzPct val="76000"/>
              <a:buFont typeface="Wingdings 3" panose="05040102010807070707" pitchFamily="18" charset="2"/>
              <a:buChar char="}"/>
              <a:defRPr sz="20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marL="171450"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Number of domestic trips by US residents projected to increase 23.5% annually to 2025</a:t>
            </a:r>
          </a:p>
          <a:p>
            <a:pPr marL="171450"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After vaccine trial results, Skyscanner (flight and accommodation site) saw searches jump by 48% </a:t>
            </a:r>
          </a:p>
          <a:p>
            <a:pPr marL="171450"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Considerable pent-up demand for travel as 82% of families already have travel plans for 2021</a:t>
            </a:r>
          </a:p>
          <a:p>
            <a:pPr marL="171450"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33% of Gen Xers and 25% of millennial will spend part of their stimulus checks on travel </a:t>
            </a:r>
          </a:p>
          <a:p>
            <a:pPr marL="171450"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Price of insuring against US airline debt default have fallen to March or February levels</a:t>
            </a:r>
          </a:p>
          <a:p>
            <a:pPr marL="171450" indent="-171450">
              <a:buClr>
                <a:srgbClr val="61AADF"/>
              </a:buClr>
              <a:buFont typeface="Bookman Old Style" panose="02050604050505020204" pitchFamily="18" charset="0"/>
              <a:buChar char="►"/>
              <a:defRPr/>
            </a:pPr>
            <a:endParaRPr lang="en-US" sz="1200" dirty="0">
              <a:solidFill>
                <a:schemeClr val="tx1"/>
              </a:solidFill>
              <a:latin typeface="Bookman Old Style" panose="02050604050505020204" pitchFamily="18" charset="0"/>
            </a:endParaRPr>
          </a:p>
        </p:txBody>
      </p:sp>
      <p:sp>
        <p:nvSpPr>
          <p:cNvPr id="13" name="Shape 227">
            <a:extLst>
              <a:ext uri="{FF2B5EF4-FFF2-40B4-BE49-F238E27FC236}">
                <a16:creationId xmlns:a16="http://schemas.microsoft.com/office/drawing/2014/main" id="{02298D9E-3866-4553-B777-262596049EF2}"/>
              </a:ext>
            </a:extLst>
          </p:cNvPr>
          <p:cNvSpPr txBox="1"/>
          <p:nvPr/>
        </p:nvSpPr>
        <p:spPr>
          <a:xfrm>
            <a:off x="4692486" y="1297514"/>
            <a:ext cx="4016217" cy="274320"/>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sym typeface="Bookman Old Style"/>
              </a:rPr>
              <a:t>TSA Checkpoint Travel Numbers (M)</a:t>
            </a:r>
          </a:p>
        </p:txBody>
      </p:sp>
      <p:sp>
        <p:nvSpPr>
          <p:cNvPr id="15" name="Shape 264">
            <a:extLst>
              <a:ext uri="{FF2B5EF4-FFF2-40B4-BE49-F238E27FC236}">
                <a16:creationId xmlns:a16="http://schemas.microsoft.com/office/drawing/2014/main" id="{4964889B-726A-401B-A51B-704B67D65654}"/>
              </a:ext>
            </a:extLst>
          </p:cNvPr>
          <p:cNvSpPr/>
          <p:nvPr/>
        </p:nvSpPr>
        <p:spPr>
          <a:xfrm>
            <a:off x="4694485" y="3713263"/>
            <a:ext cx="4014216" cy="274320"/>
          </a:xfrm>
          <a:prstGeom prst="rect">
            <a:avLst/>
          </a:prstGeom>
          <a:solidFill>
            <a:srgbClr val="003876"/>
          </a:solidFill>
          <a:ln w="9525" cap="flat" cmpd="sng">
            <a:noFill/>
            <a:prstDash val="solid"/>
            <a:round/>
            <a:headEnd type="none" w="med" len="med"/>
            <a:tailEnd type="none" w="med" len="med"/>
          </a:ln>
          <a:effectLst/>
        </p:spPr>
        <p:txBody>
          <a:bodyPr wrap="square" lIns="91425" tIns="45700" rIns="91425" bIns="45700" anchor="ctr" anchorCtr="0">
            <a:noAutofit/>
          </a:bodyPr>
          <a:lstStyle/>
          <a:p>
            <a:pPr marL="0" marR="0" lvl="0" indent="-127000" algn="ctr" defTabSz="914400" rtl="0" eaLnBrk="1" fontAlgn="auto" latinLnBrk="0" hangingPunct="1">
              <a:lnSpc>
                <a:spcPct val="100000"/>
              </a:lnSpc>
              <a:spcBef>
                <a:spcPts val="0"/>
              </a:spcBef>
              <a:spcAft>
                <a:spcPts val="0"/>
              </a:spcAft>
              <a:buClr>
                <a:srgbClr val="FFFFFF"/>
              </a:buClr>
              <a:buSzPct val="100000"/>
              <a:buFont typeface="Bookman Old Style"/>
              <a:buNone/>
              <a:tabLst/>
              <a:defRPr/>
            </a:pPr>
            <a:r>
              <a:rPr lang="en-US" dirty="0">
                <a:solidFill>
                  <a:srgbClr val="FFFFFF"/>
                </a:solidFill>
                <a:latin typeface="Bookman Old Style" panose="02050604050505020204" pitchFamily="18" charset="0"/>
                <a:ea typeface="Microsoft JhengHei Light" panose="020B0304030504040204" pitchFamily="34" charset="-120"/>
                <a:cs typeface="Bookman Old Style"/>
                <a:sym typeface="Bookman Old Style"/>
              </a:rPr>
              <a:t>Domestic Airlines Industry Growth</a:t>
            </a:r>
            <a:endPar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ea typeface="Microsoft JhengHei Light" panose="020B0304030504040204" pitchFamily="34" charset="-120"/>
              <a:cs typeface="Bookman Old Style"/>
              <a:sym typeface="Bookman Old Style"/>
            </a:endParaRPr>
          </a:p>
        </p:txBody>
      </p:sp>
      <p:graphicFrame>
        <p:nvGraphicFramePr>
          <p:cNvPr id="18" name="Chart 17">
            <a:extLst>
              <a:ext uri="{FF2B5EF4-FFF2-40B4-BE49-F238E27FC236}">
                <a16:creationId xmlns:a16="http://schemas.microsoft.com/office/drawing/2014/main" id="{D370A09D-F9FC-4238-88A8-3357B09DD3B6}"/>
              </a:ext>
            </a:extLst>
          </p:cNvPr>
          <p:cNvGraphicFramePr>
            <a:graphicFrameLocks/>
          </p:cNvGraphicFramePr>
          <p:nvPr/>
        </p:nvGraphicFramePr>
        <p:xfrm>
          <a:off x="4640636" y="1620000"/>
          <a:ext cx="4316328" cy="20592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A09B2159-3000-41EC-896B-5CB6EC78521D}"/>
              </a:ext>
            </a:extLst>
          </p:cNvPr>
          <p:cNvGraphicFramePr>
            <a:graphicFrameLocks/>
          </p:cNvGraphicFramePr>
          <p:nvPr/>
        </p:nvGraphicFramePr>
        <p:xfrm>
          <a:off x="4648858" y="4101201"/>
          <a:ext cx="4103471" cy="215380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72427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152400"/>
            <a:ext cx="8229600" cy="990600"/>
          </a:xfrm>
          <a:prstGeom prst="rect">
            <a:avLst/>
          </a:prstGeom>
          <a:noFill/>
          <a:ln>
            <a:noFill/>
          </a:ln>
        </p:spPr>
        <p:txBody>
          <a:bodyPr wrap="square" lIns="91425" tIns="45700" rIns="91425" bIns="45700" anchor="b" anchorCtr="0">
            <a:noAutofit/>
          </a:bodyPr>
          <a:lstStyle/>
          <a:p>
            <a:pPr lvl="0" indent="-203200"/>
            <a:r>
              <a:rPr lang="en-US" dirty="0">
                <a:solidFill>
                  <a:schemeClr val="tx1"/>
                </a:solidFill>
              </a:rPr>
              <a:t>Investment Thesis</a:t>
            </a:r>
            <a:endParaRPr lang="en-US" sz="3200" b="0" i="0" u="none" strike="noStrike" cap="none" dirty="0">
              <a:solidFill>
                <a:schemeClr val="tx1"/>
              </a:solidFill>
              <a:latin typeface="Bookman Old Style" charset="0"/>
              <a:ea typeface="Bookman Old Style" charset="0"/>
              <a:cs typeface="Bookman Old Style" charset="0"/>
              <a:sym typeface="Bookman Old Style"/>
            </a:endParaRPr>
          </a:p>
        </p:txBody>
      </p:sp>
      <p:graphicFrame>
        <p:nvGraphicFramePr>
          <p:cNvPr id="14" name="Chart 13"/>
          <p:cNvGraphicFramePr>
            <a:graphicFrameLocks/>
          </p:cNvGraphicFramePr>
          <p:nvPr/>
        </p:nvGraphicFramePr>
        <p:xfrm>
          <a:off x="4670582" y="4001688"/>
          <a:ext cx="3657600" cy="2314519"/>
        </p:xfrm>
        <a:graphic>
          <a:graphicData uri="http://schemas.openxmlformats.org/drawingml/2006/chart">
            <c:chart xmlns:c="http://schemas.openxmlformats.org/drawingml/2006/chart" xmlns:r="http://schemas.openxmlformats.org/officeDocument/2006/relationships" r:id="rId3"/>
          </a:graphicData>
        </a:graphic>
      </p:graphicFrame>
      <p:sp>
        <p:nvSpPr>
          <p:cNvPr id="74" name="Slide Number Placeholder 1">
            <a:extLst>
              <a:ext uri="{FF2B5EF4-FFF2-40B4-BE49-F238E27FC236}">
                <a16:creationId xmlns:a16="http://schemas.microsoft.com/office/drawing/2014/main" id="{967FF65A-BAF8-4A9C-BD21-192FB76C22A0}"/>
              </a:ext>
            </a:extLst>
          </p:cNvPr>
          <p:cNvSpPr>
            <a:spLocks noGrp="1"/>
          </p:cNvSpPr>
          <p:nvPr>
            <p:ph type="sldNum" idx="12"/>
          </p:nvPr>
        </p:nvSpPr>
        <p:spPr>
          <a:xfrm>
            <a:off x="6705600" y="6356350"/>
            <a:ext cx="1981200" cy="365760"/>
          </a:xfrm>
        </p:spPr>
        <p:txBody>
          <a:bodyPr/>
          <a:lstStyle/>
          <a:p>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fld id="{00000000-1234-1234-1234-123412341234}" type="slidenum">
              <a:rPr kumimoji="0" lang="en-US" sz="1400" b="0" i="0" u="none" strike="noStrike" kern="0" cap="none" spc="0" normalizeH="0" baseline="0" noProof="0" smtClean="0">
                <a:ln>
                  <a:noFill/>
                </a:ln>
                <a:solidFill>
                  <a:srgbClr val="464653"/>
                </a:solidFill>
                <a:effectLst/>
                <a:uLnTx/>
                <a:uFillTx/>
                <a:latin typeface="Bookman Old Style"/>
                <a:ea typeface="Bookman Old Style"/>
                <a:cs typeface="Bookman Old Style"/>
                <a:sym typeface="Bookman Old Style"/>
              </a:rPr>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t>5</a:t>
            </a:fld>
            <a:endParaRPr kumimoji="0" lang="en-US" sz="1400" b="0" i="0"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endParaRPr>
          </a:p>
        </p:txBody>
      </p:sp>
      <p:sp>
        <p:nvSpPr>
          <p:cNvPr id="35" name="Shape 227">
            <a:extLst>
              <a:ext uri="{FF2B5EF4-FFF2-40B4-BE49-F238E27FC236}">
                <a16:creationId xmlns:a16="http://schemas.microsoft.com/office/drawing/2014/main" id="{72620D6D-8D04-4F8A-B257-A54149C62A12}"/>
              </a:ext>
            </a:extLst>
          </p:cNvPr>
          <p:cNvSpPr txBox="1"/>
          <p:nvPr/>
        </p:nvSpPr>
        <p:spPr>
          <a:xfrm>
            <a:off x="457200" y="1339229"/>
            <a:ext cx="8229600" cy="415498"/>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lang="en-US" sz="1600" dirty="0">
                <a:solidFill>
                  <a:srgbClr val="FFFFFF"/>
                </a:solidFill>
                <a:sym typeface="Bookman Old Style"/>
              </a:rPr>
              <a:t>Well Positioned to Capture Market Share Through Increased Demand</a:t>
            </a:r>
            <a:endParaRPr kumimoji="0" lang="en-US" sz="1600" b="0" i="0" u="none" strike="noStrike" kern="0" cap="none" spc="0" normalizeH="0" baseline="0" noProof="0" dirty="0">
              <a:ln>
                <a:noFill/>
              </a:ln>
              <a:solidFill>
                <a:srgbClr val="FFFFFF"/>
              </a:solidFill>
              <a:effectLst/>
              <a:uLnTx/>
              <a:uFillTx/>
              <a:latin typeface="Bookman Old Style"/>
              <a:sym typeface="Bookman Old Style"/>
            </a:endParaRPr>
          </a:p>
        </p:txBody>
      </p:sp>
      <p:sp>
        <p:nvSpPr>
          <p:cNvPr id="7" name="Shape 227">
            <a:extLst>
              <a:ext uri="{FF2B5EF4-FFF2-40B4-BE49-F238E27FC236}">
                <a16:creationId xmlns:a16="http://schemas.microsoft.com/office/drawing/2014/main" id="{C09CAD0A-261F-4DEB-BE17-C11551FD610D}"/>
              </a:ext>
            </a:extLst>
          </p:cNvPr>
          <p:cNvSpPr txBox="1"/>
          <p:nvPr/>
        </p:nvSpPr>
        <p:spPr>
          <a:xfrm>
            <a:off x="457200" y="2533772"/>
            <a:ext cx="8229600" cy="415498"/>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600" b="0" i="0" u="none" strike="noStrike" kern="0" cap="none" spc="0" normalizeH="0" baseline="0" noProof="0" dirty="0">
                <a:ln>
                  <a:noFill/>
                </a:ln>
                <a:solidFill>
                  <a:srgbClr val="FFFFFF"/>
                </a:solidFill>
                <a:effectLst/>
                <a:uLnTx/>
                <a:uFillTx/>
                <a:latin typeface="Bookman Old Style"/>
                <a:sym typeface="Bookman Old Style"/>
              </a:rPr>
              <a:t>Expanding Network to Encompass More Customer Offerings</a:t>
            </a:r>
          </a:p>
        </p:txBody>
      </p:sp>
      <p:sp>
        <p:nvSpPr>
          <p:cNvPr id="8" name="Shape 227">
            <a:extLst>
              <a:ext uri="{FF2B5EF4-FFF2-40B4-BE49-F238E27FC236}">
                <a16:creationId xmlns:a16="http://schemas.microsoft.com/office/drawing/2014/main" id="{647E73CD-7641-4F70-8AD7-C57EF9E05FB8}"/>
              </a:ext>
            </a:extLst>
          </p:cNvPr>
          <p:cNvSpPr txBox="1"/>
          <p:nvPr/>
        </p:nvSpPr>
        <p:spPr>
          <a:xfrm>
            <a:off x="457200" y="3728315"/>
            <a:ext cx="8229600" cy="415498"/>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600" b="0" i="0" u="none" strike="noStrike" kern="0" cap="none" spc="0" normalizeH="0" baseline="0" noProof="0" dirty="0">
                <a:ln>
                  <a:noFill/>
                </a:ln>
                <a:solidFill>
                  <a:srgbClr val="FFFFFF"/>
                </a:solidFill>
                <a:effectLst/>
                <a:uLnTx/>
                <a:uFillTx/>
                <a:latin typeface="Bookman Old Style"/>
                <a:sym typeface="Bookman Old Style"/>
              </a:rPr>
              <a:t>Cutting Costs to Increase Margins</a:t>
            </a:r>
          </a:p>
        </p:txBody>
      </p:sp>
      <p:sp>
        <p:nvSpPr>
          <p:cNvPr id="9" name="Shape 227">
            <a:extLst>
              <a:ext uri="{FF2B5EF4-FFF2-40B4-BE49-F238E27FC236}">
                <a16:creationId xmlns:a16="http://schemas.microsoft.com/office/drawing/2014/main" id="{88CC6DD8-4475-4967-B595-FD5D5FD27374}"/>
              </a:ext>
            </a:extLst>
          </p:cNvPr>
          <p:cNvSpPr txBox="1"/>
          <p:nvPr/>
        </p:nvSpPr>
        <p:spPr>
          <a:xfrm>
            <a:off x="457194" y="4922858"/>
            <a:ext cx="8229600" cy="415498"/>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600" b="0" i="0" u="none" strike="noStrike" kern="0" cap="none" spc="0" normalizeH="0" baseline="0" noProof="0" dirty="0">
                <a:ln>
                  <a:noFill/>
                </a:ln>
                <a:solidFill>
                  <a:srgbClr val="FFFFFF"/>
                </a:solidFill>
                <a:effectLst/>
                <a:uLnTx/>
                <a:uFillTx/>
                <a:latin typeface="Bookman Old Style"/>
                <a:sym typeface="Bookman Old Style"/>
              </a:rPr>
              <a:t>Strong Financials Guarantee Long Term Upswing</a:t>
            </a:r>
          </a:p>
        </p:txBody>
      </p:sp>
      <p:grpSp>
        <p:nvGrpSpPr>
          <p:cNvPr id="2" name="Group 1">
            <a:extLst>
              <a:ext uri="{FF2B5EF4-FFF2-40B4-BE49-F238E27FC236}">
                <a16:creationId xmlns:a16="http://schemas.microsoft.com/office/drawing/2014/main" id="{3C28EBF6-33A7-46BB-A74A-A9EF68DBBAF1}"/>
              </a:ext>
            </a:extLst>
          </p:cNvPr>
          <p:cNvGrpSpPr/>
          <p:nvPr/>
        </p:nvGrpSpPr>
        <p:grpSpPr>
          <a:xfrm>
            <a:off x="824214" y="1946652"/>
            <a:ext cx="7495571" cy="415498"/>
            <a:chOff x="1191237" y="1946652"/>
            <a:chExt cx="7495571" cy="415498"/>
          </a:xfrm>
        </p:grpSpPr>
        <p:sp>
          <p:nvSpPr>
            <p:cNvPr id="10" name="Shape 227">
              <a:extLst>
                <a:ext uri="{FF2B5EF4-FFF2-40B4-BE49-F238E27FC236}">
                  <a16:creationId xmlns:a16="http://schemas.microsoft.com/office/drawing/2014/main" id="{254D00B8-821D-4A15-BEC7-636B89DDA56C}"/>
                </a:ext>
              </a:extLst>
            </p:cNvPr>
            <p:cNvSpPr txBox="1"/>
            <p:nvPr/>
          </p:nvSpPr>
          <p:spPr>
            <a:xfrm>
              <a:off x="1191237" y="1946652"/>
              <a:ext cx="3070369" cy="415498"/>
            </a:xfrm>
            <a:prstGeom prst="rect">
              <a:avLst/>
            </a:prstGeom>
            <a:solidFill>
              <a:srgbClr val="61AADF"/>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600" b="0" i="0" u="none" strike="noStrike" kern="0" cap="none" spc="0" normalizeH="0" baseline="0" noProof="0" dirty="0">
                  <a:ln>
                    <a:noFill/>
                  </a:ln>
                  <a:solidFill>
                    <a:srgbClr val="FFFFFF"/>
                  </a:solidFill>
                  <a:effectLst/>
                  <a:uLnTx/>
                  <a:uFillTx/>
                  <a:latin typeface="Bookman Old Style"/>
                  <a:sym typeface="Bookman Old Style"/>
                </a:rPr>
                <a:t>Domestic</a:t>
              </a:r>
            </a:p>
          </p:txBody>
        </p:sp>
        <p:sp>
          <p:nvSpPr>
            <p:cNvPr id="11" name="Shape 227">
              <a:extLst>
                <a:ext uri="{FF2B5EF4-FFF2-40B4-BE49-F238E27FC236}">
                  <a16:creationId xmlns:a16="http://schemas.microsoft.com/office/drawing/2014/main" id="{4172A1DE-2AC5-4098-8295-5F30BC937F66}"/>
                </a:ext>
              </a:extLst>
            </p:cNvPr>
            <p:cNvSpPr txBox="1"/>
            <p:nvPr/>
          </p:nvSpPr>
          <p:spPr>
            <a:xfrm>
              <a:off x="5616439" y="1946652"/>
              <a:ext cx="3070369" cy="415498"/>
            </a:xfrm>
            <a:prstGeom prst="rect">
              <a:avLst/>
            </a:prstGeom>
            <a:solidFill>
              <a:srgbClr val="61AADF"/>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600" b="0" i="0" u="none" strike="noStrike" kern="0" cap="none" spc="0" normalizeH="0" baseline="0" noProof="0" dirty="0">
                  <a:ln>
                    <a:noFill/>
                  </a:ln>
                  <a:solidFill>
                    <a:srgbClr val="FFFFFF"/>
                  </a:solidFill>
                  <a:effectLst/>
                  <a:uLnTx/>
                  <a:uFillTx/>
                  <a:latin typeface="Bookman Old Style"/>
                  <a:sym typeface="Bookman Old Style"/>
                </a:rPr>
                <a:t>LATAM (Latin America)</a:t>
              </a:r>
            </a:p>
          </p:txBody>
        </p:sp>
      </p:grpSp>
    </p:spTree>
    <p:extLst>
      <p:ext uri="{BB962C8B-B14F-4D97-AF65-F5344CB8AC3E}">
        <p14:creationId xmlns:p14="http://schemas.microsoft.com/office/powerpoint/2010/main" val="1981664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152400"/>
            <a:ext cx="8229600" cy="990600"/>
          </a:xfrm>
          <a:prstGeom prst="rect">
            <a:avLst/>
          </a:prstGeom>
          <a:noFill/>
          <a:ln>
            <a:noFill/>
          </a:ln>
        </p:spPr>
        <p:txBody>
          <a:bodyPr wrap="square" lIns="91425" tIns="45700" rIns="91425" bIns="45700" anchor="b" anchorCtr="0">
            <a:noAutofit/>
          </a:bodyPr>
          <a:lstStyle/>
          <a:p>
            <a:pPr lvl="0" indent="-203200"/>
            <a:r>
              <a:rPr lang="en-US" dirty="0">
                <a:solidFill>
                  <a:schemeClr val="tx1"/>
                </a:solidFill>
              </a:rPr>
              <a:t>Investment Rationale</a:t>
            </a:r>
            <a:endParaRPr lang="en-US" sz="3200" b="0" i="0" u="none" strike="noStrike" cap="none" dirty="0">
              <a:solidFill>
                <a:schemeClr val="tx1"/>
              </a:solidFill>
              <a:latin typeface="Bookman Old Style" charset="0"/>
              <a:ea typeface="Bookman Old Style" charset="0"/>
              <a:cs typeface="Bookman Old Style" charset="0"/>
              <a:sym typeface="Bookman Old Style"/>
            </a:endParaRPr>
          </a:p>
        </p:txBody>
      </p:sp>
      <p:graphicFrame>
        <p:nvGraphicFramePr>
          <p:cNvPr id="14" name="Chart 13"/>
          <p:cNvGraphicFramePr>
            <a:graphicFrameLocks/>
          </p:cNvGraphicFramePr>
          <p:nvPr/>
        </p:nvGraphicFramePr>
        <p:xfrm>
          <a:off x="4670582" y="4001688"/>
          <a:ext cx="3657600" cy="2314519"/>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p:cNvSpPr txBox="1"/>
          <p:nvPr/>
        </p:nvSpPr>
        <p:spPr>
          <a:xfrm>
            <a:off x="457194" y="6354523"/>
            <a:ext cx="5180035"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TSA.gov, Company Filings, IBIS World, Financial Times, Yahoo Finance, FAA, </a:t>
            </a:r>
            <a:r>
              <a:rPr kumimoji="0" lang="en-US" sz="1050" b="0" i="1" u="none" strike="noStrike" kern="0" cap="none" spc="0" normalizeH="0" baseline="0" noProof="0" dirty="0" err="1">
                <a:ln>
                  <a:noFill/>
                </a:ln>
                <a:solidFill>
                  <a:srgbClr val="464653"/>
                </a:solidFill>
                <a:effectLst/>
                <a:uLnTx/>
                <a:uFillTx/>
                <a:latin typeface="Bookman Old Style"/>
                <a:ea typeface="Bookman Old Style"/>
                <a:cs typeface="Bookman Old Style"/>
                <a:sym typeface="Arial"/>
              </a:rPr>
              <a:t>TravelPulse</a:t>
            </a:r>
            <a:endPar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endParaRPr>
          </a:p>
        </p:txBody>
      </p:sp>
      <p:sp>
        <p:nvSpPr>
          <p:cNvPr id="13" name="Shape 227">
            <a:extLst>
              <a:ext uri="{FF2B5EF4-FFF2-40B4-BE49-F238E27FC236}">
                <a16:creationId xmlns:a16="http://schemas.microsoft.com/office/drawing/2014/main" id="{02298D9E-3866-4553-B777-262596049EF2}"/>
              </a:ext>
            </a:extLst>
          </p:cNvPr>
          <p:cNvSpPr txBox="1"/>
          <p:nvPr/>
        </p:nvSpPr>
        <p:spPr>
          <a:xfrm>
            <a:off x="4692486" y="1268939"/>
            <a:ext cx="4016217" cy="274320"/>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sym typeface="Bookman Old Style"/>
              </a:rPr>
              <a:t>Net Promoter Score (NPS)</a:t>
            </a:r>
          </a:p>
        </p:txBody>
      </p:sp>
      <p:sp>
        <p:nvSpPr>
          <p:cNvPr id="74" name="Slide Number Placeholder 1">
            <a:extLst>
              <a:ext uri="{FF2B5EF4-FFF2-40B4-BE49-F238E27FC236}">
                <a16:creationId xmlns:a16="http://schemas.microsoft.com/office/drawing/2014/main" id="{967FF65A-BAF8-4A9C-BD21-192FB76C22A0}"/>
              </a:ext>
            </a:extLst>
          </p:cNvPr>
          <p:cNvSpPr>
            <a:spLocks noGrp="1"/>
          </p:cNvSpPr>
          <p:nvPr>
            <p:ph type="sldNum" idx="12"/>
          </p:nvPr>
        </p:nvSpPr>
        <p:spPr>
          <a:xfrm>
            <a:off x="6705600" y="6356350"/>
            <a:ext cx="1981200" cy="365760"/>
          </a:xfrm>
        </p:spPr>
        <p:txBody>
          <a:bodyPr/>
          <a:lstStyle/>
          <a:p>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fld id="{00000000-1234-1234-1234-123412341234}" type="slidenum">
              <a:rPr kumimoji="0" lang="en-US" sz="1400" b="0" i="0" u="none" strike="noStrike" kern="0" cap="none" spc="0" normalizeH="0" baseline="0" noProof="0" smtClean="0">
                <a:ln>
                  <a:noFill/>
                </a:ln>
                <a:solidFill>
                  <a:srgbClr val="464653"/>
                </a:solidFill>
                <a:effectLst/>
                <a:uLnTx/>
                <a:uFillTx/>
                <a:latin typeface="Bookman Old Style"/>
                <a:ea typeface="Bookman Old Style"/>
                <a:cs typeface="Bookman Old Style"/>
                <a:sym typeface="Bookman Old Style"/>
              </a:rPr>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t>6</a:t>
            </a:fld>
            <a:endParaRPr kumimoji="0" lang="en-US" sz="1400" b="0" i="0"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endParaRPr>
          </a:p>
        </p:txBody>
      </p:sp>
      <p:sp>
        <p:nvSpPr>
          <p:cNvPr id="35" name="Shape 227">
            <a:extLst>
              <a:ext uri="{FF2B5EF4-FFF2-40B4-BE49-F238E27FC236}">
                <a16:creationId xmlns:a16="http://schemas.microsoft.com/office/drawing/2014/main" id="{72620D6D-8D04-4F8A-B257-A54149C62A12}"/>
              </a:ext>
            </a:extLst>
          </p:cNvPr>
          <p:cNvSpPr txBox="1"/>
          <p:nvPr/>
        </p:nvSpPr>
        <p:spPr>
          <a:xfrm>
            <a:off x="4694486" y="4674364"/>
            <a:ext cx="4014216" cy="274320"/>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sym typeface="Bookman Old Style"/>
              </a:rPr>
              <a:t>LATAM Market Share </a:t>
            </a:r>
            <a:r>
              <a:rPr lang="en-US" dirty="0">
                <a:solidFill>
                  <a:srgbClr val="FFFFFF"/>
                </a:solidFill>
                <a:sym typeface="Bookman Old Style"/>
              </a:rPr>
              <a:t>Based on Planes</a:t>
            </a:r>
            <a:endParaRPr kumimoji="0" lang="en-US" sz="1400" b="0" i="0" u="none" strike="noStrike" kern="0" cap="none" spc="0" normalizeH="0" baseline="0" noProof="0" dirty="0">
              <a:ln>
                <a:noFill/>
              </a:ln>
              <a:solidFill>
                <a:srgbClr val="FFFFFF"/>
              </a:solidFill>
              <a:effectLst/>
              <a:uLnTx/>
              <a:uFillTx/>
              <a:latin typeface="Bookman Old Style"/>
              <a:sym typeface="Bookman Old Style"/>
            </a:endParaRPr>
          </a:p>
        </p:txBody>
      </p:sp>
      <p:graphicFrame>
        <p:nvGraphicFramePr>
          <p:cNvPr id="17" name="Chart 16">
            <a:extLst>
              <a:ext uri="{FF2B5EF4-FFF2-40B4-BE49-F238E27FC236}">
                <a16:creationId xmlns:a16="http://schemas.microsoft.com/office/drawing/2014/main" id="{5F237D2F-7FA4-4CE4-80C9-0BC8066DCB3F}"/>
              </a:ext>
            </a:extLst>
          </p:cNvPr>
          <p:cNvGraphicFramePr>
            <a:graphicFrameLocks/>
          </p:cNvGraphicFramePr>
          <p:nvPr/>
        </p:nvGraphicFramePr>
        <p:xfrm>
          <a:off x="4593904" y="4868905"/>
          <a:ext cx="4114798" cy="14683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a:extLst>
              <a:ext uri="{FF2B5EF4-FFF2-40B4-BE49-F238E27FC236}">
                <a16:creationId xmlns:a16="http://schemas.microsoft.com/office/drawing/2014/main" id="{632AF8DF-287A-4CFF-A473-719D9760DABB}"/>
              </a:ext>
            </a:extLst>
          </p:cNvPr>
          <p:cNvGraphicFramePr>
            <a:graphicFrameLocks/>
          </p:cNvGraphicFramePr>
          <p:nvPr/>
        </p:nvGraphicFramePr>
        <p:xfrm>
          <a:off x="4572000" y="3036828"/>
          <a:ext cx="3917635" cy="1674652"/>
        </p:xfrm>
        <a:graphic>
          <a:graphicData uri="http://schemas.openxmlformats.org/drawingml/2006/chart">
            <c:chart xmlns:c="http://schemas.openxmlformats.org/drawingml/2006/chart" xmlns:r="http://schemas.openxmlformats.org/officeDocument/2006/relationships" r:id="rId5"/>
          </a:graphicData>
        </a:graphic>
      </p:graphicFrame>
      <p:sp>
        <p:nvSpPr>
          <p:cNvPr id="19" name="Shape 227">
            <a:extLst>
              <a:ext uri="{FF2B5EF4-FFF2-40B4-BE49-F238E27FC236}">
                <a16:creationId xmlns:a16="http://schemas.microsoft.com/office/drawing/2014/main" id="{12DDA150-4627-4C7E-8DB0-AF821C0DF02C}"/>
              </a:ext>
            </a:extLst>
          </p:cNvPr>
          <p:cNvSpPr txBox="1"/>
          <p:nvPr/>
        </p:nvSpPr>
        <p:spPr>
          <a:xfrm>
            <a:off x="4696758" y="2967631"/>
            <a:ext cx="4014216" cy="274320"/>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sym typeface="Bookman Old Style"/>
              </a:rPr>
              <a:t>Domestic Leisure to Business Trips Spike</a:t>
            </a:r>
          </a:p>
        </p:txBody>
      </p:sp>
      <p:graphicFrame>
        <p:nvGraphicFramePr>
          <p:cNvPr id="20" name="Chart 19">
            <a:extLst>
              <a:ext uri="{FF2B5EF4-FFF2-40B4-BE49-F238E27FC236}">
                <a16:creationId xmlns:a16="http://schemas.microsoft.com/office/drawing/2014/main" id="{5B347E47-8FBF-4607-995C-6D7B5CED4FF1}"/>
              </a:ext>
            </a:extLst>
          </p:cNvPr>
          <p:cNvGraphicFramePr>
            <a:graphicFrameLocks/>
          </p:cNvGraphicFramePr>
          <p:nvPr/>
        </p:nvGraphicFramePr>
        <p:xfrm>
          <a:off x="4660918" y="1560507"/>
          <a:ext cx="4014216" cy="1478038"/>
        </p:xfrm>
        <a:graphic>
          <a:graphicData uri="http://schemas.openxmlformats.org/drawingml/2006/chart">
            <c:chart xmlns:c="http://schemas.openxmlformats.org/drawingml/2006/chart" xmlns:r="http://schemas.openxmlformats.org/officeDocument/2006/relationships" r:id="rId6"/>
          </a:graphicData>
        </a:graphic>
      </p:graphicFrame>
      <p:sp>
        <p:nvSpPr>
          <p:cNvPr id="23" name="Shape 226">
            <a:extLst>
              <a:ext uri="{FF2B5EF4-FFF2-40B4-BE49-F238E27FC236}">
                <a16:creationId xmlns:a16="http://schemas.microsoft.com/office/drawing/2014/main" id="{20B60F7B-F526-480A-AB29-84CB899CDC31}"/>
              </a:ext>
            </a:extLst>
          </p:cNvPr>
          <p:cNvSpPr txBox="1">
            <a:spLocks/>
          </p:cNvSpPr>
          <p:nvPr/>
        </p:nvSpPr>
        <p:spPr>
          <a:xfrm>
            <a:off x="375026" y="1273096"/>
            <a:ext cx="4067437" cy="5195511"/>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274320" marR="0" lvl="0" indent="-88900" algn="l" rtl="0">
              <a:lnSpc>
                <a:spcPct val="100000"/>
              </a:lnSpc>
              <a:spcBef>
                <a:spcPts val="600"/>
              </a:spcBef>
              <a:spcAft>
                <a:spcPts val="0"/>
              </a:spcAft>
              <a:buClr>
                <a:srgbClr val="E78E1A"/>
              </a:buClr>
              <a:buSzPct val="76000"/>
              <a:buFont typeface="Wingdings 3" panose="05040102010807070707" pitchFamily="18" charset="2"/>
              <a:buChar char="}"/>
              <a:defRPr sz="20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marL="171450" indent="-171450">
              <a:buClr>
                <a:srgbClr val="61AADF"/>
              </a:buClr>
              <a:buFont typeface="Bookman Old Style" panose="02050604050505020204" pitchFamily="18" charset="0"/>
              <a:buChar char="►"/>
              <a:defRPr/>
            </a:pPr>
            <a:r>
              <a:rPr lang="en-US" sz="1200" b="1" dirty="0">
                <a:solidFill>
                  <a:schemeClr val="tx1"/>
                </a:solidFill>
                <a:latin typeface="Bookman Old Style" panose="02050604050505020204" pitchFamily="18" charset="0"/>
              </a:rPr>
              <a:t>Capturing Domestic Leisure Market Share as Demand Surges</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61% of Americans will visit friends and relatives, 13% plan on Florida, 12% California, 8% NY.14% researched fares and 77% aren’t purchasing flight insurance</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80% of JBLU passengers are leisure compared to 25% on other airlines</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Lowered loyalty program and implemented “blue basic fare” taking on budget travel </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Loyalty revenue from 2019-20 increased 2% </a:t>
            </a:r>
          </a:p>
          <a:p>
            <a:pPr marL="0" indent="0">
              <a:buClr>
                <a:srgbClr val="61AADF"/>
              </a:buClr>
              <a:buNone/>
              <a:defRPr/>
            </a:pPr>
            <a:endParaRPr lang="en-US" sz="1200" b="1" dirty="0">
              <a:solidFill>
                <a:schemeClr val="tx1"/>
              </a:solidFill>
              <a:latin typeface="Bookman Old Style" panose="02050604050505020204" pitchFamily="18" charset="0"/>
            </a:endParaRPr>
          </a:p>
          <a:p>
            <a:pPr marL="171450" indent="-171450">
              <a:buClr>
                <a:srgbClr val="61AADF"/>
              </a:buClr>
              <a:buFont typeface="Bookman Old Style" panose="02050604050505020204" pitchFamily="18" charset="0"/>
              <a:buChar char="►"/>
              <a:defRPr/>
            </a:pPr>
            <a:r>
              <a:rPr lang="en-US" sz="1200" b="1" dirty="0">
                <a:solidFill>
                  <a:schemeClr val="tx1"/>
                </a:solidFill>
                <a:latin typeface="Bookman Old Style" panose="02050604050505020204" pitchFamily="18" charset="0"/>
              </a:rPr>
              <a:t>Capitalizing on Growing LATAM Travel Market</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LATAM sees 4% greater YoY flight booking with Puerto Rico being top destination</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Puerto Rico is a U.S. Territory where CDC international travel restrictions don’t apply</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Producing new JBLU credit card with the oldest and largest bank in Puerto Rico </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Lower socio-economic individuals look for brand recognition placing JBLU in tropical markets</a:t>
            </a:r>
          </a:p>
          <a:p>
            <a:pPr marL="445770" lvl="1" indent="-171450">
              <a:buClr>
                <a:srgbClr val="61AADF"/>
              </a:buClr>
              <a:buFont typeface="Bookman Old Style" panose="02050604050505020204" pitchFamily="18" charset="0"/>
              <a:buChar char="►"/>
              <a:defRPr/>
            </a:pPr>
            <a:endParaRPr lang="en-US" sz="12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406936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 name="Shape 227">
            <a:extLst>
              <a:ext uri="{FF2B5EF4-FFF2-40B4-BE49-F238E27FC236}">
                <a16:creationId xmlns:a16="http://schemas.microsoft.com/office/drawing/2014/main" id="{A82E4C36-C5EE-4818-AE10-8883D44AC682}"/>
              </a:ext>
            </a:extLst>
          </p:cNvPr>
          <p:cNvSpPr txBox="1"/>
          <p:nvPr/>
        </p:nvSpPr>
        <p:spPr>
          <a:xfrm>
            <a:off x="4692486" y="1268939"/>
            <a:ext cx="4016217" cy="274320"/>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sym typeface="Bookman Old Style"/>
              </a:rPr>
              <a:t>Distance Travelled in Market Comparison</a:t>
            </a:r>
          </a:p>
        </p:txBody>
      </p:sp>
      <p:sp>
        <p:nvSpPr>
          <p:cNvPr id="197" name="Shape 197"/>
          <p:cNvSpPr txBox="1">
            <a:spLocks noGrp="1"/>
          </p:cNvSpPr>
          <p:nvPr>
            <p:ph type="title"/>
          </p:nvPr>
        </p:nvSpPr>
        <p:spPr>
          <a:xfrm>
            <a:off x="457200" y="152400"/>
            <a:ext cx="8229600" cy="990600"/>
          </a:xfrm>
          <a:prstGeom prst="rect">
            <a:avLst/>
          </a:prstGeom>
          <a:noFill/>
          <a:ln>
            <a:noFill/>
          </a:ln>
        </p:spPr>
        <p:txBody>
          <a:bodyPr wrap="square" lIns="91425" tIns="45700" rIns="91425" bIns="45700" anchor="b" anchorCtr="0">
            <a:noAutofit/>
          </a:bodyPr>
          <a:lstStyle/>
          <a:p>
            <a:pPr lvl="0" indent="-203200"/>
            <a:r>
              <a:rPr lang="en-US" dirty="0">
                <a:solidFill>
                  <a:schemeClr val="tx1"/>
                </a:solidFill>
              </a:rPr>
              <a:t>Investment Rationale</a:t>
            </a:r>
            <a:endParaRPr lang="en-US" sz="3200" b="0" i="0" u="none" strike="noStrike" cap="none" dirty="0">
              <a:solidFill>
                <a:schemeClr val="tx1"/>
              </a:solidFill>
              <a:latin typeface="Bookman Old Style" charset="0"/>
              <a:ea typeface="Bookman Old Style" charset="0"/>
              <a:cs typeface="Bookman Old Style" charset="0"/>
              <a:sym typeface="Bookman Old Style"/>
            </a:endParaRPr>
          </a:p>
        </p:txBody>
      </p:sp>
      <p:graphicFrame>
        <p:nvGraphicFramePr>
          <p:cNvPr id="14" name="Chart 13"/>
          <p:cNvGraphicFramePr>
            <a:graphicFrameLocks/>
          </p:cNvGraphicFramePr>
          <p:nvPr/>
        </p:nvGraphicFramePr>
        <p:xfrm>
          <a:off x="4670582" y="4001688"/>
          <a:ext cx="3657600" cy="2314519"/>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p:cNvSpPr txBox="1"/>
          <p:nvPr/>
        </p:nvSpPr>
        <p:spPr>
          <a:xfrm>
            <a:off x="457194" y="6354523"/>
            <a:ext cx="5180035"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Motley Fool, Company Financials, Skift, CNBC, Yahoo Finance, </a:t>
            </a:r>
            <a:r>
              <a:rPr kumimoji="0" lang="en-US" sz="1050" b="0" i="1" u="none" strike="noStrike" kern="0" cap="none" spc="0" normalizeH="0" baseline="0" noProof="0" dirty="0" err="1">
                <a:ln>
                  <a:noFill/>
                </a:ln>
                <a:solidFill>
                  <a:srgbClr val="464653"/>
                </a:solidFill>
                <a:effectLst/>
                <a:uLnTx/>
                <a:uFillTx/>
                <a:latin typeface="Bookman Old Style"/>
                <a:ea typeface="Bookman Old Style"/>
                <a:cs typeface="Bookman Old Style"/>
                <a:sym typeface="Arial"/>
              </a:rPr>
              <a:t>Statistica</a:t>
            </a: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 PR Newswire, MIT.edu, FAA</a:t>
            </a:r>
          </a:p>
        </p:txBody>
      </p:sp>
      <p:sp>
        <p:nvSpPr>
          <p:cNvPr id="37" name="Slide Number Placeholder 1">
            <a:extLst>
              <a:ext uri="{FF2B5EF4-FFF2-40B4-BE49-F238E27FC236}">
                <a16:creationId xmlns:a16="http://schemas.microsoft.com/office/drawing/2014/main" id="{BC90B584-34CE-47D8-87D7-F81A846434B0}"/>
              </a:ext>
            </a:extLst>
          </p:cNvPr>
          <p:cNvSpPr>
            <a:spLocks noGrp="1"/>
          </p:cNvSpPr>
          <p:nvPr>
            <p:ph type="sldNum" idx="12"/>
          </p:nvPr>
        </p:nvSpPr>
        <p:spPr>
          <a:xfrm>
            <a:off x="6705600" y="6356350"/>
            <a:ext cx="1981200" cy="365760"/>
          </a:xfrm>
        </p:spPr>
        <p:txBody>
          <a:bodyPr/>
          <a:lstStyle/>
          <a:p>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fld id="{00000000-1234-1234-1234-123412341234}" type="slidenum">
              <a:rPr kumimoji="0" lang="en-US" sz="1400" b="0" i="0" u="none" strike="noStrike" kern="0" cap="none" spc="0" normalizeH="0" baseline="0" noProof="0" smtClean="0">
                <a:ln>
                  <a:noFill/>
                </a:ln>
                <a:solidFill>
                  <a:srgbClr val="464653"/>
                </a:solidFill>
                <a:effectLst/>
                <a:uLnTx/>
                <a:uFillTx/>
                <a:latin typeface="Bookman Old Style"/>
                <a:ea typeface="Bookman Old Style"/>
                <a:cs typeface="Bookman Old Style"/>
                <a:sym typeface="Bookman Old Style"/>
              </a:rPr>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t>7</a:t>
            </a:fld>
            <a:endParaRPr kumimoji="0" lang="en-US" sz="1400" b="0" i="0"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endParaRPr>
          </a:p>
        </p:txBody>
      </p:sp>
      <p:sp>
        <p:nvSpPr>
          <p:cNvPr id="26" name="Shape 264">
            <a:extLst>
              <a:ext uri="{FF2B5EF4-FFF2-40B4-BE49-F238E27FC236}">
                <a16:creationId xmlns:a16="http://schemas.microsoft.com/office/drawing/2014/main" id="{310E8F2B-7867-4E6C-98B0-51C7B82D8818}"/>
              </a:ext>
            </a:extLst>
          </p:cNvPr>
          <p:cNvSpPr/>
          <p:nvPr/>
        </p:nvSpPr>
        <p:spPr>
          <a:xfrm>
            <a:off x="4694486" y="2981919"/>
            <a:ext cx="4014216" cy="274320"/>
          </a:xfrm>
          <a:prstGeom prst="rect">
            <a:avLst/>
          </a:prstGeom>
          <a:solidFill>
            <a:srgbClr val="003876"/>
          </a:solidFill>
          <a:ln w="9525" cap="flat" cmpd="sng">
            <a:noFill/>
            <a:prstDash val="solid"/>
            <a:round/>
            <a:headEnd type="none" w="med" len="med"/>
            <a:tailEnd type="none" w="med" len="med"/>
          </a:ln>
          <a:effectLst/>
        </p:spPr>
        <p:txBody>
          <a:bodyPr wrap="square" lIns="91425" tIns="45700" rIns="91425" bIns="45700" anchor="ctr" anchorCtr="0">
            <a:noAutofit/>
          </a:body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sym typeface="Bookman Old Style"/>
              </a:rPr>
              <a:t>Market Share </a:t>
            </a:r>
            <a:r>
              <a:rPr lang="en-US" dirty="0">
                <a:solidFill>
                  <a:srgbClr val="FFFFFF"/>
                </a:solidFill>
                <a:latin typeface="Bookman Old Style" panose="02050604050505020204" pitchFamily="18" charset="0"/>
                <a:sym typeface="Bookman Old Style"/>
              </a:rPr>
              <a:t>Based on Planes</a:t>
            </a:r>
            <a:endPar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sym typeface="Bookman Old Style"/>
            </a:endParaRPr>
          </a:p>
        </p:txBody>
      </p:sp>
      <p:sp>
        <p:nvSpPr>
          <p:cNvPr id="27" name="Shape 227">
            <a:extLst>
              <a:ext uri="{FF2B5EF4-FFF2-40B4-BE49-F238E27FC236}">
                <a16:creationId xmlns:a16="http://schemas.microsoft.com/office/drawing/2014/main" id="{B2B5A667-3C63-4313-BD2F-03E3F3516311}"/>
              </a:ext>
            </a:extLst>
          </p:cNvPr>
          <p:cNvSpPr txBox="1"/>
          <p:nvPr/>
        </p:nvSpPr>
        <p:spPr>
          <a:xfrm>
            <a:off x="4692485" y="4666323"/>
            <a:ext cx="4014216" cy="274320"/>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lang="en-US" dirty="0">
                <a:solidFill>
                  <a:srgbClr val="FFFFFF"/>
                </a:solidFill>
                <a:sym typeface="Bookman Old Style"/>
              </a:rPr>
              <a:t>Airplane Fleet Growth</a:t>
            </a:r>
            <a:endParaRPr kumimoji="0" lang="en-US" b="0" i="0" u="none" strike="noStrike" kern="0" cap="none" spc="0" normalizeH="0" baseline="0" noProof="0" dirty="0">
              <a:ln>
                <a:noFill/>
              </a:ln>
              <a:solidFill>
                <a:srgbClr val="FFFFFF"/>
              </a:solidFill>
              <a:effectLst/>
              <a:uLnTx/>
              <a:uFillTx/>
              <a:latin typeface="Bookman Old Style"/>
              <a:sym typeface="Bookman Old Style"/>
            </a:endParaRPr>
          </a:p>
        </p:txBody>
      </p:sp>
      <p:sp>
        <p:nvSpPr>
          <p:cNvPr id="17" name="Shape 226">
            <a:extLst>
              <a:ext uri="{FF2B5EF4-FFF2-40B4-BE49-F238E27FC236}">
                <a16:creationId xmlns:a16="http://schemas.microsoft.com/office/drawing/2014/main" id="{814EC67F-8BC8-4C1B-82AD-C5F267D06E9E}"/>
              </a:ext>
            </a:extLst>
          </p:cNvPr>
          <p:cNvSpPr txBox="1">
            <a:spLocks/>
          </p:cNvSpPr>
          <p:nvPr/>
        </p:nvSpPr>
        <p:spPr>
          <a:xfrm>
            <a:off x="375026" y="1273096"/>
            <a:ext cx="4067437" cy="5195511"/>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274320" marR="0" lvl="0" indent="-88900" algn="l" rtl="0">
              <a:lnSpc>
                <a:spcPct val="100000"/>
              </a:lnSpc>
              <a:spcBef>
                <a:spcPts val="600"/>
              </a:spcBef>
              <a:spcAft>
                <a:spcPts val="0"/>
              </a:spcAft>
              <a:buClr>
                <a:srgbClr val="E78E1A"/>
              </a:buClr>
              <a:buSzPct val="76000"/>
              <a:buFont typeface="Wingdings 3" panose="05040102010807070707" pitchFamily="18" charset="2"/>
              <a:buChar char="}"/>
              <a:defRPr sz="20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marL="171450" indent="-171450">
              <a:buClr>
                <a:srgbClr val="61AADF"/>
              </a:buClr>
              <a:buFont typeface="Bookman Old Style" panose="02050604050505020204" pitchFamily="18" charset="0"/>
              <a:buChar char="►"/>
              <a:defRPr/>
            </a:pPr>
            <a:r>
              <a:rPr lang="en-US" sz="1200" b="1" dirty="0">
                <a:solidFill>
                  <a:schemeClr val="tx1"/>
                </a:solidFill>
                <a:latin typeface="Bookman Old Style" panose="02050604050505020204" pitchFamily="18" charset="0"/>
              </a:rPr>
              <a:t>Access To New High-Volume Markets Through Existing and Established Pipelines</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Codeshare increases network for example, 200 Hawaii travel options &amp; 61 new airports</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Utilized COVID slowdown to implement 62 new routes and 24 routes to Miami, FL</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JBLU market share by seats accounted for 39% in JFK, 31% in BOS, and 19% in FLL</a:t>
            </a:r>
          </a:p>
          <a:p>
            <a:pPr marL="274320" lvl="1" indent="0">
              <a:buClr>
                <a:srgbClr val="61AADF"/>
              </a:buClr>
              <a:buNone/>
              <a:defRPr/>
            </a:pPr>
            <a:endParaRPr lang="en-US" sz="1200" dirty="0">
              <a:solidFill>
                <a:schemeClr val="tx1"/>
              </a:solidFill>
              <a:latin typeface="Bookman Old Style" panose="02050604050505020204" pitchFamily="18" charset="0"/>
            </a:endParaRPr>
          </a:p>
          <a:p>
            <a:pPr marL="171450" indent="-171450">
              <a:buClr>
                <a:srgbClr val="61AADF"/>
              </a:buClr>
              <a:buFont typeface="Bookman Old Style" panose="02050604050505020204" pitchFamily="18" charset="0"/>
              <a:buChar char="►"/>
              <a:defRPr/>
            </a:pPr>
            <a:r>
              <a:rPr lang="en-US" sz="1200" b="1" dirty="0">
                <a:solidFill>
                  <a:schemeClr val="tx1"/>
                </a:solidFill>
                <a:latin typeface="Bookman Old Style" panose="02050604050505020204" pitchFamily="18" charset="0"/>
              </a:rPr>
              <a:t>Optimizing Air Fleet Efficiency Cutting Costs</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As of 3/20, 34% of fleet is unencumbered showing plane availability and efficiency </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JBLU &amp; </a:t>
            </a:r>
            <a:r>
              <a:rPr lang="en-US" sz="1200" dirty="0" err="1">
                <a:solidFill>
                  <a:schemeClr val="tx1"/>
                </a:solidFill>
                <a:latin typeface="Bookman Old Style" panose="02050604050505020204" pitchFamily="18" charset="0"/>
              </a:rPr>
              <a:t>AirBus</a:t>
            </a:r>
            <a:r>
              <a:rPr lang="en-US" sz="1200" dirty="0">
                <a:solidFill>
                  <a:schemeClr val="tx1"/>
                </a:solidFill>
                <a:latin typeface="Bookman Old Style" panose="02050604050505020204" pitchFamily="18" charset="0"/>
              </a:rPr>
              <a:t> defer 24 A321 neo delivers into 2022 reducing plane grounding and maintenance and increases in Mint cabin</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40% lower cost in fuel per seat &amp; 22% lower non-fuel unit costs resulting in a ~29% total unit cost improvement in 2021 freeing cash for domestic and foreign expansion</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Replacing E190 fleets lower costs 5.3% by 2025, increases pre-tax margin by ~3% and EPS $0.65 driving shareholder value</a:t>
            </a:r>
          </a:p>
          <a:p>
            <a:pPr marL="445770" lvl="1" indent="-171450">
              <a:buClr>
                <a:srgbClr val="61AADF"/>
              </a:buClr>
              <a:buFont typeface="Bookman Old Style" panose="02050604050505020204" pitchFamily="18" charset="0"/>
              <a:buChar char="►"/>
              <a:defRPr/>
            </a:pPr>
            <a:endParaRPr lang="en-US" sz="1200" dirty="0">
              <a:solidFill>
                <a:schemeClr val="tx1"/>
              </a:solidFill>
              <a:latin typeface="Bookman Old Style" panose="02050604050505020204" pitchFamily="18" charset="0"/>
            </a:endParaRPr>
          </a:p>
        </p:txBody>
      </p:sp>
      <p:graphicFrame>
        <p:nvGraphicFramePr>
          <p:cNvPr id="18" name="Chart 17">
            <a:extLst>
              <a:ext uri="{FF2B5EF4-FFF2-40B4-BE49-F238E27FC236}">
                <a16:creationId xmlns:a16="http://schemas.microsoft.com/office/drawing/2014/main" id="{4410313F-0F63-45AF-A9BF-772A59B2900C}"/>
              </a:ext>
            </a:extLst>
          </p:cNvPr>
          <p:cNvGraphicFramePr>
            <a:graphicFrameLocks/>
          </p:cNvGraphicFramePr>
          <p:nvPr/>
        </p:nvGraphicFramePr>
        <p:xfrm>
          <a:off x="6636270" y="4875853"/>
          <a:ext cx="2151961" cy="149571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a:extLst>
              <a:ext uri="{FF2B5EF4-FFF2-40B4-BE49-F238E27FC236}">
                <a16:creationId xmlns:a16="http://schemas.microsoft.com/office/drawing/2014/main" id="{731E993C-6626-4004-83FA-75C3340A2AE4}"/>
              </a:ext>
            </a:extLst>
          </p:cNvPr>
          <p:cNvGraphicFramePr>
            <a:graphicFrameLocks/>
          </p:cNvGraphicFramePr>
          <p:nvPr/>
        </p:nvGraphicFramePr>
        <p:xfrm>
          <a:off x="4515515" y="4866427"/>
          <a:ext cx="2151961" cy="149571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 name="Chart 19">
            <a:extLst>
              <a:ext uri="{FF2B5EF4-FFF2-40B4-BE49-F238E27FC236}">
                <a16:creationId xmlns:a16="http://schemas.microsoft.com/office/drawing/2014/main" id="{C6B7E9F9-A9FF-4F8C-AE01-CA1DD3962A80}"/>
              </a:ext>
            </a:extLst>
          </p:cNvPr>
          <p:cNvGraphicFramePr>
            <a:graphicFrameLocks/>
          </p:cNvGraphicFramePr>
          <p:nvPr/>
        </p:nvGraphicFramePr>
        <p:xfrm>
          <a:off x="4656984" y="1511070"/>
          <a:ext cx="4191334" cy="152740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8" name="Chart 27">
            <a:extLst>
              <a:ext uri="{FF2B5EF4-FFF2-40B4-BE49-F238E27FC236}">
                <a16:creationId xmlns:a16="http://schemas.microsoft.com/office/drawing/2014/main" id="{F6298616-D049-45FC-8800-BBC76BDCDEBE}"/>
              </a:ext>
            </a:extLst>
          </p:cNvPr>
          <p:cNvGraphicFramePr>
            <a:graphicFrameLocks/>
          </p:cNvGraphicFramePr>
          <p:nvPr/>
        </p:nvGraphicFramePr>
        <p:xfrm>
          <a:off x="4701540" y="3256239"/>
          <a:ext cx="3985260" cy="1371768"/>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5492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grpSp>
        <p:nvGrpSpPr>
          <p:cNvPr id="25" name="Group 24">
            <a:extLst>
              <a:ext uri="{FF2B5EF4-FFF2-40B4-BE49-F238E27FC236}">
                <a16:creationId xmlns:a16="http://schemas.microsoft.com/office/drawing/2014/main" id="{1E491496-ED12-412B-8655-4A64103380BE}"/>
              </a:ext>
            </a:extLst>
          </p:cNvPr>
          <p:cNvGrpSpPr/>
          <p:nvPr/>
        </p:nvGrpSpPr>
        <p:grpSpPr>
          <a:xfrm>
            <a:off x="4581046" y="4815399"/>
            <a:ext cx="4127656" cy="1594856"/>
            <a:chOff x="4581046" y="4815399"/>
            <a:chExt cx="4127656" cy="1594856"/>
          </a:xfrm>
        </p:grpSpPr>
        <p:graphicFrame>
          <p:nvGraphicFramePr>
            <p:cNvPr id="27" name="Chart 26">
              <a:extLst>
                <a:ext uri="{FF2B5EF4-FFF2-40B4-BE49-F238E27FC236}">
                  <a16:creationId xmlns:a16="http://schemas.microsoft.com/office/drawing/2014/main" id="{8DCD3D22-E144-45D7-AAA2-CB9A54768FF4}"/>
                </a:ext>
              </a:extLst>
            </p:cNvPr>
            <p:cNvGraphicFramePr>
              <a:graphicFrameLocks/>
            </p:cNvGraphicFramePr>
            <p:nvPr/>
          </p:nvGraphicFramePr>
          <p:xfrm>
            <a:off x="4581046" y="4815399"/>
            <a:ext cx="4127656" cy="1594856"/>
          </p:xfrm>
          <a:graphic>
            <a:graphicData uri="http://schemas.openxmlformats.org/drawingml/2006/chart">
              <c:chart xmlns:c="http://schemas.openxmlformats.org/drawingml/2006/chart" xmlns:r="http://schemas.openxmlformats.org/officeDocument/2006/relationships" r:id="rId3"/>
            </a:graphicData>
          </a:graphic>
        </p:graphicFrame>
        <p:sp>
          <p:nvSpPr>
            <p:cNvPr id="28" name="TextBox 27">
              <a:extLst>
                <a:ext uri="{FF2B5EF4-FFF2-40B4-BE49-F238E27FC236}">
                  <a16:creationId xmlns:a16="http://schemas.microsoft.com/office/drawing/2014/main" id="{64BF4412-373C-4BB3-8C7F-FC8A745028C1}"/>
                </a:ext>
              </a:extLst>
            </p:cNvPr>
            <p:cNvSpPr txBox="1"/>
            <p:nvPr/>
          </p:nvSpPr>
          <p:spPr>
            <a:xfrm>
              <a:off x="7242273" y="6120537"/>
              <a:ext cx="297320" cy="276999"/>
            </a:xfrm>
            <a:prstGeom prst="rect">
              <a:avLst/>
            </a:prstGeom>
            <a:noFill/>
          </p:spPr>
          <p:txBody>
            <a:bodyPr wrap="square" rtlCol="0">
              <a:spAutoFit/>
            </a:bodyPr>
            <a:lstStyle/>
            <a:p>
              <a:r>
                <a:rPr lang="en-US" sz="1200" dirty="0">
                  <a:solidFill>
                    <a:schemeClr val="tx1"/>
                  </a:solidFill>
                  <a:latin typeface="Bookman Old Style" panose="02050604050505020204" pitchFamily="18" charset="0"/>
                </a:rPr>
                <a:t>+</a:t>
              </a:r>
              <a:endParaRPr lang="en-GB" sz="1200" dirty="0">
                <a:solidFill>
                  <a:schemeClr val="tx1"/>
                </a:solidFill>
                <a:latin typeface="Bookman Old Style" panose="02050604050505020204" pitchFamily="18" charset="0"/>
              </a:endParaRPr>
            </a:p>
          </p:txBody>
        </p:sp>
      </p:grpSp>
      <p:sp>
        <p:nvSpPr>
          <p:cNvPr id="197" name="Shape 197"/>
          <p:cNvSpPr txBox="1">
            <a:spLocks noGrp="1"/>
          </p:cNvSpPr>
          <p:nvPr>
            <p:ph type="title"/>
          </p:nvPr>
        </p:nvSpPr>
        <p:spPr>
          <a:xfrm>
            <a:off x="457200" y="152400"/>
            <a:ext cx="8229600" cy="990600"/>
          </a:xfrm>
          <a:prstGeom prst="rect">
            <a:avLst/>
          </a:prstGeom>
          <a:noFill/>
          <a:ln>
            <a:noFill/>
          </a:ln>
        </p:spPr>
        <p:txBody>
          <a:bodyPr wrap="square" lIns="91425" tIns="45700" rIns="91425" bIns="45700" anchor="b" anchorCtr="0">
            <a:noAutofit/>
          </a:bodyPr>
          <a:lstStyle/>
          <a:p>
            <a:pPr lvl="0" indent="-203200"/>
            <a:r>
              <a:rPr lang="en-US" dirty="0">
                <a:solidFill>
                  <a:schemeClr val="tx1"/>
                </a:solidFill>
              </a:rPr>
              <a:t>Investment Rationale</a:t>
            </a:r>
            <a:endParaRPr lang="en-US" sz="3200" b="0" i="0" u="none" strike="noStrike" cap="none" dirty="0">
              <a:solidFill>
                <a:schemeClr val="tx1"/>
              </a:solidFill>
              <a:latin typeface="Bookman Old Style" charset="0"/>
              <a:ea typeface="Bookman Old Style" charset="0"/>
              <a:cs typeface="Bookman Old Style" charset="0"/>
              <a:sym typeface="Bookman Old Style"/>
            </a:endParaRPr>
          </a:p>
        </p:txBody>
      </p:sp>
      <p:sp>
        <p:nvSpPr>
          <p:cNvPr id="2" name="Slide Number Placeholder 1"/>
          <p:cNvSpPr>
            <a:spLocks noGrp="1"/>
          </p:cNvSpPr>
          <p:nvPr>
            <p:ph type="sldNum" idx="12"/>
          </p:nvPr>
        </p:nvSpPr>
        <p:spPr/>
        <p:txBody>
          <a:bodyPr/>
          <a:lstStyle/>
          <a:p>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fld id="{00000000-1234-1234-1234-123412341234}" type="slidenum">
              <a:rPr kumimoji="0" lang="en-US" sz="1400" b="0" i="0" u="none" strike="noStrike" kern="0" cap="none" spc="0" normalizeH="0" baseline="0" noProof="0" smtClean="0">
                <a:ln>
                  <a:noFill/>
                </a:ln>
                <a:solidFill>
                  <a:srgbClr val="464653"/>
                </a:solidFill>
                <a:effectLst/>
                <a:uLnTx/>
                <a:uFillTx/>
                <a:latin typeface="Bookman Old Style"/>
                <a:ea typeface="Bookman Old Style"/>
                <a:cs typeface="Bookman Old Style"/>
                <a:sym typeface="Bookman Old Style"/>
              </a:rPr>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t>8</a:t>
            </a:fld>
            <a:endParaRPr kumimoji="0" lang="en-US" sz="1400" b="0" i="0"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endParaRPr>
          </a:p>
        </p:txBody>
      </p:sp>
      <p:graphicFrame>
        <p:nvGraphicFramePr>
          <p:cNvPr id="14" name="Chart 13"/>
          <p:cNvGraphicFramePr>
            <a:graphicFrameLocks/>
          </p:cNvGraphicFramePr>
          <p:nvPr/>
        </p:nvGraphicFramePr>
        <p:xfrm>
          <a:off x="4670582" y="4001688"/>
          <a:ext cx="3657600" cy="2314519"/>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p:cNvSpPr txBox="1"/>
          <p:nvPr/>
        </p:nvSpPr>
        <p:spPr>
          <a:xfrm>
            <a:off x="457194" y="6354523"/>
            <a:ext cx="5180035"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Company Fillings, Bloomberg, JetBlue Technology Ventures, FAA, </a:t>
            </a:r>
            <a:r>
              <a:rPr kumimoji="0" lang="en-US" sz="1050" b="0" i="1" u="none" strike="noStrike" kern="0" cap="none" spc="0" normalizeH="0" baseline="0" noProof="0" dirty="0" err="1">
                <a:ln>
                  <a:noFill/>
                </a:ln>
                <a:solidFill>
                  <a:srgbClr val="464653"/>
                </a:solidFill>
                <a:effectLst/>
                <a:uLnTx/>
                <a:uFillTx/>
                <a:latin typeface="Bookman Old Style"/>
                <a:ea typeface="Bookman Old Style"/>
                <a:cs typeface="Bookman Old Style"/>
                <a:sym typeface="Arial"/>
              </a:rPr>
              <a:t>SimpleFlying</a:t>
            </a: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 </a:t>
            </a:r>
            <a:r>
              <a:rPr kumimoji="0" lang="en-US" sz="1050" b="0" i="1" u="none" strike="noStrike" kern="0" cap="none" spc="0" normalizeH="0" baseline="0" noProof="0" dirty="0" err="1">
                <a:ln>
                  <a:noFill/>
                </a:ln>
                <a:solidFill>
                  <a:srgbClr val="464653"/>
                </a:solidFill>
                <a:effectLst/>
                <a:uLnTx/>
                <a:uFillTx/>
                <a:latin typeface="Bookman Old Style"/>
                <a:ea typeface="Bookman Old Style"/>
                <a:cs typeface="Bookman Old Style"/>
                <a:sym typeface="Arial"/>
              </a:rPr>
              <a:t>BusinessWire</a:t>
            </a:r>
            <a:endPar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endParaRPr>
          </a:p>
        </p:txBody>
      </p:sp>
      <p:sp>
        <p:nvSpPr>
          <p:cNvPr id="15" name="Shape 227">
            <a:extLst>
              <a:ext uri="{FF2B5EF4-FFF2-40B4-BE49-F238E27FC236}">
                <a16:creationId xmlns:a16="http://schemas.microsoft.com/office/drawing/2014/main" id="{02392D39-0D19-4DEC-9E4A-7FEE28529D6D}"/>
              </a:ext>
            </a:extLst>
          </p:cNvPr>
          <p:cNvSpPr txBox="1"/>
          <p:nvPr/>
        </p:nvSpPr>
        <p:spPr>
          <a:xfrm>
            <a:off x="4692486" y="1268939"/>
            <a:ext cx="4016217" cy="274320"/>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127000" algn="ctr" defTabSz="914400" rtl="0" eaLnBrk="1" fontAlgn="auto" latinLnBrk="0" hangingPunct="1">
              <a:lnSpc>
                <a:spcPct val="100000"/>
              </a:lnSpc>
              <a:spcBef>
                <a:spcPts val="0"/>
              </a:spcBef>
              <a:spcAft>
                <a:spcPts val="0"/>
              </a:spcAft>
              <a:buClr>
                <a:srgbClr val="FFFFFF"/>
              </a:buClr>
              <a:buSzPct val="100000"/>
              <a:buFont typeface="Bookman Old Style"/>
              <a:buNone/>
              <a:tabLst/>
              <a:defRPr/>
            </a:pPr>
            <a:r>
              <a:rPr lang="en-US" dirty="0">
                <a:solidFill>
                  <a:srgbClr val="FFFFFF"/>
                </a:solidFill>
                <a:latin typeface="Bookman Old Style" panose="02050604050505020204" pitchFamily="18" charset="0"/>
                <a:ea typeface="Microsoft JhengHei Light" panose="020B0304030504040204" pitchFamily="34" charset="-120"/>
                <a:cs typeface="Bookman Old Style"/>
                <a:sym typeface="Bookman Old Style"/>
              </a:rPr>
              <a:t>Debt-Equity Ratio</a:t>
            </a:r>
            <a:endPar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ea typeface="Microsoft JhengHei Light" panose="020B0304030504040204" pitchFamily="34" charset="-120"/>
              <a:cs typeface="Bookman Old Style"/>
              <a:sym typeface="Bookman Old Style"/>
            </a:endParaRPr>
          </a:p>
        </p:txBody>
      </p:sp>
      <p:graphicFrame>
        <p:nvGraphicFramePr>
          <p:cNvPr id="16" name="Chart 15">
            <a:extLst>
              <a:ext uri="{FF2B5EF4-FFF2-40B4-BE49-F238E27FC236}">
                <a16:creationId xmlns:a16="http://schemas.microsoft.com/office/drawing/2014/main" id="{B996D67C-AABB-4BAC-95FF-5F900FE24750}"/>
              </a:ext>
            </a:extLst>
          </p:cNvPr>
          <p:cNvGraphicFramePr>
            <a:graphicFrameLocks/>
          </p:cNvGraphicFramePr>
          <p:nvPr/>
        </p:nvGraphicFramePr>
        <p:xfrm>
          <a:off x="4670582" y="3196823"/>
          <a:ext cx="4016217" cy="1575228"/>
        </p:xfrm>
        <a:graphic>
          <a:graphicData uri="http://schemas.openxmlformats.org/drawingml/2006/chart">
            <c:chart xmlns:c="http://schemas.openxmlformats.org/drawingml/2006/chart" xmlns:r="http://schemas.openxmlformats.org/officeDocument/2006/relationships" r:id="rId5"/>
          </a:graphicData>
        </a:graphic>
      </p:graphicFrame>
      <p:sp>
        <p:nvSpPr>
          <p:cNvPr id="17" name="Shape 227">
            <a:extLst>
              <a:ext uri="{FF2B5EF4-FFF2-40B4-BE49-F238E27FC236}">
                <a16:creationId xmlns:a16="http://schemas.microsoft.com/office/drawing/2014/main" id="{8D072DF9-826F-4EF9-B47D-675EC90E332E}"/>
              </a:ext>
            </a:extLst>
          </p:cNvPr>
          <p:cNvSpPr txBox="1"/>
          <p:nvPr/>
        </p:nvSpPr>
        <p:spPr>
          <a:xfrm>
            <a:off x="4692486" y="1268939"/>
            <a:ext cx="4016217" cy="274320"/>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lang="en-US" dirty="0">
                <a:solidFill>
                  <a:srgbClr val="FFFFFF"/>
                </a:solidFill>
                <a:sym typeface="Bookman Old Style"/>
              </a:rPr>
              <a:t>Total Cost of Airline Delays in the US ($B)</a:t>
            </a:r>
            <a:endParaRPr kumimoji="0" lang="en-US" sz="1400" b="0" i="0" u="none" strike="noStrike" kern="0" cap="none" spc="0" normalizeH="0" baseline="0" noProof="0" dirty="0">
              <a:ln>
                <a:noFill/>
              </a:ln>
              <a:solidFill>
                <a:srgbClr val="FFFFFF"/>
              </a:solidFill>
              <a:effectLst/>
              <a:uLnTx/>
              <a:uFillTx/>
              <a:latin typeface="Bookman Old Style"/>
              <a:sym typeface="Bookman Old Style"/>
            </a:endParaRPr>
          </a:p>
        </p:txBody>
      </p:sp>
      <p:sp>
        <p:nvSpPr>
          <p:cNvPr id="22" name="Shape 264">
            <a:extLst>
              <a:ext uri="{FF2B5EF4-FFF2-40B4-BE49-F238E27FC236}">
                <a16:creationId xmlns:a16="http://schemas.microsoft.com/office/drawing/2014/main" id="{479EA328-C1C9-46D5-96A6-76F99F196ECF}"/>
              </a:ext>
            </a:extLst>
          </p:cNvPr>
          <p:cNvSpPr/>
          <p:nvPr/>
        </p:nvSpPr>
        <p:spPr>
          <a:xfrm>
            <a:off x="4694486" y="2981919"/>
            <a:ext cx="4014216" cy="274320"/>
          </a:xfrm>
          <a:prstGeom prst="rect">
            <a:avLst/>
          </a:prstGeom>
          <a:solidFill>
            <a:srgbClr val="003876"/>
          </a:solidFill>
          <a:ln w="9525" cap="flat" cmpd="sng">
            <a:noFill/>
            <a:prstDash val="solid"/>
            <a:round/>
            <a:headEnd type="none" w="med" len="med"/>
            <a:tailEnd type="none" w="med" len="med"/>
          </a:ln>
          <a:effectLst/>
        </p:spPr>
        <p:txBody>
          <a:bodyPr wrap="square" lIns="91425" tIns="45700" rIns="91425" bIns="45700" anchor="ctr" anchorCtr="0">
            <a:noAutofit/>
          </a:bodyPr>
          <a:lstStyle/>
          <a:p>
            <a:pPr marL="0" marR="0" lvl="0" indent="-127000" algn="ctr" defTabSz="914400" rtl="0" eaLnBrk="1" fontAlgn="auto" latinLnBrk="0" hangingPunct="1">
              <a:lnSpc>
                <a:spcPct val="100000"/>
              </a:lnSpc>
              <a:spcBef>
                <a:spcPts val="0"/>
              </a:spcBef>
              <a:spcAft>
                <a:spcPts val="0"/>
              </a:spcAft>
              <a:buClr>
                <a:srgbClr val="FFFFFF"/>
              </a:buClr>
              <a:buSzPct val="100000"/>
              <a:buFont typeface="Bookman Old Style"/>
              <a:buNone/>
              <a:tabLst/>
              <a:defRPr/>
            </a:pPr>
            <a:r>
              <a:rPr lang="en-US" dirty="0">
                <a:solidFill>
                  <a:srgbClr val="FFFFFF"/>
                </a:solidFill>
                <a:latin typeface="Bookman Old Style" panose="02050604050505020204" pitchFamily="18" charset="0"/>
                <a:ea typeface="Microsoft JhengHei Light" panose="020B0304030504040204" pitchFamily="34" charset="-120"/>
                <a:cs typeface="Bookman Old Style"/>
                <a:sym typeface="Bookman Old Style"/>
              </a:rPr>
              <a:t>Debt-Equity Ratio</a:t>
            </a:r>
            <a:endPar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ea typeface="Microsoft JhengHei Light" panose="020B0304030504040204" pitchFamily="34" charset="-120"/>
              <a:cs typeface="Bookman Old Style"/>
              <a:sym typeface="Bookman Old Style"/>
            </a:endParaRPr>
          </a:p>
        </p:txBody>
      </p:sp>
      <p:sp>
        <p:nvSpPr>
          <p:cNvPr id="23" name="Shape 227">
            <a:extLst>
              <a:ext uri="{FF2B5EF4-FFF2-40B4-BE49-F238E27FC236}">
                <a16:creationId xmlns:a16="http://schemas.microsoft.com/office/drawing/2014/main" id="{B1DD579D-AC28-489E-A4A0-9280125B36AE}"/>
              </a:ext>
            </a:extLst>
          </p:cNvPr>
          <p:cNvSpPr txBox="1"/>
          <p:nvPr/>
        </p:nvSpPr>
        <p:spPr>
          <a:xfrm>
            <a:off x="4670582" y="4666323"/>
            <a:ext cx="3939539" cy="274320"/>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sym typeface="Bookman Old Style"/>
              </a:rPr>
              <a:t>Debt Financing Schedule</a:t>
            </a:r>
          </a:p>
        </p:txBody>
      </p:sp>
      <p:graphicFrame>
        <p:nvGraphicFramePr>
          <p:cNvPr id="24" name="Chart 23">
            <a:extLst>
              <a:ext uri="{FF2B5EF4-FFF2-40B4-BE49-F238E27FC236}">
                <a16:creationId xmlns:a16="http://schemas.microsoft.com/office/drawing/2014/main" id="{7DE3EB88-3C20-47A4-A55E-12E9A7FC5CD6}"/>
              </a:ext>
            </a:extLst>
          </p:cNvPr>
          <p:cNvGraphicFramePr>
            <a:graphicFrameLocks/>
          </p:cNvGraphicFramePr>
          <p:nvPr/>
        </p:nvGraphicFramePr>
        <p:xfrm>
          <a:off x="4708682" y="1543259"/>
          <a:ext cx="3924300" cy="1504488"/>
        </p:xfrm>
        <a:graphic>
          <a:graphicData uri="http://schemas.openxmlformats.org/drawingml/2006/chart">
            <c:chart xmlns:c="http://schemas.openxmlformats.org/drawingml/2006/chart" xmlns:r="http://schemas.openxmlformats.org/officeDocument/2006/relationships" r:id="rId6"/>
          </a:graphicData>
        </a:graphic>
      </p:graphicFrame>
      <p:sp>
        <p:nvSpPr>
          <p:cNvPr id="29" name="Shape 226">
            <a:extLst>
              <a:ext uri="{FF2B5EF4-FFF2-40B4-BE49-F238E27FC236}">
                <a16:creationId xmlns:a16="http://schemas.microsoft.com/office/drawing/2014/main" id="{ED904BBD-BC9B-41D0-BD7A-B7AF89533354}"/>
              </a:ext>
            </a:extLst>
          </p:cNvPr>
          <p:cNvSpPr txBox="1">
            <a:spLocks/>
          </p:cNvSpPr>
          <p:nvPr/>
        </p:nvSpPr>
        <p:spPr>
          <a:xfrm>
            <a:off x="375026" y="1273096"/>
            <a:ext cx="4184117" cy="5195511"/>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274320" marR="0" lvl="0" indent="-88900" algn="l" rtl="0">
              <a:lnSpc>
                <a:spcPct val="100000"/>
              </a:lnSpc>
              <a:spcBef>
                <a:spcPts val="600"/>
              </a:spcBef>
              <a:spcAft>
                <a:spcPts val="0"/>
              </a:spcAft>
              <a:buClr>
                <a:srgbClr val="E78E1A"/>
              </a:buClr>
              <a:buSzPct val="76000"/>
              <a:buFont typeface="Wingdings 3" panose="05040102010807070707" pitchFamily="18" charset="2"/>
              <a:buChar char="}"/>
              <a:defRPr sz="20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marL="171450" indent="-171450">
              <a:buClr>
                <a:srgbClr val="61AADF"/>
              </a:buClr>
              <a:buFont typeface="Bookman Old Style" panose="02050604050505020204" pitchFamily="18" charset="0"/>
              <a:buChar char="►"/>
              <a:defRPr/>
            </a:pPr>
            <a:r>
              <a:rPr lang="en-US" sz="1200" b="1" dirty="0">
                <a:solidFill>
                  <a:schemeClr val="tx1"/>
                </a:solidFill>
                <a:latin typeface="Bookman Old Style" panose="02050604050505020204" pitchFamily="18" charset="0"/>
              </a:rPr>
              <a:t>JetBlue Technology Ventures Provide New Insights to Increase Retention &amp; Efficiency</a:t>
            </a:r>
          </a:p>
          <a:p>
            <a:pPr marL="445770" lvl="1" indent="-171450">
              <a:buClr>
                <a:srgbClr val="61AADF"/>
              </a:buClr>
              <a:buFont typeface="Bookman Old Style" panose="02050604050505020204" pitchFamily="18" charset="0"/>
              <a:buChar char="►"/>
              <a:defRPr/>
            </a:pPr>
            <a:r>
              <a:rPr lang="en-US" sz="1200" dirty="0" err="1">
                <a:solidFill>
                  <a:schemeClr val="tx1"/>
                </a:solidFill>
                <a:latin typeface="Bookman Old Style" panose="02050604050505020204" pitchFamily="18" charset="0"/>
              </a:rPr>
              <a:t>ClimaCell</a:t>
            </a:r>
            <a:r>
              <a:rPr lang="en-US" sz="1200" dirty="0">
                <a:solidFill>
                  <a:schemeClr val="tx1"/>
                </a:solidFill>
                <a:latin typeface="Bookman Old Style" panose="02050604050505020204" pitchFamily="18" charset="0"/>
              </a:rPr>
              <a:t> predicted weather 13% more accurately leading to one day savings of $100K in cancellation costs for 8 flights</a:t>
            </a:r>
          </a:p>
          <a:p>
            <a:pPr marL="445770" lvl="1" indent="-171450">
              <a:buClr>
                <a:srgbClr val="61AADF"/>
              </a:buClr>
              <a:buFont typeface="Bookman Old Style" panose="02050604050505020204" pitchFamily="18" charset="0"/>
              <a:buChar char="►"/>
              <a:defRPr/>
            </a:pPr>
            <a:r>
              <a:rPr lang="en-US" sz="1200" dirty="0" err="1">
                <a:solidFill>
                  <a:schemeClr val="tx1"/>
                </a:solidFill>
                <a:latin typeface="Bookman Old Style" panose="02050604050505020204" pitchFamily="18" charset="0"/>
              </a:rPr>
              <a:t>ClimaCell</a:t>
            </a:r>
            <a:r>
              <a:rPr lang="en-US" sz="1200" dirty="0">
                <a:solidFill>
                  <a:schemeClr val="tx1"/>
                </a:solidFill>
                <a:latin typeface="Bookman Old Style" panose="02050604050505020204" pitchFamily="18" charset="0"/>
              </a:rPr>
              <a:t> saves $50,000 monthly per hub</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Weather delays cost airlines $75 per minute</a:t>
            </a:r>
          </a:p>
          <a:p>
            <a:pPr marL="445770" lvl="1" indent="-171450">
              <a:buClr>
                <a:srgbClr val="61AADF"/>
              </a:buClr>
              <a:buFont typeface="Bookman Old Style" panose="02050604050505020204" pitchFamily="18" charset="0"/>
              <a:buChar char="►"/>
              <a:defRPr/>
            </a:pPr>
            <a:endParaRPr lang="en-US" sz="1200" b="1" dirty="0">
              <a:solidFill>
                <a:schemeClr val="tx1"/>
              </a:solidFill>
              <a:latin typeface="Bookman Old Style" panose="02050604050505020204" pitchFamily="18" charset="0"/>
            </a:endParaRPr>
          </a:p>
          <a:p>
            <a:pPr marL="171450" indent="-171450">
              <a:buClr>
                <a:srgbClr val="61AADF"/>
              </a:buClr>
              <a:buFont typeface="Bookman Old Style" panose="02050604050505020204" pitchFamily="18" charset="0"/>
              <a:buChar char="►"/>
              <a:defRPr/>
            </a:pPr>
            <a:r>
              <a:rPr lang="en-US" sz="1200" b="1" dirty="0">
                <a:solidFill>
                  <a:schemeClr val="tx1"/>
                </a:solidFill>
                <a:latin typeface="Bookman Old Style" panose="02050604050505020204" pitchFamily="18" charset="0"/>
              </a:rPr>
              <a:t>JBLU Financials Drive Value for Shareholders</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30% of seats flown are on a bankrupt carrier</a:t>
            </a:r>
            <a:endParaRPr lang="en-US" sz="1200" dirty="0">
              <a:solidFill>
                <a:schemeClr val="tx1"/>
              </a:solidFill>
            </a:endParaRP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2020 planned $1.4-1.6B on </a:t>
            </a:r>
            <a:r>
              <a:rPr lang="en-US" sz="1200" dirty="0" err="1">
                <a:solidFill>
                  <a:schemeClr val="tx1"/>
                </a:solidFill>
                <a:latin typeface="Bookman Old Style" panose="02050604050505020204" pitchFamily="18" charset="0"/>
              </a:rPr>
              <a:t>CapEx</a:t>
            </a:r>
            <a:r>
              <a:rPr lang="en-US" sz="1200" dirty="0">
                <a:solidFill>
                  <a:schemeClr val="tx1"/>
                </a:solidFill>
                <a:latin typeface="Bookman Old Style" panose="02050604050505020204" pitchFamily="18" charset="0"/>
              </a:rPr>
              <a:t> &amp; ended 2020 with $3.1B in unrestricted cash</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Delayed or cancelled non-aircraft capital projects, reducing total </a:t>
            </a:r>
            <a:r>
              <a:rPr lang="en-US" sz="1200" dirty="0" err="1">
                <a:solidFill>
                  <a:schemeClr val="tx1"/>
                </a:solidFill>
                <a:latin typeface="Bookman Old Style" panose="02050604050505020204" pitchFamily="18" charset="0"/>
              </a:rPr>
              <a:t>CapEx</a:t>
            </a:r>
            <a:r>
              <a:rPr lang="en-US" sz="1200" dirty="0">
                <a:solidFill>
                  <a:schemeClr val="tx1"/>
                </a:solidFill>
                <a:latin typeface="Bookman Old Style" panose="02050604050505020204" pitchFamily="18" charset="0"/>
              </a:rPr>
              <a:t> by $1.3B</a:t>
            </a:r>
          </a:p>
          <a:p>
            <a:pPr marL="274320" lvl="1" indent="0">
              <a:buClr>
                <a:srgbClr val="61AADF"/>
              </a:buClr>
              <a:buNone/>
              <a:defRPr/>
            </a:pPr>
            <a:endParaRPr lang="en-US" sz="1200" dirty="0">
              <a:solidFill>
                <a:schemeClr val="tx1"/>
              </a:solidFill>
              <a:latin typeface="Bookman Old Style" panose="02050604050505020204" pitchFamily="18" charset="0"/>
            </a:endParaRPr>
          </a:p>
          <a:p>
            <a:pPr marL="171450" indent="-171450">
              <a:buClr>
                <a:srgbClr val="61AADF"/>
              </a:buClr>
              <a:buFont typeface="Bookman Old Style" panose="02050604050505020204" pitchFamily="18" charset="0"/>
              <a:buChar char="►"/>
              <a:defRPr/>
            </a:pPr>
            <a:r>
              <a:rPr lang="en-US" sz="1200" b="1" dirty="0">
                <a:solidFill>
                  <a:schemeClr val="tx1"/>
                </a:solidFill>
                <a:latin typeface="Bookman Old Style" panose="02050604050505020204" pitchFamily="18" charset="0"/>
              </a:rPr>
              <a:t>Company Financing Reassures Outlook</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Approved $800M buyback from 2019 to 2021</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(3/20) $1B 364-day term loan (repaid in Q3) </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(4/20) pre-purchased $150M of TrueBlue</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Airlines receive 40% of revenue from selling frequent-flier miles to companies and partners</a:t>
            </a:r>
          </a:p>
          <a:p>
            <a:pPr marL="445770" lvl="1" indent="-171450">
              <a:buClr>
                <a:srgbClr val="61AADF"/>
              </a:buClr>
              <a:buFont typeface="Bookman Old Style" panose="02050604050505020204" pitchFamily="18" charset="0"/>
              <a:buChar char="►"/>
              <a:defRPr/>
            </a:pPr>
            <a:r>
              <a:rPr lang="en-US" sz="1200" dirty="0">
                <a:solidFill>
                  <a:schemeClr val="tx1"/>
                </a:solidFill>
                <a:latin typeface="Bookman Old Style" panose="02050604050505020204" pitchFamily="18" charset="0"/>
              </a:rPr>
              <a:t>$963M CARES Act and $750M loan credit</a:t>
            </a:r>
          </a:p>
          <a:p>
            <a:pPr marL="274320" lvl="1" indent="0">
              <a:buClr>
                <a:srgbClr val="61AADF"/>
              </a:buClr>
              <a:buNone/>
              <a:defRPr/>
            </a:pPr>
            <a:endParaRPr lang="en-US" sz="12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1401319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152400"/>
            <a:ext cx="8229600" cy="990600"/>
          </a:xfrm>
          <a:prstGeom prst="rect">
            <a:avLst/>
          </a:prstGeom>
          <a:noFill/>
          <a:ln>
            <a:noFill/>
          </a:ln>
        </p:spPr>
        <p:txBody>
          <a:bodyPr wrap="square" lIns="91425" tIns="45700" rIns="91425" bIns="45700" anchor="b" anchorCtr="0">
            <a:noAutofit/>
          </a:bodyPr>
          <a:lstStyle/>
          <a:p>
            <a:pPr lvl="0" indent="-203200"/>
            <a:r>
              <a:rPr lang="en-US" dirty="0">
                <a:solidFill>
                  <a:schemeClr val="tx1"/>
                </a:solidFill>
              </a:rPr>
              <a:t>Investment Thesis</a:t>
            </a:r>
            <a:endParaRPr lang="en-US" sz="3200" b="0" i="0" u="none" strike="noStrike" cap="none" dirty="0">
              <a:solidFill>
                <a:schemeClr val="tx1"/>
              </a:solidFill>
              <a:latin typeface="Bookman Old Style" charset="0"/>
              <a:ea typeface="Bookman Old Style" charset="0"/>
              <a:cs typeface="Bookman Old Style" charset="0"/>
              <a:sym typeface="Bookman Old Style"/>
            </a:endParaRPr>
          </a:p>
        </p:txBody>
      </p:sp>
      <p:graphicFrame>
        <p:nvGraphicFramePr>
          <p:cNvPr id="14" name="Chart 13"/>
          <p:cNvGraphicFramePr>
            <a:graphicFrameLocks/>
          </p:cNvGraphicFramePr>
          <p:nvPr/>
        </p:nvGraphicFramePr>
        <p:xfrm>
          <a:off x="4670582" y="4001688"/>
          <a:ext cx="3657600" cy="2314519"/>
        </p:xfrm>
        <a:graphic>
          <a:graphicData uri="http://schemas.openxmlformats.org/drawingml/2006/chart">
            <c:chart xmlns:c="http://schemas.openxmlformats.org/drawingml/2006/chart" xmlns:r="http://schemas.openxmlformats.org/officeDocument/2006/relationships" r:id="rId3"/>
          </a:graphicData>
        </a:graphic>
      </p:graphicFrame>
      <p:sp>
        <p:nvSpPr>
          <p:cNvPr id="74" name="Slide Number Placeholder 1">
            <a:extLst>
              <a:ext uri="{FF2B5EF4-FFF2-40B4-BE49-F238E27FC236}">
                <a16:creationId xmlns:a16="http://schemas.microsoft.com/office/drawing/2014/main" id="{967FF65A-BAF8-4A9C-BD21-192FB76C22A0}"/>
              </a:ext>
            </a:extLst>
          </p:cNvPr>
          <p:cNvSpPr>
            <a:spLocks noGrp="1"/>
          </p:cNvSpPr>
          <p:nvPr>
            <p:ph type="sldNum" idx="12"/>
          </p:nvPr>
        </p:nvSpPr>
        <p:spPr>
          <a:xfrm>
            <a:off x="6705600" y="6356350"/>
            <a:ext cx="1981200" cy="365760"/>
          </a:xfrm>
        </p:spPr>
        <p:txBody>
          <a:bodyPr/>
          <a:lstStyle/>
          <a:p>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fld id="{00000000-1234-1234-1234-123412341234}" type="slidenum">
              <a:rPr kumimoji="0" lang="en-US" sz="1400" b="0" i="0" u="none" strike="noStrike" kern="0" cap="none" spc="0" normalizeH="0" baseline="0" noProof="0" smtClean="0">
                <a:ln>
                  <a:noFill/>
                </a:ln>
                <a:solidFill>
                  <a:srgbClr val="464653"/>
                </a:solidFill>
                <a:effectLst/>
                <a:uLnTx/>
                <a:uFillTx/>
                <a:latin typeface="Bookman Old Style"/>
                <a:ea typeface="Bookman Old Style"/>
                <a:cs typeface="Bookman Old Style"/>
                <a:sym typeface="Bookman Old Style"/>
              </a:rPr>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t>9</a:t>
            </a:fld>
            <a:endParaRPr kumimoji="0" lang="en-US" sz="1400" b="0" i="0"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endParaRPr>
          </a:p>
        </p:txBody>
      </p:sp>
      <p:sp>
        <p:nvSpPr>
          <p:cNvPr id="35" name="Shape 227">
            <a:extLst>
              <a:ext uri="{FF2B5EF4-FFF2-40B4-BE49-F238E27FC236}">
                <a16:creationId xmlns:a16="http://schemas.microsoft.com/office/drawing/2014/main" id="{72620D6D-8D04-4F8A-B257-A54149C62A12}"/>
              </a:ext>
            </a:extLst>
          </p:cNvPr>
          <p:cNvSpPr txBox="1"/>
          <p:nvPr/>
        </p:nvSpPr>
        <p:spPr>
          <a:xfrm>
            <a:off x="457200" y="1339229"/>
            <a:ext cx="8229600" cy="415498"/>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lang="en-US" sz="1600" dirty="0">
                <a:solidFill>
                  <a:srgbClr val="FFFFFF"/>
                </a:solidFill>
                <a:sym typeface="Bookman Old Style"/>
              </a:rPr>
              <a:t>Well Positioned to Capture Market Share Through Increased Demand</a:t>
            </a:r>
            <a:endParaRPr kumimoji="0" lang="en-US" sz="1600" b="0" i="0" u="none" strike="noStrike" kern="0" cap="none" spc="0" normalizeH="0" baseline="0" noProof="0" dirty="0">
              <a:ln>
                <a:noFill/>
              </a:ln>
              <a:solidFill>
                <a:srgbClr val="FFFFFF"/>
              </a:solidFill>
              <a:effectLst/>
              <a:uLnTx/>
              <a:uFillTx/>
              <a:latin typeface="Bookman Old Style"/>
              <a:sym typeface="Bookman Old Style"/>
            </a:endParaRPr>
          </a:p>
        </p:txBody>
      </p:sp>
      <p:sp>
        <p:nvSpPr>
          <p:cNvPr id="7" name="Shape 227">
            <a:extLst>
              <a:ext uri="{FF2B5EF4-FFF2-40B4-BE49-F238E27FC236}">
                <a16:creationId xmlns:a16="http://schemas.microsoft.com/office/drawing/2014/main" id="{C09CAD0A-261F-4DEB-BE17-C11551FD610D}"/>
              </a:ext>
            </a:extLst>
          </p:cNvPr>
          <p:cNvSpPr txBox="1"/>
          <p:nvPr/>
        </p:nvSpPr>
        <p:spPr>
          <a:xfrm>
            <a:off x="457200" y="2533772"/>
            <a:ext cx="8229600" cy="415498"/>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600" b="0" i="0" u="none" strike="noStrike" kern="0" cap="none" spc="0" normalizeH="0" baseline="0" noProof="0" dirty="0">
                <a:ln>
                  <a:noFill/>
                </a:ln>
                <a:solidFill>
                  <a:srgbClr val="FFFFFF"/>
                </a:solidFill>
                <a:effectLst/>
                <a:uLnTx/>
                <a:uFillTx/>
                <a:latin typeface="Bookman Old Style"/>
                <a:sym typeface="Bookman Old Style"/>
              </a:rPr>
              <a:t>Expanding Network to Encompass More Customer Offerings</a:t>
            </a:r>
          </a:p>
        </p:txBody>
      </p:sp>
      <p:sp>
        <p:nvSpPr>
          <p:cNvPr id="8" name="Shape 227">
            <a:extLst>
              <a:ext uri="{FF2B5EF4-FFF2-40B4-BE49-F238E27FC236}">
                <a16:creationId xmlns:a16="http://schemas.microsoft.com/office/drawing/2014/main" id="{647E73CD-7641-4F70-8AD7-C57EF9E05FB8}"/>
              </a:ext>
            </a:extLst>
          </p:cNvPr>
          <p:cNvSpPr txBox="1"/>
          <p:nvPr/>
        </p:nvSpPr>
        <p:spPr>
          <a:xfrm>
            <a:off x="457200" y="3728315"/>
            <a:ext cx="8229600" cy="415498"/>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600" b="0" i="0" u="none" strike="noStrike" kern="0" cap="none" spc="0" normalizeH="0" baseline="0" noProof="0" dirty="0">
                <a:ln>
                  <a:noFill/>
                </a:ln>
                <a:solidFill>
                  <a:srgbClr val="FFFFFF"/>
                </a:solidFill>
                <a:effectLst/>
                <a:uLnTx/>
                <a:uFillTx/>
                <a:latin typeface="Bookman Old Style"/>
                <a:sym typeface="Bookman Old Style"/>
              </a:rPr>
              <a:t>Cutting Costs to Increase Margins</a:t>
            </a:r>
          </a:p>
        </p:txBody>
      </p:sp>
      <p:sp>
        <p:nvSpPr>
          <p:cNvPr id="9" name="Shape 227">
            <a:extLst>
              <a:ext uri="{FF2B5EF4-FFF2-40B4-BE49-F238E27FC236}">
                <a16:creationId xmlns:a16="http://schemas.microsoft.com/office/drawing/2014/main" id="{88CC6DD8-4475-4967-B595-FD5D5FD27374}"/>
              </a:ext>
            </a:extLst>
          </p:cNvPr>
          <p:cNvSpPr txBox="1"/>
          <p:nvPr/>
        </p:nvSpPr>
        <p:spPr>
          <a:xfrm>
            <a:off x="457194" y="4922858"/>
            <a:ext cx="8229600" cy="415498"/>
          </a:xfrm>
          <a:prstGeom prst="rect">
            <a:avLst/>
          </a:prstGeom>
          <a:solidFill>
            <a:srgbClr val="003876"/>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600" b="0" i="0" u="none" strike="noStrike" kern="0" cap="none" spc="0" normalizeH="0" baseline="0" noProof="0" dirty="0">
                <a:ln>
                  <a:noFill/>
                </a:ln>
                <a:solidFill>
                  <a:srgbClr val="FFFFFF"/>
                </a:solidFill>
                <a:effectLst/>
                <a:uLnTx/>
                <a:uFillTx/>
                <a:latin typeface="Bookman Old Style"/>
                <a:sym typeface="Bookman Old Style"/>
              </a:rPr>
              <a:t>Strong Financials Guarantee Long Term Upswing</a:t>
            </a:r>
          </a:p>
        </p:txBody>
      </p:sp>
      <p:grpSp>
        <p:nvGrpSpPr>
          <p:cNvPr id="2" name="Group 1">
            <a:extLst>
              <a:ext uri="{FF2B5EF4-FFF2-40B4-BE49-F238E27FC236}">
                <a16:creationId xmlns:a16="http://schemas.microsoft.com/office/drawing/2014/main" id="{3C28EBF6-33A7-46BB-A74A-A9EF68DBBAF1}"/>
              </a:ext>
            </a:extLst>
          </p:cNvPr>
          <p:cNvGrpSpPr/>
          <p:nvPr/>
        </p:nvGrpSpPr>
        <p:grpSpPr>
          <a:xfrm>
            <a:off x="824214" y="1946652"/>
            <a:ext cx="7495571" cy="415498"/>
            <a:chOff x="1191237" y="1946652"/>
            <a:chExt cx="7495571" cy="415498"/>
          </a:xfrm>
        </p:grpSpPr>
        <p:sp>
          <p:nvSpPr>
            <p:cNvPr id="10" name="Shape 227">
              <a:extLst>
                <a:ext uri="{FF2B5EF4-FFF2-40B4-BE49-F238E27FC236}">
                  <a16:creationId xmlns:a16="http://schemas.microsoft.com/office/drawing/2014/main" id="{254D00B8-821D-4A15-BEC7-636B89DDA56C}"/>
                </a:ext>
              </a:extLst>
            </p:cNvPr>
            <p:cNvSpPr txBox="1"/>
            <p:nvPr/>
          </p:nvSpPr>
          <p:spPr>
            <a:xfrm>
              <a:off x="1191237" y="1946652"/>
              <a:ext cx="3070369" cy="415498"/>
            </a:xfrm>
            <a:prstGeom prst="rect">
              <a:avLst/>
            </a:prstGeom>
            <a:solidFill>
              <a:srgbClr val="61AADF"/>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600" b="0" i="0" u="none" strike="noStrike" kern="0" cap="none" spc="0" normalizeH="0" baseline="0" noProof="0" dirty="0">
                  <a:ln>
                    <a:noFill/>
                  </a:ln>
                  <a:solidFill>
                    <a:srgbClr val="FFFFFF"/>
                  </a:solidFill>
                  <a:effectLst/>
                  <a:uLnTx/>
                  <a:uFillTx/>
                  <a:latin typeface="Bookman Old Style"/>
                  <a:sym typeface="Bookman Old Style"/>
                </a:rPr>
                <a:t>Domestic</a:t>
              </a:r>
            </a:p>
          </p:txBody>
        </p:sp>
        <p:sp>
          <p:nvSpPr>
            <p:cNvPr id="11" name="Shape 227">
              <a:extLst>
                <a:ext uri="{FF2B5EF4-FFF2-40B4-BE49-F238E27FC236}">
                  <a16:creationId xmlns:a16="http://schemas.microsoft.com/office/drawing/2014/main" id="{4172A1DE-2AC5-4098-8295-5F30BC937F66}"/>
                </a:ext>
              </a:extLst>
            </p:cNvPr>
            <p:cNvSpPr txBox="1"/>
            <p:nvPr/>
          </p:nvSpPr>
          <p:spPr>
            <a:xfrm>
              <a:off x="5616439" y="1946652"/>
              <a:ext cx="3070369" cy="415498"/>
            </a:xfrm>
            <a:prstGeom prst="rect">
              <a:avLst/>
            </a:prstGeom>
            <a:solidFill>
              <a:srgbClr val="61AADF"/>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600" b="0" i="0" u="none" strike="noStrike" kern="0" cap="none" spc="0" normalizeH="0" baseline="0" noProof="0" dirty="0">
                  <a:ln>
                    <a:noFill/>
                  </a:ln>
                  <a:solidFill>
                    <a:srgbClr val="FFFFFF"/>
                  </a:solidFill>
                  <a:effectLst/>
                  <a:uLnTx/>
                  <a:uFillTx/>
                  <a:latin typeface="Bookman Old Style"/>
                  <a:sym typeface="Bookman Old Style"/>
                </a:rPr>
                <a:t>LATAM (Latin America)</a:t>
              </a:r>
            </a:p>
          </p:txBody>
        </p:sp>
      </p:grpSp>
    </p:spTree>
    <p:extLst>
      <p:ext uri="{BB962C8B-B14F-4D97-AF65-F5344CB8AC3E}">
        <p14:creationId xmlns:p14="http://schemas.microsoft.com/office/powerpoint/2010/main" val="14312097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2.24"/>
  <p:tag name="PPTVERSION" val="16"/>
  <p:tag name="TPOS" val="2"/>
</p:tagLst>
</file>

<file path=ppt/theme/theme1.xml><?xml version="1.0" encoding="utf-8"?>
<a:theme xmlns:a="http://schemas.openxmlformats.org/drawingml/2006/main"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49949</TotalTime>
  <Words>2740</Words>
  <Application>Microsoft Office PowerPoint</Application>
  <PresentationFormat>On-screen Show (4:3)</PresentationFormat>
  <Paragraphs>301</Paragraphs>
  <Slides>22</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Bookman Old Style</vt:lpstr>
      <vt:lpstr>Calibri</vt:lpstr>
      <vt:lpstr>Calibri Light</vt:lpstr>
      <vt:lpstr>Noto Sans Symbols</vt:lpstr>
      <vt:lpstr>Wingdings 3</vt:lpstr>
      <vt:lpstr>Origin</vt:lpstr>
      <vt:lpstr>Custom Design</vt:lpstr>
      <vt:lpstr>Current: $19.12 Target: $25.40 (+33%)  Time Horizon: 12-18 Months</vt:lpstr>
      <vt:lpstr>Company Overview</vt:lpstr>
      <vt:lpstr>Financial Overview</vt:lpstr>
      <vt:lpstr>Industry Overview</vt:lpstr>
      <vt:lpstr>Investment Thesis</vt:lpstr>
      <vt:lpstr>Investment Rationale</vt:lpstr>
      <vt:lpstr>Investment Rationale</vt:lpstr>
      <vt:lpstr>Investment Rationale</vt:lpstr>
      <vt:lpstr>Investment Thesis</vt:lpstr>
      <vt:lpstr>Portfolio Placement</vt:lpstr>
      <vt:lpstr>Competitive Landscape</vt:lpstr>
      <vt:lpstr>Public Comparables </vt:lpstr>
      <vt:lpstr>DCF</vt:lpstr>
      <vt:lpstr>DCF Output</vt:lpstr>
      <vt:lpstr>Potential Risks</vt:lpstr>
      <vt:lpstr> </vt:lpstr>
      <vt:lpstr> </vt:lpstr>
      <vt:lpstr>Appendix</vt:lpstr>
      <vt:lpstr>Appendix</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$95.00  Target: $126.00 Time Horizon: 12-18 Months</dc:title>
  <dc:creator>Michael Betancur</dc:creator>
  <cp:lastModifiedBy>Ray Hatton</cp:lastModifiedBy>
  <cp:revision>1300</cp:revision>
  <dcterms:modified xsi:type="dcterms:W3CDTF">2021-03-04T06:48:09Z</dcterms:modified>
</cp:coreProperties>
</file>