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>
        <p:scale>
          <a:sx n="100" d="100"/>
          <a:sy n="100" d="100"/>
        </p:scale>
        <p:origin x="62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C99-442C-D1CD-C06B-37540D5A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7534-BD5C-E22C-3D5E-9C11266F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2CDC-BB80-E518-B87E-FCA55C2D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6D7A-9223-3DE6-6013-73361F48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4C80-365B-F709-1992-8DE30F3F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3807-64DA-12E7-2D43-20EB935F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09C9-61F3-D69A-C97B-568A32F3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3E3-7061-DD5B-99DC-0633B157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E1D-19E5-7F1D-0793-F75DA236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067B-6197-FA8C-69EC-1EB6A1CA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9CC60-1B55-BF23-5741-CE99CF40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99601-E9FC-53C9-A51C-8E69883F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7507-D2B3-0BBA-7E1B-04324510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25D9-600F-17A2-441C-5BD3B4EA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A0E4-7ADF-4C9E-7444-E6F0267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47C-CA68-4D95-F6AC-D3650027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8768-A84B-1A88-F1B6-A6AB7DE8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2297-5DDE-7F9D-F1C5-6770104E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243C-6C3C-69CC-0A18-3B46665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6C9C-D8B0-3EAF-ABAE-69F3D7AE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43C-014C-8940-4004-B204A710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A37-CA71-68B8-A470-3E3EEDB1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3090-3DA6-4B47-D1D5-BBCEF8AB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71AD-77E5-EAA1-3B88-09F5D409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B4FE-3AAC-5CAD-8D42-459CA10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2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A74-E713-FDC3-96D1-0E87403F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463B-0FCC-8D11-FC10-12D48D0FC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11D56-C6C6-910D-8AA5-26836154A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F5A8-EDAB-918D-3A46-29956E1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570C-69D6-4DFA-AA88-F2442F1A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59B9F-5C19-B317-5A10-5896CD3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C469-BCE4-2C73-7873-816A66C0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47B1-CB9B-9028-40E2-5EEB21F4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3E9D0-369E-BBC7-005C-19813A3B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67A6F-3849-C265-A0D3-07B2519D9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8F87A-2BA9-FB5F-39CB-BC0779CC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7A1DD-CC8C-7D2C-ECA2-3BE76C11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EB26F-9689-EDF0-31A9-BF84097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20ABA-32B3-489C-746C-B8BFA272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E0F5-EBF3-863B-CB6A-0A2CF5E4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A4E3B-41B8-AE04-DBDE-840EBCBF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75298-754E-1608-21F8-46799391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7E91F-E25A-21DA-734B-CB3E4021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35D0-9E47-07F6-7FC9-31BF6D84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C669E-3A2F-C0A3-6D0B-3A117AC9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25E10-F8A8-FA59-635A-5DBEA22B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E983-A341-A84A-6B63-B37EA402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7BF-F5DB-67E0-E209-50A08513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AA41-1D35-4D88-F287-9DC62A76A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2CD66-870E-AAAC-A85E-A1A8968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49B4-A6BB-FCCA-BC0E-12D7B0F4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9CDC-01A2-7211-965C-48F5A8D0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36C3-62DC-572B-5B86-5F9973B0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8D002-8247-46EB-4958-B78F1C95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AE5ED-46C1-6471-8FB7-DB5E49953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BC40-A8F5-0D2D-9E04-0DC08FDF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5A0D-0E6C-2E08-1824-90DCA22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BF31-6CF8-72F2-D41F-B7DA9BC6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C1C62-15A3-DECE-A030-98A57052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EF2C-2130-ED89-839E-D18F1A00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3DC5-CBF2-FC0E-7ACF-5E809F8A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E38C2-C960-49F7-B0E5-64351E9F756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2E88-AABE-35EF-A30D-5D5BC89EC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BD56-77F2-AB81-A670-73293216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3680F-6D28-477F-8242-D5884EEC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4788-479D-075E-3D87-CA3FF0315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97"/>
            <a:ext cx="9144000" cy="2387600"/>
          </a:xfrm>
        </p:spPr>
        <p:txBody>
          <a:bodyPr/>
          <a:lstStyle/>
          <a:p>
            <a:r>
              <a:rPr lang="en-US" dirty="0"/>
              <a:t>Let’s Start Data Collection!!</a:t>
            </a:r>
          </a:p>
        </p:txBody>
      </p:sp>
      <p:pic>
        <p:nvPicPr>
          <p:cNvPr id="1026" name="Picture 2" descr="Im Ready GIFs | Tenor">
            <a:extLst>
              <a:ext uri="{FF2B5EF4-FFF2-40B4-BE49-F238E27FC236}">
                <a16:creationId xmlns:a16="http://schemas.microsoft.com/office/drawing/2014/main" id="{B09AC986-22A2-B0F0-7009-5A7B6F51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26" y="2777115"/>
            <a:ext cx="4829348" cy="362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66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DF11-7EE7-AF3C-185D-8FAA276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301B-CC1E-457A-58CF-34D6B372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8D04C-61EA-2FFF-514C-5B0A146A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8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74D8-73A4-F677-6DB2-F3B1F193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453-15BB-1123-06ED-E7E5094E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046B2-A816-4B71-5DB0-0048ABAA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8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8935-9722-722A-256F-36A9C615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2F3E-B7F3-0EF4-81F2-0E4D1766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5F393-46CA-E893-3E99-897A85FA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B791-ACC9-254B-072B-3E3E733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97939B-013C-7CA7-70FB-48DA35CD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EA045-8CD8-53C7-3E0B-23E37119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B416F-51F0-7829-316A-82403B99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70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8838E1-EDFB-702A-819D-3BC9464E1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8604-2C0B-2B2F-D85D-6D22B843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7167-65E6-453A-9F09-D61CCEF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0E22-23F2-8326-3B2E-8915174A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98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5E4E-BBC4-8A14-5077-FAA0BA83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B3B-FB61-FD0E-9899-06E70557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C18B-D581-7E8F-E744-2C280864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2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544C-C5AA-9966-E1EF-33A517C0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252E-E7E6-892D-8B46-8BC4DFD5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4B10B-E7B8-EEB9-4116-62A4D0981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7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BC04-6032-87CF-52F7-8C0317D6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9BF3-6CD6-48BE-0E2E-50C973A6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E1B62-4B77-4AA4-30D5-EF682B1A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7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C4E49-6CC7-67BB-0601-005AF7D88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100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FB0227-6EEF-0A1E-AF82-A017A28B0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9207-8371-5B42-231A-A6F0EE89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9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How do ITDs, ILDs and magnified ILDs support cortical processing of competing, spatially-separated </a:t>
            </a:r>
          </a:p>
          <a:p>
            <a:pPr marL="0" indent="0" algn="ctr">
              <a:buNone/>
            </a:pPr>
            <a:r>
              <a:rPr lang="en-US" sz="4800" dirty="0"/>
              <a:t>sound streams?</a:t>
            </a:r>
          </a:p>
        </p:txBody>
      </p:sp>
    </p:spTree>
    <p:extLst>
      <p:ext uri="{BB962C8B-B14F-4D97-AF65-F5344CB8AC3E}">
        <p14:creationId xmlns:p14="http://schemas.microsoft.com/office/powerpoint/2010/main" val="1712156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B8F-1BC6-403A-682E-BFCAD4BF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D198-56A0-3C88-3055-184480D3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FC734-9257-CD2A-5E5D-88DF1D96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6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B4B1-6CFC-12C0-4D5B-D1542359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2B2F-4D94-D52D-E892-6EA31DF9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27FA-477B-471D-F783-C450FF45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3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F48-559B-5E79-1EBE-312E4DA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0656-A392-C38F-ADEC-C18A32861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2C137-A57C-6BC5-4983-09EE66BB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05BD-6BFA-16A1-2091-EF57801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9F8D-C564-1F06-FD99-A1617834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9AF4-4A47-32BB-99C7-5A2A82AC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3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095-1FB6-3ADB-4A3D-F1B6506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7903-0D08-DDF3-1082-C1DDB439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https://www.frontiersin.org/journals/human-neuroscience/articles/10.3389/fnhum.2015.00355/full</a:t>
            </a:r>
          </a:p>
        </p:txBody>
      </p:sp>
    </p:spTree>
    <p:extLst>
      <p:ext uri="{BB962C8B-B14F-4D97-AF65-F5344CB8AC3E}">
        <p14:creationId xmlns:p14="http://schemas.microsoft.com/office/powerpoint/2010/main" val="332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8A0-6BFE-AA6F-C4ED-B416EF53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we’re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6835-B2CE-1EF2-E531-DC471FCE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4"/>
            <a:ext cx="10515600" cy="5164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Behavior (d’)</a:t>
            </a:r>
          </a:p>
          <a:p>
            <a:pPr lvl="1"/>
            <a:r>
              <a:rPr lang="en-US" dirty="0"/>
              <a:t>500 us ITD &gt; 50 us ITD</a:t>
            </a:r>
          </a:p>
          <a:p>
            <a:pPr lvl="1"/>
            <a:r>
              <a:rPr lang="en-US" dirty="0"/>
              <a:t>5 degree Magnified &gt; 5 degree Natural</a:t>
            </a:r>
          </a:p>
          <a:p>
            <a:pPr lvl="1"/>
            <a:r>
              <a:rPr lang="en-US" dirty="0"/>
              <a:t>NH subjects plateau after ~10-15 degrees natural ILDs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fNIRS (mean </a:t>
            </a:r>
            <a:r>
              <a:rPr lang="en-US" dirty="0" err="1"/>
              <a:t>HbO</a:t>
            </a:r>
            <a:r>
              <a:rPr lang="en-US" dirty="0"/>
              <a:t> &amp; GLM beta show same pattern), n = 9</a:t>
            </a:r>
          </a:p>
          <a:p>
            <a:pPr lvl="1"/>
            <a:r>
              <a:rPr lang="en-US" dirty="0"/>
              <a:t>500 us ITD &gt; 50 us ITD</a:t>
            </a:r>
          </a:p>
          <a:p>
            <a:pPr lvl="1"/>
            <a:r>
              <a:rPr lang="en-US" dirty="0"/>
              <a:t>No diff. between 5 &amp; 5 mag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EEG, n = 6</a:t>
            </a:r>
          </a:p>
          <a:p>
            <a:pPr lvl="1"/>
            <a:r>
              <a:rPr lang="en-US" dirty="0"/>
              <a:t>For leading syllable, N1 Bash &gt; N1 Non-Bash</a:t>
            </a:r>
          </a:p>
          <a:p>
            <a:pPr lvl="1"/>
            <a:r>
              <a:rPr lang="en-US" dirty="0"/>
              <a:t>For lagging syllable, N1 target Bash &gt; N1 {masker bash, non-bash}</a:t>
            </a:r>
          </a:p>
          <a:p>
            <a:pPr lvl="1"/>
            <a:r>
              <a:rPr lang="en-US" dirty="0"/>
              <a:t>Possible P3 effects</a:t>
            </a:r>
          </a:p>
        </p:txBody>
      </p:sp>
    </p:spTree>
    <p:extLst>
      <p:ext uri="{BB962C8B-B14F-4D97-AF65-F5344CB8AC3E}">
        <p14:creationId xmlns:p14="http://schemas.microsoft.com/office/powerpoint/2010/main" val="42012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6420-410D-01E1-BCEA-9662EF4B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measure 3 different populations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A516-CF1A-35A6-4E2A-C32B862F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Young, NH Listeners (n = 40)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Aim 1 </a:t>
            </a:r>
            <a:r>
              <a:rPr lang="en-US" dirty="0">
                <a:sym typeface="Wingdings" panose="05000000000000000000" pitchFamily="2" charset="2"/>
              </a:rPr>
              <a:t> Combined fNIRS/EEG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BiCI</a:t>
            </a:r>
            <a:r>
              <a:rPr lang="en-US" dirty="0">
                <a:sym typeface="Wingdings" panose="05000000000000000000" pitchFamily="2" charset="2"/>
              </a:rPr>
              <a:t> Users (n = 20)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Aim 2  Dense PFC fNIRS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NH age-match listeners to </a:t>
            </a:r>
            <a:r>
              <a:rPr lang="en-US" dirty="0" err="1">
                <a:sym typeface="Wingdings" panose="05000000000000000000" pitchFamily="2" charset="2"/>
              </a:rPr>
              <a:t>BiCI</a:t>
            </a:r>
            <a:r>
              <a:rPr lang="en-US" dirty="0">
                <a:sym typeface="Wingdings" panose="05000000000000000000" pitchFamily="2" charset="2"/>
              </a:rPr>
              <a:t> Users (n = 20)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>
                <a:sym typeface="Wingdings" panose="05000000000000000000" pitchFamily="2" charset="2"/>
              </a:rPr>
              <a:t>Aim 2  Dense PFC fNIRS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0801-35E7-4095-5D59-84C9B692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78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Today is the day we decide on conditions</a:t>
            </a:r>
            <a:br>
              <a:rPr lang="en-US" dirty="0"/>
            </a:br>
            <a:r>
              <a:rPr lang="en-US" sz="2800" dirty="0"/>
              <a:t>(4 conditions gets us good SNR for all measures)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DE25-883C-1C4A-FC4D-C32681C46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42271"/>
              </p:ext>
            </p:extLst>
          </p:nvPr>
        </p:nvGraphicFramePr>
        <p:xfrm>
          <a:off x="487681" y="2375746"/>
          <a:ext cx="4511040" cy="3080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29043152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18811067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14956104"/>
                    </a:ext>
                  </a:extLst>
                </a:gridCol>
              </a:tblGrid>
              <a:tr h="1026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05958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Small</a:t>
                      </a:r>
                    </a:p>
                    <a:p>
                      <a:pPr algn="ctr"/>
                      <a:r>
                        <a:rPr lang="en-US" b="1" dirty="0"/>
                        <a:t>(5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79411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Large</a:t>
                      </a:r>
                    </a:p>
                    <a:p>
                      <a:pPr algn="ctr"/>
                      <a:r>
                        <a:rPr lang="en-US" b="1" dirty="0"/>
                        <a:t>(15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93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AF69E-08BC-4FFA-FE3D-31271941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4590"/>
              </p:ext>
            </p:extLst>
          </p:nvPr>
        </p:nvGraphicFramePr>
        <p:xfrm>
          <a:off x="7117081" y="2308456"/>
          <a:ext cx="4511040" cy="3080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290431529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618811067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14956104"/>
                    </a:ext>
                  </a:extLst>
                </a:gridCol>
              </a:tblGrid>
              <a:tr h="10267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Natural</a:t>
                      </a:r>
                    </a:p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Magnified</a:t>
                      </a:r>
                    </a:p>
                    <a:p>
                      <a:pPr algn="ctr"/>
                      <a:r>
                        <a:rPr lang="en-US" dirty="0"/>
                        <a:t>ILDs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05958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Small</a:t>
                      </a:r>
                    </a:p>
                    <a:p>
                      <a:pPr algn="ctr"/>
                      <a:r>
                        <a:rPr lang="en-US" b="1" dirty="0"/>
                        <a:t>(5 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79411"/>
                  </a:ext>
                </a:extLst>
              </a:tr>
              <a:tr h="10267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Large</a:t>
                      </a:r>
                    </a:p>
                    <a:p>
                      <a:pPr algn="ctr"/>
                      <a:r>
                        <a:rPr lang="en-US" b="1"/>
                        <a:t>(15 </a:t>
                      </a:r>
                      <a:r>
                        <a:rPr lang="en-US" b="1" dirty="0"/>
                        <a:t>degrees)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93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25A5F6-CDBB-19AD-E31D-A6701FCCA2A4}"/>
              </a:ext>
            </a:extLst>
          </p:cNvPr>
          <p:cNvSpPr txBox="1"/>
          <p:nvPr/>
        </p:nvSpPr>
        <p:spPr>
          <a:xfrm>
            <a:off x="640080" y="1325563"/>
            <a:ext cx="435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Young, NH </a:t>
            </a:r>
          </a:p>
          <a:p>
            <a:pPr algn="ctr"/>
            <a:r>
              <a:rPr lang="en-US" sz="2800" dirty="0"/>
              <a:t>(Combined fNIRS/EEG)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59571-A733-0BB7-BC0B-446EF552C451}"/>
              </a:ext>
            </a:extLst>
          </p:cNvPr>
          <p:cNvSpPr txBox="1"/>
          <p:nvPr/>
        </p:nvSpPr>
        <p:spPr>
          <a:xfrm>
            <a:off x="7193281" y="1213110"/>
            <a:ext cx="4358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BiCI</a:t>
            </a:r>
            <a:r>
              <a:rPr lang="en-US" sz="2800" dirty="0"/>
              <a:t>, NH age match</a:t>
            </a:r>
          </a:p>
          <a:p>
            <a:pPr algn="ctr"/>
            <a:r>
              <a:rPr lang="en-US" sz="2800" dirty="0"/>
              <a:t>(Dense PFC fNIRS)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CB4E1-8E30-2A14-57EF-BDA198AECD95}"/>
              </a:ext>
            </a:extLst>
          </p:cNvPr>
          <p:cNvSpPr txBox="1"/>
          <p:nvPr/>
        </p:nvSpPr>
        <p:spPr>
          <a:xfrm>
            <a:off x="487681" y="5633277"/>
            <a:ext cx="1135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Which large azimuth? Match to 500 us ITDs (i.e. very large)?</a:t>
            </a:r>
          </a:p>
          <a:p>
            <a:pPr algn="ctr"/>
            <a:r>
              <a:rPr lang="en-US" sz="3200" dirty="0"/>
              <a:t>10 degrees to possible see differences with Mag?</a:t>
            </a:r>
          </a:p>
        </p:txBody>
      </p:sp>
    </p:spTree>
    <p:extLst>
      <p:ext uri="{BB962C8B-B14F-4D97-AF65-F5344CB8AC3E}">
        <p14:creationId xmlns:p14="http://schemas.microsoft.com/office/powerpoint/2010/main" val="21558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46464-FC5B-0817-5EBC-9DC85466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4284"/>
            <a:ext cx="9116697" cy="6849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D4296-3526-F903-AA93-6C55A3DB9329}"/>
              </a:ext>
            </a:extLst>
          </p:cNvPr>
          <p:cNvSpPr txBox="1"/>
          <p:nvPr/>
        </p:nvSpPr>
        <p:spPr>
          <a:xfrm rot="16200000">
            <a:off x="607665" y="2555702"/>
            <a:ext cx="1859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ITD (us)</a:t>
            </a:r>
          </a:p>
        </p:txBody>
      </p:sp>
    </p:spTree>
    <p:extLst>
      <p:ext uri="{BB962C8B-B14F-4D97-AF65-F5344CB8AC3E}">
        <p14:creationId xmlns:p14="http://schemas.microsoft.com/office/powerpoint/2010/main" val="78801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488B-B3A0-60A4-F553-1949353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011"/>
          </a:xfrm>
        </p:spPr>
        <p:txBody>
          <a:bodyPr>
            <a:normAutofit fontScale="90000"/>
          </a:bodyPr>
          <a:lstStyle/>
          <a:p>
            <a:r>
              <a:rPr lang="en-US" dirty="0"/>
              <a:t>fNIRS Montages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1475B-A6C4-E8F0-C835-704AE3E1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4" y="1965368"/>
            <a:ext cx="4775540" cy="429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A43B8-ECE9-289D-CFA1-C02C78C1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82" y="2018470"/>
            <a:ext cx="4731754" cy="4244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274AF-0109-1FB3-79AB-97F36CCF73C5}"/>
              </a:ext>
            </a:extLst>
          </p:cNvPr>
          <p:cNvSpPr txBox="1"/>
          <p:nvPr/>
        </p:nvSpPr>
        <p:spPr>
          <a:xfrm>
            <a:off x="1861057" y="1291586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fNIRS/EEG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19FC4-D88A-69EC-A17E-8E05140A94CE}"/>
              </a:ext>
            </a:extLst>
          </p:cNvPr>
          <p:cNvSpPr txBox="1"/>
          <p:nvPr/>
        </p:nvSpPr>
        <p:spPr>
          <a:xfrm>
            <a:off x="7510682" y="1291586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Dense PFC</a:t>
            </a:r>
          </a:p>
        </p:txBody>
      </p:sp>
    </p:spTree>
    <p:extLst>
      <p:ext uri="{BB962C8B-B14F-4D97-AF65-F5344CB8AC3E}">
        <p14:creationId xmlns:p14="http://schemas.microsoft.com/office/powerpoint/2010/main" val="13818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8473-EF0F-F22F-D47B-ACA289EA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Press Mini-Task 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3637-B26B-CE78-5727-DB83C0F4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10-minute blocks</a:t>
            </a:r>
          </a:p>
          <a:p>
            <a:r>
              <a:rPr lang="en-US" dirty="0"/>
              <a:t>Only fixation cross (no audio/visual stim)</a:t>
            </a:r>
          </a:p>
          <a:p>
            <a:r>
              <a:rPr lang="en-US" dirty="0"/>
              <a:t>Click randomly throughout, leaving at least 1 second between clicks</a:t>
            </a:r>
          </a:p>
          <a:p>
            <a:r>
              <a:rPr lang="en-US" dirty="0"/>
              <a:t>N = 2 lab members (Sub 1 is me)</a:t>
            </a:r>
          </a:p>
        </p:txBody>
      </p:sp>
    </p:spTree>
    <p:extLst>
      <p:ext uri="{BB962C8B-B14F-4D97-AF65-F5344CB8AC3E}">
        <p14:creationId xmlns:p14="http://schemas.microsoft.com/office/powerpoint/2010/main" val="129644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72E52-0744-4333-3C92-A7902F21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600 presses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D6A21B-2FD6-662D-74E2-A08CDC8C4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337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 Theme</vt:lpstr>
      <vt:lpstr>Let’s Start Data Collection!!</vt:lpstr>
      <vt:lpstr>PowerPoint Presentation</vt:lpstr>
      <vt:lpstr>Where we’re at</vt:lpstr>
      <vt:lpstr>We will measure 3 different populations</vt:lpstr>
      <vt:lpstr>Today is the day we decide on conditions (4 conditions gets us good SNR for all measures)</vt:lpstr>
      <vt:lpstr>PowerPoint Presentation</vt:lpstr>
      <vt:lpstr>fNIRS Montages</vt:lpstr>
      <vt:lpstr>Button Press Mini-Task Pilot</vt:lpstr>
      <vt:lpstr>600 presses</vt:lpstr>
      <vt:lpstr>PowerPoint Presentation</vt:lpstr>
      <vt:lpstr>PowerPoint Presentation</vt:lpstr>
      <vt:lpstr>PowerPoint Presentation</vt:lpstr>
      <vt:lpstr>PowerPoint Presentation</vt:lpstr>
      <vt:lpstr>First 70 presses</vt:lpstr>
      <vt:lpstr>PowerPoint Presentation</vt:lpstr>
      <vt:lpstr>PowerPoint Presentation</vt:lpstr>
      <vt:lpstr>PowerPoint Presentation</vt:lpstr>
      <vt:lpstr>PowerPoint Presentation</vt:lpstr>
      <vt:lpstr>Random 100 presses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16</cp:revision>
  <dcterms:created xsi:type="dcterms:W3CDTF">2025-01-10T15:44:41Z</dcterms:created>
  <dcterms:modified xsi:type="dcterms:W3CDTF">2025-01-15T19:18:13Z</dcterms:modified>
</cp:coreProperties>
</file>