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Lst>
  <p:sldSz cy="7772400" cx="1005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10584" y="685800"/>
            <a:ext cx="4437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210584" y="685800"/>
            <a:ext cx="4437300"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27cb5dd873_0_4:notes"/>
          <p:cNvSpPr/>
          <p:nvPr>
            <p:ph idx="2" type="sldImg"/>
          </p:nvPr>
        </p:nvSpPr>
        <p:spPr>
          <a:xfrm>
            <a:off x="1210584" y="685800"/>
            <a:ext cx="4437300" cy="3429000"/>
          </a:xfrm>
          <a:custGeom>
            <a:pathLst>
              <a:path extrusionOk="0" h="120000" w="120000">
                <a:moveTo>
                  <a:pt x="0" y="0"/>
                </a:moveTo>
                <a:lnTo>
                  <a:pt x="120000" y="0"/>
                </a:lnTo>
                <a:lnTo>
                  <a:pt x="120000" y="120000"/>
                </a:lnTo>
                <a:lnTo>
                  <a:pt x="0" y="120000"/>
                </a:lnTo>
                <a:close/>
              </a:path>
            </a:pathLst>
          </a:custGeom>
        </p:spPr>
      </p:sp>
      <p:sp>
        <p:nvSpPr>
          <p:cNvPr id="58" name="Google Shape;58;g27cb5dd87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2879" y="1125136"/>
            <a:ext cx="9372900" cy="31017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42870" y="4282678"/>
            <a:ext cx="9372900" cy="1197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9319704" y="7046639"/>
            <a:ext cx="603600" cy="594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2870" y="1671478"/>
            <a:ext cx="9372900" cy="29670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42870" y="4763362"/>
            <a:ext cx="9372900" cy="1965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9319704" y="7046639"/>
            <a:ext cx="603600" cy="594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319704" y="7046639"/>
            <a:ext cx="603600" cy="594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2870" y="3250173"/>
            <a:ext cx="9372900" cy="127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9319704" y="7046639"/>
            <a:ext cx="603600" cy="594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2870" y="672482"/>
            <a:ext cx="9372900" cy="865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42870" y="1741518"/>
            <a:ext cx="9372900" cy="516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9319704" y="7046639"/>
            <a:ext cx="603600" cy="594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2870" y="672482"/>
            <a:ext cx="9372900" cy="865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42870" y="1741518"/>
            <a:ext cx="4399800" cy="516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5315640" y="1741518"/>
            <a:ext cx="4399800" cy="516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9319704" y="7046639"/>
            <a:ext cx="603600" cy="594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2870" y="672482"/>
            <a:ext cx="9372900" cy="865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9319704" y="7046639"/>
            <a:ext cx="603600" cy="594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2870" y="839573"/>
            <a:ext cx="3088800" cy="11418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42870" y="2099840"/>
            <a:ext cx="3088800" cy="48045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9319704" y="7046639"/>
            <a:ext cx="603600" cy="594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39275" y="680227"/>
            <a:ext cx="7004400" cy="6181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9319704" y="7046639"/>
            <a:ext cx="603600" cy="594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29200" y="-189"/>
            <a:ext cx="5029200" cy="7772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92050" y="1863464"/>
            <a:ext cx="4449600" cy="2239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92050" y="4235758"/>
            <a:ext cx="4449600" cy="1866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5433450" y="1094158"/>
            <a:ext cx="4220400" cy="5583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9319704" y="7046639"/>
            <a:ext cx="603600" cy="594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42870" y="6392869"/>
            <a:ext cx="6598800" cy="9144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9319704" y="7046639"/>
            <a:ext cx="603600" cy="594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72482"/>
            <a:ext cx="9372900" cy="865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42870" y="1741518"/>
            <a:ext cx="9372900" cy="516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9319704" y="7046639"/>
            <a:ext cx="603600" cy="5949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0" y="0"/>
            <a:ext cx="4776300" cy="7772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800">
                <a:solidFill>
                  <a:schemeClr val="dk1"/>
                </a:solidFill>
              </a:rPr>
              <a:t>Python Basics</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 Basic Definitions</a:t>
            </a:r>
            <a:endParaRPr sz="800">
              <a:solidFill>
                <a:schemeClr val="dk1"/>
              </a:solidFill>
            </a:endParaRPr>
          </a:p>
          <a:p>
            <a:pPr indent="-279400" lvl="1" marL="914400" rtl="0">
              <a:spcBef>
                <a:spcPts val="0"/>
              </a:spcBef>
              <a:spcAft>
                <a:spcPts val="0"/>
              </a:spcAft>
              <a:buClr>
                <a:schemeClr val="dk1"/>
              </a:buClr>
              <a:buSzPts val="800"/>
              <a:buChar char="◆"/>
            </a:pPr>
            <a:r>
              <a:rPr b="1" lang="en" sz="800">
                <a:solidFill>
                  <a:schemeClr val="dk1"/>
                </a:solidFill>
              </a:rPr>
              <a:t>Executive Bugs:</a:t>
            </a:r>
            <a:r>
              <a:rPr lang="en" sz="800">
                <a:solidFill>
                  <a:schemeClr val="dk1"/>
                </a:solidFill>
              </a:rPr>
              <a:t> executing, can’t legally carry out one of our instructions</a:t>
            </a:r>
            <a:endParaRPr sz="800">
              <a:solidFill>
                <a:schemeClr val="dk1"/>
              </a:solidFill>
            </a:endParaRPr>
          </a:p>
          <a:p>
            <a:pPr indent="-279400" lvl="1" marL="914400" rtl="0">
              <a:spcBef>
                <a:spcPts val="0"/>
              </a:spcBef>
              <a:spcAft>
                <a:spcPts val="0"/>
              </a:spcAft>
              <a:buClr>
                <a:schemeClr val="dk1"/>
              </a:buClr>
              <a:buSzPts val="800"/>
              <a:buChar char="◆"/>
            </a:pPr>
            <a:r>
              <a:rPr b="1" lang="en" sz="800">
                <a:solidFill>
                  <a:schemeClr val="dk1"/>
                </a:solidFill>
              </a:rPr>
              <a:t>Intent bug:</a:t>
            </a:r>
            <a:r>
              <a:rPr lang="en" sz="800">
                <a:solidFill>
                  <a:schemeClr val="dk1"/>
                </a:solidFill>
              </a:rPr>
              <a:t> program executes but doesn’t return the expected results</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Iterations and Functions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While loop</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While test_expression:</a:t>
            </a:r>
            <a:endParaRPr sz="800">
              <a:solidFill>
                <a:schemeClr val="dk1"/>
              </a:solidFill>
            </a:endParaRPr>
          </a:p>
          <a:p>
            <a:pPr indent="0" lvl="0" marL="1371600" rtl="0">
              <a:spcBef>
                <a:spcPts val="0"/>
              </a:spcBef>
              <a:spcAft>
                <a:spcPts val="0"/>
              </a:spcAft>
              <a:buNone/>
            </a:pPr>
            <a:r>
              <a:rPr lang="en" sz="800">
                <a:solidFill>
                  <a:schemeClr val="dk1"/>
                </a:solidFill>
              </a:rPr>
              <a:t>	spam=0</a:t>
            </a:r>
            <a:endParaRPr sz="800">
              <a:solidFill>
                <a:schemeClr val="dk1"/>
              </a:solidFill>
            </a:endParaRPr>
          </a:p>
          <a:p>
            <a:pPr indent="0" lvl="0" marL="1371600" rtl="0">
              <a:spcBef>
                <a:spcPts val="0"/>
              </a:spcBef>
              <a:spcAft>
                <a:spcPts val="0"/>
              </a:spcAft>
              <a:buNone/>
            </a:pPr>
            <a:r>
              <a:rPr lang="en" sz="800">
                <a:solidFill>
                  <a:schemeClr val="dk1"/>
                </a:solidFill>
              </a:rPr>
              <a:t>	While spam&lt;5:</a:t>
            </a:r>
            <a:endParaRPr sz="800">
              <a:solidFill>
                <a:schemeClr val="dk1"/>
              </a:solidFill>
            </a:endParaRPr>
          </a:p>
          <a:p>
            <a:pPr indent="0" lvl="0" marL="1371600" rtl="0">
              <a:spcBef>
                <a:spcPts val="0"/>
              </a:spcBef>
              <a:spcAft>
                <a:spcPts val="0"/>
              </a:spcAft>
              <a:buNone/>
            </a:pPr>
            <a:r>
              <a:rPr lang="en" sz="800">
                <a:solidFill>
                  <a:schemeClr val="dk1"/>
                </a:solidFill>
              </a:rPr>
              <a:t>		print(“Hi”)</a:t>
            </a:r>
            <a:endParaRPr sz="800">
              <a:solidFill>
                <a:schemeClr val="dk1"/>
              </a:solidFill>
            </a:endParaRPr>
          </a:p>
          <a:p>
            <a:pPr indent="0" lvl="0" marL="1371600" rtl="0">
              <a:spcBef>
                <a:spcPts val="0"/>
              </a:spcBef>
              <a:spcAft>
                <a:spcPts val="0"/>
              </a:spcAft>
              <a:buNone/>
            </a:pPr>
            <a:r>
              <a:rPr lang="en" sz="800">
                <a:solidFill>
                  <a:schemeClr val="dk1"/>
                </a:solidFill>
              </a:rPr>
              <a:t>		spam=spam+1</a:t>
            </a:r>
            <a:endParaRPr sz="800">
              <a:solidFill>
                <a:schemeClr val="dk1"/>
              </a:solidFill>
            </a:endParaRPr>
          </a:p>
          <a:p>
            <a:pPr indent="-279400" lvl="0" marL="1371600" rtl="0">
              <a:spcBef>
                <a:spcPts val="0"/>
              </a:spcBef>
              <a:spcAft>
                <a:spcPts val="0"/>
              </a:spcAft>
              <a:buClr>
                <a:schemeClr val="dk1"/>
              </a:buClr>
              <a:buSzPts val="800"/>
              <a:buChar char="●"/>
            </a:pPr>
            <a:r>
              <a:rPr lang="en" sz="800">
                <a:solidFill>
                  <a:schemeClr val="dk1"/>
                </a:solidFill>
              </a:rPr>
              <a:t>“Body_of_while” can be a single statement or a set of statements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For loop</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for i in range(10):</a:t>
            </a:r>
            <a:endParaRPr sz="800">
              <a:solidFill>
                <a:schemeClr val="dk1"/>
              </a:solidFill>
            </a:endParaRPr>
          </a:p>
          <a:p>
            <a:pPr indent="0" lvl="0" marL="1371600" rtl="0">
              <a:spcBef>
                <a:spcPts val="0"/>
              </a:spcBef>
              <a:spcAft>
                <a:spcPts val="0"/>
              </a:spcAft>
              <a:buNone/>
            </a:pPr>
            <a:r>
              <a:rPr lang="en" sz="800">
                <a:solidFill>
                  <a:schemeClr val="dk1"/>
                </a:solidFill>
              </a:rPr>
              <a:t>    pres=input("Which U.S. president was born on July 4? " )</a:t>
            </a:r>
            <a:endParaRPr sz="800">
              <a:solidFill>
                <a:schemeClr val="dk1"/>
              </a:solidFill>
            </a:endParaRPr>
          </a:p>
          <a:p>
            <a:pPr indent="0" lvl="0" marL="1371600" rtl="0">
              <a:spcBef>
                <a:spcPts val="0"/>
              </a:spcBef>
              <a:spcAft>
                <a:spcPts val="0"/>
              </a:spcAft>
              <a:buNone/>
            </a:pPr>
            <a:r>
              <a:rPr lang="en" sz="800">
                <a:solidFill>
                  <a:schemeClr val="dk1"/>
                </a:solidFill>
              </a:rPr>
              <a:t>    if pres=="Calvin Coolidge":</a:t>
            </a:r>
            <a:endParaRPr sz="800">
              <a:solidFill>
                <a:schemeClr val="dk1"/>
              </a:solidFill>
            </a:endParaRPr>
          </a:p>
          <a:p>
            <a:pPr indent="0" lvl="0" marL="1371600" rtl="0">
              <a:spcBef>
                <a:spcPts val="0"/>
              </a:spcBef>
              <a:spcAft>
                <a:spcPts val="0"/>
              </a:spcAft>
              <a:buNone/>
            </a:pPr>
            <a:r>
              <a:rPr lang="en" sz="800">
                <a:solidFill>
                  <a:schemeClr val="dk1"/>
                </a:solidFill>
              </a:rPr>
              <a:t>        print("That is correct!")</a:t>
            </a:r>
            <a:endParaRPr sz="800">
              <a:solidFill>
                <a:schemeClr val="dk1"/>
              </a:solidFill>
            </a:endParaRPr>
          </a:p>
          <a:p>
            <a:pPr indent="0" lvl="0" marL="1371600" rtl="0">
              <a:spcBef>
                <a:spcPts val="0"/>
              </a:spcBef>
              <a:spcAft>
                <a:spcPts val="0"/>
              </a:spcAft>
              <a:buNone/>
            </a:pPr>
            <a:r>
              <a:rPr lang="en" sz="800">
                <a:solidFill>
                  <a:schemeClr val="dk1"/>
                </a:solidFill>
              </a:rPr>
              <a:t>        break</a:t>
            </a:r>
            <a:endParaRPr sz="800">
              <a:solidFill>
                <a:schemeClr val="dk1"/>
              </a:solidFill>
            </a:endParaRPr>
          </a:p>
          <a:p>
            <a:pPr indent="0" lvl="0" marL="1371600" rtl="0">
              <a:spcBef>
                <a:spcPts val="0"/>
              </a:spcBef>
              <a:spcAft>
                <a:spcPts val="0"/>
              </a:spcAft>
              <a:buNone/>
            </a:pPr>
            <a:r>
              <a:rPr lang="en" sz="800">
                <a:solidFill>
                  <a:schemeClr val="dk1"/>
                </a:solidFill>
              </a:rPr>
              <a:t>    else:</a:t>
            </a:r>
            <a:endParaRPr sz="800">
              <a:solidFill>
                <a:schemeClr val="dk1"/>
              </a:solidFill>
            </a:endParaRPr>
          </a:p>
          <a:p>
            <a:pPr indent="0" lvl="0" marL="1371600" rtl="0">
              <a:spcBef>
                <a:spcPts val="0"/>
              </a:spcBef>
              <a:spcAft>
                <a:spcPts val="0"/>
              </a:spcAft>
              <a:buNone/>
            </a:pPr>
            <a:r>
              <a:rPr lang="en" sz="800">
                <a:solidFill>
                  <a:schemeClr val="dk1"/>
                </a:solidFill>
              </a:rPr>
              <a:t>        print("Nope, try again!")</a:t>
            </a:r>
            <a:endParaRPr sz="800">
              <a:solidFill>
                <a:schemeClr val="dk1"/>
              </a:solidFill>
            </a:endParaRPr>
          </a:p>
          <a:p>
            <a:pPr indent="-279400" lvl="0" marL="914400" rtl="0">
              <a:spcBef>
                <a:spcPts val="0"/>
              </a:spcBef>
              <a:spcAft>
                <a:spcPts val="0"/>
              </a:spcAft>
              <a:buClr>
                <a:schemeClr val="dk1"/>
              </a:buClr>
              <a:buSzPts val="800"/>
              <a:buChar char="●"/>
            </a:pPr>
            <a:r>
              <a:rPr lang="en" sz="800">
                <a:solidFill>
                  <a:schemeClr val="dk1"/>
                </a:solidFill>
              </a:rPr>
              <a:t>range(start, stop, step)</a:t>
            </a:r>
            <a:endParaRPr sz="800">
              <a:solidFill>
                <a:schemeClr val="dk1"/>
              </a:solidFill>
            </a:endParaRPr>
          </a:p>
          <a:p>
            <a:pPr indent="-279400" lvl="0" marL="914400" rtl="0">
              <a:spcBef>
                <a:spcPts val="0"/>
              </a:spcBef>
              <a:spcAft>
                <a:spcPts val="0"/>
              </a:spcAft>
              <a:buClr>
                <a:schemeClr val="dk1"/>
              </a:buClr>
              <a:buSzPts val="800"/>
              <a:buChar char="●"/>
            </a:pPr>
            <a:r>
              <a:rPr lang="en" sz="800">
                <a:solidFill>
                  <a:schemeClr val="dk1"/>
                </a:solidFill>
              </a:rPr>
              <a:t>Function: a set of statements that performs a specific task and can be executed by calling the name of the function</a:t>
            </a:r>
            <a:endParaRPr sz="800">
              <a:solidFill>
                <a:schemeClr val="dk1"/>
              </a:solidFill>
            </a:endParaRPr>
          </a:p>
          <a:p>
            <a:pPr indent="-279400" lvl="0" marL="914400" rtl="0">
              <a:spcBef>
                <a:spcPts val="0"/>
              </a:spcBef>
              <a:spcAft>
                <a:spcPts val="0"/>
              </a:spcAft>
              <a:buClr>
                <a:schemeClr val="dk1"/>
              </a:buClr>
              <a:buSzPts val="800"/>
              <a:buChar char="●"/>
            </a:pPr>
            <a:r>
              <a:rPr lang="en" sz="800">
                <a:solidFill>
                  <a:schemeClr val="dk1"/>
                </a:solidFill>
              </a:rPr>
              <a:t>Round a number in a fancy print statement to 2 decimals</a:t>
            </a:r>
            <a:endParaRPr sz="800">
              <a:solidFill>
                <a:schemeClr val="dk1"/>
              </a:solidFill>
            </a:endParaRPr>
          </a:p>
          <a:p>
            <a:pPr indent="-279400" lvl="1" marL="1371600" rtl="0">
              <a:spcBef>
                <a:spcPts val="0"/>
              </a:spcBef>
              <a:spcAft>
                <a:spcPts val="0"/>
              </a:spcAft>
              <a:buClr>
                <a:schemeClr val="dk1"/>
              </a:buClr>
              <a:buSzPts val="800"/>
              <a:buChar char="○"/>
            </a:pPr>
            <a:r>
              <a:rPr lang="en" sz="800">
                <a:solidFill>
                  <a:schemeClr val="dk1"/>
                </a:solidFill>
              </a:rPr>
              <a:t>Print(“I’ve got {</a:t>
            </a:r>
            <a:r>
              <a:rPr b="1" lang="en" sz="800">
                <a:solidFill>
                  <a:schemeClr val="dk1"/>
                </a:solidFill>
              </a:rPr>
              <a:t>.:2f</a:t>
            </a:r>
            <a:r>
              <a:rPr lang="en" sz="800">
                <a:solidFill>
                  <a:schemeClr val="dk1"/>
                </a:solidFill>
              </a:rPr>
              <a:t>} problems!”.format(variable))</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Creating functions</a:t>
            </a:r>
            <a:endParaRPr sz="800">
              <a:solidFill>
                <a:schemeClr val="dk1"/>
              </a:solidFill>
            </a:endParaRPr>
          </a:p>
          <a:p>
            <a:pPr indent="-279400" lvl="1" marL="914400" rtl="0">
              <a:spcBef>
                <a:spcPts val="0"/>
              </a:spcBef>
              <a:spcAft>
                <a:spcPts val="0"/>
              </a:spcAft>
              <a:buClr>
                <a:schemeClr val="dk1"/>
              </a:buClr>
              <a:buSzPts val="800"/>
              <a:buChar char="◆"/>
            </a:pPr>
            <a:r>
              <a:rPr b="1" lang="en" sz="800">
                <a:solidFill>
                  <a:schemeClr val="dk1"/>
                </a:solidFill>
              </a:rPr>
              <a:t>Def </a:t>
            </a:r>
            <a:r>
              <a:rPr lang="en" sz="800">
                <a:solidFill>
                  <a:schemeClr val="dk1"/>
                </a:solidFill>
              </a:rPr>
              <a:t>sample_function(argument(s))</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Body goes here</a:t>
            </a:r>
            <a:endParaRPr sz="800">
              <a:solidFill>
                <a:schemeClr val="dk1"/>
              </a:solidFill>
            </a:endParaRPr>
          </a:p>
          <a:p>
            <a:pPr indent="-279400" lvl="2" marL="1371600" rtl="0">
              <a:spcBef>
                <a:spcPts val="0"/>
              </a:spcBef>
              <a:spcAft>
                <a:spcPts val="0"/>
              </a:spcAft>
              <a:buClr>
                <a:schemeClr val="dk1"/>
              </a:buClr>
              <a:buSzPts val="800"/>
              <a:buChar char="●"/>
            </a:pPr>
            <a:r>
              <a:rPr b="1" lang="en" sz="800">
                <a:solidFill>
                  <a:schemeClr val="dk1"/>
                </a:solidFill>
              </a:rPr>
              <a:t>Return </a:t>
            </a:r>
            <a:r>
              <a:rPr lang="en" sz="800">
                <a:solidFill>
                  <a:schemeClr val="dk1"/>
                </a:solidFill>
              </a:rPr>
              <a:t>{variable goes here}</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Lists and Dictionaries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List functions (in format list_name.append())</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append():used to append an element at the very end of the list</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insert(spot, what): used to insert at any location</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remove(): remove a specific element from the list</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sort(): sort the elements of a list</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List Comprehension: a one-line way to create a list from another list</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Example: compre_list = [x+t for x in my_list]</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List functions</a:t>
            </a:r>
            <a:endParaRPr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len(list), sum(list), min(list), max(list)</a:t>
            </a:r>
            <a:endParaRPr sz="800">
              <a:solidFill>
                <a:schemeClr val="dk1"/>
              </a:solidFill>
            </a:endParaRPr>
          </a:p>
          <a:p>
            <a:pPr indent="0" lvl="0" marL="0" rtl="0">
              <a:spcBef>
                <a:spcPts val="0"/>
              </a:spcBef>
              <a:spcAft>
                <a:spcPts val="0"/>
              </a:spcAft>
              <a:buNone/>
            </a:pPr>
            <a:r>
              <a:rPr lang="en" sz="800">
                <a:solidFill>
                  <a:schemeClr val="dk1"/>
                </a:solidFill>
              </a:rPr>
              <a:t>NumPy</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Lists v. NumPy</a:t>
            </a:r>
            <a:endParaRPr sz="800">
              <a:solidFill>
                <a:schemeClr val="dk1"/>
              </a:solidFill>
            </a:endParaRPr>
          </a:p>
          <a:p>
            <a:pPr indent="0" lvl="0" marL="457200" rtl="0">
              <a:spcBef>
                <a:spcPts val="0"/>
              </a:spcBef>
              <a:spcAft>
                <a:spcPts val="0"/>
              </a:spcAft>
              <a:buNone/>
            </a:pPr>
            <a:r>
              <a:rPr lang="en" sz="800">
                <a:solidFill>
                  <a:schemeClr val="dk1"/>
                </a:solidFill>
              </a:rPr>
              <a:t>Lists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Useful for heterogeneous lists, inefficient for homogenous data</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Not contiguous memory allocation which would help time efficiency</a:t>
            </a:r>
            <a:endParaRPr sz="800">
              <a:solidFill>
                <a:schemeClr val="dk1"/>
              </a:solidFill>
            </a:endParaRPr>
          </a:p>
          <a:p>
            <a:pPr indent="0" lvl="0" marL="0" rtl="0">
              <a:spcBef>
                <a:spcPts val="0"/>
              </a:spcBef>
              <a:spcAft>
                <a:spcPts val="0"/>
              </a:spcAft>
              <a:buNone/>
            </a:pPr>
            <a:r>
              <a:rPr lang="en" sz="800">
                <a:solidFill>
                  <a:schemeClr val="dk1"/>
                </a:solidFill>
              </a:rPr>
              <a:t>	NumPy</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Efficiently store and operate on data arrays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Need to include “import numpy as np”</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Create NumPy Arrays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From list: np.array(</a:t>
            </a:r>
            <a:r>
              <a:rPr b="1" lang="en" sz="800">
                <a:solidFill>
                  <a:schemeClr val="dk1"/>
                </a:solidFill>
              </a:rPr>
              <a:t>[</a:t>
            </a:r>
            <a:r>
              <a:rPr lang="en" sz="800">
                <a:solidFill>
                  <a:schemeClr val="dk1"/>
                </a:solidFill>
              </a:rPr>
              <a:t>list_name</a:t>
            </a:r>
            <a:r>
              <a:rPr lang="en" sz="800">
                <a:solidFill>
                  <a:srgbClr val="0000FF"/>
                </a:solidFill>
              </a:rPr>
              <a:t>, dtype=int</a:t>
            </a:r>
            <a:r>
              <a:rPr b="1" lang="en" sz="800">
                <a:solidFill>
                  <a:schemeClr val="dk1"/>
                </a:solidFill>
              </a:rPr>
              <a:t>]</a:t>
            </a:r>
            <a:r>
              <a:rPr lang="en" sz="800">
                <a:solidFill>
                  <a:schemeClr val="dk1"/>
                </a:solidFill>
              </a:rPr>
              <a:t>)       </a:t>
            </a:r>
            <a:r>
              <a:rPr i="1" lang="en" sz="800">
                <a:solidFill>
                  <a:srgbClr val="0000FF"/>
                </a:solidFill>
              </a:rPr>
              <a:t>blue is optional to force d type</a:t>
            </a:r>
            <a:endParaRPr i="1" sz="800">
              <a:solidFill>
                <a:srgbClr val="0000FF"/>
              </a:solidFill>
            </a:endParaRPr>
          </a:p>
          <a:p>
            <a:pPr indent="-279400" lvl="1" marL="914400" rtl="0">
              <a:spcBef>
                <a:spcPts val="0"/>
              </a:spcBef>
              <a:spcAft>
                <a:spcPts val="0"/>
              </a:spcAft>
              <a:buClr>
                <a:schemeClr val="dk1"/>
              </a:buClr>
              <a:buSzPts val="800"/>
              <a:buChar char="◆"/>
            </a:pPr>
            <a:r>
              <a:rPr lang="en" sz="800">
                <a:solidFill>
                  <a:schemeClr val="dk1"/>
                </a:solidFill>
              </a:rPr>
              <a:t>np.zeros(5) will create an array of 5 zeros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np.full(5, 3.14) will create an array of pi 5 times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np.arange(10,25,5) will create the array ([10, 15, 20])</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Slicing/Masking 2D NumPy arrays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array_name[array_name&lt;7] returns all values less than 7</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Ndarray slices are SEGMENTS not copies</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When we use slice notation it returns a segment of the original. Change one, change both! Unlike list</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Let’s say we have array, called 2Darray:</a:t>
            </a:r>
            <a:endParaRPr sz="800">
              <a:solidFill>
                <a:schemeClr val="dk1"/>
              </a:solidFill>
            </a:endParaRPr>
          </a:p>
          <a:p>
            <a:pPr indent="0" lvl="0" marL="1371600" rtl="0">
              <a:spcBef>
                <a:spcPts val="0"/>
              </a:spcBef>
              <a:spcAft>
                <a:spcPts val="0"/>
              </a:spcAft>
              <a:buNone/>
            </a:pPr>
            <a:r>
              <a:rPr lang="en" sz="800">
                <a:solidFill>
                  <a:schemeClr val="dk1"/>
                </a:solidFill>
              </a:rPr>
              <a:t>1    2    3</a:t>
            </a:r>
            <a:endParaRPr sz="800">
              <a:solidFill>
                <a:schemeClr val="dk1"/>
              </a:solidFill>
            </a:endParaRPr>
          </a:p>
          <a:p>
            <a:pPr indent="0" lvl="0" marL="1371600" rtl="0">
              <a:spcBef>
                <a:spcPts val="0"/>
              </a:spcBef>
              <a:spcAft>
                <a:spcPts val="0"/>
              </a:spcAft>
              <a:buNone/>
            </a:pPr>
            <a:r>
              <a:rPr lang="en" sz="800">
                <a:solidFill>
                  <a:schemeClr val="dk1"/>
                </a:solidFill>
              </a:rPr>
              <a:t>4    5    6</a:t>
            </a:r>
            <a:endParaRPr sz="800">
              <a:solidFill>
                <a:schemeClr val="dk1"/>
              </a:solidFill>
            </a:endParaRPr>
          </a:p>
          <a:p>
            <a:pPr indent="0" lvl="0" marL="1371600" rtl="0">
              <a:spcBef>
                <a:spcPts val="0"/>
              </a:spcBef>
              <a:spcAft>
                <a:spcPts val="0"/>
              </a:spcAft>
              <a:buNone/>
            </a:pPr>
            <a:r>
              <a:rPr lang="en" sz="800">
                <a:solidFill>
                  <a:schemeClr val="dk1"/>
                </a:solidFill>
              </a:rPr>
              <a:t>7    8    9</a:t>
            </a:r>
            <a:endParaRPr sz="800">
              <a:solidFill>
                <a:schemeClr val="dk1"/>
              </a:solidFill>
            </a:endParaRPr>
          </a:p>
        </p:txBody>
      </p:sp>
      <p:sp>
        <p:nvSpPr>
          <p:cNvPr id="55" name="Google Shape;55;p13"/>
          <p:cNvSpPr txBox="1"/>
          <p:nvPr/>
        </p:nvSpPr>
        <p:spPr>
          <a:xfrm>
            <a:off x="4776425" y="0"/>
            <a:ext cx="5282100" cy="7772400"/>
          </a:xfrm>
          <a:prstGeom prst="rect">
            <a:avLst/>
          </a:prstGeom>
          <a:noFill/>
          <a:ln>
            <a:noFill/>
          </a:ln>
        </p:spPr>
        <p:txBody>
          <a:bodyPr anchorCtr="0" anchor="ctr" bIns="91425" lIns="91425" spcFirstLastPara="1" rIns="91425" wrap="square" tIns="91425">
            <a:noAutofit/>
          </a:bodyPr>
          <a:lstStyle/>
          <a:p>
            <a:pPr indent="0" lvl="0" marL="1371600" rtl="0">
              <a:spcBef>
                <a:spcPts val="0"/>
              </a:spcBef>
              <a:spcAft>
                <a:spcPts val="0"/>
              </a:spcAft>
              <a:buNone/>
            </a:pPr>
            <a:r>
              <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2Darray[0][2] = 3 (row 0, column 2 - remember implicit indexing)</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2Darray[ : , :1)=</a:t>
            </a:r>
            <a:endParaRPr sz="800">
              <a:solidFill>
                <a:schemeClr val="dk1"/>
              </a:solidFill>
            </a:endParaRPr>
          </a:p>
          <a:p>
            <a:pPr indent="0" lvl="0" marL="1371600" rtl="0">
              <a:spcBef>
                <a:spcPts val="0"/>
              </a:spcBef>
              <a:spcAft>
                <a:spcPts val="0"/>
              </a:spcAft>
              <a:buNone/>
            </a:pPr>
            <a:r>
              <a:rPr lang="en" sz="800">
                <a:solidFill>
                  <a:schemeClr val="dk1"/>
                </a:solidFill>
              </a:rPr>
              <a:t>1   </a:t>
            </a:r>
            <a:endParaRPr sz="800">
              <a:solidFill>
                <a:schemeClr val="dk1"/>
              </a:solidFill>
            </a:endParaRPr>
          </a:p>
          <a:p>
            <a:pPr indent="0" lvl="0" marL="1371600" rtl="0">
              <a:spcBef>
                <a:spcPts val="0"/>
              </a:spcBef>
              <a:spcAft>
                <a:spcPts val="0"/>
              </a:spcAft>
              <a:buNone/>
            </a:pPr>
            <a:r>
              <a:rPr lang="en" sz="800">
                <a:solidFill>
                  <a:schemeClr val="dk1"/>
                </a:solidFill>
              </a:rPr>
              <a:t>4    </a:t>
            </a:r>
            <a:endParaRPr sz="800">
              <a:solidFill>
                <a:schemeClr val="dk1"/>
              </a:solidFill>
            </a:endParaRPr>
          </a:p>
          <a:p>
            <a:pPr indent="0" lvl="0" marL="1371600" rtl="0">
              <a:spcBef>
                <a:spcPts val="0"/>
              </a:spcBef>
              <a:spcAft>
                <a:spcPts val="0"/>
              </a:spcAft>
              <a:buNone/>
            </a:pPr>
            <a:r>
              <a:rPr lang="en" sz="800">
                <a:solidFill>
                  <a:schemeClr val="dk1"/>
                </a:solidFill>
              </a:rPr>
              <a:t>7    </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2Darray[:2][:1] = “in the first three rows, give me the first row”</a:t>
            </a:r>
            <a:endParaRPr sz="800">
              <a:solidFill>
                <a:schemeClr val="dk1"/>
              </a:solidFill>
            </a:endParaRPr>
          </a:p>
          <a:p>
            <a:pPr indent="0" lvl="0" marL="1371600" rtl="0">
              <a:spcBef>
                <a:spcPts val="0"/>
              </a:spcBef>
              <a:spcAft>
                <a:spcPts val="0"/>
              </a:spcAft>
              <a:buNone/>
            </a:pPr>
            <a:r>
              <a:rPr lang="en" sz="800">
                <a:solidFill>
                  <a:schemeClr val="dk1"/>
                </a:solidFill>
              </a:rPr>
              <a:t>1    2    3</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Othery NumPy</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Array_name.shape for dimensions, ex. (2,3) is a 2x3 grid</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Also .dtype, .size, .itemsize (Which gives you the memory space it takes up)</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You can import sys, then sys.getsizeof() to get the bytes your code uses</a:t>
            </a:r>
            <a:endParaRPr sz="800">
              <a:solidFill>
                <a:schemeClr val="dk1"/>
              </a:solidFill>
            </a:endParaRPr>
          </a:p>
          <a:p>
            <a:pPr indent="-279400" lvl="1" marL="914400" rtl="0">
              <a:spcBef>
                <a:spcPts val="0"/>
              </a:spcBef>
              <a:spcAft>
                <a:spcPts val="0"/>
              </a:spcAft>
              <a:buClr>
                <a:schemeClr val="dk1"/>
              </a:buClr>
              <a:buSzPts val="800"/>
              <a:buChar char="◆"/>
            </a:pPr>
            <a:r>
              <a:rPr i="1" lang="en" sz="800">
                <a:solidFill>
                  <a:schemeClr val="dk1"/>
                </a:solidFill>
              </a:rPr>
              <a:t>%timeit -n 1</a:t>
            </a:r>
            <a:r>
              <a:rPr lang="en" sz="800">
                <a:solidFill>
                  <a:schemeClr val="dk1"/>
                </a:solidFill>
              </a:rPr>
              <a:t> will evaluate how long one run takes </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np.argsort() ⇒ returns the indices that would sort an array</a:t>
            </a:r>
            <a:endParaRPr b="1"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Universal Functions and Masking</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Get new array of reciprocals of my_array: 1/my_array</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Subtract each element from 10: 10 - my_array</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Np.{ insert Ufunc here   } list</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.argmin/.argmax (shows the index of the min/max values)</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.all (are all true)</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.any (are any true)</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.median</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.min/max</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.var, .std (standard deviation), .mean</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.add, .subtract, .multiply, .divide</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.power (aka **)</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.abs (absolute value)</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.unique (returns only unique values from array)</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Broadcasting: If any dimension the sizes disagree and neither is equal to 1, error</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NumPy Comparison Operators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                    ///          np.equal</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 not equal     ///          np.not_equal</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&lt; and &lt;=          ///          np.less and np.less_equal</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Examples</a:t>
            </a:r>
            <a:r>
              <a:rPr i="1" lang="en" sz="800">
                <a:solidFill>
                  <a:schemeClr val="dk1"/>
                </a:solidFill>
              </a:rPr>
              <a:t> (Array Comparison)</a:t>
            </a:r>
            <a:endParaRPr i="1"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Which players aren’t 72 inches?</a:t>
            </a:r>
            <a:endParaRPr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np.not_equal(nd_player_heights, 72)</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Which players over 200 lbs?</a:t>
            </a:r>
            <a:endParaRPr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np.any(nd_player_weights &gt; 200)</a:t>
            </a:r>
            <a:endParaRPr sz="800">
              <a:solidFill>
                <a:schemeClr val="dk1"/>
              </a:solidFill>
              <a:highlight>
                <a:srgbClr val="FFFF00"/>
              </a:highlight>
            </a:endParaRPr>
          </a:p>
          <a:p>
            <a:pPr indent="-279400" lvl="0" marL="457200" rtl="0">
              <a:spcBef>
                <a:spcPts val="0"/>
              </a:spcBef>
              <a:spcAft>
                <a:spcPts val="0"/>
              </a:spcAft>
              <a:buClr>
                <a:schemeClr val="dk1"/>
              </a:buClr>
              <a:buSzPts val="800"/>
              <a:buChar char="➔"/>
            </a:pPr>
            <a:r>
              <a:rPr lang="en" sz="800">
                <a:solidFill>
                  <a:schemeClr val="dk1"/>
                </a:solidFill>
              </a:rPr>
              <a:t>Bitwise Boolean Operators (return T/F values)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&amp;        ///          np.bitwise_and  (ex. data_set</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         ///          np.bitwise_or</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       ///          np.bitwise_not (reverses an array’s significance; it’s not comparing)</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Ex: More array comparison:</a:t>
            </a:r>
            <a:endParaRPr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(nd_player_heights &gt;= 72) &amp; (nd_player_heights &lt;= 75)</a:t>
            </a:r>
            <a:endParaRPr sz="800">
              <a:solidFill>
                <a:schemeClr val="dk1"/>
              </a:solidFill>
            </a:endParaRPr>
          </a:p>
          <a:p>
            <a:pPr indent="0" lvl="0" marL="0" rtl="0">
              <a:spcBef>
                <a:spcPts val="0"/>
              </a:spcBef>
              <a:spcAft>
                <a:spcPts val="0"/>
              </a:spcAft>
              <a:buNone/>
            </a:pPr>
            <a:r>
              <a:rPr lang="en" sz="800">
                <a:solidFill>
                  <a:schemeClr val="dk1"/>
                </a:solidFill>
              </a:rPr>
              <a:t>Pandas</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DataFrame and Series: Loading, Selection and Operation</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Loading: important pandas as pd</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DataFrames are made up of an index and one or more Series</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dataframe_name.head() ⇒ gives the first few rows of the dataset</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DataFrame Functionality</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Create new sub dataset, first five rows of old: new = old [[‘age’,’gender’]][:5]  </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athletes_data[‘Class’]==’FR’ will return a </a:t>
            </a:r>
            <a:r>
              <a:rPr b="1" lang="en" sz="800">
                <a:solidFill>
                  <a:schemeClr val="dk1"/>
                </a:solidFill>
              </a:rPr>
              <a:t>boolean </a:t>
            </a:r>
            <a:r>
              <a:rPr lang="en" sz="800">
                <a:solidFill>
                  <a:schemeClr val="dk1"/>
                </a:solidFill>
              </a:rPr>
              <a:t>list of all players with freshman labeled as True</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To get list of freshman NAMES, do athletes_data[athletes_data[‘Class’]==’FR’]</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athletes_data[‘Height’].mean() will get mean of Height column</a:t>
            </a:r>
            <a:endParaRPr sz="800">
              <a:solidFill>
                <a:schemeClr val="dk1"/>
              </a:solidFill>
            </a:endParaRPr>
          </a:p>
          <a:p>
            <a:pPr indent="-279400" lvl="1" marL="914400" rtl="0">
              <a:spcBef>
                <a:spcPts val="0"/>
              </a:spcBef>
              <a:spcAft>
                <a:spcPts val="0"/>
              </a:spcAft>
              <a:buClr>
                <a:schemeClr val="dk1"/>
              </a:buClr>
              <a:buSzPts val="800"/>
              <a:buChar char="◆"/>
            </a:pPr>
            <a:r>
              <a:rPr b="1" lang="en" sz="800">
                <a:solidFill>
                  <a:schemeClr val="dk1"/>
                </a:solidFill>
              </a:rPr>
              <a:t>Have to use iloc or loc when slicing/masking a dataframe</a:t>
            </a:r>
            <a:endParaRPr b="1"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Data.iloc[:1000] will get first 100 rows by implicit index</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Data.loc [ :”name of index you want to stop at”] uses explicit</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Series: the first column is the index, and the second is just a NumPy array</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Can check if an index exists: “Notre Dame” in school_series → True</a:t>
            </a:r>
            <a:endParaRPr sz="800">
              <a:solidFill>
                <a:schemeClr val="dk1"/>
              </a:solidFill>
            </a:endParaRPr>
          </a:p>
          <a:p>
            <a:pPr indent="0" lvl="0" marL="0" rtl="0">
              <a:spcBef>
                <a:spcPts val="0"/>
              </a:spcBef>
              <a:spcAft>
                <a:spcPts val="0"/>
              </a:spcAft>
              <a:buNone/>
            </a:pPr>
            <a:r>
              <a:t/>
            </a:r>
            <a:endParaRPr sz="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0" y="0"/>
            <a:ext cx="5615400" cy="7772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Difference with the “in” operator in Series and DataFrame</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Series = checks to is if a value is present in the lndex</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DataFrame = checks to see if a value is present in the columns</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Handling Missing Data</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Np.nan is a replacement for “None,” as we can actually interact with it</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Can multiply and divide with this, but not sum/subtract</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Use np.nansum() instead, it treats NaNs as 0</a:t>
            </a:r>
            <a:endParaRPr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Also np.nanmean(), np.nanmedian()</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NaN is a </a:t>
            </a:r>
            <a:r>
              <a:rPr b="1" lang="en" sz="800">
                <a:solidFill>
                  <a:schemeClr val="dk1"/>
                </a:solidFill>
              </a:rPr>
              <a:t>float </a:t>
            </a:r>
            <a:r>
              <a:rPr lang="en" sz="800">
                <a:solidFill>
                  <a:schemeClr val="dk1"/>
                </a:solidFill>
              </a:rPr>
              <a:t>datatype</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UFuncs for missing values (doesnt change actual dataframe)</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.isnull() - pulls up only missing data. Also .notnull() </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.dropna(</a:t>
            </a:r>
            <a:r>
              <a:rPr lang="en" sz="800">
                <a:solidFill>
                  <a:srgbClr val="0000FF"/>
                </a:solidFill>
              </a:rPr>
              <a:t>axis=’columns’</a:t>
            </a:r>
            <a:r>
              <a:rPr lang="en" sz="800">
                <a:solidFill>
                  <a:schemeClr val="dk1"/>
                </a:solidFill>
              </a:rPr>
              <a:t>) - drops any rows with missing values in them by default. Optional to clarify axis, can also do </a:t>
            </a:r>
            <a:r>
              <a:rPr lang="en" sz="800">
                <a:solidFill>
                  <a:srgbClr val="0000FF"/>
                </a:solidFill>
              </a:rPr>
              <a:t>thresh=2 </a:t>
            </a:r>
            <a:r>
              <a:rPr lang="en" sz="800">
                <a:solidFill>
                  <a:schemeClr val="dk1"/>
                </a:solidFill>
              </a:rPr>
              <a:t>or </a:t>
            </a:r>
            <a:r>
              <a:rPr lang="en" sz="800">
                <a:solidFill>
                  <a:srgbClr val="0000FF"/>
                </a:solidFill>
              </a:rPr>
              <a:t>how=”all” </a:t>
            </a:r>
            <a:r>
              <a:rPr lang="en" sz="800">
                <a:solidFill>
                  <a:schemeClr val="dk1"/>
                </a:solidFill>
              </a:rPr>
              <a:t>(only drops a row when </a:t>
            </a:r>
            <a:r>
              <a:rPr b="1" lang="en" sz="800">
                <a:solidFill>
                  <a:schemeClr val="dk1"/>
                </a:solidFill>
              </a:rPr>
              <a:t>all </a:t>
            </a:r>
            <a:r>
              <a:rPr lang="en" sz="800">
                <a:solidFill>
                  <a:schemeClr val="dk1"/>
                </a:solidFill>
              </a:rPr>
              <a:t>are NaN)</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.fillna() - fills missing values with what you tell it to</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Examples:</a:t>
            </a:r>
            <a:endParaRPr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Number of missing values for each column: data_set.isnull().sum()</a:t>
            </a:r>
            <a:endParaRPr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Which column has most missing values? (2 lines of code)</a:t>
            </a:r>
            <a:endParaRPr sz="800">
              <a:solidFill>
                <a:schemeClr val="dk1"/>
              </a:solidFill>
            </a:endParaRPr>
          </a:p>
          <a:p>
            <a:pPr indent="-279400" lvl="4" marL="2286000" rtl="0">
              <a:spcBef>
                <a:spcPts val="0"/>
              </a:spcBef>
              <a:spcAft>
                <a:spcPts val="0"/>
              </a:spcAft>
              <a:buClr>
                <a:schemeClr val="dk1"/>
              </a:buClr>
              <a:buSzPts val="800"/>
              <a:buChar char="◆"/>
            </a:pPr>
            <a:r>
              <a:rPr lang="en" sz="800">
                <a:solidFill>
                  <a:schemeClr val="dk1"/>
                </a:solidFill>
              </a:rPr>
              <a:t>Mark_count_null = mark_data.isnull().sum()</a:t>
            </a:r>
            <a:endParaRPr sz="800">
              <a:solidFill>
                <a:schemeClr val="dk1"/>
              </a:solidFill>
            </a:endParaRPr>
          </a:p>
          <a:p>
            <a:pPr indent="-279400" lvl="4" marL="2286000" rtl="0">
              <a:spcBef>
                <a:spcPts val="0"/>
              </a:spcBef>
              <a:spcAft>
                <a:spcPts val="0"/>
              </a:spcAft>
              <a:buClr>
                <a:schemeClr val="dk1"/>
              </a:buClr>
              <a:buSzPts val="800"/>
              <a:buChar char="◆"/>
            </a:pPr>
            <a:r>
              <a:rPr lang="en" sz="800">
                <a:solidFill>
                  <a:schemeClr val="dk1"/>
                </a:solidFill>
              </a:rPr>
              <a:t>mark_count_null.idxmax()</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Combining Data: Concat and Merge</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Pd.concat is pandas equivalent to np.concatenate</a:t>
            </a:r>
            <a:r>
              <a:rPr b="1" lang="en" sz="800">
                <a:solidFill>
                  <a:schemeClr val="dk1"/>
                </a:solidFill>
              </a:rPr>
              <a:t>(())</a:t>
            </a:r>
            <a:endParaRPr b="1"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Syntax: Pd.concat ([data1, data2]</a:t>
            </a:r>
            <a:r>
              <a:rPr lang="en" sz="800">
                <a:solidFill>
                  <a:srgbClr val="0000FF"/>
                </a:solidFill>
              </a:rPr>
              <a:t>, ignore_index=True</a:t>
            </a:r>
            <a:r>
              <a:rPr lang="en" sz="800">
                <a:solidFill>
                  <a:schemeClr val="dk1"/>
                </a:solidFill>
              </a:rPr>
              <a:t>)</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Can also add</a:t>
            </a:r>
            <a:r>
              <a:rPr i="1" lang="en" sz="800">
                <a:solidFill>
                  <a:schemeClr val="dk1"/>
                </a:solidFill>
              </a:rPr>
              <a:t> , join=’inner’ </a:t>
            </a:r>
            <a:r>
              <a:rPr lang="en" sz="800">
                <a:solidFill>
                  <a:schemeClr val="dk1"/>
                </a:solidFill>
              </a:rPr>
              <a:t>or </a:t>
            </a:r>
            <a:r>
              <a:rPr i="1" lang="en" sz="800">
                <a:solidFill>
                  <a:schemeClr val="dk1"/>
                </a:solidFill>
              </a:rPr>
              <a:t>, axis=1</a:t>
            </a:r>
            <a:r>
              <a:rPr lang="en" sz="800">
                <a:solidFill>
                  <a:schemeClr val="dk1"/>
                </a:solidFill>
              </a:rPr>
              <a:t> (concat by columns)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Merging</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Requires a common column or set of indices</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pd.merge(df1, df2) when you have a common column and no complications</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Add in </a:t>
            </a:r>
            <a:r>
              <a:rPr b="1" lang="en" sz="800">
                <a:solidFill>
                  <a:schemeClr val="dk1"/>
                </a:solidFill>
              </a:rPr>
              <a:t>how </a:t>
            </a:r>
            <a:r>
              <a:rPr lang="en" sz="800">
                <a:solidFill>
                  <a:schemeClr val="dk1"/>
                </a:solidFill>
              </a:rPr>
              <a:t>parameter to specify inner, outer, L, R join</a:t>
            </a:r>
            <a:endParaRPr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Merge is inner by default</a:t>
            </a:r>
            <a:endParaRPr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pd.merge(df1, df2, how=”outer”)</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Combining 2 dataframes by common </a:t>
            </a:r>
            <a:r>
              <a:rPr b="1" lang="en" sz="800">
                <a:solidFill>
                  <a:schemeClr val="dk1"/>
                </a:solidFill>
              </a:rPr>
              <a:t>column</a:t>
            </a:r>
            <a:endParaRPr b="1"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use left_on and right_on for a common column </a:t>
            </a:r>
            <a:r>
              <a:rPr b="1" lang="en" sz="800">
                <a:solidFill>
                  <a:schemeClr val="dk1"/>
                </a:solidFill>
              </a:rPr>
              <a:t>that’s named differently</a:t>
            </a:r>
            <a:endParaRPr b="1"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Otherwise just do on=”name”</a:t>
            </a:r>
            <a:endParaRPr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pd.merge(df1, df2, left_on=”name”, right_on=”athlete_name”)</a:t>
            </a:r>
            <a:endParaRPr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Combining 2 dataframes by common </a:t>
            </a:r>
            <a:r>
              <a:rPr b="1" lang="en" sz="800">
                <a:solidFill>
                  <a:schemeClr val="dk1"/>
                </a:solidFill>
              </a:rPr>
              <a:t>index</a:t>
            </a:r>
            <a:endParaRPr b="1" sz="800">
              <a:solidFill>
                <a:schemeClr val="dk1"/>
              </a:solidFill>
            </a:endParaRPr>
          </a:p>
          <a:p>
            <a:pPr indent="-279400" lvl="3" marL="1828800" rtl="0">
              <a:spcBef>
                <a:spcPts val="0"/>
              </a:spcBef>
              <a:spcAft>
                <a:spcPts val="0"/>
              </a:spcAft>
              <a:buClr>
                <a:schemeClr val="dk1"/>
              </a:buClr>
              <a:buSzPts val="800"/>
              <a:buChar char="○"/>
            </a:pPr>
            <a:r>
              <a:rPr lang="en" sz="800">
                <a:solidFill>
                  <a:schemeClr val="dk1"/>
                </a:solidFill>
              </a:rPr>
              <a:t>For differently named indices: Use right_index=True </a:t>
            </a:r>
            <a:r>
              <a:rPr lang="en" sz="800">
                <a:solidFill>
                  <a:srgbClr val="0000FF"/>
                </a:solidFill>
              </a:rPr>
              <a:t>or False</a:t>
            </a:r>
            <a:r>
              <a:rPr lang="en" sz="800">
                <a:solidFill>
                  <a:schemeClr val="dk1"/>
                </a:solidFill>
              </a:rPr>
              <a:t>, left_index=True </a:t>
            </a:r>
            <a:r>
              <a:rPr lang="en" sz="800">
                <a:solidFill>
                  <a:srgbClr val="0000FF"/>
                </a:solidFill>
              </a:rPr>
              <a:t>or False</a:t>
            </a:r>
            <a:endParaRPr sz="800">
              <a:solidFill>
                <a:srgbClr val="0000FF"/>
              </a:solidFill>
            </a:endParaRPr>
          </a:p>
          <a:p>
            <a:pPr indent="-279400" lvl="3" marL="1828800" rtl="0">
              <a:spcBef>
                <a:spcPts val="0"/>
              </a:spcBef>
              <a:spcAft>
                <a:spcPts val="0"/>
              </a:spcAft>
              <a:buClr>
                <a:schemeClr val="dk1"/>
              </a:buClr>
              <a:buSzPts val="800"/>
              <a:buChar char="○"/>
            </a:pPr>
            <a:r>
              <a:rPr lang="en" sz="800">
                <a:solidFill>
                  <a:schemeClr val="dk1"/>
                </a:solidFill>
              </a:rPr>
              <a:t>Otherwise just do on=”name”</a:t>
            </a:r>
            <a:endParaRPr sz="800">
              <a:solidFill>
                <a:schemeClr val="dk1"/>
              </a:solidFill>
            </a:endParaRPr>
          </a:p>
          <a:p>
            <a:pPr indent="-279400" lvl="2" marL="1371600" rtl="0">
              <a:spcBef>
                <a:spcPts val="0"/>
              </a:spcBef>
              <a:spcAft>
                <a:spcPts val="0"/>
              </a:spcAft>
              <a:buClr>
                <a:schemeClr val="dk1"/>
              </a:buClr>
              <a:buSzPts val="800"/>
              <a:buChar char="●"/>
            </a:pPr>
            <a:r>
              <a:rPr b="1" lang="en" sz="800">
                <a:solidFill>
                  <a:schemeClr val="dk1"/>
                </a:solidFill>
              </a:rPr>
              <a:t>Might have to use left_on and right_index in the same line of code</a:t>
            </a:r>
            <a:endParaRPr b="1"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Can also add in</a:t>
            </a:r>
            <a:r>
              <a:rPr i="1" lang="en" sz="800">
                <a:solidFill>
                  <a:schemeClr val="dk1"/>
                </a:solidFill>
              </a:rPr>
              <a:t> suffixes=('_x', '_y')</a:t>
            </a:r>
            <a:endParaRPr i="1" sz="800">
              <a:solidFill>
                <a:schemeClr val="dk1"/>
              </a:solidFill>
            </a:endParaRPr>
          </a:p>
          <a:p>
            <a:pPr indent="-279400" lvl="2" marL="1371600" rtl="0">
              <a:spcBef>
                <a:spcPts val="0"/>
              </a:spcBef>
              <a:spcAft>
                <a:spcPts val="0"/>
              </a:spcAft>
              <a:buClr>
                <a:schemeClr val="dk1"/>
              </a:buClr>
              <a:buSzPts val="800"/>
              <a:buChar char="●"/>
            </a:pPr>
            <a:r>
              <a:rPr lang="en" sz="800">
                <a:solidFill>
                  <a:schemeClr val="dk1"/>
                </a:solidFill>
              </a:rPr>
              <a:t>Should only have to use left_on, right_on, </a:t>
            </a:r>
            <a:r>
              <a:rPr lang="en" sz="800" u="sng">
                <a:solidFill>
                  <a:schemeClr val="dk1"/>
                </a:solidFill>
              </a:rPr>
              <a:t>and </a:t>
            </a:r>
            <a:r>
              <a:rPr lang="en" sz="800">
                <a:solidFill>
                  <a:schemeClr val="dk1"/>
                </a:solidFill>
              </a:rPr>
              <a:t>how for a many to many merge</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Difference between a NumPy ndarray and a Pandas Series object is their indices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NumPy arrays have indexes as well, but they are implicit and always integers</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Series do not have to integer based indexes (can be string, floats, etc.)</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Exporting</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data.to_csv(‘./filename/documentname.csv’)</a:t>
            </a:r>
            <a:endParaRPr sz="800">
              <a:solidFill>
                <a:schemeClr val="dk1"/>
              </a:solidFill>
            </a:endParaRPr>
          </a:p>
          <a:p>
            <a:pPr indent="-279400" lvl="0" marL="457200" rtl="0">
              <a:spcBef>
                <a:spcPts val="0"/>
              </a:spcBef>
              <a:spcAft>
                <a:spcPts val="0"/>
              </a:spcAft>
              <a:buClr>
                <a:schemeClr val="dk1"/>
              </a:buClr>
              <a:buSzPts val="800"/>
              <a:buChar char="➔"/>
            </a:pPr>
            <a:r>
              <a:rPr lang="en" sz="800">
                <a:solidFill>
                  <a:schemeClr val="dk1"/>
                </a:solidFill>
              </a:rPr>
              <a:t>Importing</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Var_name = pd.read_csv(‘./folder/documentname.csv’, index_col=’Player’)</a:t>
            </a:r>
            <a:endParaRPr sz="800">
              <a:solidFill>
                <a:schemeClr val="dk1"/>
              </a:solidFill>
            </a:endParaRPr>
          </a:p>
          <a:p>
            <a:pPr indent="-279400" lvl="1" marL="914400" rtl="0">
              <a:spcBef>
                <a:spcPts val="0"/>
              </a:spcBef>
              <a:spcAft>
                <a:spcPts val="0"/>
              </a:spcAft>
              <a:buClr>
                <a:schemeClr val="dk1"/>
              </a:buClr>
              <a:buSzPts val="800"/>
              <a:buChar char="◆"/>
            </a:pPr>
            <a:r>
              <a:rPr lang="en" sz="800">
                <a:solidFill>
                  <a:schemeClr val="dk1"/>
                </a:solidFill>
              </a:rPr>
              <a:t>var_name.head()</a:t>
            </a:r>
            <a:endParaRPr sz="800">
              <a:solidFill>
                <a:schemeClr val="dk1"/>
              </a:solidFill>
            </a:endParaRPr>
          </a:p>
          <a:p>
            <a:pPr indent="0" lvl="0" marL="0" rtl="0">
              <a:spcBef>
                <a:spcPts val="0"/>
              </a:spcBef>
              <a:spcAft>
                <a:spcPts val="0"/>
              </a:spcAft>
              <a:buNone/>
            </a:pPr>
            <a:r>
              <a:rPr b="1" lang="en" sz="800">
                <a:solidFill>
                  <a:schemeClr val="dk1"/>
                </a:solidFill>
              </a:rPr>
              <a:t>Homework 1</a:t>
            </a:r>
            <a:endParaRPr b="1" sz="800">
              <a:solidFill>
                <a:schemeClr val="dk1"/>
              </a:solidFill>
            </a:endParaRPr>
          </a:p>
          <a:p>
            <a:pPr indent="-279400" lvl="0" marL="457200" rtl="0">
              <a:spcBef>
                <a:spcPts val="0"/>
              </a:spcBef>
              <a:spcAft>
                <a:spcPts val="0"/>
              </a:spcAft>
              <a:buClr>
                <a:schemeClr val="dk1"/>
              </a:buClr>
              <a:buSzPts val="800"/>
              <a:buAutoNum type="arabicPeriod"/>
            </a:pPr>
            <a:r>
              <a:rPr lang="en" sz="800">
                <a:solidFill>
                  <a:schemeClr val="dk1"/>
                </a:solidFill>
                <a:highlight>
                  <a:srgbClr val="FFFFFF"/>
                </a:highlight>
              </a:rPr>
              <a:t>What is an </a:t>
            </a:r>
            <a:r>
              <a:rPr i="1" lang="en" sz="800">
                <a:solidFill>
                  <a:schemeClr val="dk1"/>
                </a:solidFill>
                <a:highlight>
                  <a:srgbClr val="FFFFFF"/>
                </a:highlight>
              </a:rPr>
              <a:t>expression</a:t>
            </a:r>
            <a:r>
              <a:rPr lang="en" sz="800">
                <a:solidFill>
                  <a:schemeClr val="dk1"/>
                </a:solidFill>
                <a:highlight>
                  <a:srgbClr val="FFFFFF"/>
                </a:highlight>
              </a:rPr>
              <a:t> and </a:t>
            </a:r>
            <a:r>
              <a:rPr i="1" lang="en" sz="800">
                <a:solidFill>
                  <a:schemeClr val="dk1"/>
                </a:solidFill>
                <a:highlight>
                  <a:srgbClr val="FFFFFF"/>
                </a:highlight>
              </a:rPr>
              <a:t>statement</a:t>
            </a:r>
            <a:r>
              <a:rPr lang="en" sz="800">
                <a:solidFill>
                  <a:schemeClr val="dk1"/>
                </a:solidFill>
                <a:highlight>
                  <a:srgbClr val="FFFFFF"/>
                </a:highlight>
              </a:rPr>
              <a:t> in a Python code? What is the distinction?</a:t>
            </a:r>
            <a:endParaRPr sz="800">
              <a:solidFill>
                <a:schemeClr val="dk1"/>
              </a:solidFill>
              <a:highlight>
                <a:srgbClr val="FFFFFF"/>
              </a:highlight>
            </a:endParaRPr>
          </a:p>
          <a:p>
            <a:pPr indent="-279400" lvl="1" marL="914400" rtl="0">
              <a:spcBef>
                <a:spcPts val="0"/>
              </a:spcBef>
              <a:spcAft>
                <a:spcPts val="0"/>
              </a:spcAft>
              <a:buClr>
                <a:schemeClr val="dk1"/>
              </a:buClr>
              <a:buSzPts val="800"/>
              <a:buAutoNum type="alphaLcPeriod"/>
            </a:pPr>
            <a:r>
              <a:rPr lang="en" sz="800">
                <a:solidFill>
                  <a:schemeClr val="dk1"/>
                </a:solidFill>
                <a:highlight>
                  <a:srgbClr val="FFFFFF"/>
                </a:highlight>
              </a:rPr>
              <a:t>A statement is a complete line of code that can have any purpose, whereas an expression can just be a portion of a line of code with values and operators inside it.</a:t>
            </a:r>
            <a:endParaRPr sz="800">
              <a:solidFill>
                <a:schemeClr val="dk1"/>
              </a:solidFill>
              <a:highlight>
                <a:srgbClr val="FFFFFF"/>
              </a:highlight>
            </a:endParaRPr>
          </a:p>
          <a:p>
            <a:pPr indent="0" lvl="0" marL="457200" rtl="0">
              <a:spcBef>
                <a:spcPts val="0"/>
              </a:spcBef>
              <a:spcAft>
                <a:spcPts val="0"/>
              </a:spcAft>
              <a:buNone/>
            </a:pPr>
            <a:r>
              <a:t/>
            </a:r>
            <a:endParaRPr sz="800">
              <a:solidFill>
                <a:schemeClr val="dk1"/>
              </a:solidFill>
              <a:highlight>
                <a:srgbClr val="FFFFFF"/>
              </a:highlight>
            </a:endParaRPr>
          </a:p>
          <a:p>
            <a:pPr indent="0" lvl="0" marL="0" rtl="0">
              <a:spcBef>
                <a:spcPts val="0"/>
              </a:spcBef>
              <a:spcAft>
                <a:spcPts val="0"/>
              </a:spcAft>
              <a:buNone/>
            </a:pPr>
            <a:r>
              <a:rPr b="1" lang="en" sz="800">
                <a:solidFill>
                  <a:schemeClr val="dk1"/>
                </a:solidFill>
              </a:rPr>
              <a:t>Homework 2</a:t>
            </a:r>
            <a:endParaRPr b="1" sz="800">
              <a:solidFill>
                <a:schemeClr val="dk1"/>
              </a:solidFill>
            </a:endParaRPr>
          </a:p>
          <a:p>
            <a:pPr indent="-279400" lvl="0" marL="457200" rtl="0">
              <a:spcBef>
                <a:spcPts val="0"/>
              </a:spcBef>
              <a:spcAft>
                <a:spcPts val="0"/>
              </a:spcAft>
              <a:buClr>
                <a:schemeClr val="dk1"/>
              </a:buClr>
              <a:buSzPts val="800"/>
              <a:buAutoNum type="arabicPeriod"/>
            </a:pPr>
            <a:r>
              <a:rPr lang="en" sz="800">
                <a:solidFill>
                  <a:schemeClr val="dk1"/>
                </a:solidFill>
                <a:highlight>
                  <a:srgbClr val="FFFFFF"/>
                </a:highlight>
              </a:rPr>
              <a:t>Blocks are isolated sections of code that are indicated by indentation. The three rules are:</a:t>
            </a:r>
            <a:endParaRPr sz="800">
              <a:solidFill>
                <a:schemeClr val="dk1"/>
              </a:solidFill>
              <a:highlight>
                <a:srgbClr val="FFFFFF"/>
              </a:highlight>
            </a:endParaRPr>
          </a:p>
          <a:p>
            <a:pPr indent="-279400" lvl="2" marL="1371600" rtl="0">
              <a:spcBef>
                <a:spcPts val="0"/>
              </a:spcBef>
              <a:spcAft>
                <a:spcPts val="0"/>
              </a:spcAft>
              <a:buClr>
                <a:schemeClr val="dk1"/>
              </a:buClr>
              <a:buSzPts val="800"/>
              <a:buAutoNum type="romanLcPeriod"/>
            </a:pPr>
            <a:r>
              <a:rPr lang="en" sz="800">
                <a:solidFill>
                  <a:schemeClr val="dk1"/>
                </a:solidFill>
                <a:highlight>
                  <a:srgbClr val="FFFFFF"/>
                </a:highlight>
              </a:rPr>
              <a:t>Blocks begin when the indentation increases </a:t>
            </a:r>
            <a:endParaRPr sz="800">
              <a:solidFill>
                <a:schemeClr val="dk1"/>
              </a:solidFill>
              <a:highlight>
                <a:srgbClr val="FFFFFF"/>
              </a:highlight>
            </a:endParaRPr>
          </a:p>
          <a:p>
            <a:pPr indent="-279400" lvl="2" marL="1371600" rtl="0">
              <a:spcBef>
                <a:spcPts val="0"/>
              </a:spcBef>
              <a:spcAft>
                <a:spcPts val="0"/>
              </a:spcAft>
              <a:buClr>
                <a:schemeClr val="dk1"/>
              </a:buClr>
              <a:buSzPts val="800"/>
              <a:buAutoNum type="romanLcPeriod"/>
            </a:pPr>
            <a:r>
              <a:rPr lang="en" sz="800">
                <a:solidFill>
                  <a:schemeClr val="dk1"/>
                </a:solidFill>
                <a:highlight>
                  <a:srgbClr val="FFFFFF"/>
                </a:highlight>
              </a:rPr>
              <a:t>Blocks can contain other blocks</a:t>
            </a:r>
            <a:endParaRPr sz="800">
              <a:solidFill>
                <a:schemeClr val="dk1"/>
              </a:solidFill>
              <a:highlight>
                <a:srgbClr val="FFFFFF"/>
              </a:highlight>
            </a:endParaRPr>
          </a:p>
          <a:p>
            <a:pPr indent="-279400" lvl="2" marL="1371600" rtl="0">
              <a:spcBef>
                <a:spcPts val="0"/>
              </a:spcBef>
              <a:spcAft>
                <a:spcPts val="0"/>
              </a:spcAft>
              <a:buClr>
                <a:schemeClr val="dk1"/>
              </a:buClr>
              <a:buSzPts val="800"/>
              <a:buAutoNum type="romanLcPeriod"/>
            </a:pPr>
            <a:r>
              <a:rPr lang="en" sz="800">
                <a:solidFill>
                  <a:schemeClr val="dk1"/>
                </a:solidFill>
                <a:highlight>
                  <a:srgbClr val="FFFFFF"/>
                </a:highlight>
              </a:rPr>
              <a:t>Blocks end when the indentation decreases to zero or to a containing block's indentation</a:t>
            </a:r>
            <a:endParaRPr sz="800">
              <a:solidFill>
                <a:schemeClr val="dk1"/>
              </a:solidFill>
              <a:highlight>
                <a:srgbClr val="FFFFFF"/>
              </a:highlight>
            </a:endParaRPr>
          </a:p>
          <a:p>
            <a:pPr indent="0" lvl="0" marL="0" rtl="0">
              <a:spcBef>
                <a:spcPts val="0"/>
              </a:spcBef>
              <a:spcAft>
                <a:spcPts val="0"/>
              </a:spcAft>
              <a:buNone/>
            </a:pPr>
            <a:r>
              <a:t/>
            </a:r>
            <a:endParaRPr sz="800">
              <a:solidFill>
                <a:schemeClr val="dk1"/>
              </a:solidFill>
            </a:endParaRPr>
          </a:p>
        </p:txBody>
      </p:sp>
      <p:sp>
        <p:nvSpPr>
          <p:cNvPr id="61" name="Google Shape;61;p14"/>
          <p:cNvSpPr txBox="1"/>
          <p:nvPr/>
        </p:nvSpPr>
        <p:spPr>
          <a:xfrm>
            <a:off x="5615400" y="0"/>
            <a:ext cx="4443000" cy="7772400"/>
          </a:xfrm>
          <a:prstGeom prst="rect">
            <a:avLst/>
          </a:prstGeom>
          <a:noFill/>
          <a:ln>
            <a:noFill/>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b="1" lang="en" sz="800">
                <a:solidFill>
                  <a:schemeClr val="dk1"/>
                </a:solidFill>
                <a:highlight>
                  <a:srgbClr val="FFFFFF"/>
                </a:highlight>
              </a:rPr>
              <a:t>Homework 3 - </a:t>
            </a:r>
            <a:r>
              <a:rPr i="1" lang="en" sz="800">
                <a:solidFill>
                  <a:schemeClr val="dk1"/>
                </a:solidFill>
              </a:rPr>
              <a:t>These Answers Aren’t Necessarily True</a:t>
            </a:r>
            <a:endParaRPr b="1" sz="800">
              <a:solidFill>
                <a:schemeClr val="dk1"/>
              </a:solidFill>
              <a:highlight>
                <a:srgbClr val="FFFFFF"/>
              </a:highlight>
            </a:endParaRPr>
          </a:p>
          <a:p>
            <a:pPr indent="-279400" lvl="0" marL="457200" rtl="0">
              <a:lnSpc>
                <a:spcPct val="100000"/>
              </a:lnSpc>
              <a:spcBef>
                <a:spcPts val="1100"/>
              </a:spcBef>
              <a:spcAft>
                <a:spcPts val="0"/>
              </a:spcAft>
              <a:buClr>
                <a:schemeClr val="dk1"/>
              </a:buClr>
              <a:buSzPts val="800"/>
              <a:buAutoNum type="arabicPeriod"/>
            </a:pPr>
            <a:r>
              <a:rPr lang="en" sz="800">
                <a:solidFill>
                  <a:schemeClr val="dk1"/>
                </a:solidFill>
                <a:highlight>
                  <a:srgbClr val="FFFFFF"/>
                </a:highlight>
              </a:rPr>
              <a:t>x1 = np.array([True, False])</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Char char="●"/>
            </a:pPr>
            <a:r>
              <a:rPr lang="en" sz="800">
                <a:solidFill>
                  <a:schemeClr val="dk1"/>
                </a:solidFill>
                <a:highlight>
                  <a:srgbClr val="FFFFFF"/>
                </a:highlight>
              </a:rPr>
              <a:t>x2 = np.array([False, True])</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Char char="●"/>
            </a:pPr>
            <a:r>
              <a:rPr lang="en" sz="800">
                <a:solidFill>
                  <a:schemeClr val="dk1"/>
                </a:solidFill>
                <a:highlight>
                  <a:srgbClr val="FFFFFF"/>
                </a:highlight>
              </a:rPr>
              <a:t>print(np.any(x1) and np.any(x2))</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Char char="●"/>
            </a:pPr>
            <a:r>
              <a:rPr lang="en" sz="800">
                <a:solidFill>
                  <a:schemeClr val="dk1"/>
                </a:solidFill>
                <a:highlight>
                  <a:srgbClr val="FFFFFF"/>
                </a:highlight>
              </a:rPr>
              <a:t>print(np.any(x1 &amp; x2))</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Char char="●"/>
            </a:pPr>
            <a:r>
              <a:rPr lang="en" sz="800">
                <a:solidFill>
                  <a:schemeClr val="dk1"/>
                </a:solidFill>
                <a:highlight>
                  <a:srgbClr val="FFFFFF"/>
                </a:highlight>
              </a:rPr>
              <a:t>print(x1 &amp; x2)</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Char char="●"/>
            </a:pPr>
            <a:r>
              <a:rPr lang="en" sz="800">
                <a:solidFill>
                  <a:schemeClr val="dk1"/>
                </a:solidFill>
                <a:highlight>
                  <a:srgbClr val="FFFFFF"/>
                </a:highlight>
              </a:rPr>
              <a:t>print(x1 and x2)</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Char char="●"/>
            </a:pPr>
            <a:r>
              <a:rPr lang="en" sz="800">
                <a:solidFill>
                  <a:schemeClr val="dk1"/>
                </a:solidFill>
                <a:highlight>
                  <a:srgbClr val="FFFFFF"/>
                </a:highlight>
              </a:rPr>
              <a:t>The third print statement yields the following output: [False False] You can visualize this code by imagining laying the two arrays on top of each other and checking if, in columns, both values are True. </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Char char="●"/>
            </a:pPr>
            <a:r>
              <a:rPr lang="en" sz="800">
                <a:solidFill>
                  <a:schemeClr val="dk1"/>
                </a:solidFill>
                <a:highlight>
                  <a:srgbClr val="FFFFFF"/>
                </a:highlight>
              </a:rPr>
              <a:t>The fourth print statement yields the following output: Error. In regard to arrays, the "and" statement looks for two discrete, explicit true or false values </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Python lists can be used for any data type, and additionally do not have to remain completely heterogenous and be appended to easily without worry. However, the cost of these advantages are shortcomings in the data needed to run the code, and the speed at which the code can be run Additionally, lists cannot UFuncs</a:t>
            </a:r>
            <a:endParaRPr sz="800">
              <a:solidFill>
                <a:schemeClr val="dk1"/>
              </a:solidFill>
              <a:highlight>
                <a:srgbClr val="FFFFFF"/>
              </a:highlight>
            </a:endParaRPr>
          </a:p>
          <a:p>
            <a:pPr indent="0" lvl="0" marL="0" rtl="0">
              <a:lnSpc>
                <a:spcPct val="100000"/>
              </a:lnSpc>
              <a:spcBef>
                <a:spcPts val="0"/>
              </a:spcBef>
              <a:spcAft>
                <a:spcPts val="0"/>
              </a:spcAft>
              <a:buNone/>
            </a:pPr>
            <a:r>
              <a:rPr b="1" lang="en" sz="800">
                <a:solidFill>
                  <a:schemeClr val="dk1"/>
                </a:solidFill>
                <a:highlight>
                  <a:srgbClr val="FFFFFF"/>
                </a:highlight>
              </a:rPr>
              <a:t>Homework 4 - NumPy</a:t>
            </a:r>
            <a:endParaRPr b="1"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rev_sort_high_2016 = sorted(high_temps_2016,reverse=True)</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How many days had… &gt;&gt;&gt;num_days_high_2015 = np.</a:t>
            </a:r>
            <a:r>
              <a:rPr b="1" lang="en" sz="800">
                <a:solidFill>
                  <a:schemeClr val="dk1"/>
                </a:solidFill>
                <a:highlight>
                  <a:srgbClr val="FFFFFF"/>
                </a:highlight>
              </a:rPr>
              <a:t>sum</a:t>
            </a:r>
            <a:r>
              <a:rPr lang="en" sz="800">
                <a:solidFill>
                  <a:schemeClr val="dk1"/>
                </a:solidFill>
                <a:highlight>
                  <a:srgbClr val="FFFFFF"/>
                </a:highlight>
              </a:rPr>
              <a:t>(high_temps_2015&lt;60)</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boolean=precip_list&gt;.25</a:t>
            </a:r>
            <a:endParaRPr sz="800">
              <a:solidFill>
                <a:schemeClr val="dk1"/>
              </a:solidFill>
              <a:highlight>
                <a:srgbClr val="FFFFFF"/>
              </a:highlight>
            </a:endParaRPr>
          </a:p>
          <a:p>
            <a:pPr indent="457200" lvl="0" marL="0" rtl="0">
              <a:lnSpc>
                <a:spcPct val="100000"/>
              </a:lnSpc>
              <a:spcBef>
                <a:spcPts val="0"/>
              </a:spcBef>
              <a:spcAft>
                <a:spcPts val="0"/>
              </a:spcAft>
              <a:buNone/>
            </a:pPr>
            <a:r>
              <a:rPr lang="en" sz="800">
                <a:solidFill>
                  <a:schemeClr val="dk1"/>
                </a:solidFill>
                <a:highlight>
                  <a:srgbClr val="FFFFFF"/>
                </a:highlight>
              </a:rPr>
              <a:t>prec_15_16_lo_25 = precip_list[boolean]</a:t>
            </a:r>
            <a:endParaRPr sz="800">
              <a:solidFill>
                <a:schemeClr val="dk1"/>
              </a:solidFill>
              <a:highlight>
                <a:srgbClr val="FFFFFF"/>
              </a:highlight>
            </a:endParaRPr>
          </a:p>
          <a:p>
            <a:pPr indent="0" lvl="0" marL="0" rtl="0">
              <a:lnSpc>
                <a:spcPct val="100000"/>
              </a:lnSpc>
              <a:spcBef>
                <a:spcPts val="0"/>
              </a:spcBef>
              <a:spcAft>
                <a:spcPts val="0"/>
              </a:spcAft>
              <a:buNone/>
            </a:pPr>
            <a:r>
              <a:rPr b="1" lang="en" sz="800">
                <a:solidFill>
                  <a:schemeClr val="dk1"/>
                </a:solidFill>
              </a:rPr>
              <a:t>Homework 5 - </a:t>
            </a:r>
            <a:r>
              <a:rPr i="1" lang="en" sz="800">
                <a:solidFill>
                  <a:schemeClr val="dk1"/>
                </a:solidFill>
              </a:rPr>
              <a:t>These Answers Aren’t Necessarily True</a:t>
            </a:r>
            <a:endParaRPr i="1" sz="800">
              <a:solidFill>
                <a:schemeClr val="dk1"/>
              </a:solidFill>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In a pandas series, you can take advantage of indexes - this makes your data infinitely easier to call and manipulate! However, it's important to note that this comes at the cost of speed; NumPy arrays operate much faster!</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sample_series.sort_index(inplace=True)</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Index preservation occurs when, after manipulating a dataframe with NumPy, the returned output mantains the pandas format and index that it had before</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Index alignment: After executing an expression that utilizes multiple dataframes, pandas will know to align the indexes of the two</a:t>
            </a:r>
            <a:endParaRPr sz="800">
              <a:solidFill>
                <a:schemeClr val="dk1"/>
              </a:solidFill>
              <a:highlight>
                <a:srgbClr val="FFFFFF"/>
              </a:highlight>
            </a:endParaRPr>
          </a:p>
          <a:p>
            <a:pPr indent="0" lvl="0" marL="0" rtl="0">
              <a:lnSpc>
                <a:spcPct val="100000"/>
              </a:lnSpc>
              <a:spcBef>
                <a:spcPts val="0"/>
              </a:spcBef>
              <a:spcAft>
                <a:spcPts val="0"/>
              </a:spcAft>
              <a:buNone/>
            </a:pPr>
            <a:r>
              <a:rPr b="1" lang="en" sz="800">
                <a:solidFill>
                  <a:schemeClr val="dk1"/>
                </a:solidFill>
                <a:highlight>
                  <a:srgbClr val="FFFFFF"/>
                </a:highlight>
              </a:rPr>
              <a:t>Homework 6 - Pandas</a:t>
            </a:r>
            <a:endParaRPr b="1"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All colleges in LA: college_loan_defaults[college_loan_defaults['city']=='LOS ANGELES']</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Default rate greater than 40 or less than .5 = college_loan_defaults[(college_loan_defaults['year_1_default_rate']&gt;40) |(college_loan_defaults['year_1_default_rate']&lt;.5)]</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'UNIVERSITY OF NOTRE DAME' in colleges_gt_40_lt_5.index</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Extract columns only: college_loan_defaults.loc[</a:t>
            </a:r>
            <a:r>
              <a:rPr b="1" lang="en" sz="800">
                <a:solidFill>
                  <a:schemeClr val="dk1"/>
                </a:solidFill>
                <a:highlight>
                  <a:srgbClr val="FFFFFF"/>
                </a:highlight>
              </a:rPr>
              <a:t>:, </a:t>
            </a:r>
            <a:r>
              <a:rPr lang="en" sz="800">
                <a:solidFill>
                  <a:schemeClr val="dk1"/>
                </a:solidFill>
                <a:highlight>
                  <a:srgbClr val="FFFFFF"/>
                </a:highlight>
              </a:rPr>
              <a:t>["year_1_default_rate","year_2_default_rate","year_3_default_rate"]]</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perc_female_survived = len(titanic[titanic["Sex"]=="female"][titanic["Survived"]==1]) / (len(titanic[titanic["Sex"]=="female"])) * 100</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titanic.fillna(titanic.mean())</a:t>
            </a:r>
            <a:endParaRPr sz="800">
              <a:solidFill>
                <a:schemeClr val="dk1"/>
              </a:solidFill>
              <a:highlight>
                <a:srgbClr val="FFFFFF"/>
              </a:highlight>
            </a:endParaRPr>
          </a:p>
          <a:p>
            <a:pPr indent="0" lvl="0" marL="0" rtl="0">
              <a:lnSpc>
                <a:spcPct val="100000"/>
              </a:lnSpc>
              <a:spcBef>
                <a:spcPts val="0"/>
              </a:spcBef>
              <a:spcAft>
                <a:spcPts val="0"/>
              </a:spcAft>
              <a:buNone/>
            </a:pPr>
            <a:r>
              <a:rPr b="1" lang="en" sz="800">
                <a:solidFill>
                  <a:schemeClr val="dk1"/>
                </a:solidFill>
              </a:rPr>
              <a:t>ICA 1</a:t>
            </a:r>
            <a:endParaRPr b="1" sz="800">
              <a:solidFill>
                <a:schemeClr val="dk1"/>
              </a:solidFill>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rPr>
              <a:t>Keyword arguments are identified by the keyword put before them in the function call. </a:t>
            </a:r>
            <a:r>
              <a:rPr lang="en" sz="800">
                <a:solidFill>
                  <a:schemeClr val="dk1"/>
                </a:solidFill>
                <a:highlight>
                  <a:srgbClr val="FFFFFF"/>
                </a:highlight>
              </a:rPr>
              <a:t>Keyword arguments, frequently used for optional parameters, specify additional functionality within a function call.</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b="1" lang="en" sz="800">
                <a:solidFill>
                  <a:srgbClr val="008000"/>
                </a:solidFill>
                <a:highlight>
                  <a:srgbClr val="FFFFFF"/>
                </a:highlight>
              </a:rPr>
              <a:t>def</a:t>
            </a:r>
            <a:r>
              <a:rPr lang="en" sz="800">
                <a:solidFill>
                  <a:schemeClr val="dk1"/>
                </a:solidFill>
                <a:highlight>
                  <a:srgbClr val="FFFFFF"/>
                </a:highlight>
              </a:rPr>
              <a:t> </a:t>
            </a:r>
            <a:r>
              <a:rPr lang="en" sz="800">
                <a:solidFill>
                  <a:srgbClr val="0000FF"/>
                </a:solidFill>
                <a:highlight>
                  <a:srgbClr val="FFFFFF"/>
                </a:highlight>
              </a:rPr>
              <a:t>sum_list</a:t>
            </a:r>
            <a:r>
              <a:rPr lang="en" sz="800">
                <a:solidFill>
                  <a:schemeClr val="dk1"/>
                </a:solidFill>
                <a:highlight>
                  <a:srgbClr val="FFFFFF"/>
                </a:highlight>
              </a:rPr>
              <a:t>(lis):</a:t>
            </a:r>
            <a:br>
              <a:rPr lang="en" sz="800">
                <a:solidFill>
                  <a:schemeClr val="dk1"/>
                </a:solidFill>
                <a:highlight>
                  <a:srgbClr val="FFFFFF"/>
                </a:highlight>
              </a:rPr>
            </a:br>
            <a:r>
              <a:rPr lang="en" sz="800">
                <a:solidFill>
                  <a:schemeClr val="dk1"/>
                </a:solidFill>
                <a:highlight>
                  <a:srgbClr val="FFFFFF"/>
                </a:highlight>
              </a:rPr>
              <a:t>    total=</a:t>
            </a:r>
            <a:r>
              <a:rPr lang="en" sz="800">
                <a:solidFill>
                  <a:srgbClr val="008800"/>
                </a:solidFill>
                <a:highlight>
                  <a:srgbClr val="FFFFFF"/>
                </a:highlight>
              </a:rPr>
              <a:t>0</a:t>
            </a:r>
            <a:br>
              <a:rPr lang="en" sz="800">
                <a:solidFill>
                  <a:schemeClr val="dk1"/>
                </a:solidFill>
                <a:highlight>
                  <a:srgbClr val="FFFFFF"/>
                </a:highlight>
              </a:rPr>
            </a:br>
            <a:r>
              <a:rPr lang="en" sz="800">
                <a:solidFill>
                  <a:schemeClr val="dk1"/>
                </a:solidFill>
                <a:highlight>
                  <a:srgbClr val="FFFFFF"/>
                </a:highlight>
              </a:rPr>
              <a:t>    </a:t>
            </a:r>
            <a:r>
              <a:rPr b="1" lang="en" sz="800">
                <a:solidFill>
                  <a:srgbClr val="008000"/>
                </a:solidFill>
                <a:highlight>
                  <a:srgbClr val="FFFFFF"/>
                </a:highlight>
              </a:rPr>
              <a:t>for</a:t>
            </a:r>
            <a:r>
              <a:rPr lang="en" sz="800">
                <a:solidFill>
                  <a:schemeClr val="dk1"/>
                </a:solidFill>
                <a:highlight>
                  <a:srgbClr val="FFFFFF"/>
                </a:highlight>
              </a:rPr>
              <a:t> elem </a:t>
            </a:r>
            <a:r>
              <a:rPr b="1" lang="en" sz="800">
                <a:solidFill>
                  <a:srgbClr val="008000"/>
                </a:solidFill>
                <a:highlight>
                  <a:srgbClr val="FFFFFF"/>
                </a:highlight>
              </a:rPr>
              <a:t>in</a:t>
            </a:r>
            <a:r>
              <a:rPr lang="en" sz="800">
                <a:solidFill>
                  <a:schemeClr val="dk1"/>
                </a:solidFill>
                <a:highlight>
                  <a:srgbClr val="FFFFFF"/>
                </a:highlight>
              </a:rPr>
              <a:t> lis:</a:t>
            </a:r>
            <a:br>
              <a:rPr lang="en" sz="800">
                <a:solidFill>
                  <a:schemeClr val="dk1"/>
                </a:solidFill>
                <a:highlight>
                  <a:srgbClr val="FFFFFF"/>
                </a:highlight>
              </a:rPr>
            </a:br>
            <a:r>
              <a:rPr lang="en" sz="800">
                <a:solidFill>
                  <a:schemeClr val="dk1"/>
                </a:solidFill>
                <a:highlight>
                  <a:srgbClr val="FFFFFF"/>
                </a:highlight>
              </a:rPr>
              <a:t>        total=total</a:t>
            </a:r>
            <a:r>
              <a:rPr b="1" lang="en" sz="800">
                <a:solidFill>
                  <a:srgbClr val="AA22FF"/>
                </a:solidFill>
                <a:highlight>
                  <a:srgbClr val="FFFFFF"/>
                </a:highlight>
              </a:rPr>
              <a:t>+</a:t>
            </a:r>
            <a:r>
              <a:rPr lang="en" sz="800">
                <a:solidFill>
                  <a:schemeClr val="dk1"/>
                </a:solidFill>
                <a:highlight>
                  <a:srgbClr val="FFFFFF"/>
                </a:highlight>
              </a:rPr>
              <a:t>elem</a:t>
            </a:r>
            <a:br>
              <a:rPr lang="en" sz="800">
                <a:solidFill>
                  <a:schemeClr val="dk1"/>
                </a:solidFill>
                <a:highlight>
                  <a:srgbClr val="FFFFFF"/>
                </a:highlight>
              </a:rPr>
            </a:br>
            <a:r>
              <a:rPr lang="en" sz="800">
                <a:solidFill>
                  <a:schemeClr val="dk1"/>
                </a:solidFill>
                <a:highlight>
                  <a:srgbClr val="FFFFFF"/>
                </a:highlight>
              </a:rPr>
              <a:t>    </a:t>
            </a:r>
            <a:r>
              <a:rPr b="1" lang="en" sz="800">
                <a:solidFill>
                  <a:srgbClr val="008000"/>
                </a:solidFill>
                <a:highlight>
                  <a:srgbClr val="FFFFFF"/>
                </a:highlight>
              </a:rPr>
              <a:t>return</a:t>
            </a:r>
            <a:r>
              <a:rPr lang="en" sz="800">
                <a:solidFill>
                  <a:schemeClr val="dk1"/>
                </a:solidFill>
                <a:highlight>
                  <a:srgbClr val="FFFFFF"/>
                </a:highlight>
              </a:rPr>
              <a:t> total</a:t>
            </a:r>
            <a:br>
              <a:rPr lang="en" sz="800">
                <a:solidFill>
                  <a:schemeClr val="dk1"/>
                </a:solidFill>
                <a:highlight>
                  <a:srgbClr val="FFFFFF"/>
                </a:highlight>
              </a:rPr>
            </a:br>
            <a:r>
              <a:rPr lang="en" sz="800">
                <a:solidFill>
                  <a:schemeClr val="dk1"/>
                </a:solidFill>
                <a:highlight>
                  <a:srgbClr val="FFFFFF"/>
                </a:highlight>
              </a:rPr>
              <a:t>sum_list([</a:t>
            </a:r>
            <a:r>
              <a:rPr lang="en" sz="800">
                <a:solidFill>
                  <a:srgbClr val="008800"/>
                </a:solidFill>
                <a:highlight>
                  <a:srgbClr val="FFFFFF"/>
                </a:highlight>
              </a:rPr>
              <a:t>1</a:t>
            </a:r>
            <a:r>
              <a:rPr lang="en" sz="800">
                <a:solidFill>
                  <a:schemeClr val="dk1"/>
                </a:solidFill>
                <a:highlight>
                  <a:srgbClr val="FFFFFF"/>
                </a:highlight>
              </a:rPr>
              <a:t>,</a:t>
            </a:r>
            <a:r>
              <a:rPr lang="en" sz="800">
                <a:solidFill>
                  <a:srgbClr val="008800"/>
                </a:solidFill>
                <a:highlight>
                  <a:srgbClr val="FFFFFF"/>
                </a:highlight>
              </a:rPr>
              <a:t>2</a:t>
            </a:r>
            <a:r>
              <a:rPr lang="en" sz="800">
                <a:solidFill>
                  <a:schemeClr val="dk1"/>
                </a:solidFill>
                <a:highlight>
                  <a:srgbClr val="FFFFFF"/>
                </a:highlight>
              </a:rPr>
              <a:t>,</a:t>
            </a:r>
            <a:r>
              <a:rPr lang="en" sz="800">
                <a:solidFill>
                  <a:srgbClr val="008800"/>
                </a:solidFill>
                <a:highlight>
                  <a:srgbClr val="FFFFFF"/>
                </a:highlight>
              </a:rPr>
              <a:t>3</a:t>
            </a:r>
            <a:r>
              <a:rPr lang="en" sz="800">
                <a:solidFill>
                  <a:schemeClr val="dk1"/>
                </a:solidFill>
                <a:highlight>
                  <a:srgbClr val="FFFFFF"/>
                </a:highlight>
              </a:rPr>
              <a:t>,</a:t>
            </a:r>
            <a:r>
              <a:rPr lang="en" sz="800">
                <a:solidFill>
                  <a:srgbClr val="008800"/>
                </a:solidFill>
                <a:highlight>
                  <a:srgbClr val="FFFFFF"/>
                </a:highlight>
              </a:rPr>
              <a:t>9</a:t>
            </a:r>
            <a:r>
              <a:rPr lang="en" sz="800">
                <a:solidFill>
                  <a:schemeClr val="dk1"/>
                </a:solidFill>
                <a:highlight>
                  <a:srgbClr val="FFFFFF"/>
                </a:highlight>
              </a:rPr>
              <a:t>])</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The output should be: 5 3 Explanation: When we assign a list to a variable, changing the list will change the variable as well. However, in this instance, we assigned a </a:t>
            </a:r>
            <a:r>
              <a:rPr i="1" lang="en" sz="800">
                <a:solidFill>
                  <a:schemeClr val="dk1"/>
                </a:solidFill>
                <a:highlight>
                  <a:srgbClr val="FFFFFF"/>
                </a:highlight>
              </a:rPr>
              <a:t>function</a:t>
            </a:r>
            <a:r>
              <a:rPr lang="en" sz="800">
                <a:solidFill>
                  <a:schemeClr val="dk1"/>
                </a:solidFill>
                <a:highlight>
                  <a:srgbClr val="FFFFFF"/>
                </a:highlight>
              </a:rPr>
              <a:t> to list2 via list1, not a list. This means that the two variables are not referencing the same list, and therefore act independently.</a:t>
            </a:r>
            <a:endParaRPr b="1" sz="800">
              <a:solidFill>
                <a:schemeClr val="dk1"/>
              </a:solidFill>
              <a:highlight>
                <a:srgbClr val="FFFFFF"/>
              </a:highlight>
            </a:endParaRPr>
          </a:p>
          <a:p>
            <a:pPr indent="0" lvl="0" marL="0" rtl="0">
              <a:lnSpc>
                <a:spcPct val="100000"/>
              </a:lnSpc>
              <a:spcBef>
                <a:spcPts val="0"/>
              </a:spcBef>
              <a:spcAft>
                <a:spcPts val="0"/>
              </a:spcAft>
              <a:buNone/>
            </a:pPr>
            <a:r>
              <a:rPr b="1" lang="en" sz="800">
                <a:solidFill>
                  <a:schemeClr val="dk1"/>
                </a:solidFill>
                <a:highlight>
                  <a:srgbClr val="FFFFFF"/>
                </a:highlight>
              </a:rPr>
              <a:t>ICA 2</a:t>
            </a:r>
            <a:endParaRPr b="1"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df2=df1['StudentID','Score']</a:t>
            </a:r>
            <a:r>
              <a:rPr i="1" lang="en" sz="800">
                <a:solidFill>
                  <a:schemeClr val="dk1"/>
                </a:solidFill>
                <a:highlight>
                  <a:srgbClr val="FFFFFF"/>
                </a:highlight>
              </a:rPr>
              <a:t> new df with only two columns</a:t>
            </a:r>
            <a:endParaRPr i="1"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LeBron_Tm = bball_df['Tm']['LeBron James']</a:t>
            </a:r>
            <a:endParaRPr sz="800">
              <a:solidFill>
                <a:schemeClr val="dk1"/>
              </a:solidFill>
              <a:highlight>
                <a:srgbClr val="FFFFFF"/>
              </a:highlight>
            </a:endParaRPr>
          </a:p>
          <a:p>
            <a:pPr indent="-279400" lvl="0" marL="457200" rtl="0">
              <a:lnSpc>
                <a:spcPct val="100000"/>
              </a:lnSpc>
              <a:spcBef>
                <a:spcPts val="0"/>
              </a:spcBef>
              <a:spcAft>
                <a:spcPts val="0"/>
              </a:spcAft>
              <a:buClr>
                <a:schemeClr val="dk1"/>
              </a:buClr>
              <a:buSzPts val="800"/>
              <a:buAutoNum type="arabicPeriod"/>
            </a:pPr>
            <a:r>
              <a:rPr lang="en" sz="800">
                <a:solidFill>
                  <a:schemeClr val="dk1"/>
                </a:solidFill>
                <a:highlight>
                  <a:srgbClr val="FFFFFF"/>
                </a:highlight>
              </a:rPr>
              <a:t>Kobe = bball[bball[‘Age’]&gt;35][‘PTS_per_min’].argmax()</a:t>
            </a:r>
            <a:endParaRPr sz="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