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</p:sldIdLst>
  <p:sldSz cx="9144000" cy="5143500" type="screen16x9"/>
  <p:notesSz cx="7315200" cy="9601200"/>
  <p:embeddedFontLst>
    <p:embeddedFont>
      <p:font typeface="Fira Sans" panose="020B0503050000020004" pitchFamily="34" charset="0"/>
      <p:regular r:id="rId12"/>
      <p:bold r:id="rId13"/>
      <p:italic r:id="rId14"/>
      <p:boldItalic r:id="rId15"/>
    </p:embeddedFont>
    <p:embeddedFont>
      <p:font typeface="Fira Sans Light" panose="020B0403050000020004" pitchFamily="34" charset="0"/>
      <p:regular r:id="rId16"/>
      <p:italic r:id="rId17"/>
    </p:embeddedFont>
    <p:embeddedFont>
      <p:font typeface="Times" panose="02020603050405020304" pitchFamily="18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7F7F7F"/>
    <a:srgbClr val="DAA8AF"/>
    <a:srgbClr val="C77C87"/>
    <a:srgbClr val="ECD3D7"/>
    <a:srgbClr val="B5515F"/>
    <a:srgbClr val="A32638"/>
    <a:srgbClr val="E4EAED"/>
    <a:srgbClr val="CBD7DC"/>
    <a:srgbClr val="7D9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9" autoAdjust="0"/>
    <p:restoredTop sz="69728" autoAdjust="0"/>
  </p:normalViewPr>
  <p:slideViewPr>
    <p:cSldViewPr snapToGrid="0" snapToObjects="1">
      <p:cViewPr>
        <p:scale>
          <a:sx n="160" d="100"/>
          <a:sy n="160" d="100"/>
        </p:scale>
        <p:origin x="107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97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14251D-04C5-43FA-92C0-8D23430FD4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548E7-7773-4CF2-8919-2AC236C873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20BBDDC-44DA-4465-AED7-BCA53B42C963}" type="datetimeFigureOut">
              <a:rPr lang="en-DE" smtClean="0"/>
              <a:t>05/22/2025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82B12-FE12-4C15-9B95-ABC30D599B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F8ED0-9B3C-4BBB-A471-A3D48AA23B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016C3F6-3265-4C80-9E95-8580D49B466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631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377C9AE-D908-CB4D-9CBD-957B16D9B628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1E8E1B3-6545-954E-9998-292C9C5033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013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675" y="2571750"/>
            <a:ext cx="8364649" cy="31318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A32638"/>
              </a:buClr>
              <a:buFont typeface="Wingdings" pitchFamily="2" charset="2"/>
              <a:buNone/>
              <a:defRPr lang="en-US" sz="1800" b="0" i="0" kern="1200" baseline="0" dirty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Name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0F82C32-F0EA-1A4D-9578-8AE79F2CD2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5808" y="315210"/>
            <a:ext cx="1744130" cy="495059"/>
          </a:xfrm>
          <a:prstGeom prst="rect">
            <a:avLst/>
          </a:prstGeom>
        </p:spPr>
      </p:pic>
      <p:sp>
        <p:nvSpPr>
          <p:cNvPr id="16" name="Text Box 33">
            <a:extLst>
              <a:ext uri="{FF2B5EF4-FFF2-40B4-BE49-F238E27FC236}">
                <a16:creationId xmlns:a16="http://schemas.microsoft.com/office/drawing/2014/main" id="{0D14E17E-7E9E-4DBD-87D6-13C2840C31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9552" y="4388387"/>
            <a:ext cx="20508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l" eaLnBrk="1" hangingPunct="1">
              <a:spcAft>
                <a:spcPts val="0"/>
              </a:spcAft>
              <a:buClr>
                <a:schemeClr val="tx2"/>
              </a:buClr>
              <a:buFont typeface="Times" charset="0"/>
              <a:buNone/>
            </a:pPr>
            <a:r>
              <a:rPr lang="en-US" sz="1200" noProof="0" dirty="0">
                <a:solidFill>
                  <a:srgbClr val="A32638"/>
                </a:solidFill>
                <a:latin typeface="Fira Sans Light" panose="020B0403050000020004" pitchFamily="34" charset="0"/>
              </a:rPr>
              <a:t>Visual Computing Group</a:t>
            </a:r>
          </a:p>
          <a:p>
            <a:pPr algn="l" eaLnBrk="1" hangingPunct="1">
              <a:spcAft>
                <a:spcPts val="0"/>
              </a:spcAft>
              <a:buClr>
                <a:schemeClr val="tx2"/>
              </a:buClr>
              <a:buFont typeface="Times" charset="0"/>
              <a:buNone/>
            </a:pPr>
            <a:r>
              <a:rPr lang="en-US" sz="1200" noProof="0" dirty="0">
                <a:solidFill>
                  <a:srgbClr val="A32638"/>
                </a:solidFill>
                <a:latin typeface="Fira Sans Light" panose="020B0403050000020004" pitchFamily="34" charset="0"/>
              </a:rPr>
              <a:t>Institute of Media Informatics</a:t>
            </a:r>
          </a:p>
        </p:txBody>
      </p:sp>
      <p:pic>
        <p:nvPicPr>
          <p:cNvPr id="17" name="Picture 10">
            <a:extLst>
              <a:ext uri="{FF2B5EF4-FFF2-40B4-BE49-F238E27FC236}">
                <a16:creationId xmlns:a16="http://schemas.microsoft.com/office/drawing/2014/main" id="{546093C4-4520-4E1D-B2C2-13489EE47A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399477" y="4384402"/>
            <a:ext cx="364581" cy="369519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6C931EF0-EEB4-4599-B01C-51F99A81B7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675" y="1237484"/>
            <a:ext cx="8364649" cy="792037"/>
          </a:xfrm>
          <a:prstGeom prst="rect">
            <a:avLst/>
          </a:prstGeom>
        </p:spPr>
        <p:txBody>
          <a:bodyPr anchor="ctr"/>
          <a:lstStyle>
            <a:lvl1pPr algn="ctr">
              <a:defRPr sz="2400">
                <a:latin typeface="Fira Sans" panose="020B0503050000020004" pitchFamily="34" charset="0"/>
              </a:defRPr>
            </a:lvl1pPr>
          </a:lstStyle>
          <a:p>
            <a:r>
              <a:rPr lang="en-US" dirty="0"/>
              <a:t>Presentation Title </a:t>
            </a:r>
            <a:br>
              <a:rPr lang="en-US" dirty="0"/>
            </a:br>
            <a:r>
              <a:rPr lang="en-US" dirty="0"/>
              <a:t>Chapter X – Chapter Title</a:t>
            </a:r>
            <a:endParaRPr lang="en-DE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FD6C7D5-1F91-4B36-879F-DE741DE11097}"/>
              </a:ext>
            </a:extLst>
          </p:cNvPr>
          <p:cNvSpPr txBox="1">
            <a:spLocks/>
          </p:cNvSpPr>
          <p:nvPr userDrawn="1"/>
        </p:nvSpPr>
        <p:spPr>
          <a:xfrm>
            <a:off x="389675" y="2029435"/>
            <a:ext cx="8364649" cy="3131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A32638"/>
              </a:buClr>
              <a:buFont typeface="Wingdings" pitchFamily="2" charset="2"/>
              <a:buNone/>
              <a:defRPr sz="1800" b="0" i="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Arial" panose="020B0604020202020204" pitchFamily="34" charset="0"/>
              </a:defRPr>
            </a:lvl1pPr>
            <a:lvl2pPr marL="342900" indent="0" algn="ctr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 algn="ctr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indent="0" algn="ctr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0" indent="0" algn="ctr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05.06.2025</a:t>
            </a:r>
          </a:p>
        </p:txBody>
      </p:sp>
    </p:spTree>
    <p:extLst>
      <p:ext uri="{BB962C8B-B14F-4D97-AF65-F5344CB8AC3E}">
        <p14:creationId xmlns:p14="http://schemas.microsoft.com/office/powerpoint/2010/main" val="2433893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511">
          <p15:clr>
            <a:srgbClr val="FBAE40"/>
          </p15:clr>
        </p15:guide>
        <p15:guide id="3" pos="249">
          <p15:clr>
            <a:srgbClr val="FBAE40"/>
          </p15:clr>
        </p15:guide>
        <p15:guide id="4" pos="4853">
          <p15:clr>
            <a:srgbClr val="FBAE40"/>
          </p15:clr>
        </p15:guide>
        <p15:guide id="5" pos="1587">
          <p15:clr>
            <a:srgbClr val="FBAE40"/>
          </p15:clr>
        </p15:guide>
        <p15:guide id="6" orient="horz" pos="3026">
          <p15:clr>
            <a:srgbClr val="FBAE40"/>
          </p15:clr>
        </p15:guide>
        <p15:guide id="7" orient="horz" pos="71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ub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5289" y="3695809"/>
            <a:ext cx="8364649" cy="3131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latin typeface="Fira Sans" panose="020B05030500000200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/>
              <a:t>Subtitle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0F82C32-F0EA-1A4D-9578-8AE79F2CD2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5808" y="315210"/>
            <a:ext cx="1744130" cy="495059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8C2F7F02-FD2D-BA42-9F81-DE47E9F09704}"/>
              </a:ext>
            </a:extLst>
          </p:cNvPr>
          <p:cNvSpPr/>
          <p:nvPr userDrawn="1"/>
        </p:nvSpPr>
        <p:spPr>
          <a:xfrm>
            <a:off x="395288" y="3594659"/>
            <a:ext cx="8364650" cy="45719"/>
          </a:xfrm>
          <a:prstGeom prst="rect">
            <a:avLst/>
          </a:prstGeom>
          <a:solidFill>
            <a:srgbClr val="A32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7008" y="3143339"/>
            <a:ext cx="8361211" cy="395888"/>
          </a:xfrm>
          <a:prstGeom prst="rect">
            <a:avLst/>
          </a:prstGeom>
        </p:spPr>
        <p:txBody>
          <a:bodyPr anchor="t" anchorCtr="0"/>
          <a:lstStyle>
            <a:lvl1pPr algn="l">
              <a:defRPr sz="2400" baseline="0">
                <a:solidFill>
                  <a:schemeClr val="tx1"/>
                </a:solidFill>
                <a:latin typeface="Fira Sans" panose="020B0503050000020004" pitchFamily="34" charset="0"/>
              </a:defRPr>
            </a:lvl1pPr>
          </a:lstStyle>
          <a:p>
            <a:r>
              <a:rPr lang="en-US" noProof="0" dirty="0"/>
              <a:t>X.X Title</a:t>
            </a:r>
          </a:p>
        </p:txBody>
      </p:sp>
      <p:sp>
        <p:nvSpPr>
          <p:cNvPr id="13" name="Text Box 33">
            <a:extLst>
              <a:ext uri="{FF2B5EF4-FFF2-40B4-BE49-F238E27FC236}">
                <a16:creationId xmlns:a16="http://schemas.microsoft.com/office/drawing/2014/main" id="{A59CA1A8-B6A2-4931-A3E6-65BDFA3C129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9552" y="4388387"/>
            <a:ext cx="20508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l" eaLnBrk="1" hangingPunct="1">
              <a:spcAft>
                <a:spcPts val="0"/>
              </a:spcAft>
              <a:buClr>
                <a:schemeClr val="tx2"/>
              </a:buClr>
              <a:buFont typeface="Times" charset="0"/>
              <a:buNone/>
            </a:pPr>
            <a:r>
              <a:rPr lang="en-US" sz="1200" noProof="0" dirty="0">
                <a:solidFill>
                  <a:srgbClr val="A32638"/>
                </a:solidFill>
                <a:latin typeface="Fira Sans Light" panose="020B0403050000020004" pitchFamily="34" charset="0"/>
              </a:rPr>
              <a:t>Visual Computing Group</a:t>
            </a:r>
          </a:p>
          <a:p>
            <a:pPr algn="l" eaLnBrk="1" hangingPunct="1">
              <a:spcAft>
                <a:spcPts val="0"/>
              </a:spcAft>
              <a:buClr>
                <a:schemeClr val="tx2"/>
              </a:buClr>
              <a:buFont typeface="Times" charset="0"/>
              <a:buNone/>
            </a:pPr>
            <a:r>
              <a:rPr lang="en-US" sz="1200" noProof="0" dirty="0">
                <a:solidFill>
                  <a:srgbClr val="A32638"/>
                </a:solidFill>
                <a:latin typeface="Fira Sans Light" panose="020B0403050000020004" pitchFamily="34" charset="0"/>
              </a:rPr>
              <a:t>Institute of Media Informatics</a:t>
            </a:r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E02C22C2-EB4F-4E1C-84E9-2D20391D40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399477" y="4384402"/>
            <a:ext cx="364581" cy="36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91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511">
          <p15:clr>
            <a:srgbClr val="FBAE40"/>
          </p15:clr>
        </p15:guide>
        <p15:guide id="3" pos="249">
          <p15:clr>
            <a:srgbClr val="FBAE40"/>
          </p15:clr>
        </p15:guide>
        <p15:guide id="4" pos="4853">
          <p15:clr>
            <a:srgbClr val="FBAE40"/>
          </p15:clr>
        </p15:guide>
        <p15:guide id="5" pos="1587">
          <p15:clr>
            <a:srgbClr val="FBAE40"/>
          </p15:clr>
        </p15:guide>
        <p15:guide id="6" orient="horz" pos="3026">
          <p15:clr>
            <a:srgbClr val="FBAE40"/>
          </p15:clr>
        </p15:guide>
        <p15:guide id="7" orient="horz" pos="71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8">
            <a:extLst>
              <a:ext uri="{FF2B5EF4-FFF2-40B4-BE49-F238E27FC236}">
                <a16:creationId xmlns:a16="http://schemas.microsoft.com/office/drawing/2014/main" id="{964776F4-C520-41D6-9E9F-77B0B7906C09}"/>
              </a:ext>
            </a:extLst>
          </p:cNvPr>
          <p:cNvSpPr/>
          <p:nvPr userDrawn="1"/>
        </p:nvSpPr>
        <p:spPr>
          <a:xfrm>
            <a:off x="8288042" y="4835947"/>
            <a:ext cx="460671" cy="3092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12">
            <a:extLst>
              <a:ext uri="{FF2B5EF4-FFF2-40B4-BE49-F238E27FC236}">
                <a16:creationId xmlns:a16="http://schemas.microsoft.com/office/drawing/2014/main" id="{E4AF0834-7CCC-42BC-B23C-E20E099F45CE}"/>
              </a:ext>
            </a:extLst>
          </p:cNvPr>
          <p:cNvCxnSpPr/>
          <p:nvPr userDrawn="1"/>
        </p:nvCxnSpPr>
        <p:spPr>
          <a:xfrm>
            <a:off x="395288" y="4835947"/>
            <a:ext cx="835342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82E5250-6D2E-49B9-BEEA-776FA2DA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44210D-2269-4F88-BB7B-58D353C2D3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288" y="954088"/>
            <a:ext cx="8353425" cy="3819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E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3208D68-43C7-4924-A6DF-78FEBEA6FD2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3E0D035-F65B-4493-AF97-E6100AEC1EF3}" type="datetime1">
              <a:rPr lang="en-GB" smtClean="0"/>
              <a:t>22/05/2025</a:t>
            </a:fld>
            <a:endParaRPr lang="de-DE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30BF5EA-3C02-4E93-92E6-BB42D5D04E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8A71DCB-46E6-4DAB-B19E-34775F94511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E120BDC-5456-EC41-8BB6-7A3B726EA19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13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 (2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8">
            <a:extLst>
              <a:ext uri="{FF2B5EF4-FFF2-40B4-BE49-F238E27FC236}">
                <a16:creationId xmlns:a16="http://schemas.microsoft.com/office/drawing/2014/main" id="{964776F4-C520-41D6-9E9F-77B0B7906C09}"/>
              </a:ext>
            </a:extLst>
          </p:cNvPr>
          <p:cNvSpPr/>
          <p:nvPr userDrawn="1"/>
        </p:nvSpPr>
        <p:spPr>
          <a:xfrm>
            <a:off x="8288042" y="4835947"/>
            <a:ext cx="460671" cy="3092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12">
            <a:extLst>
              <a:ext uri="{FF2B5EF4-FFF2-40B4-BE49-F238E27FC236}">
                <a16:creationId xmlns:a16="http://schemas.microsoft.com/office/drawing/2014/main" id="{E4AF0834-7CCC-42BC-B23C-E20E099F45CE}"/>
              </a:ext>
            </a:extLst>
          </p:cNvPr>
          <p:cNvCxnSpPr/>
          <p:nvPr userDrawn="1"/>
        </p:nvCxnSpPr>
        <p:spPr>
          <a:xfrm>
            <a:off x="395288" y="4835947"/>
            <a:ext cx="835342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82E5250-6D2E-49B9-BEEA-776FA2DA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44210D-2269-4F88-BB7B-58D353C2D3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289" y="954088"/>
            <a:ext cx="4176712" cy="3819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E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3208D68-43C7-4924-A6DF-78FEBEA6FD2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3E0D035-F65B-4493-AF97-E6100AEC1EF3}" type="datetime1">
              <a:rPr lang="en-GB" smtClean="0"/>
              <a:t>22/05/2025</a:t>
            </a:fld>
            <a:endParaRPr lang="de-DE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30BF5EA-3C02-4E93-92E6-BB42D5D04E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8A71DCB-46E6-4DAB-B19E-34775F94511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E120BDC-5456-EC41-8BB6-7A3B726EA19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CCF9C7D7-AFDA-4C50-905E-C4BD5A4193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162" y="954088"/>
            <a:ext cx="4176712" cy="3819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5623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8">
            <a:extLst>
              <a:ext uri="{FF2B5EF4-FFF2-40B4-BE49-F238E27FC236}">
                <a16:creationId xmlns:a16="http://schemas.microsoft.com/office/drawing/2014/main" id="{964776F4-C520-41D6-9E9F-77B0B7906C09}"/>
              </a:ext>
            </a:extLst>
          </p:cNvPr>
          <p:cNvSpPr/>
          <p:nvPr userDrawn="1"/>
        </p:nvSpPr>
        <p:spPr>
          <a:xfrm>
            <a:off x="8288042" y="4835947"/>
            <a:ext cx="460671" cy="3092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12">
            <a:extLst>
              <a:ext uri="{FF2B5EF4-FFF2-40B4-BE49-F238E27FC236}">
                <a16:creationId xmlns:a16="http://schemas.microsoft.com/office/drawing/2014/main" id="{E4AF0834-7CCC-42BC-B23C-E20E099F45CE}"/>
              </a:ext>
            </a:extLst>
          </p:cNvPr>
          <p:cNvCxnSpPr/>
          <p:nvPr userDrawn="1"/>
        </p:nvCxnSpPr>
        <p:spPr>
          <a:xfrm>
            <a:off x="395288" y="4835947"/>
            <a:ext cx="835342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82E5250-6D2E-49B9-BEEA-776FA2DA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80E567F-8166-414A-8B7D-5C5D923F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220E-2B7E-45ED-9C0F-E8FBE7454FB6}" type="datetime1">
              <a:rPr lang="en-GB" smtClean="0"/>
              <a:t>22/05/2025</a:t>
            </a:fld>
            <a:endParaRPr lang="de-DE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14C9350-C01D-4A15-B523-B713ECC66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919468-55B8-4977-A880-869A7534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0BDC-5456-EC41-8BB6-7A3B726EA19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952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8">
            <a:extLst>
              <a:ext uri="{FF2B5EF4-FFF2-40B4-BE49-F238E27FC236}">
                <a16:creationId xmlns:a16="http://schemas.microsoft.com/office/drawing/2014/main" id="{964776F4-C520-41D6-9E9F-77B0B7906C09}"/>
              </a:ext>
            </a:extLst>
          </p:cNvPr>
          <p:cNvSpPr/>
          <p:nvPr userDrawn="1"/>
        </p:nvSpPr>
        <p:spPr>
          <a:xfrm>
            <a:off x="8288042" y="4835947"/>
            <a:ext cx="460671" cy="3092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12">
            <a:extLst>
              <a:ext uri="{FF2B5EF4-FFF2-40B4-BE49-F238E27FC236}">
                <a16:creationId xmlns:a16="http://schemas.microsoft.com/office/drawing/2014/main" id="{E4AF0834-7CCC-42BC-B23C-E20E099F45CE}"/>
              </a:ext>
            </a:extLst>
          </p:cNvPr>
          <p:cNvCxnSpPr/>
          <p:nvPr userDrawn="1"/>
        </p:nvCxnSpPr>
        <p:spPr>
          <a:xfrm>
            <a:off x="395288" y="4835947"/>
            <a:ext cx="835342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6458767-8C24-40ED-80ED-D63A0720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93FD-98D6-452A-8F20-6B8BED59A28A}" type="datetime1">
              <a:rPr lang="en-GB" smtClean="0"/>
              <a:t>22/05/2025</a:t>
            </a:fld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24B0B61-C153-475C-8118-A4FC1E55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5E02DB3-9158-4080-BCFC-5C3C7E81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0BDC-5456-EC41-8BB6-7A3B726EA19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570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674" y="303212"/>
            <a:ext cx="8359200" cy="558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de-DE" dirty="0"/>
              <a:t>Slide Titel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674" y="941776"/>
            <a:ext cx="8359200" cy="382616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4262" y="4842000"/>
            <a:ext cx="899064" cy="30321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 baseline="0">
                <a:solidFill>
                  <a:schemeClr val="tx1">
                    <a:tint val="75000"/>
                  </a:schemeClr>
                </a:solidFill>
                <a:latin typeface="Fira Sans Light" panose="020B0403050000020004" pitchFamily="34" charset="0"/>
              </a:defRPr>
            </a:lvl1pPr>
          </a:lstStyle>
          <a:p>
            <a:fld id="{93F3A580-486E-4A45-906A-B24FD1B94441}" type="datetime1">
              <a:rPr lang="en-GB" smtClean="0"/>
              <a:t>22/05/2025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89" y="4840288"/>
            <a:ext cx="6908973" cy="303211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 i="0" baseline="0">
                <a:solidFill>
                  <a:schemeClr val="tx1">
                    <a:tint val="75000"/>
                  </a:schemeClr>
                </a:solidFill>
                <a:latin typeface="Fira Sans Light" panose="020B04030500000200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0357" y="4923270"/>
            <a:ext cx="269983" cy="13724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 i="0" baseline="0">
                <a:solidFill>
                  <a:schemeClr val="bg1"/>
                </a:solidFill>
                <a:latin typeface="Fira Sans Light" panose="020B0403050000020004" pitchFamily="34" charset="0"/>
                <a:cs typeface="Arial" panose="020B0604020202020204" pitchFamily="34" charset="0"/>
              </a:defRPr>
            </a:lvl1pPr>
          </a:lstStyle>
          <a:p>
            <a:fld id="{FE120BDC-5456-EC41-8BB6-7A3B726EA19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810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97" r:id="rId4"/>
    <p:sldLayoutId id="2147483688" r:id="rId5"/>
    <p:sldLayoutId id="2147483689" r:id="rId6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400" b="1" i="0" kern="1200" baseline="0">
          <a:solidFill>
            <a:schemeClr val="tx1"/>
          </a:solidFill>
          <a:latin typeface="Fira Sans" panose="020B05030500000200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rgbClr val="A32638"/>
        </a:buClr>
        <a:buFont typeface="Wingdings" pitchFamily="2" charset="2"/>
        <a:buChar char="§"/>
        <a:defRPr lang="de-DE" sz="1800" b="0" i="0" kern="1200" baseline="0" dirty="0" smtClean="0">
          <a:solidFill>
            <a:schemeClr val="tx1"/>
          </a:solidFill>
          <a:latin typeface="Fira Sans" panose="020B05030500000200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A32638"/>
        </a:buClr>
        <a:buFont typeface="Arial" panose="020B0604020202020204" pitchFamily="34" charset="0"/>
        <a:buChar char="•"/>
        <a:defRPr lang="de-DE" sz="1800" b="0" i="0" kern="1200" baseline="0" dirty="0" smtClean="0">
          <a:solidFill>
            <a:schemeClr val="tx1"/>
          </a:solidFill>
          <a:latin typeface="Fira Sans" panose="020B05030500000200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A32638"/>
        </a:buClr>
        <a:buFont typeface="Arial" panose="020B0604020202020204" pitchFamily="34" charset="0"/>
        <a:buChar char="•"/>
        <a:defRPr lang="de-DE" sz="1600" b="0" i="0" kern="1200" baseline="0" dirty="0" smtClean="0">
          <a:solidFill>
            <a:schemeClr val="tx1"/>
          </a:solidFill>
          <a:latin typeface="Fira Sans" panose="020B05030500000200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A32638"/>
        </a:buClr>
        <a:buFont typeface="Arial" panose="020B0604020202020204" pitchFamily="34" charset="0"/>
        <a:buChar char="•"/>
        <a:defRPr lang="de-DE" sz="1600" b="0" i="0" kern="1200" baseline="0" dirty="0" smtClean="0">
          <a:solidFill>
            <a:schemeClr val="tx1"/>
          </a:solidFill>
          <a:latin typeface="Fira Sans" panose="020B05030500000200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A32638"/>
        </a:buClr>
        <a:buFont typeface="Arial" panose="020B0604020202020204" pitchFamily="34" charset="0"/>
        <a:buChar char="•"/>
        <a:defRPr lang="de-DE" sz="1600" b="0" i="0" kern="1200" baseline="0" dirty="0">
          <a:solidFill>
            <a:schemeClr val="tx1"/>
          </a:solidFill>
          <a:latin typeface="Fira Sans" panose="020B05030500000200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B873420E-0DC5-3E4A-83E5-4CE39519D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675" y="2947994"/>
            <a:ext cx="8364649" cy="313183"/>
          </a:xfrm>
        </p:spPr>
        <p:txBody>
          <a:bodyPr/>
          <a:lstStyle/>
          <a:p>
            <a:r>
              <a:rPr lang="de-DE" dirty="0"/>
              <a:t>Noah </a:t>
            </a:r>
            <a:r>
              <a:rPr lang="de-DE" dirty="0" err="1"/>
              <a:t>Karletshofer</a:t>
            </a:r>
            <a:endParaRPr lang="de-DE" dirty="0"/>
          </a:p>
          <a:p>
            <a:r>
              <a:rPr lang="de-DE" dirty="0"/>
              <a:t>Levi Mayer</a:t>
            </a:r>
          </a:p>
          <a:p>
            <a:r>
              <a:rPr lang="de-DE" dirty="0"/>
              <a:t>Supervisor: </a:t>
            </a:r>
            <a:r>
              <a:rPr lang="de-DE" dirty="0" err="1"/>
              <a:t>Poonam</a:t>
            </a:r>
            <a:r>
              <a:rPr lang="de-DE" dirty="0"/>
              <a:t> </a:t>
            </a:r>
            <a:r>
              <a:rPr lang="de-DE" dirty="0" err="1"/>
              <a:t>Poonam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C750941-ED41-334B-97F1-42C533EC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Projekt: SVG </a:t>
            </a:r>
            <a:r>
              <a:rPr lang="de-DE" dirty="0" err="1"/>
              <a:t>fine</a:t>
            </a:r>
            <a:r>
              <a:rPr lang="de-DE" dirty="0"/>
              <a:t>-tune LLM</a:t>
            </a:r>
          </a:p>
        </p:txBody>
      </p:sp>
    </p:spTree>
    <p:extLst>
      <p:ext uri="{BB962C8B-B14F-4D97-AF65-F5344CB8AC3E}">
        <p14:creationId xmlns:p14="http://schemas.microsoft.com/office/powerpoint/2010/main" val="399026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162FD-3455-EA4B-A349-47C061D1B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E0EDE4-F24E-9041-B375-9B5437232F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</a:t>
            </a:r>
          </a:p>
          <a:p>
            <a:r>
              <a:rPr lang="de-DE" dirty="0"/>
              <a:t>Goal and Method</a:t>
            </a:r>
          </a:p>
          <a:p>
            <a:r>
              <a:rPr lang="de-DE" dirty="0"/>
              <a:t>Demo</a:t>
            </a:r>
          </a:p>
          <a:p>
            <a:r>
              <a:rPr lang="de-DE" dirty="0"/>
              <a:t>User Study</a:t>
            </a:r>
          </a:p>
          <a:p>
            <a:r>
              <a:rPr lang="de-DE" dirty="0" err="1"/>
              <a:t>Discussion</a:t>
            </a:r>
            <a:endParaRPr lang="de-DE" dirty="0"/>
          </a:p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CAEC8B-C2E1-864A-9C9C-DA4BE0FDDF0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3E0D035-F65B-4493-AF97-E6100AEC1EF3}" type="datetime1">
              <a:rPr lang="en-GB" smtClean="0"/>
              <a:t>22/05/2025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FD3FFF-55C0-3742-9C37-31DBF4676CD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042FA6-49BB-ED49-8683-46E9B0358F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E120BDC-5456-EC41-8BB6-7A3B726EA19B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812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05D3A-84A4-E9DB-D740-EEBC15CA2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6595F-DD31-EA7B-3917-095E2336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259DAF-D1E7-0B55-4661-E877C69869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Noah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B6C9D5-C814-68E6-5229-AA4F85FD5E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3E0D035-F65B-4493-AF97-E6100AEC1EF3}" type="datetime1">
              <a:rPr lang="en-GB" smtClean="0"/>
              <a:t>22/05/2025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6E0261-88A3-BE19-ABF1-95271C0D29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746159-5550-294E-7BD6-BCE12C0F96A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E120BDC-5456-EC41-8BB6-7A3B726EA19B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164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DE40D-7723-7686-FC77-C34886270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A1C91-023C-BBAC-5560-48C1CC30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 and Method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2B16A6-9931-0197-596B-B2431E5CB3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Noah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EE4DB3-73DB-D04D-C653-5257D8FE11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3E0D035-F65B-4493-AF97-E6100AEC1EF3}" type="datetime1">
              <a:rPr lang="en-GB" smtClean="0"/>
              <a:t>22/05/2025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C3F3A-828B-6ABE-C180-102608FCC05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535A8F-DDD0-8EA7-8F5D-B06AB558D9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E120BDC-5456-EC41-8BB6-7A3B726EA19B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678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3436-855E-6FE3-5D48-31C437C87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CDEB22-18A4-0987-0214-5E46DB113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9581E3-699E-9F46-F852-CB889AFD22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Noah/Levi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F32047-A800-C5BC-01C6-F879BEFEC9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3E0D035-F65B-4493-AF97-E6100AEC1EF3}" type="datetime1">
              <a:rPr lang="en-GB" smtClean="0"/>
              <a:t>22/05/2025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8AF3E1-E49B-CB7E-EC11-3591DBB6E6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C1BF70-3628-6347-F81A-E0C89A42FB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E120BDC-5456-EC41-8BB6-7A3B726EA19B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848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41EA9-B27D-A53D-732E-4F5FA5093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28E0FE-E926-3EA7-B6BA-23BB42C3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Study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F32E38-CFE4-313D-F2F6-D9DDA8884D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Levi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B60F77-8658-36CD-177E-BDAA636DC7B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3E0D035-F65B-4493-AF97-E6100AEC1EF3}" type="datetime1">
              <a:rPr lang="en-GB" smtClean="0"/>
              <a:t>22/05/2025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F631AB-E0C8-0F94-F677-C6A40E36EBF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E367F-F076-4C3D-91E9-8C99F0280B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E120BDC-5456-EC41-8BB6-7A3B726EA19B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2888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D3493-726D-A4AF-4E1E-9CC834F2E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189D2E-1F12-7359-74B1-EAA14BBA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B03596-A299-A07E-4721-F528A21567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Levi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4ECAD1-C92F-71F1-4DE2-945A15D5319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3E0D035-F65B-4493-AF97-E6100AEC1EF3}" type="datetime1">
              <a:rPr lang="en-GB" smtClean="0"/>
              <a:t>22/05/2025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6C5B68-BCF2-7590-BEDC-CAA3CD32EF1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E8C1DB-3A68-4165-C2A2-53D71619FC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E120BDC-5456-EC41-8BB6-7A3B726EA19B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123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D2A07-D91F-9957-096C-FF658D572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06766-E43E-84D7-37E7-EBB93F5F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B5C000-3B91-BCBE-70FF-B0590D3BF6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Levi/Noah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0C29A6-702A-99C1-1BB2-9BEA71C8E8B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3E0D035-F65B-4493-AF97-E6100AEC1EF3}" type="datetime1">
              <a:rPr lang="en-GB" smtClean="0"/>
              <a:t>22/05/2025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2A6B77-FC94-6442-4227-9939685CD7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F8D93-9DE4-6023-A347-160997920A4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E120BDC-5456-EC41-8BB6-7A3B726EA19B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2679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D9AAA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ira Sans">
      <a:majorFont>
        <a:latin typeface="Fira Sans"/>
        <a:ea typeface=""/>
        <a:cs typeface=""/>
      </a:majorFont>
      <a:minorFont>
        <a:latin typeface="Fir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05F718F-C5E6-4994-9088-B47EE8BE3178}">
  <we:reference id="wa104051163" version="1.2.0.3" store="en-US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</Words>
  <Application>Microsoft Office PowerPoint</Application>
  <PresentationFormat>Bildschirmpräsentation (16:9)</PresentationFormat>
  <Paragraphs>44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Fira Sans</vt:lpstr>
      <vt:lpstr>Calibri</vt:lpstr>
      <vt:lpstr>Wingdings</vt:lpstr>
      <vt:lpstr>Fira Sans Light</vt:lpstr>
      <vt:lpstr>Times</vt:lpstr>
      <vt:lpstr>Office</vt:lpstr>
      <vt:lpstr>Projekt: SVG fine-tune LLM</vt:lpstr>
      <vt:lpstr>Structure</vt:lpstr>
      <vt:lpstr>Related Work</vt:lpstr>
      <vt:lpstr>Goal and Method</vt:lpstr>
      <vt:lpstr>Demo</vt:lpstr>
      <vt:lpstr>User Study</vt:lpstr>
      <vt:lpstr>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Office-Benutzer</dc:creator>
  <cp:lastModifiedBy>Levi Mayer</cp:lastModifiedBy>
  <cp:revision>272</cp:revision>
  <cp:lastPrinted>2023-10-31T14:55:02Z</cp:lastPrinted>
  <dcterms:created xsi:type="dcterms:W3CDTF">2021-01-19T07:31:11Z</dcterms:created>
  <dcterms:modified xsi:type="dcterms:W3CDTF">2025-05-22T12:00:00Z</dcterms:modified>
</cp:coreProperties>
</file>