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7315200" cy="9601200"/>
  <p:embeddedFontLst>
    <p:embeddedFont>
      <p:font typeface="Fira Sans"/>
      <p:regular r:id="rId15"/>
      <p:bold r:id="rId16"/>
      <p:italic r:id="rId17"/>
      <p:boldItalic r:id="rId18"/>
    </p:embeddedFont>
    <p:embeddedFont>
      <p:font typeface="Fira Sans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D972CD1-C2F0-4AA1-8E6A-CC798CDEC3C6}">
  <a:tblStyle styleId="{AD972CD1-C2F0-4AA1-8E6A-CC798CDEC3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Light-bold.fntdata"/><Relationship Id="rId11" Type="http://schemas.openxmlformats.org/officeDocument/2006/relationships/slide" Target="slides/slide6.xml"/><Relationship Id="rId22" Type="http://schemas.openxmlformats.org/officeDocument/2006/relationships/font" Target="fonts/FiraSans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FiraSans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FiraSans-regular.fntdata"/><Relationship Id="rId14" Type="http://schemas.openxmlformats.org/officeDocument/2006/relationships/slide" Target="slides/slide9.xml"/><Relationship Id="rId17" Type="http://schemas.openxmlformats.org/officeDocument/2006/relationships/font" Target="fonts/FiraSans-italic.fntdata"/><Relationship Id="rId16" Type="http://schemas.openxmlformats.org/officeDocument/2006/relationships/font" Target="fonts/FiraSans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FiraSansLight-regular.fntdata"/><Relationship Id="rId6" Type="http://schemas.openxmlformats.org/officeDocument/2006/relationships/slide" Target="slides/slide1.xml"/><Relationship Id="rId18" Type="http://schemas.openxmlformats.org/officeDocument/2006/relationships/font" Target="fonts/Fira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de2c86180_1_0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Tableau ai only works within its environment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	heavily uses everything tableau has built prior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	proprietary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	seems to be getting very powerful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vegalite is a programming grammar without any automations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chatgpt can by now make charts in a picture format on its own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	not realy there yet but getting better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	has a lot of problems when creating charts with vegalite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Lida uses llm´s with a structured prompting, a template system, visualization taxonomy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	can also make changes to the charts with a rule based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35de2c86180_1_0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e9f118e1a_0_1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100">
                <a:latin typeface="Arial"/>
                <a:ea typeface="Arial"/>
                <a:cs typeface="Arial"/>
                <a:sym typeface="Arial"/>
              </a:rPr>
              <a:t>The goal of our project is to explore whether a general-purpose language model — specifically ChatGPT — can modify existing data visualizations using natural language, and whether it can do so more flexibly than a specialized system like LIDA’s VisOps module.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35e9f118e1a_0_1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de2c86180_1_9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100">
                <a:latin typeface="Arial"/>
                <a:ea typeface="Arial"/>
                <a:cs typeface="Arial"/>
                <a:sym typeface="Arial"/>
              </a:rPr>
              <a:t>Our system starts with a base visualization, typically generated using LIDA. Then, the user gives a natural language instruction to modify the chart — for example, 'change this bar chart to a line chart,' or 'color the points by species.'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100">
                <a:latin typeface="Arial"/>
                <a:ea typeface="Arial"/>
                <a:cs typeface="Arial"/>
                <a:sym typeface="Arial"/>
              </a:rPr>
              <a:t>To process these requests, we give ChatGPT a structured prompt. But instead of letting the model guess freely, we categorize the user request into one of several predefined chart modification types — like changing axes, filtering data, or changing the chart type.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100">
                <a:latin typeface="Arial"/>
                <a:ea typeface="Arial"/>
                <a:cs typeface="Arial"/>
                <a:sym typeface="Arial"/>
              </a:rPr>
              <a:t>If the instruction is ambiguous or doesn't fit a category, we fall back to free-form generation. We then take the modified Altair code ChatGPT gives us, run it, and show the result. If something breaks, we retry with an updated prompt.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100">
                <a:latin typeface="Arial"/>
                <a:ea typeface="Arial"/>
                <a:cs typeface="Arial"/>
                <a:sym typeface="Arial"/>
              </a:rPr>
              <a:t>our system is </a:t>
            </a:r>
            <a:r>
              <a:rPr b="1" lang="de-DE" sz="1100">
                <a:latin typeface="Arial"/>
                <a:ea typeface="Arial"/>
                <a:cs typeface="Arial"/>
                <a:sym typeface="Arial"/>
              </a:rPr>
              <a:t>stateless</a:t>
            </a:r>
            <a:r>
              <a:rPr lang="de-DE" sz="1100">
                <a:latin typeface="Arial"/>
                <a:ea typeface="Arial"/>
                <a:cs typeface="Arial"/>
                <a:sym typeface="Arial"/>
              </a:rPr>
              <a:t>: every request is independent, which helps us avoid memory-related mistakes — but it also means the user has to repeat some context if they want to build on previous steps.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100">
                <a:latin typeface="Arial"/>
                <a:ea typeface="Arial"/>
                <a:cs typeface="Arial"/>
                <a:sym typeface="Arial"/>
              </a:rPr>
              <a:t>With this method, we want to find out whether a general-purpose LLM can outperform a specialized visualization editor in terms of flexibility, usability, and edit success rate.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35de2c86180_1_9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Chapter">
  <p:cSld name="Titel Chapt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89675" y="2571750"/>
            <a:ext cx="8364649" cy="313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2638"/>
              </a:buClr>
              <a:buSzPts val="1800"/>
              <a:buFont typeface="Noto Sans Symbols"/>
              <a:buNone/>
              <a:defRPr b="0" i="0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15808" y="315210"/>
            <a:ext cx="1744130" cy="49505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/>
        </p:nvSpPr>
        <p:spPr>
          <a:xfrm>
            <a:off x="839552" y="4388387"/>
            <a:ext cx="20508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"/>
              <a:buNone/>
            </a:pPr>
            <a:r>
              <a:rPr b="0" i="0" lang="de-DE" sz="1200" u="none" cap="none" strike="noStrike">
                <a:solidFill>
                  <a:srgbClr val="A32638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Visual Computing Group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"/>
              <a:buNone/>
            </a:pPr>
            <a:r>
              <a:rPr b="0" i="0" lang="de-DE" sz="1200" u="none" cap="none" strike="noStrike">
                <a:solidFill>
                  <a:srgbClr val="A32638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Institute of Media Informatics</a:t>
            </a:r>
            <a:endParaRPr/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5400000">
            <a:off x="399477" y="4384402"/>
            <a:ext cx="364581" cy="36951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type="title"/>
          </p:nvPr>
        </p:nvSpPr>
        <p:spPr>
          <a:xfrm>
            <a:off x="389675" y="1237484"/>
            <a:ext cx="8364649" cy="792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"/>
              <a:buNone/>
              <a:defRPr sz="2400"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/>
        </p:nvSpPr>
        <p:spPr>
          <a:xfrm>
            <a:off x="389675" y="2029435"/>
            <a:ext cx="8364649" cy="313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2638"/>
              </a:buClr>
              <a:buSzPts val="1800"/>
              <a:buFont typeface="Noto Sans Symbols"/>
              <a:buNone/>
            </a:pPr>
            <a:r>
              <a:rPr b="0" i="0" lang="de-DE" sz="1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05.06.2025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511">
          <p15:clr>
            <a:srgbClr val="FBAE40"/>
          </p15:clr>
        </p15:guide>
        <p15:guide id="2" pos="249">
          <p15:clr>
            <a:srgbClr val="FBAE40"/>
          </p15:clr>
        </p15:guide>
        <p15:guide id="3" pos="4853">
          <p15:clr>
            <a:srgbClr val="FBAE40"/>
          </p15:clr>
        </p15:guide>
        <p15:guide id="4" pos="1587">
          <p15:clr>
            <a:srgbClr val="FBAE40"/>
          </p15:clr>
        </p15:guide>
        <p15:guide id="5" orient="horz" pos="3026">
          <p15:clr>
            <a:srgbClr val="FBAE40"/>
          </p15:clr>
        </p15:guide>
        <p15:guide id="6" orient="horz" pos="71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+Content">
  <p:cSld name="Title+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8288042" y="4835947"/>
            <a:ext cx="460671" cy="30926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24" name="Google Shape;24;p3"/>
          <p:cNvCxnSpPr/>
          <p:nvPr/>
        </p:nvCxnSpPr>
        <p:spPr>
          <a:xfrm>
            <a:off x="395288" y="4835947"/>
            <a:ext cx="8353425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" name="Google Shape;25;p3"/>
          <p:cNvSpPr txBox="1"/>
          <p:nvPr>
            <p:ph type="title"/>
          </p:nvPr>
        </p:nvSpPr>
        <p:spPr>
          <a:xfrm>
            <a:off x="389674" y="303212"/>
            <a:ext cx="83592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395288" y="954088"/>
            <a:ext cx="8353425" cy="3819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7304262" y="4842000"/>
            <a:ext cx="899064" cy="303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95289" y="4840288"/>
            <a:ext cx="6908973" cy="30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380357" y="4923270"/>
            <a:ext cx="269983" cy="137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Subchapter">
  <p:cSld name="Titel Subchap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395289" y="3695809"/>
            <a:ext cx="8364649" cy="3131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15808" y="315210"/>
            <a:ext cx="1744130" cy="49505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/>
          <p:nvPr/>
        </p:nvSpPr>
        <p:spPr>
          <a:xfrm>
            <a:off x="395288" y="3594659"/>
            <a:ext cx="8364650" cy="45719"/>
          </a:xfrm>
          <a:prstGeom prst="rect">
            <a:avLst/>
          </a:prstGeom>
          <a:solidFill>
            <a:srgbClr val="A326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4" name="Google Shape;34;p4"/>
          <p:cNvSpPr txBox="1"/>
          <p:nvPr>
            <p:ph type="ctrTitle"/>
          </p:nvPr>
        </p:nvSpPr>
        <p:spPr>
          <a:xfrm>
            <a:off x="397008" y="3143339"/>
            <a:ext cx="8361211" cy="395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"/>
              <a:buNone/>
              <a:defRPr sz="2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/>
        </p:nvSpPr>
        <p:spPr>
          <a:xfrm>
            <a:off x="839552" y="4388387"/>
            <a:ext cx="20508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"/>
              <a:buNone/>
            </a:pPr>
            <a:r>
              <a:rPr b="0" i="0" lang="de-DE" sz="1200" u="none" cap="none" strike="noStrike">
                <a:solidFill>
                  <a:srgbClr val="A32638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Visual Computing Group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"/>
              <a:buNone/>
            </a:pPr>
            <a:r>
              <a:rPr b="0" i="0" lang="de-DE" sz="1200" u="none" cap="none" strike="noStrike">
                <a:solidFill>
                  <a:srgbClr val="A32638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Institute of Media Informatics</a:t>
            </a:r>
            <a:endParaRPr/>
          </a:p>
        </p:txBody>
      </p:sp>
      <p:pic>
        <p:nvPicPr>
          <p:cNvPr id="36" name="Google Shape;3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5400000">
            <a:off x="399477" y="4384402"/>
            <a:ext cx="364581" cy="369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511">
          <p15:clr>
            <a:srgbClr val="FBAE40"/>
          </p15:clr>
        </p15:guide>
        <p15:guide id="2" pos="249">
          <p15:clr>
            <a:srgbClr val="FBAE40"/>
          </p15:clr>
        </p15:guide>
        <p15:guide id="3" pos="4853">
          <p15:clr>
            <a:srgbClr val="FBAE40"/>
          </p15:clr>
        </p15:guide>
        <p15:guide id="4" pos="1587">
          <p15:clr>
            <a:srgbClr val="FBAE40"/>
          </p15:clr>
        </p15:guide>
        <p15:guide id="5" orient="horz" pos="3026">
          <p15:clr>
            <a:srgbClr val="FBAE40"/>
          </p15:clr>
        </p15:guide>
        <p15:guide id="6" orient="horz" pos="71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+Content (2Col)">
  <p:cSld name="Title+Content (2Col)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8288042" y="4835947"/>
            <a:ext cx="460671" cy="30926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39" name="Google Shape;39;p5"/>
          <p:cNvCxnSpPr/>
          <p:nvPr/>
        </p:nvCxnSpPr>
        <p:spPr>
          <a:xfrm>
            <a:off x="395288" y="4835947"/>
            <a:ext cx="8353425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" name="Google Shape;40;p5"/>
          <p:cNvSpPr txBox="1"/>
          <p:nvPr>
            <p:ph type="title"/>
          </p:nvPr>
        </p:nvSpPr>
        <p:spPr>
          <a:xfrm>
            <a:off x="389674" y="303212"/>
            <a:ext cx="83592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395289" y="954088"/>
            <a:ext cx="4176712" cy="3819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7304262" y="4842000"/>
            <a:ext cx="899064" cy="303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95289" y="4840288"/>
            <a:ext cx="6908973" cy="30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8380357" y="4923270"/>
            <a:ext cx="269983" cy="137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572162" y="954088"/>
            <a:ext cx="4176712" cy="3819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8288042" y="4835947"/>
            <a:ext cx="460671" cy="30926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48" name="Google Shape;48;p6"/>
          <p:cNvCxnSpPr/>
          <p:nvPr/>
        </p:nvCxnSpPr>
        <p:spPr>
          <a:xfrm>
            <a:off x="395288" y="4835947"/>
            <a:ext cx="8353425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" name="Google Shape;49;p6"/>
          <p:cNvSpPr txBox="1"/>
          <p:nvPr>
            <p:ph type="title"/>
          </p:nvPr>
        </p:nvSpPr>
        <p:spPr>
          <a:xfrm>
            <a:off x="389674" y="303212"/>
            <a:ext cx="83592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7304262" y="4842000"/>
            <a:ext cx="899064" cy="303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95289" y="4840288"/>
            <a:ext cx="6908973" cy="30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380357" y="4923270"/>
            <a:ext cx="269983" cy="137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Slide">
  <p:cSld name="Empty 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8288042" y="4835947"/>
            <a:ext cx="460671" cy="30926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55" name="Google Shape;55;p7"/>
          <p:cNvCxnSpPr/>
          <p:nvPr/>
        </p:nvCxnSpPr>
        <p:spPr>
          <a:xfrm>
            <a:off x="395288" y="4835947"/>
            <a:ext cx="8353425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7304262" y="4842000"/>
            <a:ext cx="899064" cy="303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395289" y="4840288"/>
            <a:ext cx="6908973" cy="30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8380357" y="4923270"/>
            <a:ext cx="269983" cy="137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89674" y="303212"/>
            <a:ext cx="83592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"/>
              <a:buNone/>
              <a:defRPr b="1" i="0" sz="2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89674" y="941776"/>
            <a:ext cx="8359200" cy="3826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A32638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A3263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A32638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A32638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A32638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304262" y="4842000"/>
            <a:ext cx="899064" cy="303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888888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95289" y="4840288"/>
            <a:ext cx="6908973" cy="303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888888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380357" y="4923270"/>
            <a:ext cx="269983" cy="137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" type="subTitle"/>
          </p:nvPr>
        </p:nvSpPr>
        <p:spPr>
          <a:xfrm>
            <a:off x="389675" y="2947994"/>
            <a:ext cx="83646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2638"/>
              </a:buClr>
              <a:buSzPts val="1800"/>
              <a:buFont typeface="Noto Sans Symbols"/>
              <a:buNone/>
            </a:pPr>
            <a:r>
              <a:rPr lang="de-DE"/>
              <a:t>Noah Karletshofer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2638"/>
              </a:buClr>
              <a:buSzPts val="1800"/>
              <a:buFont typeface="Noto Sans Symbols"/>
              <a:buNone/>
            </a:pPr>
            <a:r>
              <a:rPr lang="de-DE"/>
              <a:t>Levi Mayer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2638"/>
              </a:buClr>
              <a:buSzPts val="1800"/>
              <a:buFont typeface="Noto Sans Symbols"/>
              <a:buNone/>
            </a:pPr>
            <a:r>
              <a:rPr lang="de-DE"/>
              <a:t>Supervisor: Poonam Poonam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2638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 txBox="1"/>
          <p:nvPr>
            <p:ph type="title"/>
          </p:nvPr>
        </p:nvSpPr>
        <p:spPr>
          <a:xfrm>
            <a:off x="389675" y="1237484"/>
            <a:ext cx="83646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"/>
              <a:buNone/>
            </a:pPr>
            <a:r>
              <a:rPr lang="de-DE"/>
              <a:t>Projekt: SVG fine-tune LLM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389674" y="303212"/>
            <a:ext cx="83592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"/>
              <a:buNone/>
            </a:pPr>
            <a:r>
              <a:rPr lang="de-DE"/>
              <a:t>Structure</a:t>
            </a:r>
            <a:endParaRPr/>
          </a:p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395288" y="954088"/>
            <a:ext cx="8353500" cy="3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Related Work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Goal and Method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Demo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User Study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Discussion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Conclusion</a:t>
            </a:r>
            <a:endParaRPr/>
          </a:p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7304262" y="4842000"/>
            <a:ext cx="899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22/05/2025</a:t>
            </a:r>
            <a:endParaRPr/>
          </a:p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395289" y="4840288"/>
            <a:ext cx="69090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Presentation Title</a:t>
            </a:r>
            <a:endParaRPr/>
          </a:p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8380357" y="4923270"/>
            <a:ext cx="2700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389674" y="303212"/>
            <a:ext cx="83592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"/>
              <a:buNone/>
            </a:pPr>
            <a:r>
              <a:rPr lang="de-DE"/>
              <a:t>related work	</a:t>
            </a:r>
            <a:endParaRPr/>
          </a:p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395288" y="954088"/>
            <a:ext cx="8353500" cy="3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7145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7304262" y="4842000"/>
            <a:ext cx="899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15/12/2023</a:t>
            </a:r>
            <a:endParaRPr/>
          </a:p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395289" y="4840288"/>
            <a:ext cx="69090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Presentation Title</a:t>
            </a:r>
            <a:endParaRPr/>
          </a:p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8380357" y="4923270"/>
            <a:ext cx="2700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graphicFrame>
        <p:nvGraphicFramePr>
          <p:cNvPr id="83" name="Google Shape;83;p10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{AD972CD1-C2F0-4AA1-8E6A-CC798CDEC3C6}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Tableau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Drag-and-drop GUI + optional AI assistant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own trained ai, visual output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Vegalite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Code-based chart grammar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Requires programming knowledge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ChatGPT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Text-to-chart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picture based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LIDA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text-to-rule-based modification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limited to predefined changes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our Method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text-to-code-based modification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more flexible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389674" y="303212"/>
            <a:ext cx="83592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"/>
              <a:buNone/>
            </a:pPr>
            <a:r>
              <a:rPr lang="de-DE"/>
              <a:t>Lida VisOps	</a:t>
            </a:r>
            <a:endParaRPr/>
          </a:p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>
            <a:off x="395288" y="954088"/>
            <a:ext cx="8353500" cy="3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7145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    </a:t>
            </a:r>
            <a:endParaRPr/>
          </a:p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7304262" y="4842000"/>
            <a:ext cx="899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15/12/2023</a:t>
            </a:r>
            <a:endParaRPr/>
          </a:p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395289" y="4840288"/>
            <a:ext cx="69090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Presentation Title</a:t>
            </a:r>
            <a:endParaRPr/>
          </a:p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8380357" y="4923270"/>
            <a:ext cx="2700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93" name="Google Shape;93;p11"/>
          <p:cNvSpPr txBox="1"/>
          <p:nvPr/>
        </p:nvSpPr>
        <p:spPr>
          <a:xfrm>
            <a:off x="4776075" y="1972775"/>
            <a:ext cx="35121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00">
              <a:solidFill>
                <a:srgbClr val="FF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94" name="Google Shape;94;p11" title="lida vizOp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000" y="1042975"/>
            <a:ext cx="496252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>
            <a:off x="389674" y="303212"/>
            <a:ext cx="83592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"/>
              <a:buNone/>
            </a:pPr>
            <a:r>
              <a:rPr lang="de-DE"/>
              <a:t>our approach	</a:t>
            </a:r>
            <a:endParaRPr/>
          </a:p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>
            <a:off x="395288" y="954088"/>
            <a:ext cx="8353500" cy="3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7145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    </a:t>
            </a:r>
            <a:endParaRPr/>
          </a:p>
        </p:txBody>
      </p:sp>
      <p:sp>
        <p:nvSpPr>
          <p:cNvPr id="101" name="Google Shape;101;p12"/>
          <p:cNvSpPr txBox="1"/>
          <p:nvPr>
            <p:ph idx="10" type="dt"/>
          </p:nvPr>
        </p:nvSpPr>
        <p:spPr>
          <a:xfrm>
            <a:off x="7304262" y="4842000"/>
            <a:ext cx="899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15/12/2023</a:t>
            </a:r>
            <a:endParaRPr/>
          </a:p>
        </p:txBody>
      </p:sp>
      <p:sp>
        <p:nvSpPr>
          <p:cNvPr id="102" name="Google Shape;102;p12"/>
          <p:cNvSpPr txBox="1"/>
          <p:nvPr>
            <p:ph idx="11" type="ftr"/>
          </p:nvPr>
        </p:nvSpPr>
        <p:spPr>
          <a:xfrm>
            <a:off x="395289" y="4840288"/>
            <a:ext cx="69090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Presentation Title</a:t>
            </a:r>
            <a:endParaRPr/>
          </a:p>
        </p:txBody>
      </p:sp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8380357" y="4923270"/>
            <a:ext cx="2700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4776075" y="1972775"/>
            <a:ext cx="35121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00">
              <a:solidFill>
                <a:srgbClr val="FF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05" name="Google Shape;105;p12" title="our approac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750" y="408338"/>
            <a:ext cx="6434599" cy="423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title"/>
          </p:nvPr>
        </p:nvSpPr>
        <p:spPr>
          <a:xfrm>
            <a:off x="389674" y="303212"/>
            <a:ext cx="83592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"/>
              <a:buNone/>
            </a:pPr>
            <a:r>
              <a:rPr lang="de-DE"/>
              <a:t>Demo</a:t>
            </a:r>
            <a:endParaRPr/>
          </a:p>
        </p:txBody>
      </p:sp>
      <p:sp>
        <p:nvSpPr>
          <p:cNvPr id="111" name="Google Shape;111;p13"/>
          <p:cNvSpPr txBox="1"/>
          <p:nvPr>
            <p:ph idx="1" type="body"/>
          </p:nvPr>
        </p:nvSpPr>
        <p:spPr>
          <a:xfrm>
            <a:off x="395288" y="954088"/>
            <a:ext cx="8353500" cy="3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Noah/Levi</a:t>
            </a:r>
            <a:endParaRPr/>
          </a:p>
        </p:txBody>
      </p:sp>
      <p:sp>
        <p:nvSpPr>
          <p:cNvPr id="112" name="Google Shape;112;p13"/>
          <p:cNvSpPr txBox="1"/>
          <p:nvPr>
            <p:ph idx="10" type="dt"/>
          </p:nvPr>
        </p:nvSpPr>
        <p:spPr>
          <a:xfrm>
            <a:off x="7304262" y="4842000"/>
            <a:ext cx="899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22/05/2025</a:t>
            </a:r>
            <a:endParaRPr/>
          </a:p>
        </p:txBody>
      </p:sp>
      <p:sp>
        <p:nvSpPr>
          <p:cNvPr id="113" name="Google Shape;113;p13"/>
          <p:cNvSpPr txBox="1"/>
          <p:nvPr>
            <p:ph idx="11" type="ftr"/>
          </p:nvPr>
        </p:nvSpPr>
        <p:spPr>
          <a:xfrm>
            <a:off x="395289" y="4840288"/>
            <a:ext cx="69090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Presentation Title</a:t>
            </a:r>
            <a:endParaRPr/>
          </a:p>
        </p:txBody>
      </p:sp>
      <p:sp>
        <p:nvSpPr>
          <p:cNvPr id="114" name="Google Shape;114;p13"/>
          <p:cNvSpPr txBox="1"/>
          <p:nvPr>
            <p:ph idx="12" type="sldNum"/>
          </p:nvPr>
        </p:nvSpPr>
        <p:spPr>
          <a:xfrm>
            <a:off x="8380357" y="4923270"/>
            <a:ext cx="2700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/>
          <p:nvPr>
            <p:ph type="title"/>
          </p:nvPr>
        </p:nvSpPr>
        <p:spPr>
          <a:xfrm>
            <a:off x="389674" y="303212"/>
            <a:ext cx="83592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"/>
              <a:buNone/>
            </a:pPr>
            <a:r>
              <a:rPr lang="de-DE"/>
              <a:t>User Study</a:t>
            </a:r>
            <a:endParaRPr/>
          </a:p>
        </p:txBody>
      </p:sp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395288" y="954088"/>
            <a:ext cx="8353500" cy="3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Levi</a:t>
            </a:r>
            <a:endParaRPr/>
          </a:p>
        </p:txBody>
      </p:sp>
      <p:sp>
        <p:nvSpPr>
          <p:cNvPr id="121" name="Google Shape;121;p14"/>
          <p:cNvSpPr txBox="1"/>
          <p:nvPr>
            <p:ph idx="10" type="dt"/>
          </p:nvPr>
        </p:nvSpPr>
        <p:spPr>
          <a:xfrm>
            <a:off x="7304262" y="4842000"/>
            <a:ext cx="899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22/05/2025</a:t>
            </a:r>
            <a:endParaRPr/>
          </a:p>
        </p:txBody>
      </p:sp>
      <p:sp>
        <p:nvSpPr>
          <p:cNvPr id="122" name="Google Shape;122;p14"/>
          <p:cNvSpPr txBox="1"/>
          <p:nvPr>
            <p:ph idx="11" type="ftr"/>
          </p:nvPr>
        </p:nvSpPr>
        <p:spPr>
          <a:xfrm>
            <a:off x="395289" y="4840288"/>
            <a:ext cx="69090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Presentation Title</a:t>
            </a:r>
            <a:endParaRPr/>
          </a:p>
        </p:txBody>
      </p:sp>
      <p:sp>
        <p:nvSpPr>
          <p:cNvPr id="123" name="Google Shape;123;p14"/>
          <p:cNvSpPr txBox="1"/>
          <p:nvPr>
            <p:ph idx="12" type="sldNum"/>
          </p:nvPr>
        </p:nvSpPr>
        <p:spPr>
          <a:xfrm>
            <a:off x="8380357" y="4923270"/>
            <a:ext cx="2700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>
            <p:ph type="title"/>
          </p:nvPr>
        </p:nvSpPr>
        <p:spPr>
          <a:xfrm>
            <a:off x="389674" y="303212"/>
            <a:ext cx="83592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"/>
              <a:buNone/>
            </a:pPr>
            <a:r>
              <a:rPr lang="de-DE"/>
              <a:t>Discussion</a:t>
            </a:r>
            <a:endParaRPr/>
          </a:p>
        </p:txBody>
      </p:sp>
      <p:sp>
        <p:nvSpPr>
          <p:cNvPr id="129" name="Google Shape;129;p15"/>
          <p:cNvSpPr txBox="1"/>
          <p:nvPr>
            <p:ph idx="1" type="body"/>
          </p:nvPr>
        </p:nvSpPr>
        <p:spPr>
          <a:xfrm>
            <a:off x="395288" y="954088"/>
            <a:ext cx="8353500" cy="3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Levi</a:t>
            </a:r>
            <a:endParaRPr/>
          </a:p>
        </p:txBody>
      </p:sp>
      <p:sp>
        <p:nvSpPr>
          <p:cNvPr id="130" name="Google Shape;130;p15"/>
          <p:cNvSpPr txBox="1"/>
          <p:nvPr>
            <p:ph idx="10" type="dt"/>
          </p:nvPr>
        </p:nvSpPr>
        <p:spPr>
          <a:xfrm>
            <a:off x="7304262" y="4842000"/>
            <a:ext cx="899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22/05/2025</a:t>
            </a:r>
            <a:endParaRPr/>
          </a:p>
        </p:txBody>
      </p:sp>
      <p:sp>
        <p:nvSpPr>
          <p:cNvPr id="131" name="Google Shape;131;p15"/>
          <p:cNvSpPr txBox="1"/>
          <p:nvPr>
            <p:ph idx="11" type="ftr"/>
          </p:nvPr>
        </p:nvSpPr>
        <p:spPr>
          <a:xfrm>
            <a:off x="395289" y="4840288"/>
            <a:ext cx="69090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Presentation Title</a:t>
            </a:r>
            <a:endParaRPr/>
          </a:p>
        </p:txBody>
      </p:sp>
      <p:sp>
        <p:nvSpPr>
          <p:cNvPr id="132" name="Google Shape;132;p15"/>
          <p:cNvSpPr txBox="1"/>
          <p:nvPr>
            <p:ph idx="12" type="sldNum"/>
          </p:nvPr>
        </p:nvSpPr>
        <p:spPr>
          <a:xfrm>
            <a:off x="8380357" y="4923270"/>
            <a:ext cx="2700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>
            <p:ph type="title"/>
          </p:nvPr>
        </p:nvSpPr>
        <p:spPr>
          <a:xfrm>
            <a:off x="389674" y="303212"/>
            <a:ext cx="83592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"/>
              <a:buNone/>
            </a:pPr>
            <a:r>
              <a:rPr lang="de-DE"/>
              <a:t>Conclusion</a:t>
            </a:r>
            <a:endParaRPr/>
          </a:p>
        </p:txBody>
      </p:sp>
      <p:sp>
        <p:nvSpPr>
          <p:cNvPr id="138" name="Google Shape;138;p16"/>
          <p:cNvSpPr txBox="1"/>
          <p:nvPr>
            <p:ph idx="1" type="body"/>
          </p:nvPr>
        </p:nvSpPr>
        <p:spPr>
          <a:xfrm>
            <a:off x="395288" y="954088"/>
            <a:ext cx="8353500" cy="3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Levi/Noah</a:t>
            </a:r>
            <a:endParaRPr/>
          </a:p>
        </p:txBody>
      </p:sp>
      <p:sp>
        <p:nvSpPr>
          <p:cNvPr id="139" name="Google Shape;139;p16"/>
          <p:cNvSpPr txBox="1"/>
          <p:nvPr>
            <p:ph idx="10" type="dt"/>
          </p:nvPr>
        </p:nvSpPr>
        <p:spPr>
          <a:xfrm>
            <a:off x="7304262" y="4842000"/>
            <a:ext cx="8991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22/05/2025</a:t>
            </a:r>
            <a:endParaRPr/>
          </a:p>
        </p:txBody>
      </p:sp>
      <p:sp>
        <p:nvSpPr>
          <p:cNvPr id="140" name="Google Shape;140;p16"/>
          <p:cNvSpPr txBox="1"/>
          <p:nvPr>
            <p:ph idx="11" type="ftr"/>
          </p:nvPr>
        </p:nvSpPr>
        <p:spPr>
          <a:xfrm>
            <a:off x="395289" y="4840288"/>
            <a:ext cx="69090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Presentation Title</a:t>
            </a:r>
            <a:endParaRPr/>
          </a:p>
        </p:txBody>
      </p:sp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8380357" y="4923270"/>
            <a:ext cx="2700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Benutzerdefiniert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D9AAA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