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5" r:id="rId6"/>
    <p:sldId id="264" r:id="rId7"/>
    <p:sldId id="260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9" autoAdjust="0"/>
    <p:restoredTop sz="94664"/>
  </p:normalViewPr>
  <p:slideViewPr>
    <p:cSldViewPr snapToGrid="0">
      <p:cViewPr varScale="1">
        <p:scale>
          <a:sx n="112" d="100"/>
          <a:sy n="112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EFB3F8-0FDC-4AE4-852A-9D3B787DA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0C9316-2E38-4C1E-86F5-F17CF6637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A85664-65D8-481F-A65E-35CBD494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25.05.20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BAA5A6-C689-4D3A-935D-918D0B6E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180045-4FBF-43F1-B40E-90DE804A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376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310DDE-38CD-48BD-AC9A-D19B20C5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90AA19-53D5-4452-A746-D27C0CC67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082D3C-1711-4422-86AC-9F22324B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25.05.20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AEF61A-923B-497B-818F-D1178FF8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5E865A-36D3-4972-B9E1-91F7EC51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247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838D8B6-A0F3-4BE6-B41D-9E12393CF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CABCA4-1548-4217-A36C-0AA9A726A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E61058-071D-4037-A748-942FBD2E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25.05.20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A16681-166E-466C-97A7-4ABAFD4B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618586-C441-44A1-A1A2-E1239541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052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F4F42-835A-4BD1-94B5-63AD23FB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CF577F-F6AA-4F36-8552-CE787A1B2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B582DA-C812-4EF5-A05B-0D04242C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25.05.20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36B996-2363-4A86-8AAC-7CF51E2C5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785F5D-6346-43F4-A036-D0918D00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009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0729A-0B47-44F1-906B-539FC0E7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CFAAA3-C5FE-4A9E-9A50-3A997F946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B8EF2D-8AF4-42B3-BEEE-31C678B1C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25.05.20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43C608-B6A3-4EA8-A9F2-6B44DB68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8B2A0E-06CD-4B9E-842A-DCD1E9AA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610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75F41-9A49-41A4-9494-D49C8DB7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3C0377-8A50-44D4-90D4-8C626A7F6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565E6B-EA16-493E-8AFD-74B5EC830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AEB857-92EA-493D-9EBF-06D94117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25.05.20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6ABCA1-7265-4DB7-A31D-2BD2297D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0432FB-8026-4307-83B9-86CD7E15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005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42FB2-D27A-477F-93A8-A3006485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CBCEBD-31D4-4918-9D17-C3DCA5BAE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2B897A-BFB0-4893-A895-642F16C6E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917622-4543-4E6A-BE7B-58E933D87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7D3A736-5649-492D-94EB-FE90F96BF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6DC642-E419-4139-B20F-7310BA37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25.05.20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DECB4B-A1BE-49D5-88F0-3F30734F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49FF9A-40D8-419E-85DC-2FF8CB20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71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8594DF-C549-46C5-AD01-F9451454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269F72-1CEA-4293-A97C-2F250399B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25.05.20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FC2118-3308-4DB3-A78A-DBD6B92C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42359A-C0DB-42CF-AE90-B5106AA3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998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5E0812-81FF-4976-9A40-319559C2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25.05.20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9905AAF-A020-47EC-A120-0E29502E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812369-DACF-47BA-9ECD-8E45C59C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49510C-04CD-49DD-BB82-65DD90EB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B9B0F-920D-4CC8-B1D7-51B297635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229B57-AA13-4051-9D0B-4AD67F973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6B9F03-59EE-4002-A2BE-D87B37A1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25.05.20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312B65-654E-4DD5-92F7-08389CD77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9909B-8468-4AF8-B260-D79D8561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465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96725-0ACF-4A66-88B2-A44B18017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F99679-FA9E-4702-B03D-95B2BBDB6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D4D9AD-E662-45C1-92BA-503A5A3FE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077434-3830-44A6-B793-8F6750AD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25.05.20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BB44F9-5DC5-43B7-9964-47ED4BF5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242AD9-93D8-4AE0-846B-05515404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917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2A2B67B-1120-4354-8038-A2E3D4BF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39BFDE-7CAC-44BA-9961-1CA787B15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B956AD-E1A2-40C7-87B0-302F16C55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DAFFE-4955-4456-973D-88ADB759138A}" type="datetimeFigureOut">
              <a:rPr lang="de-CH" smtClean="0"/>
              <a:t>25.05.20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B43CE5-93E2-4230-9B61-806F503B3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D8A64E-B42C-44BB-9370-B7C6F1093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04FD8-D64B-455F-B752-50E3D6A08A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458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sca.bioconductor.org/" TargetMode="External"/><Relationship Id="rId3" Type="http://schemas.openxmlformats.org/officeDocument/2006/relationships/hyperlink" Target="https://edu.sib.swiss/course/view.php?id=458" TargetMode="External"/><Relationship Id="rId7" Type="http://schemas.openxmlformats.org/officeDocument/2006/relationships/hyperlink" Target="https://rpy2.github.io/" TargetMode="External"/><Relationship Id="rId2" Type="http://schemas.openxmlformats.org/officeDocument/2006/relationships/hyperlink" Target="https://www.sib.swiss/training/course/2020-05-adv-scrn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studio.github.io/reticulate/" TargetMode="External"/><Relationship Id="rId5" Type="http://schemas.openxmlformats.org/officeDocument/2006/relationships/hyperlink" Target="https://renkulab.io/projects/stadler.michael/adv_scrnaseq_2020" TargetMode="External"/><Relationship Id="rId4" Type="http://schemas.openxmlformats.org/officeDocument/2006/relationships/hyperlink" Target="https://github.com/fmicompbio/adv_scrnaseq_202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2C261-04FB-47A5-88F4-EAE3909881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13233"/>
                </a:solidFill>
                <a:effectLst/>
                <a:latin typeface="Source Sans Pro" panose="020B0503030403020204" pitchFamily="34" charset="0"/>
              </a:rPr>
              <a:t>Advanced topics in single-cell transcriptomics - streamed</a:t>
            </a:r>
            <a:br>
              <a:rPr lang="en-US" b="0" i="0" dirty="0">
                <a:solidFill>
                  <a:srgbClr val="313233"/>
                </a:solidFill>
                <a:effectLst/>
                <a:latin typeface="Source Sans Pro" panose="020B0503030403020204" pitchFamily="34" charset="0"/>
              </a:rPr>
            </a:b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538CE8-6054-4A3A-8B57-F0164DC81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  <a:t>27 - 29 May 2020</a:t>
            </a:r>
            <a:b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</a:br>
            <a:b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</a:br>
            <a: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  <a:t>Alma Andersson, Panagiotis Papasaikas, Mike Smith,</a:t>
            </a:r>
            <a:b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</a:br>
            <a: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  <a:t>Charlotte Soneson, Avi </a:t>
            </a:r>
            <a:r>
              <a:rPr lang="de-CH" b="0" i="0" dirty="0" err="1">
                <a:solidFill>
                  <a:srgbClr val="313233"/>
                </a:solidFill>
                <a:effectLst/>
                <a:latin typeface="Arial" panose="020B0604020202020204" pitchFamily="34" charset="0"/>
              </a:rPr>
              <a:t>Srivastava</a:t>
            </a:r>
            <a: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  <a:t>, Michael Stadler</a:t>
            </a:r>
            <a:endParaRPr lang="de-CH" dirty="0"/>
          </a:p>
        </p:txBody>
      </p:sp>
      <p:pic>
        <p:nvPicPr>
          <p:cNvPr id="5" name="Google Shape;92;p14" descr="FMI_logo_pos_def.jpg">
            <a:extLst>
              <a:ext uri="{FF2B5EF4-FFF2-40B4-BE49-F238E27FC236}">
                <a16:creationId xmlns:a16="http://schemas.microsoft.com/office/drawing/2014/main" id="{BEA757FF-2FB8-453E-870B-4DC9B8FC901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9883" y="5659111"/>
            <a:ext cx="1773936" cy="765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3;p14" descr="sib_logo_trans_background.png">
            <a:extLst>
              <a:ext uri="{FF2B5EF4-FFF2-40B4-BE49-F238E27FC236}">
                <a16:creationId xmlns:a16="http://schemas.microsoft.com/office/drawing/2014/main" id="{F63B0072-6F5A-4318-A01D-868F2FDFEC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05943" y="5576577"/>
            <a:ext cx="1566174" cy="848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866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4B158-996D-4557-9E9C-99F98E00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B7D75C-1E62-4B13-A0B8-E8D1C23D0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855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04866-664B-46B4-AE1B-6391963D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of working environment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64E27F-F2F3-40DE-BA73-A3EA350E0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</a:t>
            </a:r>
          </a:p>
          <a:p>
            <a:pPr lvl="1"/>
            <a:r>
              <a:rPr lang="en-US" dirty="0"/>
              <a:t>Test important functionality (breakout rooms, feedback signs, polls)</a:t>
            </a:r>
          </a:p>
          <a:p>
            <a:r>
              <a:rPr lang="en-US" dirty="0"/>
              <a:t>Slack workspace</a:t>
            </a:r>
          </a:p>
          <a:p>
            <a:pPr lvl="1"/>
            <a:r>
              <a:rPr lang="en-US" dirty="0"/>
              <a:t>Exchange between course participants, quick questions, technical support</a:t>
            </a:r>
          </a:p>
          <a:p>
            <a:pPr lvl="1"/>
            <a:r>
              <a:rPr lang="en-US" dirty="0"/>
              <a:t>Will exist beyond the course</a:t>
            </a:r>
          </a:p>
          <a:p>
            <a:r>
              <a:rPr lang="de-CH" dirty="0" err="1"/>
              <a:t>HackMD</a:t>
            </a:r>
            <a:r>
              <a:rPr lang="de-CH" dirty="0"/>
              <a:t> </a:t>
            </a:r>
            <a:r>
              <a:rPr lang="de-CH" dirty="0" err="1"/>
              <a:t>document</a:t>
            </a:r>
            <a:endParaRPr lang="de-CH" dirty="0"/>
          </a:p>
          <a:p>
            <a:pPr lvl="1"/>
            <a:r>
              <a:rPr lang="de-CH" dirty="0"/>
              <a:t>Collaborative </a:t>
            </a:r>
            <a:r>
              <a:rPr lang="de-CH" dirty="0" err="1"/>
              <a:t>note</a:t>
            </a:r>
            <a:r>
              <a:rPr lang="de-CH" dirty="0"/>
              <a:t> </a:t>
            </a:r>
            <a:r>
              <a:rPr lang="de-CH" dirty="0" err="1"/>
              <a:t>taking</a:t>
            </a:r>
            <a:r>
              <a:rPr lang="de-CH" dirty="0"/>
              <a:t>, </a:t>
            </a:r>
            <a:r>
              <a:rPr lang="de-CH" dirty="0" err="1"/>
              <a:t>questions</a:t>
            </a:r>
            <a:endParaRPr lang="de-CH" dirty="0"/>
          </a:p>
          <a:p>
            <a:r>
              <a:rPr lang="en-US" dirty="0"/>
              <a:t>This is a professional environment – we expect professional </a:t>
            </a:r>
            <a:r>
              <a:rPr lang="en-US" dirty="0" err="1"/>
              <a:t>behaviour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95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F39EEF-2AD6-3A42-A8B8-290002281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170"/>
            <a:ext cx="12191999" cy="6295659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0433E81-185F-C545-A0F0-335D18DDDB6F}"/>
              </a:ext>
            </a:extLst>
          </p:cNvPr>
          <p:cNvSpPr/>
          <p:nvPr/>
        </p:nvSpPr>
        <p:spPr>
          <a:xfrm>
            <a:off x="14750" y="6046838"/>
            <a:ext cx="1666565" cy="574235"/>
          </a:xfrm>
          <a:prstGeom prst="round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3362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F39EEF-2AD6-3A42-A8B8-290002281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170"/>
            <a:ext cx="12191999" cy="6295659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0433E81-185F-C545-A0F0-335D18DDDB6F}"/>
              </a:ext>
            </a:extLst>
          </p:cNvPr>
          <p:cNvSpPr/>
          <p:nvPr/>
        </p:nvSpPr>
        <p:spPr>
          <a:xfrm>
            <a:off x="3672348" y="6046838"/>
            <a:ext cx="737420" cy="574235"/>
          </a:xfrm>
          <a:prstGeom prst="round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6FF63DB-0F8A-B74B-903D-746AC82066E0}"/>
              </a:ext>
            </a:extLst>
          </p:cNvPr>
          <p:cNvSpPr/>
          <p:nvPr/>
        </p:nvSpPr>
        <p:spPr>
          <a:xfrm>
            <a:off x="9089921" y="2659625"/>
            <a:ext cx="3102077" cy="1056969"/>
          </a:xfrm>
          <a:prstGeom prst="round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25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F39EEF-2AD6-3A42-A8B8-290002281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170"/>
            <a:ext cx="12191999" cy="6295659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33129D-D283-A245-A478-96EA0EBC9BE1}"/>
              </a:ext>
            </a:extLst>
          </p:cNvPr>
          <p:cNvSpPr/>
          <p:nvPr/>
        </p:nvSpPr>
        <p:spPr>
          <a:xfrm>
            <a:off x="5235678" y="6046838"/>
            <a:ext cx="737420" cy="574235"/>
          </a:xfrm>
          <a:prstGeom prst="round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4903E20-7BF6-A442-ACC0-95CD870AFD8D}"/>
              </a:ext>
            </a:extLst>
          </p:cNvPr>
          <p:cNvSpPr/>
          <p:nvPr/>
        </p:nvSpPr>
        <p:spPr>
          <a:xfrm>
            <a:off x="9040760" y="3583857"/>
            <a:ext cx="3151239" cy="2992972"/>
          </a:xfrm>
          <a:prstGeom prst="round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3962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E86940-593D-4256-BA84-A6D13BCA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“Ice-breaker” + Zoom feedback testing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8C2D13-53DC-46BB-92FD-89C3B3DED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865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C192EC-D28B-4227-BAF6-8578DB5C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CB64E1-A6E8-4BAD-9A89-46942F51D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SIB course page:</a:t>
            </a:r>
          </a:p>
          <a:p>
            <a:pPr lvl="1"/>
            <a:r>
              <a:rPr lang="de-CH" dirty="0">
                <a:hlinkClick r:id="rId2"/>
              </a:rPr>
              <a:t>https://www.sib.swiss/training/course/2020-05-adv-scrna</a:t>
            </a:r>
            <a:r>
              <a:rPr lang="de-CH" dirty="0"/>
              <a:t> (</a:t>
            </a:r>
            <a:r>
              <a:rPr lang="de-CH" dirty="0" err="1"/>
              <a:t>announcement</a:t>
            </a:r>
            <a:r>
              <a:rPr lang="de-CH" dirty="0"/>
              <a:t>)</a:t>
            </a:r>
          </a:p>
          <a:p>
            <a:pPr lvl="1"/>
            <a:r>
              <a:rPr lang="de-CH" dirty="0">
                <a:hlinkClick r:id="rId3"/>
              </a:rPr>
              <a:t>https://edu.sib.swiss/course/view.php?id=458</a:t>
            </a:r>
            <a:r>
              <a:rPr lang="de-CH" dirty="0"/>
              <a:t> (</a:t>
            </a:r>
            <a:r>
              <a:rPr lang="de-CH" dirty="0" err="1"/>
              <a:t>moodle</a:t>
            </a:r>
            <a:r>
              <a:rPr lang="de-CH" dirty="0"/>
              <a:t>, </a:t>
            </a:r>
            <a:r>
              <a:rPr lang="de-CH" dirty="0" err="1"/>
              <a:t>participants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)</a:t>
            </a:r>
            <a:endParaRPr lang="en-US" dirty="0"/>
          </a:p>
          <a:p>
            <a:r>
              <a:rPr lang="en-US" dirty="0"/>
              <a:t>Course GitHub repository (slides, handouts):</a:t>
            </a:r>
          </a:p>
          <a:p>
            <a:pPr lvl="1"/>
            <a:r>
              <a:rPr lang="de-CH" dirty="0">
                <a:hlinkClick r:id="rId4"/>
              </a:rPr>
              <a:t>https://github.com/fmicompbio/adv_scrnaseq_2020</a:t>
            </a:r>
            <a:endParaRPr lang="en-US" dirty="0"/>
          </a:p>
          <a:p>
            <a:r>
              <a:rPr lang="en-US" dirty="0" err="1"/>
              <a:t>Renkulab</a:t>
            </a:r>
            <a:r>
              <a:rPr lang="en-US" dirty="0"/>
              <a:t> project (compute environment):</a:t>
            </a:r>
          </a:p>
          <a:p>
            <a:pPr lvl="1"/>
            <a:r>
              <a:rPr lang="de-CH" dirty="0">
                <a:hlinkClick r:id="rId5"/>
              </a:rPr>
              <a:t>https://renkulab.io/projects/stadler.michael/adv_scrnaseq_2020</a:t>
            </a:r>
            <a:endParaRPr lang="en-US" dirty="0"/>
          </a:p>
          <a:p>
            <a:r>
              <a:rPr lang="en-US" dirty="0"/>
              <a:t>R/Python:</a:t>
            </a:r>
          </a:p>
          <a:p>
            <a:pPr lvl="1"/>
            <a:r>
              <a:rPr lang="de-CH" dirty="0">
                <a:hlinkClick r:id="rId6"/>
              </a:rPr>
              <a:t>https://rstudio.github.io/reticulate/</a:t>
            </a:r>
            <a:endParaRPr lang="de-CH" dirty="0"/>
          </a:p>
          <a:p>
            <a:pPr lvl="1"/>
            <a:r>
              <a:rPr lang="de-CH" dirty="0">
                <a:hlinkClick r:id="rId7"/>
              </a:rPr>
              <a:t>https://rpy2.github.io/</a:t>
            </a:r>
            <a:endParaRPr lang="en-US" dirty="0"/>
          </a:p>
          <a:p>
            <a:r>
              <a:rPr lang="en-US" dirty="0"/>
              <a:t>Single cell RNA-seq analysis:</a:t>
            </a:r>
          </a:p>
          <a:p>
            <a:pPr lvl="1"/>
            <a:r>
              <a:rPr lang="de-CH" dirty="0">
                <a:hlinkClick r:id="rId8"/>
              </a:rPr>
              <a:t>https://osca.bioconductor.org/</a:t>
            </a:r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28738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216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Source Sans Pro</vt:lpstr>
      <vt:lpstr>Office</vt:lpstr>
      <vt:lpstr>Advanced topics in single-cell transcriptomics - streamed </vt:lpstr>
      <vt:lpstr>Welcome</vt:lpstr>
      <vt:lpstr>Setup of working environment</vt:lpstr>
      <vt:lpstr>PowerPoint Presentation</vt:lpstr>
      <vt:lpstr>PowerPoint Presentation</vt:lpstr>
      <vt:lpstr>PowerPoint Presentation</vt:lpstr>
      <vt:lpstr>“Ice-breaker” + Zoom feedback testing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Stadler</dc:creator>
  <cp:lastModifiedBy>Microsoft Office User</cp:lastModifiedBy>
  <cp:revision>14</cp:revision>
  <dcterms:created xsi:type="dcterms:W3CDTF">2020-04-21T07:43:57Z</dcterms:created>
  <dcterms:modified xsi:type="dcterms:W3CDTF">2020-05-25T11:43:19Z</dcterms:modified>
</cp:coreProperties>
</file>