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3" r:id="rId4"/>
    <p:sldId id="264" r:id="rId5"/>
    <p:sldId id="259" r:id="rId6"/>
    <p:sldId id="265" r:id="rId7"/>
    <p:sldId id="266" r:id="rId8"/>
    <p:sldId id="267" r:id="rId9"/>
    <p:sldId id="262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9" autoAdjust="0"/>
    <p:restoredTop sz="94664"/>
  </p:normalViewPr>
  <p:slideViewPr>
    <p:cSldViewPr snapToGrid="0">
      <p:cViewPr varScale="1">
        <p:scale>
          <a:sx n="136" d="100"/>
          <a:sy n="136" d="100"/>
        </p:scale>
        <p:origin x="50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EFB3F8-0FDC-4AE4-852A-9D3B787DA3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00C9316-2E38-4C1E-86F5-F17CF66373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3A85664-65D8-481F-A65E-35CBD4944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DAFFE-4955-4456-973D-88ADB759138A}" type="datetimeFigureOut">
              <a:rPr lang="de-CH" smtClean="0"/>
              <a:t>26.05.2020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3BAA5A6-C689-4D3A-935D-918D0B6ED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1180045-4FBF-43F1-B40E-90DE804A1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04FD8-D64B-455F-B752-50E3D6A08A8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23760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310DDE-38CD-48BD-AC9A-D19B20C5B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990AA19-53D5-4452-A746-D27C0CC67F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2082D3C-1711-4422-86AC-9F22324B4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DAFFE-4955-4456-973D-88ADB759138A}" type="datetimeFigureOut">
              <a:rPr lang="de-CH" smtClean="0"/>
              <a:t>26.05.2020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8AEF61A-923B-497B-818F-D1178FF8E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F5E865A-36D3-4972-B9E1-91F7EC515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04FD8-D64B-455F-B752-50E3D6A08A8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02472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838D8B6-A0F3-4BE6-B41D-9E12393CF4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3CABCA4-1548-4217-A36C-0AA9A726A4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0E61058-071D-4037-A748-942FBD2E2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DAFFE-4955-4456-973D-88ADB759138A}" type="datetimeFigureOut">
              <a:rPr lang="de-CH" smtClean="0"/>
              <a:t>26.05.2020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6A16681-166E-466C-97A7-4ABAFD4BA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A618586-C441-44A1-A1A2-E1239541C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04FD8-D64B-455F-B752-50E3D6A08A8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80525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3F4F42-835A-4BD1-94B5-63AD23FBB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2CF577F-F6AA-4F36-8552-CE787A1B2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7B582DA-C812-4EF5-A05B-0D04242C0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DAFFE-4955-4456-973D-88ADB759138A}" type="datetimeFigureOut">
              <a:rPr lang="de-CH" smtClean="0"/>
              <a:t>26.05.2020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F36B996-2363-4A86-8AAC-7CF51E2C5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6785F5D-6346-43F4-A036-D0918D00B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04FD8-D64B-455F-B752-50E3D6A08A8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70097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B0729A-0B47-44F1-906B-539FC0E75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2CFAAA3-C5FE-4A9E-9A50-3A997F9465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DB8EF2D-8AF4-42B3-BEEE-31C678B1C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DAFFE-4955-4456-973D-88ADB759138A}" type="datetimeFigureOut">
              <a:rPr lang="de-CH" smtClean="0"/>
              <a:t>26.05.2020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A43C608-B6A3-4EA8-A9F2-6B44DB68C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68B2A0E-06CD-4B9E-842A-DCD1E9AA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04FD8-D64B-455F-B752-50E3D6A08A8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56107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D75F41-9A49-41A4-9494-D49C8DB70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3C0377-8A50-44D4-90D4-8C626A7F68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C565E6B-EA16-493E-8AFD-74B5EC830C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4AEB857-92EA-493D-9EBF-06D941175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DAFFE-4955-4456-973D-88ADB759138A}" type="datetimeFigureOut">
              <a:rPr lang="de-CH" smtClean="0"/>
              <a:t>26.05.2020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C6ABCA1-7265-4DB7-A31D-2BD2297DC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D0432FB-8026-4307-83B9-86CD7E15B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04FD8-D64B-455F-B752-50E3D6A08A8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70054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542FB2-D27A-477F-93A8-A30064852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7CBCEBD-31D4-4918-9D17-C3DCA5BAEE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92B897A-BFB0-4893-A895-642F16C6E0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E917622-4543-4E6A-BE7B-58E933D878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7D3A736-5649-492D-94EB-FE90F96BF7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96DC642-E419-4139-B20F-7310BA372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DAFFE-4955-4456-973D-88ADB759138A}" type="datetimeFigureOut">
              <a:rPr lang="de-CH" smtClean="0"/>
              <a:t>26.05.2020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7DECB4B-A1BE-49D5-88F0-3F30734F5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349FF9A-40D8-419E-85DC-2FF8CB204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04FD8-D64B-455F-B752-50E3D6A08A8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8716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8594DF-C549-46C5-AD01-F9451454B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7269F72-1CEA-4293-A97C-2F250399B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DAFFE-4955-4456-973D-88ADB759138A}" type="datetimeFigureOut">
              <a:rPr lang="de-CH" smtClean="0"/>
              <a:t>26.05.2020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1FC2118-3308-4DB3-A78A-DBD6B92C2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142359A-C0DB-42CF-AE90-B5106AA34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04FD8-D64B-455F-B752-50E3D6A08A8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29982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F5E0812-81FF-4976-9A40-319559C2B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DAFFE-4955-4456-973D-88ADB759138A}" type="datetimeFigureOut">
              <a:rPr lang="de-CH" smtClean="0"/>
              <a:t>26.05.2020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9905AAF-A020-47EC-A120-0E29502EC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C812369-DACF-47BA-9ECD-8E45C59C0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04FD8-D64B-455F-B752-50E3D6A08A8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5008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49510C-04CD-49DD-BB82-65DD90EB9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EEB9B0F-920D-4CC8-B1D7-51B2976358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D229B57-AA13-4051-9D0B-4AD67F9734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66B9F03-59EE-4002-A2BE-D87B37A11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DAFFE-4955-4456-973D-88ADB759138A}" type="datetimeFigureOut">
              <a:rPr lang="de-CH" smtClean="0"/>
              <a:t>26.05.2020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0312B65-654E-4DD5-92F7-08389CD77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9D9909B-8468-4AF8-B260-D79D8561E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04FD8-D64B-455F-B752-50E3D6A08A8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44658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696725-0ACF-4A66-88B2-A44B18017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2F99679-FA9E-4702-B03D-95B2BBDB69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3D4D9AD-E662-45C1-92BA-503A5A3FE5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C077434-3830-44A6-B793-8F6750ADC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DAFFE-4955-4456-973D-88ADB759138A}" type="datetimeFigureOut">
              <a:rPr lang="de-CH" smtClean="0"/>
              <a:t>26.05.2020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BBB44F9-5DC5-43B7-9964-47ED4BF55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E242AD9-93D8-4AE0-846B-05515404F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04FD8-D64B-455F-B752-50E3D6A08A8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59175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2A2B67B-1120-4354-8038-A2E3D4BF3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A39BFDE-7CAC-44BA-9961-1CA787B150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2B956AD-E1A2-40C7-87B0-302F16C558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DAFFE-4955-4456-973D-88ADB759138A}" type="datetimeFigureOut">
              <a:rPr lang="de-CH" smtClean="0"/>
              <a:t>26.05.2020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8B43CE5-93E2-4230-9B61-806F503B35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0D8A64E-B42C-44BB-9370-B7C6F10937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704FD8-D64B-455F-B752-50E3D6A08A8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44589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micompbio/adv_scrnaseq_2020" TargetMode="External"/><Relationship Id="rId2" Type="http://schemas.openxmlformats.org/officeDocument/2006/relationships/hyperlink" Target="https://zoom.us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renkulab.io/projects/stadler.michael/adv_scrnaseq_2020/" TargetMode="External"/><Relationship Id="rId2" Type="http://schemas.openxmlformats.org/officeDocument/2006/relationships/hyperlink" Target="https://renkulab.io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rogerdudler.github.io/git-guide/" TargetMode="External"/><Relationship Id="rId3" Type="http://schemas.openxmlformats.org/officeDocument/2006/relationships/hyperlink" Target="https://edu.sib.swiss/course/view.php?id=458" TargetMode="External"/><Relationship Id="rId7" Type="http://schemas.openxmlformats.org/officeDocument/2006/relationships/hyperlink" Target="https://rpy2.github.io/" TargetMode="External"/><Relationship Id="rId2" Type="http://schemas.openxmlformats.org/officeDocument/2006/relationships/hyperlink" Target="https://www.sib.swiss/training/course/2020-05-adv-scrna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studio.github.io/reticulate/" TargetMode="External"/><Relationship Id="rId5" Type="http://schemas.openxmlformats.org/officeDocument/2006/relationships/hyperlink" Target="https://renkulab.io/projects/stadler.michael/adv_scrnaseq_2020" TargetMode="External"/><Relationship Id="rId10" Type="http://schemas.openxmlformats.org/officeDocument/2006/relationships/hyperlink" Target="https://osca.bioconductor.org/" TargetMode="External"/><Relationship Id="rId4" Type="http://schemas.openxmlformats.org/officeDocument/2006/relationships/hyperlink" Target="https://github.com/fmicompbio/adv_scrnaseq_2020" TargetMode="External"/><Relationship Id="rId9" Type="http://schemas.openxmlformats.org/officeDocument/2006/relationships/hyperlink" Target="https://git-scm.com/doc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E2C261-04FB-47A5-88F4-EAE3909881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0" i="0" dirty="0">
                <a:solidFill>
                  <a:srgbClr val="313233"/>
                </a:solidFill>
                <a:effectLst/>
                <a:latin typeface="Source Sans Pro" panose="020B0503030403020204" pitchFamily="34" charset="0"/>
              </a:rPr>
              <a:t>Advanced topics in single-cell transcriptomics - streamed</a:t>
            </a:r>
            <a:br>
              <a:rPr lang="en-US" b="0" i="0" dirty="0">
                <a:solidFill>
                  <a:srgbClr val="313233"/>
                </a:solidFill>
                <a:effectLst/>
                <a:latin typeface="Source Sans Pro" panose="020B0503030403020204" pitchFamily="34" charset="0"/>
              </a:rPr>
            </a:br>
            <a:endParaRPr lang="de-CH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4538CE8-6054-4A3A-8B57-F0164DC812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b="0" i="0" dirty="0">
                <a:solidFill>
                  <a:srgbClr val="313233"/>
                </a:solidFill>
                <a:effectLst/>
                <a:latin typeface="Arial" panose="020B0604020202020204" pitchFamily="34" charset="0"/>
              </a:rPr>
              <a:t>27 - 29 May 2020</a:t>
            </a:r>
            <a:br>
              <a:rPr lang="de-CH" b="0" i="0" dirty="0">
                <a:solidFill>
                  <a:srgbClr val="313233"/>
                </a:solidFill>
                <a:effectLst/>
                <a:latin typeface="Arial" panose="020B0604020202020204" pitchFamily="34" charset="0"/>
              </a:rPr>
            </a:br>
            <a:br>
              <a:rPr lang="de-CH" b="0" i="0" dirty="0">
                <a:solidFill>
                  <a:srgbClr val="313233"/>
                </a:solidFill>
                <a:effectLst/>
                <a:latin typeface="Arial" panose="020B0604020202020204" pitchFamily="34" charset="0"/>
              </a:rPr>
            </a:br>
            <a:r>
              <a:rPr lang="de-CH" b="0" i="0" dirty="0">
                <a:solidFill>
                  <a:srgbClr val="313233"/>
                </a:solidFill>
                <a:effectLst/>
                <a:latin typeface="Arial" panose="020B0604020202020204" pitchFamily="34" charset="0"/>
              </a:rPr>
              <a:t>Alma Andersson, Panagiotis Papasaikas, Mike Smith,</a:t>
            </a:r>
            <a:br>
              <a:rPr lang="de-CH" b="0" i="0" dirty="0">
                <a:solidFill>
                  <a:srgbClr val="313233"/>
                </a:solidFill>
                <a:effectLst/>
                <a:latin typeface="Arial" panose="020B0604020202020204" pitchFamily="34" charset="0"/>
              </a:rPr>
            </a:br>
            <a:r>
              <a:rPr lang="de-CH" b="0" i="0" dirty="0">
                <a:solidFill>
                  <a:srgbClr val="313233"/>
                </a:solidFill>
                <a:effectLst/>
                <a:latin typeface="Arial" panose="020B0604020202020204" pitchFamily="34" charset="0"/>
              </a:rPr>
              <a:t>Charlotte Soneson, Avi Srivastava, Michael Stadler</a:t>
            </a:r>
            <a:endParaRPr lang="de-CH" dirty="0"/>
          </a:p>
        </p:txBody>
      </p:sp>
      <p:pic>
        <p:nvPicPr>
          <p:cNvPr id="5" name="Google Shape;92;p14" descr="FMI_logo_pos_def.jpg">
            <a:extLst>
              <a:ext uri="{FF2B5EF4-FFF2-40B4-BE49-F238E27FC236}">
                <a16:creationId xmlns:a16="http://schemas.microsoft.com/office/drawing/2014/main" id="{BEA757FF-2FB8-453E-870B-4DC9B8FC901D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19883" y="5659111"/>
            <a:ext cx="1773936" cy="76581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93;p14" descr="sib_logo_trans_background.png">
            <a:extLst>
              <a:ext uri="{FF2B5EF4-FFF2-40B4-BE49-F238E27FC236}">
                <a16:creationId xmlns:a16="http://schemas.microsoft.com/office/drawing/2014/main" id="{F63B0072-6F5A-4318-A01D-868F2FDFECF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05943" y="5576577"/>
            <a:ext cx="1566174" cy="8483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38668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942839-1E0C-44B8-8ECD-CDEB1364C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0290"/>
          </a:xfrm>
        </p:spPr>
        <p:txBody>
          <a:bodyPr/>
          <a:lstStyle/>
          <a:p>
            <a:r>
              <a:rPr lang="en-US" dirty="0"/>
              <a:t>Course Overview (Program)</a:t>
            </a:r>
            <a:endParaRPr lang="de-CH" dirty="0"/>
          </a:p>
        </p:txBody>
      </p:sp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EB538FC1-A728-4E54-B453-B0B0963244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7802089"/>
              </p:ext>
            </p:extLst>
          </p:nvPr>
        </p:nvGraphicFramePr>
        <p:xfrm>
          <a:off x="1013497" y="1272492"/>
          <a:ext cx="6984000" cy="5137207"/>
        </p:xfrm>
        <a:graphic>
          <a:graphicData uri="http://schemas.openxmlformats.org/drawingml/2006/table">
            <a:tbl>
              <a:tblPr/>
              <a:tblGrid>
                <a:gridCol w="1197574">
                  <a:extLst>
                    <a:ext uri="{9D8B030D-6E8A-4147-A177-3AD203B41FA5}">
                      <a16:colId xmlns:a16="http://schemas.microsoft.com/office/drawing/2014/main" val="322169044"/>
                    </a:ext>
                  </a:extLst>
                </a:gridCol>
                <a:gridCol w="5786426">
                  <a:extLst>
                    <a:ext uri="{9D8B030D-6E8A-4147-A177-3AD203B41FA5}">
                      <a16:colId xmlns:a16="http://schemas.microsoft.com/office/drawing/2014/main" val="332984489"/>
                    </a:ext>
                  </a:extLst>
                </a:gridCol>
              </a:tblGrid>
              <a:tr h="263462">
                <a:tc gridSpan="2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Wednesday, May 27</a:t>
                      </a:r>
                      <a:endParaRPr lang="de-CH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338" marR="18338" marT="18338" marB="1833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0702048"/>
                  </a:ext>
                </a:extLst>
              </a:tr>
              <a:tr h="26346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9:00 - 9:30</a:t>
                      </a:r>
                      <a:endParaRPr lang="de-CH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338" marR="18338" marT="18338" marB="1833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Welcome and setup of working environment (</a:t>
                      </a:r>
                      <a:r>
                        <a:rPr lang="en-US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C. Soneson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338" marR="18338" marT="18338" marB="1833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1697394"/>
                  </a:ext>
                </a:extLst>
              </a:tr>
              <a:tr h="482913">
                <a:tc>
                  <a:txBody>
                    <a:bodyPr/>
                    <a:lstStyle/>
                    <a:p>
                      <a:pPr fontAlgn="t"/>
                      <a:endParaRPr lang="de-CH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338" marR="18338" marT="18338" marB="1833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Zoom, slack workspace,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HackMD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document</a:t>
                      </a:r>
                    </a:p>
                    <a:p>
                      <a:pPr marL="171450" indent="-171450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Introducing participants (ice breaker)</a:t>
                      </a:r>
                    </a:p>
                  </a:txBody>
                  <a:tcPr marL="18338" marR="18338" marT="18338" marB="1833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1984735"/>
                  </a:ext>
                </a:extLst>
              </a:tr>
              <a:tr h="26346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9:30 - 10:00</a:t>
                      </a:r>
                      <a:endParaRPr lang="de-CH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338" marR="18338" marT="18338" marB="1833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Introduction</a:t>
                      </a:r>
                      <a:r>
                        <a:rPr lang="de-CH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de-CH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</a:t>
                      </a:r>
                      <a:r>
                        <a:rPr lang="de-CH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de-CH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Renku</a:t>
                      </a:r>
                      <a:r>
                        <a:rPr lang="de-CH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</a:t>
                      </a:r>
                      <a:r>
                        <a:rPr lang="de-CH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R. Roskar</a:t>
                      </a:r>
                      <a:r>
                        <a:rPr lang="de-CH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de-CH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338" marR="18338" marT="18338" marB="1833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1613227"/>
                  </a:ext>
                </a:extLst>
              </a:tr>
              <a:tr h="70236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10:00 - 10:30</a:t>
                      </a:r>
                      <a:endParaRPr lang="de-CH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338" marR="18338" marT="18338" marB="1833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Introduction to the course </a:t>
                      </a:r>
                      <a:r>
                        <a:rPr lang="en-US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(M. Stadler)</a:t>
                      </a:r>
                      <a:endParaRPr lang="en-US" sz="1600" i="1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171450" indent="-171450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Course overview, expected background</a:t>
                      </a:r>
                    </a:p>
                    <a:p>
                      <a:pPr marL="171450" indent="-171450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Prepare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renku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workspace</a:t>
                      </a:r>
                    </a:p>
                  </a:txBody>
                  <a:tcPr marL="18338" marR="18338" marT="18338" marB="1833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5386184"/>
                  </a:ext>
                </a:extLst>
              </a:tr>
              <a:tr h="26346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10:30 - 10:45</a:t>
                      </a:r>
                      <a:endParaRPr lang="de-CH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338" marR="18338" marT="18338" marB="1833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Break</a:t>
                      </a:r>
                      <a:endParaRPr lang="de-CH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338" marR="18338" marT="18338" marB="1833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0776470"/>
                  </a:ext>
                </a:extLst>
              </a:tr>
              <a:tr h="26346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10:45 - 11:15</a:t>
                      </a:r>
                      <a:endParaRPr lang="de-CH" sz="16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338" marR="18338" marT="18338" marB="1833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Combining the best of two worlds: Python + R (introduction, </a:t>
                      </a:r>
                      <a:r>
                        <a:rPr lang="en-US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M. Stadler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338" marR="18338" marT="18338" marB="1833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6541351"/>
                  </a:ext>
                </a:extLst>
              </a:tr>
              <a:tr h="26346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11:15 - 11:30</a:t>
                      </a:r>
                      <a:endParaRPr lang="de-CH" sz="16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338" marR="18338" marT="18338" marB="1833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Break</a:t>
                      </a:r>
                      <a:endParaRPr lang="de-CH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338" marR="18338" marT="18338" marB="1833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4621837"/>
                  </a:ext>
                </a:extLst>
              </a:tr>
              <a:tr h="26346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11:30 - 12:30</a:t>
                      </a:r>
                      <a:endParaRPr lang="de-CH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338" marR="18338" marT="18338" marB="1833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Combining the best of two worlds: Python + R (interactive exercise)</a:t>
                      </a:r>
                      <a:endParaRPr lang="en-US" sz="16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338" marR="18338" marT="18338" marB="1833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4404078"/>
                  </a:ext>
                </a:extLst>
              </a:tr>
              <a:tr h="26346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12:30 - 13:30</a:t>
                      </a:r>
                      <a:endParaRPr lang="de-CH" sz="16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338" marR="18338" marT="18338" marB="1833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Lunch</a:t>
                      </a:r>
                      <a:endParaRPr lang="de-CH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338" marR="18338" marT="18338" marB="1833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0940259"/>
                  </a:ext>
                </a:extLst>
              </a:tr>
              <a:tr h="26346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13:30 - 14:30</a:t>
                      </a:r>
                      <a:endParaRPr lang="de-CH" sz="16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338" marR="18338" marT="18338" marB="1833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Python + R (continued)</a:t>
                      </a:r>
                      <a:endParaRPr lang="de-CH" sz="16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338" marR="18338" marT="18338" marB="1833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4530541"/>
                  </a:ext>
                </a:extLst>
              </a:tr>
              <a:tr h="26346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14:30 - 14:45</a:t>
                      </a:r>
                      <a:endParaRPr lang="de-CH" sz="16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338" marR="18338" marT="18338" marB="1833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Break</a:t>
                      </a:r>
                      <a:endParaRPr lang="de-CH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338" marR="18338" marT="18338" marB="1833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7002552"/>
                  </a:ext>
                </a:extLst>
              </a:tr>
              <a:tr h="26346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14:45 - 15:30</a:t>
                      </a:r>
                      <a:endParaRPr lang="de-CH" sz="16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338" marR="18338" marT="18338" marB="1833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Beyond</a:t>
                      </a:r>
                      <a:r>
                        <a:rPr lang="de-CH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de-CH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cellranger</a:t>
                      </a:r>
                      <a:r>
                        <a:rPr lang="de-CH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</a:t>
                      </a:r>
                      <a:r>
                        <a:rPr lang="de-CH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Quantification</a:t>
                      </a:r>
                      <a:r>
                        <a:rPr lang="de-CH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de-CH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of</a:t>
                      </a:r>
                      <a:r>
                        <a:rPr lang="de-CH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de-CH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gene</a:t>
                      </a:r>
                      <a:r>
                        <a:rPr lang="de-CH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de-CH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expression</a:t>
                      </a:r>
                      <a:r>
                        <a:rPr lang="de-CH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</a:t>
                      </a:r>
                      <a:r>
                        <a:rPr lang="de-CH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presentation</a:t>
                      </a:r>
                      <a:r>
                        <a:rPr lang="de-CH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de-CH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A. Srivastava</a:t>
                      </a:r>
                      <a:r>
                        <a:rPr lang="de-CH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de-CH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338" marR="18338" marT="18338" marB="1833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1152956"/>
                  </a:ext>
                </a:extLst>
              </a:tr>
              <a:tr h="26346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15:30 - 15:45</a:t>
                      </a:r>
                      <a:endParaRPr lang="de-CH" sz="16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338" marR="18338" marT="18338" marB="1833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Break</a:t>
                      </a:r>
                      <a:endParaRPr lang="de-CH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338" marR="18338" marT="18338" marB="1833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0068720"/>
                  </a:ext>
                </a:extLst>
              </a:tr>
              <a:tr h="26346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15:45 - 16:45</a:t>
                      </a:r>
                      <a:endParaRPr lang="de-CH" sz="16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338" marR="18338" marT="18338" marB="1833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Quantification</a:t>
                      </a:r>
                      <a:r>
                        <a:rPr lang="de-CH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de-CH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of</a:t>
                      </a:r>
                      <a:r>
                        <a:rPr lang="de-CH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de-CH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gene</a:t>
                      </a:r>
                      <a:r>
                        <a:rPr lang="de-CH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de-CH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expression</a:t>
                      </a:r>
                      <a:r>
                        <a:rPr lang="de-CH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</a:t>
                      </a:r>
                      <a:r>
                        <a:rPr lang="de-CH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exercises</a:t>
                      </a:r>
                      <a:r>
                        <a:rPr lang="de-CH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de-CH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A. Srivastava</a:t>
                      </a:r>
                      <a:r>
                        <a:rPr lang="de-CH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de-CH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338" marR="18338" marT="18338" marB="1833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6998252"/>
                  </a:ext>
                </a:extLst>
              </a:tr>
              <a:tr h="26346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16:45 - 17:00</a:t>
                      </a:r>
                      <a:endParaRPr lang="de-CH" sz="16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338" marR="18338" marT="18338" marB="1833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Break</a:t>
                      </a:r>
                      <a:endParaRPr lang="de-CH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338" marR="18338" marT="18338" marB="1833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1704026"/>
                  </a:ext>
                </a:extLst>
              </a:tr>
              <a:tr h="26346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17:00 - 18:00</a:t>
                      </a:r>
                      <a:endParaRPr lang="de-CH" sz="16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338" marR="18338" marT="18338" marB="1833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Quantification of gene expression (continued)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338" marR="18338" marT="18338" marB="1833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8072865"/>
                  </a:ext>
                </a:extLst>
              </a:tr>
            </a:tbl>
          </a:graphicData>
        </a:graphic>
      </p:graphicFrame>
      <p:sp>
        <p:nvSpPr>
          <p:cNvPr id="10" name="Rechteck 9">
            <a:extLst>
              <a:ext uri="{FF2B5EF4-FFF2-40B4-BE49-F238E27FC236}">
                <a16:creationId xmlns:a16="http://schemas.microsoft.com/office/drawing/2014/main" id="{7CFFD9BF-B427-4570-9B03-CA245F88C230}"/>
              </a:ext>
            </a:extLst>
          </p:cNvPr>
          <p:cNvSpPr/>
          <p:nvPr/>
        </p:nvSpPr>
        <p:spPr>
          <a:xfrm>
            <a:off x="1013498" y="1549189"/>
            <a:ext cx="6984000" cy="1700331"/>
          </a:xfrm>
          <a:prstGeom prst="rect">
            <a:avLst/>
          </a:prstGeom>
          <a:solidFill>
            <a:schemeClr val="accent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02820FE5-1469-4BB2-B121-9CCAD8C386D8}"/>
              </a:ext>
            </a:extLst>
          </p:cNvPr>
          <p:cNvSpPr txBox="1"/>
          <p:nvPr/>
        </p:nvSpPr>
        <p:spPr>
          <a:xfrm>
            <a:off x="8272551" y="2168521"/>
            <a:ext cx="29614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introduction and tools</a:t>
            </a:r>
            <a:endParaRPr lang="de-CH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54D996BB-8D1A-4843-B913-D0EF301399FE}"/>
              </a:ext>
            </a:extLst>
          </p:cNvPr>
          <p:cNvSpPr/>
          <p:nvPr/>
        </p:nvSpPr>
        <p:spPr>
          <a:xfrm>
            <a:off x="1013498" y="3506135"/>
            <a:ext cx="6984000" cy="1314922"/>
          </a:xfrm>
          <a:prstGeom prst="rect">
            <a:avLst/>
          </a:prstGeom>
          <a:solidFill>
            <a:schemeClr val="accent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90630D4F-3943-44A8-9108-4FD1FECC648C}"/>
              </a:ext>
            </a:extLst>
          </p:cNvPr>
          <p:cNvSpPr txBox="1"/>
          <p:nvPr/>
        </p:nvSpPr>
        <p:spPr>
          <a:xfrm>
            <a:off x="8986851" y="3932763"/>
            <a:ext cx="15328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Python + R</a:t>
            </a:r>
            <a:endParaRPr lang="de-CH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E653B26F-EC8E-4473-9854-3280084170FF}"/>
              </a:ext>
            </a:extLst>
          </p:cNvPr>
          <p:cNvSpPr/>
          <p:nvPr/>
        </p:nvSpPr>
        <p:spPr>
          <a:xfrm>
            <a:off x="1013498" y="5093438"/>
            <a:ext cx="6984000" cy="1314922"/>
          </a:xfrm>
          <a:prstGeom prst="rect">
            <a:avLst/>
          </a:prstGeom>
          <a:solidFill>
            <a:schemeClr val="accent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4B7E5978-FA9D-4A8E-B117-273F476E8CAE}"/>
              </a:ext>
            </a:extLst>
          </p:cNvPr>
          <p:cNvSpPr txBox="1"/>
          <p:nvPr/>
        </p:nvSpPr>
        <p:spPr>
          <a:xfrm>
            <a:off x="8769840" y="5520066"/>
            <a:ext cx="19668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quantification</a:t>
            </a:r>
            <a:endParaRPr lang="de-CH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2559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2" grpId="0" animBg="1"/>
      <p:bldP spid="13" grpId="0"/>
      <p:bldP spid="14" grpId="0" animBg="1"/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942839-1E0C-44B8-8ECD-CDEB1364C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0290"/>
          </a:xfrm>
        </p:spPr>
        <p:txBody>
          <a:bodyPr/>
          <a:lstStyle/>
          <a:p>
            <a:r>
              <a:rPr lang="en-US" dirty="0"/>
              <a:t>Course Overview (Program)</a:t>
            </a:r>
            <a:endParaRPr lang="de-CH" dirty="0"/>
          </a:p>
        </p:txBody>
      </p:sp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EB538FC1-A728-4E54-B453-B0B0963244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0523943"/>
              </p:ext>
            </p:extLst>
          </p:nvPr>
        </p:nvGraphicFramePr>
        <p:xfrm>
          <a:off x="1013497" y="1272492"/>
          <a:ext cx="6984000" cy="3168000"/>
        </p:xfrm>
        <a:graphic>
          <a:graphicData uri="http://schemas.openxmlformats.org/drawingml/2006/table">
            <a:tbl>
              <a:tblPr/>
              <a:tblGrid>
                <a:gridCol w="1197574">
                  <a:extLst>
                    <a:ext uri="{9D8B030D-6E8A-4147-A177-3AD203B41FA5}">
                      <a16:colId xmlns:a16="http://schemas.microsoft.com/office/drawing/2014/main" val="322169044"/>
                    </a:ext>
                  </a:extLst>
                </a:gridCol>
                <a:gridCol w="5786426">
                  <a:extLst>
                    <a:ext uri="{9D8B030D-6E8A-4147-A177-3AD203B41FA5}">
                      <a16:colId xmlns:a16="http://schemas.microsoft.com/office/drawing/2014/main" val="332984489"/>
                    </a:ext>
                  </a:extLst>
                </a:gridCol>
              </a:tblGrid>
              <a:tr h="264000">
                <a:tc gridSpan="2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Thursday</a:t>
                      </a:r>
                      <a:r>
                        <a:rPr lang="de-CH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May 28</a:t>
                      </a:r>
                      <a:endParaRPr lang="de-CH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338" marR="18338" marT="18338" marB="1833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7369148"/>
                  </a:ext>
                </a:extLst>
              </a:tr>
              <a:tr h="26400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9:00 - 10:00</a:t>
                      </a:r>
                      <a:endParaRPr lang="de-CH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338" marR="18338" marT="18338" marB="1833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RNA </a:t>
                      </a:r>
                      <a:r>
                        <a:rPr lang="de-CH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velocity</a:t>
                      </a:r>
                      <a:r>
                        <a:rPr lang="de-CH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</a:t>
                      </a:r>
                      <a:r>
                        <a:rPr lang="de-CH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presentation</a:t>
                      </a:r>
                      <a:r>
                        <a:rPr lang="de-CH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de-CH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C. Soneson</a:t>
                      </a:r>
                      <a:r>
                        <a:rPr lang="de-CH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de-CH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338" marR="18338" marT="18338" marB="1833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4011978"/>
                  </a:ext>
                </a:extLst>
              </a:tr>
              <a:tr h="26400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10:00 - 10:15</a:t>
                      </a:r>
                      <a:endParaRPr lang="de-CH" sz="16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338" marR="18338" marT="18338" marB="1833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Break</a:t>
                      </a:r>
                      <a:endParaRPr lang="de-CH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338" marR="18338" marT="18338" marB="1833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3673232"/>
                  </a:ext>
                </a:extLst>
              </a:tr>
              <a:tr h="26400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10:15 - 11:15</a:t>
                      </a:r>
                      <a:endParaRPr lang="de-CH" sz="16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338" marR="18338" marT="18338" marB="1833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RNA velocity (exercises, </a:t>
                      </a:r>
                      <a:r>
                        <a:rPr lang="de-CH" sz="12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C. Soneson</a:t>
                      </a:r>
                      <a:r>
                        <a:rPr lang="de-CH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de-CH" sz="16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338" marR="18338" marT="18338" marB="1833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0454098"/>
                  </a:ext>
                </a:extLst>
              </a:tr>
              <a:tr h="26400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11:15 - 11:30</a:t>
                      </a:r>
                      <a:endParaRPr lang="de-CH" sz="16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338" marR="18338" marT="18338" marB="1833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Break</a:t>
                      </a:r>
                      <a:endParaRPr lang="de-CH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338" marR="18338" marT="18338" marB="1833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8029623"/>
                  </a:ext>
                </a:extLst>
              </a:tr>
              <a:tr h="26400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11:30 - 12:30</a:t>
                      </a:r>
                      <a:endParaRPr lang="de-CH" sz="16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338" marR="18338" marT="18338" marB="1833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RNA velocity (continued)</a:t>
                      </a:r>
                      <a:endParaRPr lang="de-CH" sz="16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338" marR="18338" marT="18338" marB="1833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863500"/>
                  </a:ext>
                </a:extLst>
              </a:tr>
              <a:tr h="26400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12:30 - 14:00</a:t>
                      </a:r>
                      <a:endParaRPr lang="de-CH" sz="16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338" marR="18338" marT="18338" marB="1833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Lunch</a:t>
                      </a:r>
                      <a:endParaRPr lang="de-CH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338" marR="18338" marT="18338" marB="1833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4227510"/>
                  </a:ext>
                </a:extLst>
              </a:tr>
              <a:tr h="26400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14:00 - 15:00</a:t>
                      </a:r>
                      <a:endParaRPr lang="de-CH" sz="16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338" marR="18338" marT="18338" marB="1833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Spatial transcriptomics (presentation, </a:t>
                      </a:r>
                      <a:r>
                        <a:rPr lang="de-CH" sz="12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A. Andersson</a:t>
                      </a:r>
                      <a:r>
                        <a:rPr lang="de-CH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de-CH" sz="16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338" marR="18338" marT="18338" marB="1833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919778"/>
                  </a:ext>
                </a:extLst>
              </a:tr>
              <a:tr h="26400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15:00 - 15:15</a:t>
                      </a:r>
                      <a:endParaRPr lang="de-CH" sz="16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338" marR="18338" marT="18338" marB="1833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Break</a:t>
                      </a:r>
                      <a:endParaRPr lang="de-CH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338" marR="18338" marT="18338" marB="1833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870903"/>
                  </a:ext>
                </a:extLst>
              </a:tr>
              <a:tr h="26400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15:15 - 16:15</a:t>
                      </a:r>
                      <a:endParaRPr lang="de-CH" sz="16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338" marR="18338" marT="18338" marB="1833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Spatial transcriptomics (exercises, </a:t>
                      </a:r>
                      <a:r>
                        <a:rPr lang="fr-FR" sz="12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A. Andersson</a:t>
                      </a:r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fr-FR" sz="16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338" marR="18338" marT="18338" marB="1833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848267"/>
                  </a:ext>
                </a:extLst>
              </a:tr>
              <a:tr h="26400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16:15 - 16:30</a:t>
                      </a:r>
                      <a:endParaRPr lang="de-CH" sz="16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338" marR="18338" marT="18338" marB="1833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Break</a:t>
                      </a:r>
                      <a:endParaRPr lang="de-CH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338" marR="18338" marT="18338" marB="1833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3585046"/>
                  </a:ext>
                </a:extLst>
              </a:tr>
              <a:tr h="26400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16:30 - 17:30</a:t>
                      </a:r>
                      <a:endParaRPr lang="de-CH" sz="16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338" marR="18338" marT="18338" marB="1833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Spatial</a:t>
                      </a:r>
                      <a:r>
                        <a:rPr lang="de-CH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de-CH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transcriptomics</a:t>
                      </a:r>
                      <a:r>
                        <a:rPr lang="de-CH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</a:t>
                      </a:r>
                      <a:r>
                        <a:rPr lang="de-CH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continued</a:t>
                      </a:r>
                      <a:r>
                        <a:rPr lang="de-CH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de-CH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338" marR="18338" marT="18338" marB="1833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5734989"/>
                  </a:ext>
                </a:extLst>
              </a:tr>
            </a:tbl>
          </a:graphicData>
        </a:graphic>
      </p:graphicFrame>
      <p:sp>
        <p:nvSpPr>
          <p:cNvPr id="4" name="Rechteck 3">
            <a:extLst>
              <a:ext uri="{FF2B5EF4-FFF2-40B4-BE49-F238E27FC236}">
                <a16:creationId xmlns:a16="http://schemas.microsoft.com/office/drawing/2014/main" id="{40DD46EC-D0EE-4068-8894-2336B677A38D}"/>
              </a:ext>
            </a:extLst>
          </p:cNvPr>
          <p:cNvSpPr/>
          <p:nvPr/>
        </p:nvSpPr>
        <p:spPr>
          <a:xfrm>
            <a:off x="1013498" y="1549190"/>
            <a:ext cx="6984000" cy="1307366"/>
          </a:xfrm>
          <a:prstGeom prst="rect">
            <a:avLst/>
          </a:prstGeom>
          <a:solidFill>
            <a:schemeClr val="accent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6E4F00A1-684F-4009-AF7F-94A66F96E513}"/>
              </a:ext>
            </a:extLst>
          </p:cNvPr>
          <p:cNvSpPr txBox="1"/>
          <p:nvPr/>
        </p:nvSpPr>
        <p:spPr>
          <a:xfrm>
            <a:off x="8872172" y="1972040"/>
            <a:ext cx="17622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RNA velocity</a:t>
            </a:r>
            <a:endParaRPr lang="de-CH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0B990772-323D-4924-8D67-6E57609FC060}"/>
              </a:ext>
            </a:extLst>
          </p:cNvPr>
          <p:cNvSpPr/>
          <p:nvPr/>
        </p:nvSpPr>
        <p:spPr>
          <a:xfrm>
            <a:off x="1013498" y="3116930"/>
            <a:ext cx="6984000" cy="1307366"/>
          </a:xfrm>
          <a:prstGeom prst="rect">
            <a:avLst/>
          </a:prstGeom>
          <a:solidFill>
            <a:schemeClr val="accent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A46486E2-8E88-4306-A3CB-AC918C6AEA9A}"/>
              </a:ext>
            </a:extLst>
          </p:cNvPr>
          <p:cNvSpPr txBox="1"/>
          <p:nvPr/>
        </p:nvSpPr>
        <p:spPr>
          <a:xfrm>
            <a:off x="8253066" y="3539780"/>
            <a:ext cx="30004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spatial transcriptomics</a:t>
            </a:r>
            <a:endParaRPr lang="de-CH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0478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7" grpId="0" animBg="1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942839-1E0C-44B8-8ECD-CDEB1364C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0290"/>
          </a:xfrm>
        </p:spPr>
        <p:txBody>
          <a:bodyPr/>
          <a:lstStyle/>
          <a:p>
            <a:r>
              <a:rPr lang="en-US" dirty="0"/>
              <a:t>Course Overview (Program)</a:t>
            </a:r>
            <a:endParaRPr lang="de-CH" dirty="0"/>
          </a:p>
        </p:txBody>
      </p:sp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EB538FC1-A728-4E54-B453-B0B0963244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0922737"/>
              </p:ext>
            </p:extLst>
          </p:nvPr>
        </p:nvGraphicFramePr>
        <p:xfrm>
          <a:off x="1013497" y="1272492"/>
          <a:ext cx="6984000" cy="3420001"/>
        </p:xfrm>
        <a:graphic>
          <a:graphicData uri="http://schemas.openxmlformats.org/drawingml/2006/table">
            <a:tbl>
              <a:tblPr/>
              <a:tblGrid>
                <a:gridCol w="1197574">
                  <a:extLst>
                    <a:ext uri="{9D8B030D-6E8A-4147-A177-3AD203B41FA5}">
                      <a16:colId xmlns:a16="http://schemas.microsoft.com/office/drawing/2014/main" val="322169044"/>
                    </a:ext>
                  </a:extLst>
                </a:gridCol>
                <a:gridCol w="5786426">
                  <a:extLst>
                    <a:ext uri="{9D8B030D-6E8A-4147-A177-3AD203B41FA5}">
                      <a16:colId xmlns:a16="http://schemas.microsoft.com/office/drawing/2014/main" val="332984489"/>
                    </a:ext>
                  </a:extLst>
                </a:gridCol>
              </a:tblGrid>
              <a:tr h="263077">
                <a:tc gridSpan="2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Friday, May 29</a:t>
                      </a:r>
                      <a:endParaRPr lang="de-CH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338" marR="18338" marT="18338" marB="1833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9737117"/>
                  </a:ext>
                </a:extLst>
              </a:tr>
              <a:tr h="26307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9:00 - 10:00</a:t>
                      </a:r>
                      <a:endParaRPr lang="de-CH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338" marR="18338" marT="18338" marB="1833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Working with on-disk data formats (presentation, </a:t>
                      </a:r>
                      <a:r>
                        <a:rPr lang="en-US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M. Smith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338" marR="18338" marT="18338" marB="1833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0848411"/>
                  </a:ext>
                </a:extLst>
              </a:tr>
              <a:tr h="26307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10:00 - 10:15</a:t>
                      </a:r>
                      <a:endParaRPr lang="de-CH" sz="16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338" marR="18338" marT="18338" marB="1833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Break</a:t>
                      </a:r>
                      <a:endParaRPr lang="de-CH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338" marR="18338" marT="18338" marB="1833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8276241"/>
                  </a:ext>
                </a:extLst>
              </a:tr>
              <a:tr h="26307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10:15 - 11:15</a:t>
                      </a:r>
                      <a:endParaRPr lang="de-CH" sz="16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338" marR="18338" marT="18338" marB="1833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Working with on-disk data formats (exercises, </a:t>
                      </a:r>
                      <a:r>
                        <a:rPr lang="en-US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M. Smith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338" marR="18338" marT="18338" marB="1833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0550365"/>
                  </a:ext>
                </a:extLst>
              </a:tr>
              <a:tr h="26307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11:15 - 11:30</a:t>
                      </a:r>
                      <a:endParaRPr lang="de-CH" sz="16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338" marR="18338" marT="18338" marB="1833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Break</a:t>
                      </a:r>
                      <a:endParaRPr lang="de-CH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338" marR="18338" marT="18338" marB="1833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3899423"/>
                  </a:ext>
                </a:extLst>
              </a:tr>
              <a:tr h="26307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11:30 - 12:30</a:t>
                      </a:r>
                      <a:endParaRPr lang="de-CH" sz="16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338" marR="18338" marT="18338" marB="1833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Working with on-disk data formats (continued)</a:t>
                      </a:r>
                      <a:endParaRPr lang="en-US" sz="16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338" marR="18338" marT="18338" marB="1833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0983722"/>
                  </a:ext>
                </a:extLst>
              </a:tr>
              <a:tr h="26307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12:30 - 13:30</a:t>
                      </a:r>
                      <a:endParaRPr lang="de-CH" sz="16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338" marR="18338" marT="18338" marB="1833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Lunch</a:t>
                      </a:r>
                      <a:endParaRPr lang="de-CH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338" marR="18338" marT="18338" marB="1833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6923618"/>
                  </a:ext>
                </a:extLst>
              </a:tr>
              <a:tr h="26307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13:30 - 14:30</a:t>
                      </a:r>
                      <a:endParaRPr lang="de-CH" sz="16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338" marR="18338" marT="18338" marB="1833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Deep Generative Networks (presentation and exercises, </a:t>
                      </a:r>
                      <a:r>
                        <a:rPr lang="en-US" sz="12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P. Papasaikas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en-US" sz="16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338" marR="18338" marT="18338" marB="1833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6197291"/>
                  </a:ext>
                </a:extLst>
              </a:tr>
              <a:tr h="26307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14:30 - 14:45</a:t>
                      </a:r>
                      <a:endParaRPr lang="de-CH" sz="16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338" marR="18338" marT="18338" marB="1833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Break</a:t>
                      </a:r>
                      <a:endParaRPr lang="de-CH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338" marR="18338" marT="18338" marB="1833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3217936"/>
                  </a:ext>
                </a:extLst>
              </a:tr>
              <a:tr h="26307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14:45 - 15:45</a:t>
                      </a:r>
                      <a:endParaRPr lang="de-CH" sz="16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338" marR="18338" marT="18338" marB="1833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Deep Generative Networks (continued)</a:t>
                      </a:r>
                      <a:endParaRPr lang="de-CH" sz="16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338" marR="18338" marT="18338" marB="1833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5965741"/>
                  </a:ext>
                </a:extLst>
              </a:tr>
              <a:tr h="26307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15:45 - 16:00</a:t>
                      </a:r>
                      <a:endParaRPr lang="de-CH" sz="16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338" marR="18338" marT="18338" marB="1833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Break</a:t>
                      </a:r>
                      <a:endParaRPr lang="de-CH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338" marR="18338" marT="18338" marB="1833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3864807"/>
                  </a:ext>
                </a:extLst>
              </a:tr>
              <a:tr h="26307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16:00 - 17:00</a:t>
                      </a:r>
                      <a:endParaRPr lang="de-CH" sz="16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338" marR="18338" marT="18338" marB="1833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Deep Generative Networks (continued)</a:t>
                      </a:r>
                      <a:endParaRPr lang="de-CH" sz="16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338" marR="18338" marT="18338" marB="1833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5122728"/>
                  </a:ext>
                </a:extLst>
              </a:tr>
              <a:tr h="26307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17:00 - 17:30</a:t>
                      </a:r>
                      <a:endParaRPr lang="de-CH" sz="16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338" marR="18338" marT="18338" marB="1833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Wrap-up (feedback form, slack workspace, </a:t>
                      </a:r>
                      <a:r>
                        <a:rPr lang="en-US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all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338" marR="18338" marT="18338" marB="1833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1751503"/>
                  </a:ext>
                </a:extLst>
              </a:tr>
            </a:tbl>
          </a:graphicData>
        </a:graphic>
      </p:graphicFrame>
      <p:sp>
        <p:nvSpPr>
          <p:cNvPr id="4" name="Rechteck 3">
            <a:extLst>
              <a:ext uri="{FF2B5EF4-FFF2-40B4-BE49-F238E27FC236}">
                <a16:creationId xmlns:a16="http://schemas.microsoft.com/office/drawing/2014/main" id="{64E2FDA0-08E7-4816-A585-38F57565223A}"/>
              </a:ext>
            </a:extLst>
          </p:cNvPr>
          <p:cNvSpPr/>
          <p:nvPr/>
        </p:nvSpPr>
        <p:spPr>
          <a:xfrm>
            <a:off x="1013498" y="1549189"/>
            <a:ext cx="6984000" cy="1299809"/>
          </a:xfrm>
          <a:prstGeom prst="rect">
            <a:avLst/>
          </a:prstGeom>
          <a:solidFill>
            <a:schemeClr val="accent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1F26F209-8562-4B8C-B117-9D45A157FCFE}"/>
              </a:ext>
            </a:extLst>
          </p:cNvPr>
          <p:cNvSpPr txBox="1"/>
          <p:nvPr/>
        </p:nvSpPr>
        <p:spPr>
          <a:xfrm>
            <a:off x="8894839" y="1968260"/>
            <a:ext cx="17168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on-disk data</a:t>
            </a:r>
            <a:endParaRPr lang="de-CH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2E0CAFEC-4F6C-4AE9-8ADD-83CB1D7FA188}"/>
              </a:ext>
            </a:extLst>
          </p:cNvPr>
          <p:cNvSpPr/>
          <p:nvPr/>
        </p:nvSpPr>
        <p:spPr>
          <a:xfrm>
            <a:off x="1013498" y="3113284"/>
            <a:ext cx="6984000" cy="1299809"/>
          </a:xfrm>
          <a:prstGeom prst="rect">
            <a:avLst/>
          </a:prstGeom>
          <a:solidFill>
            <a:schemeClr val="accent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56FCC3BD-08E5-46BA-9368-9CDA6E8C6E59}"/>
              </a:ext>
            </a:extLst>
          </p:cNvPr>
          <p:cNvSpPr txBox="1"/>
          <p:nvPr/>
        </p:nvSpPr>
        <p:spPr>
          <a:xfrm>
            <a:off x="8036178" y="3532355"/>
            <a:ext cx="34342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deep generative networks</a:t>
            </a:r>
            <a:endParaRPr lang="de-CH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6867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7" grpId="0" animBg="1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042ED6-D651-4B6C-B529-20520C125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Expected Prerequisites: Single-cell Analysis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84EC0E0-1BEE-440A-9926-4D97BECD55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Typical steps of a single cell RNA-seq experiment and analysis</a:t>
            </a:r>
          </a:p>
          <a:p>
            <a:pPr lvl="1"/>
            <a:r>
              <a:rPr lang="en-US" dirty="0"/>
              <a:t>Cell/nucleus isolation</a:t>
            </a:r>
          </a:p>
          <a:p>
            <a:pPr lvl="1"/>
            <a:r>
              <a:rPr lang="en-US" dirty="0"/>
              <a:t>RNA capture/amplification/sequencing</a:t>
            </a:r>
          </a:p>
          <a:p>
            <a:pPr lvl="1"/>
            <a:r>
              <a:rPr lang="en-US" dirty="0"/>
              <a:t>Alignment and quantification</a:t>
            </a:r>
          </a:p>
          <a:p>
            <a:pPr lvl="1"/>
            <a:r>
              <a:rPr lang="de-CH" dirty="0" err="1"/>
              <a:t>Normalization</a:t>
            </a:r>
            <a:endParaRPr lang="de-CH" dirty="0"/>
          </a:p>
          <a:p>
            <a:pPr lvl="1"/>
            <a:r>
              <a:rPr lang="de-CH" dirty="0" err="1"/>
              <a:t>Dimensionality</a:t>
            </a:r>
            <a:r>
              <a:rPr lang="de-CH" dirty="0"/>
              <a:t> </a:t>
            </a:r>
            <a:r>
              <a:rPr lang="de-CH" dirty="0" err="1"/>
              <a:t>reduction</a:t>
            </a:r>
            <a:endParaRPr lang="de-CH" dirty="0"/>
          </a:p>
          <a:p>
            <a:pPr lvl="1"/>
            <a:r>
              <a:rPr lang="de-CH" dirty="0"/>
              <a:t>Batch </a:t>
            </a:r>
            <a:r>
              <a:rPr lang="de-CH" dirty="0" err="1"/>
              <a:t>correction</a:t>
            </a:r>
            <a:endParaRPr lang="de-CH" dirty="0"/>
          </a:p>
          <a:p>
            <a:pPr lvl="1"/>
            <a:r>
              <a:rPr lang="de-CH" dirty="0"/>
              <a:t>Clustering</a:t>
            </a:r>
          </a:p>
          <a:p>
            <a:pPr lvl="1"/>
            <a:r>
              <a:rPr lang="de-CH" dirty="0"/>
              <a:t>Differential </a:t>
            </a:r>
            <a:r>
              <a:rPr lang="de-CH" dirty="0" err="1"/>
              <a:t>expression</a:t>
            </a:r>
            <a:r>
              <a:rPr lang="de-CH" dirty="0"/>
              <a:t> </a:t>
            </a:r>
            <a:r>
              <a:rPr lang="de-CH" dirty="0" err="1"/>
              <a:t>analysis</a:t>
            </a:r>
            <a:endParaRPr lang="de-CH" dirty="0"/>
          </a:p>
          <a:p>
            <a:pPr lvl="1"/>
            <a:r>
              <a:rPr lang="de-CH" dirty="0" err="1"/>
              <a:t>Cell</a:t>
            </a:r>
            <a:r>
              <a:rPr lang="de-CH" dirty="0"/>
              <a:t> </a:t>
            </a:r>
            <a:r>
              <a:rPr lang="de-CH" dirty="0" err="1"/>
              <a:t>fate</a:t>
            </a:r>
            <a:r>
              <a:rPr lang="de-CH" dirty="0"/>
              <a:t> </a:t>
            </a:r>
            <a:r>
              <a:rPr lang="de-CH" dirty="0" err="1"/>
              <a:t>mapping</a:t>
            </a:r>
            <a:r>
              <a:rPr lang="de-CH" dirty="0"/>
              <a:t> &amp; </a:t>
            </a:r>
            <a:r>
              <a:rPr lang="de-CH" dirty="0" err="1"/>
              <a:t>trajectories</a:t>
            </a:r>
            <a:endParaRPr lang="de-CH" dirty="0"/>
          </a:p>
        </p:txBody>
      </p:sp>
      <p:pic>
        <p:nvPicPr>
          <p:cNvPr id="2050" name="Picture 2" descr="Clustering-Seminar">
            <a:extLst>
              <a:ext uri="{FF2B5EF4-FFF2-40B4-BE49-F238E27FC236}">
                <a16:creationId xmlns:a16="http://schemas.microsoft.com/office/drawing/2014/main" id="{14511AB5-A1A0-4AD7-B9A5-9555EE20F6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14" t="3594" r="3062" b="7636"/>
          <a:stretch/>
        </p:blipFill>
        <p:spPr bwMode="auto">
          <a:xfrm>
            <a:off x="7216726" y="2532184"/>
            <a:ext cx="3881862" cy="3905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3487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042ED6-D651-4B6C-B529-20520C125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Expected Prerequisites: Computational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84EC0E0-1BEE-440A-9926-4D97BECD55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R/Python scripting</a:t>
            </a:r>
          </a:p>
          <a:p>
            <a:pPr lvl="1"/>
            <a:r>
              <a:rPr lang="en-US" dirty="0"/>
              <a:t>Writing your own scripts</a:t>
            </a:r>
          </a:p>
          <a:p>
            <a:pPr lvl="1"/>
            <a:r>
              <a:rPr lang="en-US" dirty="0"/>
              <a:t>Installing packages (Bioconductor, </a:t>
            </a:r>
            <a:r>
              <a:rPr lang="en-US" dirty="0" err="1"/>
              <a:t>PyPi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Renku</a:t>
            </a:r>
            <a:r>
              <a:rPr lang="en-US" dirty="0"/>
              <a:t> setup: Docker, </a:t>
            </a:r>
            <a:r>
              <a:rPr lang="en-US" dirty="0" err="1"/>
              <a:t>conda</a:t>
            </a:r>
            <a:r>
              <a:rPr lang="en-US" dirty="0"/>
              <a:t> environments</a:t>
            </a:r>
          </a:p>
          <a:p>
            <a:r>
              <a:rPr lang="en-US" dirty="0"/>
              <a:t>Bash shell</a:t>
            </a:r>
          </a:p>
          <a:p>
            <a:pPr lvl="1"/>
            <a:r>
              <a:rPr lang="en-US" dirty="0"/>
              <a:t>Basic commands to navigate a file system and</a:t>
            </a:r>
            <a:br>
              <a:rPr lang="en-US" dirty="0"/>
            </a:br>
            <a:r>
              <a:rPr lang="en-US" dirty="0"/>
              <a:t>create/copy/rename/remove files and directories</a:t>
            </a:r>
          </a:p>
          <a:p>
            <a:r>
              <a:rPr lang="en-US" dirty="0"/>
              <a:t>Git</a:t>
            </a:r>
          </a:p>
          <a:p>
            <a:pPr lvl="1"/>
            <a:r>
              <a:rPr lang="en-US" dirty="0"/>
              <a:t>Version control in general</a:t>
            </a:r>
          </a:p>
          <a:p>
            <a:pPr lvl="1"/>
            <a:r>
              <a:rPr lang="en-US" dirty="0"/>
              <a:t>Cloning a repository</a:t>
            </a:r>
          </a:p>
          <a:p>
            <a:pPr lvl="1"/>
            <a:r>
              <a:rPr lang="en-US" dirty="0"/>
              <a:t>Add/commit/pull/push</a:t>
            </a:r>
          </a:p>
        </p:txBody>
      </p:sp>
    </p:spTree>
    <p:extLst>
      <p:ext uri="{BB962C8B-B14F-4D97-AF65-F5344CB8AC3E}">
        <p14:creationId xmlns:p14="http://schemas.microsoft.com/office/powerpoint/2010/main" val="2020855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042ED6-D651-4B6C-B529-20520C125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Expected Prerequisites: Course-specific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84EC0E0-1BEE-440A-9926-4D97BECD55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Zoom client: </a:t>
            </a:r>
            <a:r>
              <a:rPr lang="de-CH" dirty="0">
                <a:hlinkClick r:id="rId2"/>
              </a:rPr>
              <a:t>https://zoom.us/</a:t>
            </a:r>
            <a:endParaRPr lang="en-US" dirty="0"/>
          </a:p>
          <a:p>
            <a:r>
              <a:rPr lang="en-US" dirty="0" err="1"/>
              <a:t>Renku</a:t>
            </a:r>
            <a:r>
              <a:rPr lang="en-US" dirty="0"/>
              <a:t> account</a:t>
            </a:r>
          </a:p>
          <a:p>
            <a:r>
              <a:rPr lang="en-US" dirty="0"/>
              <a:t>Course repo on GitHub: </a:t>
            </a:r>
            <a:r>
              <a:rPr lang="en-US" dirty="0">
                <a:hlinkClick r:id="rId3"/>
              </a:rPr>
              <a:t>https://github.com/fmicompbio/adv_scrnaseq_2020</a:t>
            </a:r>
            <a:r>
              <a:rPr lang="en-US" dirty="0"/>
              <a:t> </a:t>
            </a:r>
          </a:p>
          <a:p>
            <a:r>
              <a:rPr lang="en-US" dirty="0"/>
              <a:t>Slack workspace (invite link in the email)</a:t>
            </a:r>
          </a:p>
          <a:p>
            <a:r>
              <a:rPr lang="en-US" dirty="0" err="1"/>
              <a:t>HackMD</a:t>
            </a:r>
            <a:r>
              <a:rPr lang="en-US" dirty="0"/>
              <a:t> document link (link in the email)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94136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EDF641-47F7-4A63-8DE4-60295E8A3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Prepare </a:t>
            </a:r>
            <a:r>
              <a:rPr lang="en-US" dirty="0" err="1"/>
              <a:t>Renku</a:t>
            </a:r>
            <a:r>
              <a:rPr lang="en-US" dirty="0"/>
              <a:t> workspace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6E6D0E1-C740-469B-B9BF-6980C111CF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Login to </a:t>
            </a:r>
            <a:r>
              <a:rPr lang="en-US" dirty="0" err="1"/>
              <a:t>renku</a:t>
            </a:r>
            <a:r>
              <a:rPr lang="en-US" dirty="0"/>
              <a:t> at: </a:t>
            </a:r>
            <a:r>
              <a:rPr lang="de-CH" dirty="0">
                <a:hlinkClick r:id="rId2"/>
              </a:rPr>
              <a:t>https://renkulab.io/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Navigate to </a:t>
            </a:r>
            <a:r>
              <a:rPr lang="en-US" dirty="0" err="1"/>
              <a:t>Renku</a:t>
            </a:r>
            <a:r>
              <a:rPr lang="en-US" dirty="0"/>
              <a:t> project (public, but read-only): </a:t>
            </a:r>
            <a:r>
              <a:rPr lang="en-US" dirty="0">
                <a:hlinkClick r:id="rId3"/>
              </a:rPr>
              <a:t>https://renkulab.io/projects/stadler.michael/adv_scrnaseq_2020/</a:t>
            </a:r>
            <a:r>
              <a:rPr lang="en-US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Fork project for yourself (writable)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Start an environment (/lab or /</a:t>
            </a:r>
            <a:r>
              <a:rPr lang="en-US" dirty="0" err="1"/>
              <a:t>rstudio</a:t>
            </a:r>
            <a:r>
              <a:rPr lang="en-US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Open a terminal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Clone the course GitHub repo (slides handouts, exercises)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Push the changes to the master branch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Update slides </a:t>
            </a:r>
            <a:r>
              <a:rPr lang="en-US"/>
              <a:t>from GitHub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568621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C192EC-D28B-4227-BAF6-8578DB5C9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Links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0CB64E1-A6E8-4BAD-9A89-46942F51D9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SIB course page:</a:t>
            </a:r>
          </a:p>
          <a:p>
            <a:pPr lvl="1"/>
            <a:r>
              <a:rPr lang="de-CH" dirty="0">
                <a:hlinkClick r:id="rId2"/>
              </a:rPr>
              <a:t>https://www.sib.swiss/training/course/2020-05-adv-scrna</a:t>
            </a:r>
            <a:r>
              <a:rPr lang="de-CH" dirty="0"/>
              <a:t> (</a:t>
            </a:r>
            <a:r>
              <a:rPr lang="de-CH" dirty="0" err="1"/>
              <a:t>announcement</a:t>
            </a:r>
            <a:r>
              <a:rPr lang="de-CH" dirty="0"/>
              <a:t>)</a:t>
            </a:r>
          </a:p>
          <a:p>
            <a:pPr lvl="1"/>
            <a:r>
              <a:rPr lang="de-CH" dirty="0">
                <a:hlinkClick r:id="rId3"/>
              </a:rPr>
              <a:t>https://edu.sib.swiss/course/view.php?id=458</a:t>
            </a:r>
            <a:r>
              <a:rPr lang="de-CH" dirty="0"/>
              <a:t> (</a:t>
            </a:r>
            <a:r>
              <a:rPr lang="de-CH" dirty="0" err="1"/>
              <a:t>moodle</a:t>
            </a:r>
            <a:r>
              <a:rPr lang="de-CH" dirty="0"/>
              <a:t>, </a:t>
            </a:r>
            <a:r>
              <a:rPr lang="de-CH" dirty="0" err="1"/>
              <a:t>participants</a:t>
            </a:r>
            <a:r>
              <a:rPr lang="de-CH" dirty="0"/>
              <a:t> </a:t>
            </a:r>
            <a:r>
              <a:rPr lang="de-CH" dirty="0" err="1"/>
              <a:t>only</a:t>
            </a:r>
            <a:r>
              <a:rPr lang="de-CH" dirty="0"/>
              <a:t>)</a:t>
            </a:r>
            <a:endParaRPr lang="en-US" dirty="0"/>
          </a:p>
          <a:p>
            <a:r>
              <a:rPr lang="en-US" dirty="0"/>
              <a:t>Course GitHub repository (slides, handouts, exercises):</a:t>
            </a:r>
          </a:p>
          <a:p>
            <a:pPr lvl="1"/>
            <a:r>
              <a:rPr lang="de-CH" dirty="0">
                <a:hlinkClick r:id="rId4"/>
              </a:rPr>
              <a:t>https://github.com/fmicompbio/adv_scrnaseq_2020</a:t>
            </a:r>
            <a:endParaRPr lang="en-US" dirty="0"/>
          </a:p>
          <a:p>
            <a:r>
              <a:rPr lang="en-US" dirty="0" err="1"/>
              <a:t>Renkulab</a:t>
            </a:r>
            <a:r>
              <a:rPr lang="en-US" dirty="0"/>
              <a:t> project (compute environment):</a:t>
            </a:r>
          </a:p>
          <a:p>
            <a:pPr lvl="1"/>
            <a:r>
              <a:rPr lang="de-CH" dirty="0">
                <a:hlinkClick r:id="rId5"/>
              </a:rPr>
              <a:t>https://renkulab.io/projects/stadler.michael/adv_scrnaseq_2020</a:t>
            </a:r>
            <a:endParaRPr lang="en-US" dirty="0"/>
          </a:p>
          <a:p>
            <a:r>
              <a:rPr lang="en-US" dirty="0"/>
              <a:t>R/Python/git:</a:t>
            </a:r>
          </a:p>
          <a:p>
            <a:pPr lvl="1"/>
            <a:r>
              <a:rPr lang="de-CH" dirty="0">
                <a:hlinkClick r:id="rId6"/>
              </a:rPr>
              <a:t>https://rstudio.github.io/reticulate/</a:t>
            </a:r>
            <a:endParaRPr lang="de-CH" dirty="0"/>
          </a:p>
          <a:p>
            <a:pPr lvl="1"/>
            <a:r>
              <a:rPr lang="de-CH" dirty="0">
                <a:hlinkClick r:id="rId7"/>
              </a:rPr>
              <a:t>https://rpy2.github.io/</a:t>
            </a:r>
            <a:endParaRPr lang="de-CH" dirty="0"/>
          </a:p>
          <a:p>
            <a:pPr lvl="1"/>
            <a:r>
              <a:rPr lang="de-CH" dirty="0">
                <a:hlinkClick r:id="rId8"/>
              </a:rPr>
              <a:t>https://rogerdudler.github.io/git-guide/</a:t>
            </a:r>
            <a:r>
              <a:rPr lang="de-CH" dirty="0"/>
              <a:t> </a:t>
            </a:r>
            <a:r>
              <a:rPr lang="de-CH" dirty="0" err="1"/>
              <a:t>or</a:t>
            </a:r>
            <a:r>
              <a:rPr lang="de-CH" dirty="0"/>
              <a:t> </a:t>
            </a:r>
            <a:r>
              <a:rPr lang="de-CH" dirty="0">
                <a:hlinkClick r:id="rId9"/>
              </a:rPr>
              <a:t>https://git-scm.com/doc</a:t>
            </a:r>
            <a:endParaRPr lang="en-US" dirty="0"/>
          </a:p>
          <a:p>
            <a:r>
              <a:rPr lang="en-US" dirty="0"/>
              <a:t>Single cell RNA-seq analysis:</a:t>
            </a:r>
          </a:p>
          <a:p>
            <a:pPr lvl="1"/>
            <a:r>
              <a:rPr lang="de-CH" dirty="0">
                <a:hlinkClick r:id="rId10"/>
              </a:rPr>
              <a:t>https://osca.bioconductor.org/</a:t>
            </a:r>
            <a:endParaRPr lang="en-US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6287387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824</Words>
  <Application>Microsoft Office PowerPoint</Application>
  <PresentationFormat>Breitbild</PresentationFormat>
  <Paragraphs>146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Source Sans Pro</vt:lpstr>
      <vt:lpstr>Office</vt:lpstr>
      <vt:lpstr>Advanced topics in single-cell transcriptomics - streamed </vt:lpstr>
      <vt:lpstr>Course Overview (Program)</vt:lpstr>
      <vt:lpstr>Course Overview (Program)</vt:lpstr>
      <vt:lpstr>Course Overview (Program)</vt:lpstr>
      <vt:lpstr>Expected Prerequisites: Single-cell Analysis</vt:lpstr>
      <vt:lpstr>Expected Prerequisites: Computational</vt:lpstr>
      <vt:lpstr>Expected Prerequisites: Course-specific</vt:lpstr>
      <vt:lpstr>Prepare Renku workspace</vt:lpstr>
      <vt:lpstr>Useful 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Michael Stadler</dc:creator>
  <cp:lastModifiedBy>Stadler, Michael</cp:lastModifiedBy>
  <cp:revision>18</cp:revision>
  <dcterms:created xsi:type="dcterms:W3CDTF">2020-04-21T07:43:57Z</dcterms:created>
  <dcterms:modified xsi:type="dcterms:W3CDTF">2020-05-26T15:46:47Z</dcterms:modified>
</cp:coreProperties>
</file>