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7" r:id="rId5"/>
    <p:sldId id="270" r:id="rId6"/>
    <p:sldId id="271" r:id="rId7"/>
    <p:sldId id="278" r:id="rId8"/>
    <p:sldId id="272" r:id="rId9"/>
    <p:sldId id="279" r:id="rId10"/>
    <p:sldId id="280" r:id="rId11"/>
    <p:sldId id="273" r:id="rId12"/>
    <p:sldId id="281" r:id="rId13"/>
    <p:sldId id="274" r:id="rId14"/>
    <p:sldId id="275" r:id="rId15"/>
    <p:sldId id="276" r:id="rId16"/>
    <p:sldId id="282" r:id="rId17"/>
    <p:sldId id="26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 autoAdjust="0"/>
    <p:restoredTop sz="94664"/>
  </p:normalViewPr>
  <p:slideViewPr>
    <p:cSldViewPr snapToGrid="0">
      <p:cViewPr varScale="1">
        <p:scale>
          <a:sx n="136" d="100"/>
          <a:sy n="136" d="100"/>
        </p:scale>
        <p:origin x="5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EFB3F8-0FDC-4AE4-852A-9D3B787DA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0C9316-2E38-4C1E-86F5-F17CF6637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A85664-65D8-481F-A65E-35CBD494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BAA5A6-C689-4D3A-935D-918D0B6E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180045-4FBF-43F1-B40E-90DE804A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376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10DDE-38CD-48BD-AC9A-D19B20C5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90AA19-53D5-4452-A746-D27C0CC67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082D3C-1711-4422-86AC-9F22324B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EF61A-923B-497B-818F-D1178FF8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5E865A-36D3-4972-B9E1-91F7EC51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247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838D8B6-A0F3-4BE6-B41D-9E12393CF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CABCA4-1548-4217-A36C-0AA9A726A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E61058-071D-4037-A748-942FBD2E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A16681-166E-466C-97A7-4ABAFD4B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618586-C441-44A1-A1A2-E1239541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052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F4F42-835A-4BD1-94B5-63AD23FB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F577F-F6AA-4F36-8552-CE787A1B2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B582DA-C812-4EF5-A05B-0D04242C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6B996-2363-4A86-8AAC-7CF51E2C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85F5D-6346-43F4-A036-D0918D00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009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0729A-0B47-44F1-906B-539FC0E7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CFAAA3-C5FE-4A9E-9A50-3A997F946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B8EF2D-8AF4-42B3-BEEE-31C678B1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43C608-B6A3-4EA8-A9F2-6B44DB68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8B2A0E-06CD-4B9E-842A-DCD1E9AA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10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75F41-9A49-41A4-9494-D49C8DB7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C0377-8A50-44D4-90D4-8C626A7F6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565E6B-EA16-493E-8AFD-74B5EC83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AEB857-92EA-493D-9EBF-06D94117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6ABCA1-7265-4DB7-A31D-2BD2297D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0432FB-8026-4307-83B9-86CD7E15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005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42FB2-D27A-477F-93A8-A3006485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CBCEBD-31D4-4918-9D17-C3DCA5BAE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2B897A-BFB0-4893-A895-642F16C6E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917622-4543-4E6A-BE7B-58E933D87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7D3A736-5649-492D-94EB-FE90F96BF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6DC642-E419-4139-B20F-7310BA37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DECB4B-A1BE-49D5-88F0-3F30734F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49FF9A-40D8-419E-85DC-2FF8CB20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1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8594DF-C549-46C5-AD01-F9451454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269F72-1CEA-4293-A97C-2F250399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FC2118-3308-4DB3-A78A-DBD6B92C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42359A-C0DB-42CF-AE90-B5106AA3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998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5E0812-81FF-4976-9A40-319559C2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905AAF-A020-47EC-A120-0E29502E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812369-DACF-47BA-9ECD-8E45C59C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9510C-04CD-49DD-BB82-65DD90EB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B9B0F-920D-4CC8-B1D7-51B297635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229B57-AA13-4051-9D0B-4AD67F973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6B9F03-59EE-4002-A2BE-D87B37A1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312B65-654E-4DD5-92F7-08389CD7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9909B-8468-4AF8-B260-D79D8561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465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96725-0ACF-4A66-88B2-A44B1801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F99679-FA9E-4702-B03D-95B2BBDB6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D4D9AD-E662-45C1-92BA-503A5A3FE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077434-3830-44A6-B793-8F6750AD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BB44F9-5DC5-43B7-9964-47ED4BF5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242AD9-93D8-4AE0-846B-05515404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917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A2B67B-1120-4354-8038-A2E3D4BF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39BFDE-7CAC-44BA-9961-1CA787B15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B956AD-E1A2-40C7-87B0-302F16C55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DAFFE-4955-4456-973D-88ADB759138A}" type="datetimeFigureOut">
              <a:rPr lang="de-CH" smtClean="0"/>
              <a:t>26.05.2020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B43CE5-93E2-4230-9B61-806F503B3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D8A64E-B42C-44BB-9370-B7C6F1093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458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rogerdudler.github.io/git-guide/" TargetMode="External"/><Relationship Id="rId3" Type="http://schemas.openxmlformats.org/officeDocument/2006/relationships/hyperlink" Target="https://edu.sib.swiss/course/view.php?id=458" TargetMode="External"/><Relationship Id="rId7" Type="http://schemas.openxmlformats.org/officeDocument/2006/relationships/hyperlink" Target="https://rpy2.github.io/" TargetMode="External"/><Relationship Id="rId2" Type="http://schemas.openxmlformats.org/officeDocument/2006/relationships/hyperlink" Target="https://www.sib.swiss/training/course/2020-05-adv-scrn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studio.github.io/reticulate/" TargetMode="External"/><Relationship Id="rId5" Type="http://schemas.openxmlformats.org/officeDocument/2006/relationships/hyperlink" Target="https://renkulab.io/projects/stadler.michael/adv_scrnaseq_2020" TargetMode="External"/><Relationship Id="rId10" Type="http://schemas.openxmlformats.org/officeDocument/2006/relationships/hyperlink" Target="https://osca.bioconductor.org/" TargetMode="External"/><Relationship Id="rId4" Type="http://schemas.openxmlformats.org/officeDocument/2006/relationships/hyperlink" Target="https://github.com/fmicompbio/adv_scrnaseq_2020" TargetMode="External"/><Relationship Id="rId9" Type="http://schemas.openxmlformats.org/officeDocument/2006/relationships/hyperlink" Target="https://git-scm.com/do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nkulab.io/projects/stadler.michael/adv_scrnaseq_2020/" TargetMode="External"/><Relationship Id="rId2" Type="http://schemas.openxmlformats.org/officeDocument/2006/relationships/hyperlink" Target="https://renkula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nkulab.io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enkulab.io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enkulab.io/projects/stadler.michael/adv_scrnaseq_2020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2C261-04FB-47A5-88F4-EAE390988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13233"/>
                </a:solidFill>
                <a:effectLst/>
                <a:latin typeface="Source Sans Pro" panose="020B0503030403020204" pitchFamily="34" charset="0"/>
              </a:rPr>
              <a:t>Advanced topics in single-cell transcriptomics - streamed</a:t>
            </a:r>
            <a:br>
              <a:rPr lang="en-US" b="0" i="0" dirty="0">
                <a:solidFill>
                  <a:srgbClr val="313233"/>
                </a:solidFill>
                <a:effectLst/>
                <a:latin typeface="Source Sans Pro" panose="020B0503030403020204" pitchFamily="34" charset="0"/>
              </a:rPr>
            </a:b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538CE8-6054-4A3A-8B57-F0164DC81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27 - 29 May 2020</a:t>
            </a:r>
            <a:b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</a:br>
            <a:b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</a:br>
            <a: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Alma Andersson, Panagiotis Papasaikas, Mike Smith,</a:t>
            </a:r>
            <a:b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</a:br>
            <a: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Charlotte Soneson, Avi Srivastava, Michael Stadler</a:t>
            </a:r>
            <a:endParaRPr lang="de-CH" dirty="0"/>
          </a:p>
        </p:txBody>
      </p:sp>
      <p:pic>
        <p:nvPicPr>
          <p:cNvPr id="5" name="Google Shape;92;p14" descr="FMI_logo_pos_def.jpg">
            <a:extLst>
              <a:ext uri="{FF2B5EF4-FFF2-40B4-BE49-F238E27FC236}">
                <a16:creationId xmlns:a16="http://schemas.microsoft.com/office/drawing/2014/main" id="{BEA757FF-2FB8-453E-870B-4DC9B8FC901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9883" y="5659111"/>
            <a:ext cx="1773936" cy="765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3;p14" descr="sib_logo_trans_background.png">
            <a:extLst>
              <a:ext uri="{FF2B5EF4-FFF2-40B4-BE49-F238E27FC236}">
                <a16:creationId xmlns:a16="http://schemas.microsoft.com/office/drawing/2014/main" id="{F63B0072-6F5A-4318-A01D-868F2FDFEC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5943" y="5576577"/>
            <a:ext cx="1566174" cy="848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668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C97F8-F293-4EA0-BF6E-4D5BFEDFB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6"/>
            <a:ext cx="12192000" cy="89689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4. Start an environment</a:t>
            </a:r>
            <a:br>
              <a:rPr lang="en-US" sz="4000" dirty="0"/>
            </a:br>
            <a:endParaRPr lang="de-CH" sz="4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42FBFAE-2139-4A86-8452-1A028CB8A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9201" y="1005084"/>
            <a:ext cx="7833596" cy="5759996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965E827F-9E1A-4B97-AD36-A568CC8BFC52}"/>
              </a:ext>
            </a:extLst>
          </p:cNvPr>
          <p:cNvSpPr/>
          <p:nvPr/>
        </p:nvSpPr>
        <p:spPr>
          <a:xfrm rot="16200000">
            <a:off x="8039611" y="3960057"/>
            <a:ext cx="698315" cy="378758"/>
          </a:xfrm>
          <a:prstGeom prst="rightArrow">
            <a:avLst>
              <a:gd name="adj1" fmla="val 33470"/>
              <a:gd name="adj2" fmla="val 70229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4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C97F8-F293-4EA0-BF6E-4D5BFEDFB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6"/>
            <a:ext cx="12192000" cy="89689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5. Open terminal</a:t>
            </a:r>
            <a:br>
              <a:rPr lang="en-US" sz="4000" dirty="0"/>
            </a:br>
            <a:endParaRPr lang="de-CH" sz="4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33257D8-7399-46BD-B585-D4A4F46C0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9202" y="1005084"/>
            <a:ext cx="7833594" cy="5759996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29B99594-4F5A-4CAE-853E-4DB675539A73}"/>
              </a:ext>
            </a:extLst>
          </p:cNvPr>
          <p:cNvSpPr/>
          <p:nvPr/>
        </p:nvSpPr>
        <p:spPr>
          <a:xfrm rot="18297189">
            <a:off x="4339808" y="5465298"/>
            <a:ext cx="698315" cy="378758"/>
          </a:xfrm>
          <a:prstGeom prst="rightArrow">
            <a:avLst>
              <a:gd name="adj1" fmla="val 33470"/>
              <a:gd name="adj2" fmla="val 70229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023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C97F8-F293-4EA0-BF6E-4D5BFEDFB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6"/>
            <a:ext cx="12192000" cy="89689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5. Open terminal</a:t>
            </a:r>
            <a:br>
              <a:rPr lang="en-US" sz="4000" dirty="0"/>
            </a:br>
            <a:endParaRPr lang="de-CH" sz="4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33257D8-7399-46BD-B585-D4A4F46C0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9202" y="1005084"/>
            <a:ext cx="7833594" cy="575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20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C97F8-F293-4EA0-BF6E-4D5BFEDFB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6"/>
            <a:ext cx="12192000" cy="89689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6. Clone the course GitHub repository</a:t>
            </a:r>
            <a:br>
              <a:rPr lang="en-US" sz="4000" dirty="0"/>
            </a:br>
            <a:endParaRPr lang="de-CH" sz="4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8CCB372-3E8E-486C-B5F6-9DF5C9655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9202" y="1005084"/>
            <a:ext cx="7833593" cy="575999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03EE196-16F9-476F-B071-FF3866995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28" y="3952970"/>
            <a:ext cx="11181435" cy="59245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</p:spPr>
        <p:txBody>
          <a:bodyPr vert="horz" wrap="squar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submodule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dirty="0">
                <a:latin typeface="Consolas" panose="020B0609020204030204" pitchFamily="49" charset="0"/>
              </a:rPr>
              <a:t>https://github.com/fmicompbio/adv_scrnaseq_2020.git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adv_scrnaseq_2020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status</a:t>
            </a:r>
            <a:endParaRPr lang="de-DE" altLang="de-DE" dirty="0">
              <a:solidFill>
                <a:srgbClr val="1D1C1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530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C97F8-F293-4EA0-BF6E-4D5BFEDFB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6"/>
            <a:ext cx="12192000" cy="89689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7. Push the changes to the master branch</a:t>
            </a:r>
            <a:br>
              <a:rPr lang="en-US" sz="4000" dirty="0"/>
            </a:br>
            <a:endParaRPr lang="de-CH" sz="4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A19D715-2B0A-42D8-BF8B-8574610B0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9202" y="1005084"/>
            <a:ext cx="7833593" cy="575999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34A2D57-48D5-4D7A-B683-D5264F948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431" y="5586592"/>
            <a:ext cx="5972566" cy="86945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</p:spPr>
        <p:txBody>
          <a:bodyPr vert="horz" wrap="squar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adv_scrnaseq_2020.Rproj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rgbClr val="1D1C1D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git commit -m "add GitHub repo with slides"</a:t>
            </a:r>
            <a:endParaRPr lang="de-DE" altLang="de-DE" dirty="0">
              <a:solidFill>
                <a:srgbClr val="1D1C1D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push </a:t>
            </a:r>
          </a:p>
        </p:txBody>
      </p:sp>
    </p:spTree>
    <p:extLst>
      <p:ext uri="{BB962C8B-B14F-4D97-AF65-F5344CB8AC3E}">
        <p14:creationId xmlns:p14="http://schemas.microsoft.com/office/powerpoint/2010/main" val="926628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C97F8-F293-4EA0-BF6E-4D5BFEDFB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6"/>
            <a:ext cx="12192000" cy="89689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8. Update slides from GitHub</a:t>
            </a:r>
            <a:br>
              <a:rPr lang="en-US" sz="4000" dirty="0"/>
            </a:br>
            <a:endParaRPr lang="de-CH" sz="4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CAB4BD-1E2A-4CD4-ADFF-BE2FF7615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9202" y="1005084"/>
            <a:ext cx="7833593" cy="5759994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6DC113E-4020-4168-B6D6-DBA838213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31" y="5706200"/>
            <a:ext cx="2871670" cy="592458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</p:spPr>
        <p:txBody>
          <a:bodyPr vert="horz" wrap="squar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de-DE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adv_scrnaseq_2020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pull</a:t>
            </a:r>
          </a:p>
        </p:txBody>
      </p:sp>
    </p:spTree>
    <p:extLst>
      <p:ext uri="{BB962C8B-B14F-4D97-AF65-F5344CB8AC3E}">
        <p14:creationId xmlns:p14="http://schemas.microsoft.com/office/powerpoint/2010/main" val="423317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C32B8-0E94-41F1-9A8D-51158268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 on saving your edits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37BEC7-A334-4ECC-BBE6-D854AC7D0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that you are working in a </a:t>
            </a:r>
            <a:r>
              <a:rPr lang="en-US" b="1" dirty="0">
                <a:solidFill>
                  <a:schemeClr val="accent1"/>
                </a:solidFill>
              </a:rPr>
              <a:t>git repository</a:t>
            </a:r>
          </a:p>
          <a:p>
            <a:r>
              <a:rPr lang="en-US" dirty="0"/>
              <a:t>If you want to edit existing files, it’s best to </a:t>
            </a:r>
            <a:r>
              <a:rPr lang="en-US" b="1" dirty="0">
                <a:solidFill>
                  <a:schemeClr val="accent1"/>
                </a:solidFill>
              </a:rPr>
              <a:t>first copy </a:t>
            </a:r>
            <a:r>
              <a:rPr lang="en-US" dirty="0"/>
              <a:t>them under a new name – this </a:t>
            </a:r>
            <a:r>
              <a:rPr lang="en-US" b="1" dirty="0">
                <a:solidFill>
                  <a:schemeClr val="accent1"/>
                </a:solidFill>
              </a:rPr>
              <a:t>avoids merge conflicts </a:t>
            </a:r>
            <a:r>
              <a:rPr lang="en-US" dirty="0"/>
              <a:t>when you next “git pull”</a:t>
            </a:r>
          </a:p>
          <a:p>
            <a:r>
              <a:rPr lang="en-US" dirty="0"/>
              <a:t>To avoid any issues: Think of the GitHub repo submodule in the </a:t>
            </a:r>
            <a:r>
              <a:rPr lang="en-US" b="1" dirty="0">
                <a:solidFill>
                  <a:schemeClr val="accent1"/>
                </a:solidFill>
              </a:rPr>
              <a:t>“adv_scrnaseq_2020” subfolder as read-only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accent1"/>
                </a:solidFill>
              </a:rPr>
              <a:t>store your edits </a:t>
            </a:r>
            <a:r>
              <a:rPr lang="en-US" dirty="0"/>
              <a:t>in your repo, use the standard “git add”, “git commit” and “git push” before closing the environment</a:t>
            </a:r>
          </a:p>
          <a:p>
            <a:r>
              <a:rPr lang="en-US" dirty="0"/>
              <a:t>If you did not push your edits to the “master” branch, </a:t>
            </a:r>
            <a:r>
              <a:rPr lang="en-US" dirty="0" err="1"/>
              <a:t>renku</a:t>
            </a:r>
            <a:r>
              <a:rPr lang="en-US" dirty="0"/>
              <a:t> will save them in a </a:t>
            </a:r>
            <a:r>
              <a:rPr lang="en-US" b="1" dirty="0">
                <a:solidFill>
                  <a:schemeClr val="accent1"/>
                </a:solidFill>
              </a:rPr>
              <a:t>“</a:t>
            </a:r>
            <a:r>
              <a:rPr lang="en-US" b="1" dirty="0" err="1">
                <a:solidFill>
                  <a:schemeClr val="accent1"/>
                </a:solidFill>
              </a:rPr>
              <a:t>renku</a:t>
            </a:r>
            <a:r>
              <a:rPr lang="en-US" b="1" dirty="0">
                <a:solidFill>
                  <a:schemeClr val="accent1"/>
                </a:solidFill>
              </a:rPr>
              <a:t>/autosave/…” </a:t>
            </a:r>
            <a:r>
              <a:rPr lang="en-US" dirty="0"/>
              <a:t>branch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2215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192EC-D28B-4227-BAF6-8578DB5C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CB64E1-A6E8-4BAD-9A89-46942F51D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SIB course page:</a:t>
            </a:r>
          </a:p>
          <a:p>
            <a:pPr lvl="1"/>
            <a:r>
              <a:rPr lang="de-CH" dirty="0">
                <a:hlinkClick r:id="rId2"/>
              </a:rPr>
              <a:t>https://www.sib.swiss/training/course/2020-05-adv-scrna</a:t>
            </a:r>
            <a:r>
              <a:rPr lang="de-CH" dirty="0"/>
              <a:t> (</a:t>
            </a:r>
            <a:r>
              <a:rPr lang="de-CH" dirty="0" err="1"/>
              <a:t>announcement</a:t>
            </a:r>
            <a:r>
              <a:rPr lang="de-CH" dirty="0"/>
              <a:t>)</a:t>
            </a:r>
          </a:p>
          <a:p>
            <a:pPr lvl="1"/>
            <a:r>
              <a:rPr lang="de-CH" dirty="0">
                <a:hlinkClick r:id="rId3"/>
              </a:rPr>
              <a:t>https://edu.sib.swiss/course/view.php?id=458</a:t>
            </a:r>
            <a:r>
              <a:rPr lang="de-CH" dirty="0"/>
              <a:t> (</a:t>
            </a:r>
            <a:r>
              <a:rPr lang="de-CH" dirty="0" err="1"/>
              <a:t>moodle</a:t>
            </a:r>
            <a:r>
              <a:rPr lang="de-CH" dirty="0"/>
              <a:t>, </a:t>
            </a:r>
            <a:r>
              <a:rPr lang="de-CH" dirty="0" err="1"/>
              <a:t>participants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)</a:t>
            </a:r>
            <a:endParaRPr lang="en-US" dirty="0"/>
          </a:p>
          <a:p>
            <a:r>
              <a:rPr lang="en-US" dirty="0"/>
              <a:t>Course GitHub repository (slides, handouts, exercises):</a:t>
            </a:r>
          </a:p>
          <a:p>
            <a:pPr lvl="1"/>
            <a:r>
              <a:rPr lang="de-CH" dirty="0">
                <a:hlinkClick r:id="rId4"/>
              </a:rPr>
              <a:t>https://github.com/fmicompbio/adv_scrnaseq_2020</a:t>
            </a:r>
            <a:endParaRPr lang="en-US" dirty="0"/>
          </a:p>
          <a:p>
            <a:r>
              <a:rPr lang="en-US" dirty="0" err="1"/>
              <a:t>Renkulab</a:t>
            </a:r>
            <a:r>
              <a:rPr lang="en-US" dirty="0"/>
              <a:t> project (compute environment):</a:t>
            </a:r>
          </a:p>
          <a:p>
            <a:pPr lvl="1"/>
            <a:r>
              <a:rPr lang="de-CH" dirty="0">
                <a:hlinkClick r:id="rId5"/>
              </a:rPr>
              <a:t>https://renkulab.io/projects/stadler.michael/adv_scrnaseq_2020</a:t>
            </a:r>
            <a:endParaRPr lang="en-US" dirty="0"/>
          </a:p>
          <a:p>
            <a:r>
              <a:rPr lang="en-US" dirty="0"/>
              <a:t>R/Python/git:</a:t>
            </a:r>
          </a:p>
          <a:p>
            <a:pPr lvl="1"/>
            <a:r>
              <a:rPr lang="de-CH" dirty="0">
                <a:hlinkClick r:id="rId6"/>
              </a:rPr>
              <a:t>https://rstudio.github.io/reticulate/</a:t>
            </a:r>
            <a:endParaRPr lang="de-CH" dirty="0"/>
          </a:p>
          <a:p>
            <a:pPr lvl="1"/>
            <a:r>
              <a:rPr lang="de-CH" dirty="0">
                <a:hlinkClick r:id="rId7"/>
              </a:rPr>
              <a:t>https://rpy2.github.io/</a:t>
            </a:r>
            <a:endParaRPr lang="de-CH" dirty="0"/>
          </a:p>
          <a:p>
            <a:pPr lvl="1"/>
            <a:r>
              <a:rPr lang="de-CH" dirty="0">
                <a:hlinkClick r:id="rId8"/>
              </a:rPr>
              <a:t>https://rogerdudler.github.io/git-guide/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>
                <a:hlinkClick r:id="rId9"/>
              </a:rPr>
              <a:t>https://git-scm.com/doc</a:t>
            </a:r>
            <a:endParaRPr lang="en-US" dirty="0"/>
          </a:p>
          <a:p>
            <a:r>
              <a:rPr lang="en-US" dirty="0"/>
              <a:t>Single cell RNA-seq analysis:</a:t>
            </a:r>
          </a:p>
          <a:p>
            <a:pPr lvl="1"/>
            <a:r>
              <a:rPr lang="de-CH" dirty="0">
                <a:hlinkClick r:id="rId10"/>
              </a:rPr>
              <a:t>https://osca.bioconductor.org/</a:t>
            </a:r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2873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EDF641-47F7-4A63-8DE4-60295E8A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</a:t>
            </a:r>
            <a:r>
              <a:rPr lang="en-US" dirty="0" err="1"/>
              <a:t>Renku</a:t>
            </a:r>
            <a:r>
              <a:rPr lang="en-US" dirty="0"/>
              <a:t> workspace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E6D0E1-C740-469B-B9BF-6980C111C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Login to </a:t>
            </a:r>
            <a:r>
              <a:rPr lang="en-US" dirty="0" err="1"/>
              <a:t>renku</a:t>
            </a:r>
            <a:r>
              <a:rPr lang="en-US" dirty="0"/>
              <a:t> at: </a:t>
            </a:r>
            <a:r>
              <a:rPr lang="de-CH" dirty="0">
                <a:hlinkClick r:id="rId2"/>
              </a:rPr>
              <a:t>https://renkulab.io/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Navigate to </a:t>
            </a:r>
            <a:r>
              <a:rPr lang="en-US" dirty="0" err="1"/>
              <a:t>Renku</a:t>
            </a:r>
            <a:r>
              <a:rPr lang="en-US" dirty="0"/>
              <a:t> project (public, but read-only): </a:t>
            </a:r>
            <a:r>
              <a:rPr lang="en-US" dirty="0">
                <a:hlinkClick r:id="rId3"/>
              </a:rPr>
              <a:t>https://renkulab.io/projects/stadler.michael/adv_scrnaseq_2020/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Fork project for yourself (writable)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an environment (/lab or /</a:t>
            </a:r>
            <a:r>
              <a:rPr lang="en-US" dirty="0" err="1"/>
              <a:t>rstudio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a terminal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Clone the course GitHub repo (slides handouts, exercises)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the changes to the master branch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slides from GitHub</a:t>
            </a:r>
          </a:p>
          <a:p>
            <a:pPr marL="514350" indent="-514350">
              <a:buFont typeface="+mj-lt"/>
              <a:buAutoNum type="arabicPeriod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862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C97F8-F293-4EA0-BF6E-4D5BFEDFB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2192000" cy="6399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1. Login to </a:t>
            </a:r>
            <a:r>
              <a:rPr lang="en-US" dirty="0" err="1"/>
              <a:t>renku</a:t>
            </a:r>
            <a:r>
              <a:rPr lang="en-US" dirty="0"/>
              <a:t> at </a:t>
            </a:r>
            <a:r>
              <a:rPr lang="en-US" dirty="0">
                <a:hlinkClick r:id="rId2"/>
              </a:rPr>
              <a:t>https://renkulab.io/</a:t>
            </a:r>
            <a:endParaRPr lang="de-CH" dirty="0"/>
          </a:p>
        </p:txBody>
      </p:sp>
      <p:pic>
        <p:nvPicPr>
          <p:cNvPr id="11" name="Grafik 10" descr="Ein Bild, das Screenshot, Schnee, Mann enthält.&#10;&#10;Automatisch generierte Beschreibung">
            <a:extLst>
              <a:ext uri="{FF2B5EF4-FFF2-40B4-BE49-F238E27FC236}">
                <a16:creationId xmlns:a16="http://schemas.microsoft.com/office/drawing/2014/main" id="{A7D1688A-D98A-4EDA-9875-AC7809675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200" y="1005084"/>
            <a:ext cx="78336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7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C97F8-F293-4EA0-BF6E-4D5BFEDFB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2192000" cy="6399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1. Login to </a:t>
            </a:r>
            <a:r>
              <a:rPr lang="en-US" dirty="0" err="1"/>
              <a:t>renku</a:t>
            </a:r>
            <a:r>
              <a:rPr lang="en-US" dirty="0"/>
              <a:t> at </a:t>
            </a:r>
            <a:r>
              <a:rPr lang="en-US" dirty="0">
                <a:hlinkClick r:id="rId2"/>
              </a:rPr>
              <a:t>https://renkulab.io/</a:t>
            </a:r>
            <a:endParaRPr lang="de-CH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7D1688A-D98A-4EDA-9875-AC7809675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9200" y="1005084"/>
            <a:ext cx="7833600" cy="575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5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C97F8-F293-4EA0-BF6E-4D5BFEDFB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6"/>
            <a:ext cx="12192000" cy="896898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2. Go to project: </a:t>
            </a:r>
            <a:r>
              <a:rPr lang="en-US" sz="2800" dirty="0">
                <a:hlinkClick r:id="rId2"/>
              </a:rPr>
              <a:t>https://renkulab.io/projects/stadler.michael/adv_scrnaseq_2020/</a:t>
            </a:r>
            <a:r>
              <a:rPr lang="en-US" sz="2800" dirty="0"/>
              <a:t> </a:t>
            </a:r>
            <a:br>
              <a:rPr lang="en-US" sz="2800" dirty="0"/>
            </a:br>
            <a:endParaRPr lang="de-CH" sz="2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E89804-2DFB-424A-983E-C7675478A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9201" y="1005084"/>
            <a:ext cx="7833598" cy="5759999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531EBB63-1C49-4D62-A8BA-C2A9A5AA49D9}"/>
              </a:ext>
            </a:extLst>
          </p:cNvPr>
          <p:cNvSpPr/>
          <p:nvPr/>
        </p:nvSpPr>
        <p:spPr>
          <a:xfrm rot="18595382">
            <a:off x="8243441" y="2403218"/>
            <a:ext cx="698315" cy="378758"/>
          </a:xfrm>
          <a:prstGeom prst="rightArrow">
            <a:avLst>
              <a:gd name="adj1" fmla="val 33470"/>
              <a:gd name="adj2" fmla="val 70229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56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C97F8-F293-4EA0-BF6E-4D5BFEDFB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6"/>
            <a:ext cx="12192000" cy="89689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3. Fork project</a:t>
            </a:r>
            <a:br>
              <a:rPr lang="en-US" sz="4000" dirty="0"/>
            </a:br>
            <a:endParaRPr lang="de-CH" sz="4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A5A498B-47B8-47DC-AD97-B3912583F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9201" y="1005084"/>
            <a:ext cx="7833598" cy="5759998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0CE08856-7130-47C2-B1CB-DA58F6ED2C16}"/>
              </a:ext>
            </a:extLst>
          </p:cNvPr>
          <p:cNvSpPr/>
          <p:nvPr/>
        </p:nvSpPr>
        <p:spPr>
          <a:xfrm rot="18595382">
            <a:off x="6116152" y="4168712"/>
            <a:ext cx="698315" cy="378758"/>
          </a:xfrm>
          <a:prstGeom prst="rightArrow">
            <a:avLst>
              <a:gd name="adj1" fmla="val 33470"/>
              <a:gd name="adj2" fmla="val 70229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218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C97F8-F293-4EA0-BF6E-4D5BFEDFB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6"/>
            <a:ext cx="12192000" cy="89689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3. Fork project</a:t>
            </a:r>
            <a:br>
              <a:rPr lang="en-US" sz="4000" dirty="0"/>
            </a:br>
            <a:endParaRPr lang="de-CH" sz="4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A5A498B-47B8-47DC-AD97-B3912583F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9201" y="1005084"/>
            <a:ext cx="7833597" cy="575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1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C97F8-F293-4EA0-BF6E-4D5BFEDFB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6"/>
            <a:ext cx="12192000" cy="89689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4. Start an environment</a:t>
            </a:r>
            <a:br>
              <a:rPr lang="en-US" sz="4000" dirty="0"/>
            </a:br>
            <a:endParaRPr lang="de-CH" sz="4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42FBFAE-2139-4A86-8452-1A028CB8A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9201" y="1005084"/>
            <a:ext cx="7833597" cy="5759997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805CA418-919C-4975-926B-A517C8C26427}"/>
              </a:ext>
            </a:extLst>
          </p:cNvPr>
          <p:cNvSpPr/>
          <p:nvPr/>
        </p:nvSpPr>
        <p:spPr>
          <a:xfrm>
            <a:off x="2743124" y="4431323"/>
            <a:ext cx="698315" cy="378758"/>
          </a:xfrm>
          <a:prstGeom prst="rightArrow">
            <a:avLst>
              <a:gd name="adj1" fmla="val 33470"/>
              <a:gd name="adj2" fmla="val 70229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8BEFD74-B455-44D1-9629-0BE653A226A2}"/>
              </a:ext>
            </a:extLst>
          </p:cNvPr>
          <p:cNvSpPr/>
          <p:nvPr/>
        </p:nvSpPr>
        <p:spPr>
          <a:xfrm>
            <a:off x="3530991" y="4431323"/>
            <a:ext cx="1617784" cy="2117188"/>
          </a:xfrm>
          <a:custGeom>
            <a:avLst/>
            <a:gdLst>
              <a:gd name="connsiteX0" fmla="*/ 0 w 1617784"/>
              <a:gd name="connsiteY0" fmla="*/ 0 h 2117188"/>
              <a:gd name="connsiteX1" fmla="*/ 490728 w 1617784"/>
              <a:gd name="connsiteY1" fmla="*/ 0 h 2117188"/>
              <a:gd name="connsiteX2" fmla="*/ 1029989 w 1617784"/>
              <a:gd name="connsiteY2" fmla="*/ 0 h 2117188"/>
              <a:gd name="connsiteX3" fmla="*/ 1617784 w 1617784"/>
              <a:gd name="connsiteY3" fmla="*/ 0 h 2117188"/>
              <a:gd name="connsiteX4" fmla="*/ 1617784 w 1617784"/>
              <a:gd name="connsiteY4" fmla="*/ 529297 h 2117188"/>
              <a:gd name="connsiteX5" fmla="*/ 1617784 w 1617784"/>
              <a:gd name="connsiteY5" fmla="*/ 1037422 h 2117188"/>
              <a:gd name="connsiteX6" fmla="*/ 1617784 w 1617784"/>
              <a:gd name="connsiteY6" fmla="*/ 1524375 h 2117188"/>
              <a:gd name="connsiteX7" fmla="*/ 1617784 w 1617784"/>
              <a:gd name="connsiteY7" fmla="*/ 2117188 h 2117188"/>
              <a:gd name="connsiteX8" fmla="*/ 1127056 w 1617784"/>
              <a:gd name="connsiteY8" fmla="*/ 2117188 h 2117188"/>
              <a:gd name="connsiteX9" fmla="*/ 620151 w 1617784"/>
              <a:gd name="connsiteY9" fmla="*/ 2117188 h 2117188"/>
              <a:gd name="connsiteX10" fmla="*/ 0 w 1617784"/>
              <a:gd name="connsiteY10" fmla="*/ 2117188 h 2117188"/>
              <a:gd name="connsiteX11" fmla="*/ 0 w 1617784"/>
              <a:gd name="connsiteY11" fmla="*/ 1566719 h 2117188"/>
              <a:gd name="connsiteX12" fmla="*/ 0 w 1617784"/>
              <a:gd name="connsiteY12" fmla="*/ 1079766 h 2117188"/>
              <a:gd name="connsiteX13" fmla="*/ 0 w 1617784"/>
              <a:gd name="connsiteY13" fmla="*/ 592813 h 2117188"/>
              <a:gd name="connsiteX14" fmla="*/ 0 w 1617784"/>
              <a:gd name="connsiteY14" fmla="*/ 0 h 211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17784" h="2117188" extrusionOk="0">
                <a:moveTo>
                  <a:pt x="0" y="0"/>
                </a:moveTo>
                <a:cubicBezTo>
                  <a:pt x="110316" y="9599"/>
                  <a:pt x="365109" y="-13265"/>
                  <a:pt x="490728" y="0"/>
                </a:cubicBezTo>
                <a:cubicBezTo>
                  <a:pt x="616347" y="13265"/>
                  <a:pt x="790616" y="-8682"/>
                  <a:pt x="1029989" y="0"/>
                </a:cubicBezTo>
                <a:cubicBezTo>
                  <a:pt x="1269362" y="8682"/>
                  <a:pt x="1465545" y="1237"/>
                  <a:pt x="1617784" y="0"/>
                </a:cubicBezTo>
                <a:cubicBezTo>
                  <a:pt x="1601867" y="209953"/>
                  <a:pt x="1597626" y="406533"/>
                  <a:pt x="1617784" y="529297"/>
                </a:cubicBezTo>
                <a:cubicBezTo>
                  <a:pt x="1637942" y="652061"/>
                  <a:pt x="1604441" y="843254"/>
                  <a:pt x="1617784" y="1037422"/>
                </a:cubicBezTo>
                <a:cubicBezTo>
                  <a:pt x="1631127" y="1231590"/>
                  <a:pt x="1603571" y="1348870"/>
                  <a:pt x="1617784" y="1524375"/>
                </a:cubicBezTo>
                <a:cubicBezTo>
                  <a:pt x="1631997" y="1699880"/>
                  <a:pt x="1632671" y="1934221"/>
                  <a:pt x="1617784" y="2117188"/>
                </a:cubicBezTo>
                <a:cubicBezTo>
                  <a:pt x="1480468" y="2128431"/>
                  <a:pt x="1254543" y="2097953"/>
                  <a:pt x="1127056" y="2117188"/>
                </a:cubicBezTo>
                <a:cubicBezTo>
                  <a:pt x="999569" y="2136423"/>
                  <a:pt x="850184" y="2107856"/>
                  <a:pt x="620151" y="2117188"/>
                </a:cubicBezTo>
                <a:cubicBezTo>
                  <a:pt x="390119" y="2126520"/>
                  <a:pt x="165852" y="2112278"/>
                  <a:pt x="0" y="2117188"/>
                </a:cubicBezTo>
                <a:cubicBezTo>
                  <a:pt x="-664" y="1986589"/>
                  <a:pt x="-12882" y="1723665"/>
                  <a:pt x="0" y="1566719"/>
                </a:cubicBezTo>
                <a:cubicBezTo>
                  <a:pt x="12882" y="1409773"/>
                  <a:pt x="-11794" y="1197218"/>
                  <a:pt x="0" y="1079766"/>
                </a:cubicBezTo>
                <a:cubicBezTo>
                  <a:pt x="11794" y="962314"/>
                  <a:pt x="19742" y="831033"/>
                  <a:pt x="0" y="592813"/>
                </a:cubicBezTo>
                <a:cubicBezTo>
                  <a:pt x="-19742" y="354593"/>
                  <a:pt x="21758" y="193130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083037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187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C97F8-F293-4EA0-BF6E-4D5BFEDFBD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6"/>
            <a:ext cx="12192000" cy="89689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4. Start an environment</a:t>
            </a:r>
            <a:br>
              <a:rPr lang="en-US" sz="4000" dirty="0"/>
            </a:br>
            <a:endParaRPr lang="de-CH" sz="4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42FBFAE-2139-4A86-8452-1A028CB8A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9201" y="1005084"/>
            <a:ext cx="7833596" cy="575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6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Microsoft Office PowerPoint</Application>
  <PresentationFormat>Breitbild</PresentationFormat>
  <Paragraphs>51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Source Sans Pro</vt:lpstr>
      <vt:lpstr>Office</vt:lpstr>
      <vt:lpstr>Advanced topics in single-cell transcriptomics - streamed </vt:lpstr>
      <vt:lpstr>Prepare Renku workspace</vt:lpstr>
      <vt:lpstr>1. Login to renku at https://renkulab.io/</vt:lpstr>
      <vt:lpstr>1. Login to renku at https://renkulab.io/</vt:lpstr>
      <vt:lpstr>2. Go to project: https://renkulab.io/projects/stadler.michael/adv_scrnaseq_2020/  </vt:lpstr>
      <vt:lpstr>3. Fork project </vt:lpstr>
      <vt:lpstr>3. Fork project </vt:lpstr>
      <vt:lpstr>4. Start an environment </vt:lpstr>
      <vt:lpstr>4. Start an environment </vt:lpstr>
      <vt:lpstr>4. Start an environment </vt:lpstr>
      <vt:lpstr>5. Open terminal </vt:lpstr>
      <vt:lpstr>5. Open terminal </vt:lpstr>
      <vt:lpstr>6. Clone the course GitHub repository </vt:lpstr>
      <vt:lpstr>7. Push the changes to the master branch </vt:lpstr>
      <vt:lpstr>8. Update slides from GitHub </vt:lpstr>
      <vt:lpstr>Remarks on saving your edits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Stadler</dc:creator>
  <cp:lastModifiedBy>Michael Stadler</cp:lastModifiedBy>
  <cp:revision>24</cp:revision>
  <dcterms:created xsi:type="dcterms:W3CDTF">2020-04-21T07:43:57Z</dcterms:created>
  <dcterms:modified xsi:type="dcterms:W3CDTF">2020-05-26T17:04:31Z</dcterms:modified>
</cp:coreProperties>
</file>