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19"/>
  </p:notesMasterIdLst>
  <p:sldIdLst>
    <p:sldId id="296" r:id="rId3"/>
    <p:sldId id="302" r:id="rId4"/>
    <p:sldId id="297" r:id="rId5"/>
    <p:sldId id="298" r:id="rId6"/>
    <p:sldId id="299" r:id="rId7"/>
    <p:sldId id="300" r:id="rId8"/>
    <p:sldId id="282" r:id="rId9"/>
    <p:sldId id="283" r:id="rId10"/>
    <p:sldId id="284" r:id="rId11"/>
    <p:sldId id="288" r:id="rId12"/>
    <p:sldId id="285" r:id="rId13"/>
    <p:sldId id="306" r:id="rId14"/>
    <p:sldId id="307" r:id="rId15"/>
    <p:sldId id="310" r:id="rId16"/>
    <p:sldId id="311" r:id="rId17"/>
    <p:sldId id="303" r:id="rId18"/>
    <p:sldId id="304" r:id="rId20"/>
    <p:sldId id="305" r:id="rId21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若凡 卓" initials="若凡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725" autoAdjust="0"/>
  </p:normalViewPr>
  <p:slideViewPr>
    <p:cSldViewPr snapToGrid="0">
      <p:cViewPr varScale="1">
        <p:scale>
          <a:sx n="107" d="100"/>
          <a:sy n="107" d="100"/>
        </p:scale>
        <p:origin x="72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33B53-E84E-4664-8863-E0D117BCB44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1ACA4F-244B-43D4-B65C-9E6B183DB6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1ACA4F-244B-43D4-B65C-9E6B183DB6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B8CCDB-65DA-4F57-BB32-EBA29EB7F3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CE36C4-A99B-4A00-803E-98DF2BC33EB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16933" y="2845345"/>
            <a:ext cx="615812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/>
            <a:r>
              <a:rPr lang="en-US" altLang="zh-CN" sz="3600" dirty="0">
                <a:solidFill>
                  <a:prstClr val="black"/>
                </a:solidFill>
                <a:ea typeface="楷体" panose="02010609060101010101" pitchFamily="49" charset="-122"/>
                <a:cs typeface="+mn-lt"/>
              </a:rPr>
              <a:t>lab3 &amp; </a:t>
            </a:r>
            <a:r>
              <a:rPr lang="zh-CN" altLang="en-US" sz="3600" dirty="0">
                <a:solidFill>
                  <a:prstClr val="black"/>
                </a:solidFill>
                <a:ea typeface="楷体" panose="02010609060101010101" pitchFamily="49" charset="-122"/>
                <a:cs typeface="+mn-lt"/>
              </a:rPr>
              <a:t>仿真和</a:t>
            </a:r>
            <a:r>
              <a:rPr lang="en-US" altLang="zh-CN" sz="3600" dirty="0">
                <a:solidFill>
                  <a:prstClr val="black"/>
                </a:solidFill>
                <a:ea typeface="楷体" panose="02010609060101010101" pitchFamily="49" charset="-122"/>
                <a:cs typeface="+mn-lt"/>
              </a:rPr>
              <a:t>Debug</a:t>
            </a:r>
            <a:endParaRPr lang="en-US" altLang="zh-CN" sz="3600" dirty="0">
              <a:solidFill>
                <a:prstClr val="black"/>
              </a:solidFill>
              <a:ea typeface="楷体" panose="02010609060101010101" pitchFamily="49" charset="-122"/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7418" y="981714"/>
            <a:ext cx="201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仿真代码</a:t>
            </a:r>
            <a:endParaRPr lang="zh-CN" altLang="en-US" sz="2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05835" y="665225"/>
            <a:ext cx="6500266" cy="22612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835" y="3167466"/>
            <a:ext cx="4041554" cy="15538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835" y="4962292"/>
            <a:ext cx="4026594" cy="102613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972" y="3167466"/>
            <a:ext cx="2904762" cy="28952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559" y="4285999"/>
            <a:ext cx="2791129" cy="181945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064052" y="2434443"/>
            <a:ext cx="16450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#3.5547968525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	a = 0;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144735" y="3222363"/>
            <a:ext cx="11576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#3.555</a:t>
            </a:r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	a = 0;</a:t>
            </a:r>
            <a:endParaRPr lang="zh-CN" altLang="en-US" dirty="0"/>
          </a:p>
        </p:txBody>
      </p:sp>
      <p:sp>
        <p:nvSpPr>
          <p:cNvPr id="2" name="矩形: 圆角 1"/>
          <p:cNvSpPr/>
          <p:nvPr/>
        </p:nvSpPr>
        <p:spPr>
          <a:xfrm>
            <a:off x="4240306" y="5360894"/>
            <a:ext cx="313765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 flipH="1" flipV="1">
            <a:off x="3382788" y="5475358"/>
            <a:ext cx="770965" cy="3793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9798" y="760734"/>
            <a:ext cx="201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仿真界面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7340" y="1337294"/>
            <a:ext cx="8778240" cy="463143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560" y="1813560"/>
            <a:ext cx="8580755" cy="37915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59798" y="1000129"/>
            <a:ext cx="201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仿真界面</a:t>
            </a: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2847975" y="2681605"/>
            <a:ext cx="1273810" cy="38227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b="20063"/>
          <a:stretch>
            <a:fillRect/>
          </a:stretch>
        </p:blipFill>
        <p:spPr>
          <a:xfrm>
            <a:off x="1289050" y="1843405"/>
            <a:ext cx="9613900" cy="38836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59815" y="1000125"/>
            <a:ext cx="23260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dirty="0"/>
              <a:t>添加查看</a:t>
            </a:r>
            <a:r>
              <a:rPr lang="zh-CN" altLang="en-US" sz="2800" dirty="0"/>
              <a:t>变量</a:t>
            </a:r>
            <a:endParaRPr lang="zh-CN" altLang="en-US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4792345" y="1153795"/>
            <a:ext cx="5315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/>
              <a:t>添加变量之后需要重新跑一遍仿真才会出来！</a:t>
            </a:r>
            <a:endParaRPr lang="zh-CN" altLang="en-US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730" y="1616075"/>
            <a:ext cx="10415905" cy="33801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07310" y="1026795"/>
            <a:ext cx="6976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时序仿真：检查状态转换及</a:t>
            </a:r>
            <a:r>
              <a:rPr lang="zh-CN" altLang="en-US"/>
              <a:t>中间变量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311910" y="5217160"/>
            <a:ext cx="9195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时序仿真中，不要将输入信号脉冲设置的太长</a:t>
            </a:r>
            <a:r>
              <a:rPr lang="en-US" altLang="zh-CN"/>
              <a:t>, </a:t>
            </a:r>
            <a:r>
              <a:rPr lang="zh-CN" altLang="en-US"/>
              <a:t>通常</a:t>
            </a:r>
            <a:r>
              <a:rPr lang="en-US" altLang="zh-CN"/>
              <a:t>5-10</a:t>
            </a:r>
            <a:r>
              <a:rPr lang="zh-CN" altLang="en-US"/>
              <a:t>个时钟周期足够。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5660390" y="2807970"/>
            <a:ext cx="525780" cy="83312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94125" y="3169920"/>
            <a:ext cx="525780" cy="2590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54300" y="3122295"/>
            <a:ext cx="1259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rgbClr val="FF0000"/>
                </a:solidFill>
              </a:rPr>
              <a:t>reset first!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59798" y="760734"/>
            <a:ext cx="6331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Debug</a:t>
            </a:r>
            <a:r>
              <a:rPr lang="zh-CN" altLang="en-US" sz="2800" dirty="0"/>
              <a:t>：从仿真结果查找代码的错误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2881100" y="3028890"/>
            <a:ext cx="6094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tabLst>
                <a:tab pos="228600" algn="l"/>
                <a:tab pos="457200" algn="l"/>
                <a:tab pos="685800" algn="l"/>
                <a:tab pos="5943600" algn="r"/>
              </a:tabLst>
            </a:pPr>
            <a:r>
              <a:rPr lang="zh-CN" altLang="en-US" sz="2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从输出有问题的变量开始，按因果关系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逐级往上追溯</a:t>
            </a:r>
            <a:endParaRPr lang="zh-CN" altLang="zh-CN" sz="20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646770" y="600714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1. lab3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8383" y="1123934"/>
            <a:ext cx="5739282" cy="524021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953123" y="1207741"/>
            <a:ext cx="4543532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Lab3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不需要验收，按要求完成实验报告即可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1110" y="648071"/>
            <a:ext cx="2024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/>
              <a:t>测试文件的写法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881111" y="1048181"/>
            <a:ext cx="10785160" cy="773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timescale 1ns/100ps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：指定时间单位为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1ns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，精度为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100ps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，精度要小于最小时间单位，一般在行为级仿真中不会用到。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主干部分使用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initial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赋值语句，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initial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赋值语句只执行一次，通常不具有可综合性，一般仅用在仿真测试上。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110" y="1939265"/>
            <a:ext cx="6482986" cy="39307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800" y="1939290"/>
            <a:ext cx="3280410" cy="39033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81110" y="648071"/>
            <a:ext cx="914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1. lab3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681113" y="3624606"/>
            <a:ext cx="33138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module ALU(</a:t>
            </a:r>
            <a:endParaRPr lang="zh-CN" altLang="en-US" dirty="0"/>
          </a:p>
          <a:p>
            <a:r>
              <a:rPr lang="zh-CN" altLang="en-US" dirty="0"/>
              <a:t>    input [3:0] A,</a:t>
            </a:r>
            <a:endParaRPr lang="zh-CN" altLang="en-US" dirty="0"/>
          </a:p>
          <a:p>
            <a:r>
              <a:rPr lang="zh-CN" altLang="en-US" dirty="0"/>
              <a:t>    input [3:0] B,</a:t>
            </a:r>
            <a:endParaRPr lang="zh-CN" altLang="en-US" dirty="0"/>
          </a:p>
          <a:p>
            <a:r>
              <a:rPr lang="zh-CN" altLang="en-US" dirty="0"/>
              <a:t>    input [2:0] F,</a:t>
            </a:r>
            <a:endParaRPr lang="zh-CN" altLang="en-US" dirty="0"/>
          </a:p>
          <a:p>
            <a:r>
              <a:rPr lang="zh-CN" altLang="en-US" dirty="0"/>
              <a:t>    output [3:0] R</a:t>
            </a:r>
            <a:endParaRPr lang="zh-CN" altLang="en-US" dirty="0"/>
          </a:p>
          <a:p>
            <a:r>
              <a:rPr lang="zh-CN" altLang="en-US" dirty="0"/>
              <a:t>    ); 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endmodule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130988" y="3624606"/>
            <a:ext cx="352221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module ALU_</a:t>
            </a:r>
            <a:r>
              <a:rPr lang="en-US" altLang="zh-CN" dirty="0"/>
              <a:t>tb</a:t>
            </a:r>
            <a:r>
              <a:rPr lang="zh-CN" altLang="en-US" dirty="0"/>
              <a:t>();</a:t>
            </a:r>
            <a:endParaRPr lang="zh-CN" altLang="en-US" dirty="0"/>
          </a:p>
          <a:p>
            <a:r>
              <a:rPr lang="zh-CN" altLang="en-US" dirty="0"/>
              <a:t>   </a:t>
            </a:r>
            <a:endParaRPr lang="en-US" altLang="zh-CN" dirty="0"/>
          </a:p>
          <a:p>
            <a:r>
              <a:rPr lang="zh-CN" altLang="en-US" dirty="0"/>
              <a:t>   reg [3:0] A,B;</a:t>
            </a:r>
            <a:endParaRPr lang="zh-CN" altLang="en-US" dirty="0"/>
          </a:p>
          <a:p>
            <a:r>
              <a:rPr lang="zh-CN" altLang="en-US" dirty="0"/>
              <a:t>    reg [2:0] F;</a:t>
            </a:r>
            <a:endParaRPr lang="zh-CN" altLang="en-US" dirty="0"/>
          </a:p>
          <a:p>
            <a:r>
              <a:rPr lang="zh-CN" altLang="en-US" dirty="0"/>
              <a:t>    wire [3:0] R;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  ALU m1(</a:t>
            </a:r>
            <a:r>
              <a:rPr lang="en-US" altLang="zh-CN" dirty="0"/>
              <a:t>.</a:t>
            </a:r>
            <a:r>
              <a:rPr lang="zh-CN" altLang="en-US" dirty="0"/>
              <a:t>A</a:t>
            </a:r>
            <a:r>
              <a:rPr lang="en-US" altLang="zh-CN" dirty="0"/>
              <a:t>(A)</a:t>
            </a:r>
            <a:r>
              <a:rPr lang="zh-CN" altLang="en-US" dirty="0"/>
              <a:t>,</a:t>
            </a:r>
            <a:r>
              <a:rPr lang="en-US" altLang="zh-CN" dirty="0"/>
              <a:t>.</a:t>
            </a:r>
            <a:r>
              <a:rPr lang="zh-CN" altLang="en-US" dirty="0"/>
              <a:t>B</a:t>
            </a:r>
            <a:r>
              <a:rPr lang="en-US" altLang="zh-CN" dirty="0"/>
              <a:t>(B)</a:t>
            </a:r>
            <a:r>
              <a:rPr lang="zh-CN" altLang="en-US" dirty="0"/>
              <a:t>,</a:t>
            </a:r>
            <a:r>
              <a:rPr lang="en-US" altLang="zh-CN" dirty="0"/>
              <a:t>.</a:t>
            </a:r>
            <a:r>
              <a:rPr lang="zh-CN" altLang="en-US" dirty="0"/>
              <a:t>F</a:t>
            </a:r>
            <a:r>
              <a:rPr lang="en-US" altLang="zh-CN" dirty="0"/>
              <a:t>(F)</a:t>
            </a:r>
            <a:r>
              <a:rPr lang="zh-CN" altLang="en-US" dirty="0"/>
              <a:t>,</a:t>
            </a:r>
            <a:r>
              <a:rPr lang="en-US" altLang="zh-CN" dirty="0"/>
              <a:t>.</a:t>
            </a:r>
            <a:r>
              <a:rPr lang="zh-CN" altLang="en-US" dirty="0"/>
              <a:t>R</a:t>
            </a:r>
            <a:r>
              <a:rPr lang="en-US" altLang="zh-CN" dirty="0"/>
              <a:t>(R)</a:t>
            </a:r>
            <a:r>
              <a:rPr lang="zh-CN" altLang="en-US" dirty="0"/>
              <a:t>);</a:t>
            </a:r>
            <a:endParaRPr lang="zh-CN" altLang="en-US" dirty="0"/>
          </a:p>
          <a:p>
            <a:r>
              <a:rPr lang="zh-CN" altLang="en-US" dirty="0"/>
              <a:t>    </a:t>
            </a:r>
            <a:endParaRPr lang="zh-CN" altLang="en-US" dirty="0"/>
          </a:p>
          <a:p>
            <a:r>
              <a:rPr lang="zh-CN" altLang="en-US" dirty="0"/>
              <a:t>endmodule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1113" y="1033989"/>
            <a:ext cx="2814518" cy="260481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96000" y="1033989"/>
            <a:ext cx="3990680" cy="2308324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988" y="1106017"/>
            <a:ext cx="2720576" cy="2164268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7871382" y="754144"/>
            <a:ext cx="0" cy="414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8589390" y="754143"/>
            <a:ext cx="0" cy="414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9851565" y="2205551"/>
            <a:ext cx="6593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8213889" y="3210113"/>
            <a:ext cx="0" cy="4144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047767" y="1033989"/>
            <a:ext cx="1160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Test bench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bldLvl="0" animBg="1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016933" y="970825"/>
            <a:ext cx="615812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/>
            <a:r>
              <a:rPr lang="zh-CN" altLang="en-US" sz="3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典型错误</a:t>
            </a:r>
            <a:endParaRPr lang="zh-CN" altLang="en-US" sz="32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2695" y="1732915"/>
            <a:ext cx="7385050" cy="3276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/>
              <a:t>mux2</a:t>
            </a:r>
            <a:r>
              <a:rPr lang="zh-CN" altLang="en-US"/>
              <a:t>模块：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assign Y = A &amp; D1 + (~A) &amp; D0;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4</a:t>
            </a:r>
            <a:r>
              <a:rPr lang="zh-CN" altLang="en-US"/>
              <a:t>位数据选择器</a:t>
            </a:r>
            <a:r>
              <a:rPr lang="zh-CN" altLang="en-US"/>
              <a:t>模块：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assign Y = A &amp;&amp; D1 || (~A) &amp;&amp; D0;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4bit-ALU</a:t>
            </a:r>
            <a:r>
              <a:rPr lang="zh-CN" altLang="en-US"/>
              <a:t>顶层模块：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2695" y="4736465"/>
            <a:ext cx="5282565" cy="808355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4332605" y="2316480"/>
            <a:ext cx="240030" cy="25908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779520" y="3554730"/>
            <a:ext cx="431165" cy="25908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170805" y="3554730"/>
            <a:ext cx="431165" cy="25908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016885" y="4750435"/>
            <a:ext cx="1651000" cy="31623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2199"/>
          <a:stretch>
            <a:fillRect/>
          </a:stretch>
        </p:blipFill>
        <p:spPr>
          <a:xfrm>
            <a:off x="3161030" y="1708150"/>
            <a:ext cx="1807210" cy="18357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505" y="1708150"/>
            <a:ext cx="2464435" cy="16871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16933" y="970825"/>
            <a:ext cx="615812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/>
            <a:r>
              <a:rPr lang="zh-CN" altLang="en-US" sz="3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模块及变量</a:t>
            </a:r>
            <a:r>
              <a:rPr lang="zh-CN" altLang="en-US" sz="3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endParaRPr lang="en-US" altLang="zh-CN" sz="3200" dirty="0">
              <a:solidFill>
                <a:prstClr val="black"/>
              </a:solidFill>
              <a:latin typeface="+mj-lt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67025" y="3549015"/>
            <a:ext cx="6457950" cy="2621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以上两种定义</a:t>
            </a:r>
            <a:r>
              <a:rPr lang="zh-CN" altLang="en-US"/>
              <a:t>等价。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verilog</a:t>
            </a:r>
            <a:r>
              <a:rPr lang="zh-CN" altLang="en-US"/>
              <a:t>有</a:t>
            </a:r>
            <a:r>
              <a:rPr lang="en-US" altLang="zh-CN"/>
              <a:t>wire</a:t>
            </a:r>
            <a:r>
              <a:rPr lang="zh-CN" altLang="en-US"/>
              <a:t>与</a:t>
            </a:r>
            <a:r>
              <a:rPr lang="en-US" altLang="zh-CN"/>
              <a:t>reg</a:t>
            </a:r>
            <a:r>
              <a:rPr lang="zh-CN" altLang="en-US"/>
              <a:t>两种类型，定义输入输出时不写默认为</a:t>
            </a:r>
            <a:r>
              <a:rPr lang="en-US" altLang="zh-CN"/>
              <a:t>wire</a:t>
            </a:r>
            <a:r>
              <a:rPr lang="zh-CN" altLang="en-US"/>
              <a:t>，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要定义</a:t>
            </a:r>
            <a:r>
              <a:rPr lang="en-US" altLang="zh-CN"/>
              <a:t>reg</a:t>
            </a:r>
            <a:r>
              <a:rPr lang="zh-CN" altLang="en-US"/>
              <a:t>写法</a:t>
            </a:r>
            <a:r>
              <a:rPr lang="zh-CN" altLang="en-US"/>
              <a:t>为：</a:t>
            </a:r>
            <a:r>
              <a:rPr lang="en-US" altLang="zh-CN"/>
              <a:t>output reg [3:0] R      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input</a:t>
            </a:r>
            <a:r>
              <a:rPr lang="zh-CN" altLang="en-US">
                <a:sym typeface="+mn-ea"/>
              </a:rPr>
              <a:t>只能是</a:t>
            </a:r>
            <a:r>
              <a:rPr lang="en-US" altLang="zh-CN">
                <a:sym typeface="+mn-ea"/>
              </a:rPr>
              <a:t>wire</a:t>
            </a:r>
            <a:r>
              <a:rPr lang="zh-CN" altLang="en-US">
                <a:sym typeface="+mn-ea"/>
              </a:rPr>
              <a:t>类型，</a:t>
            </a:r>
            <a:r>
              <a:rPr lang="en-US" altLang="zh-CN">
                <a:sym typeface="+mn-ea"/>
              </a:rPr>
              <a:t>output</a:t>
            </a:r>
            <a:r>
              <a:rPr lang="zh-CN" altLang="en-US">
                <a:sym typeface="+mn-ea"/>
              </a:rPr>
              <a:t>可以是</a:t>
            </a:r>
            <a:r>
              <a:rPr lang="en-US" altLang="zh-CN">
                <a:sym typeface="+mn-ea"/>
              </a:rPr>
              <a:t>wire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reg</a:t>
            </a:r>
            <a:r>
              <a:rPr lang="zh-CN" altLang="en-US">
                <a:sym typeface="+mn-ea"/>
              </a:rPr>
              <a:t>。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如果在</a:t>
            </a:r>
            <a:r>
              <a:rPr lang="en-US" altLang="zh-CN"/>
              <a:t>always</a:t>
            </a:r>
            <a:r>
              <a:rPr lang="zh-CN" altLang="en-US"/>
              <a:t>语句中为变量赋值，该变量必须是</a:t>
            </a:r>
            <a:r>
              <a:rPr lang="en-US" altLang="zh-CN"/>
              <a:t>reg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在</a:t>
            </a:r>
            <a:r>
              <a:rPr lang="en-US" altLang="zh-CN"/>
              <a:t>assign</a:t>
            </a:r>
            <a:r>
              <a:rPr lang="zh-CN" altLang="en-US"/>
              <a:t>语句中为变量赋值，该变量必须是</a:t>
            </a:r>
            <a:r>
              <a:rPr lang="en-US" altLang="zh-CN"/>
              <a:t>wire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8520" y="1628775"/>
            <a:ext cx="5394325" cy="1143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16933" y="970825"/>
            <a:ext cx="615812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/>
            <a:r>
              <a:rPr lang="zh-CN" altLang="en-US" sz="3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模块实例化</a:t>
            </a:r>
            <a:r>
              <a:rPr lang="zh-CN" altLang="en-US" sz="3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调用</a:t>
            </a:r>
            <a:endParaRPr lang="zh-CN" altLang="en-US" sz="32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39720" y="2846070"/>
            <a:ext cx="69443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中间变量定义：一定不要忘记位数！任何一个中间变量忘记位数，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都可能导致输出只有</a:t>
            </a:r>
            <a:r>
              <a:rPr lang="zh-CN" altLang="en-US"/>
              <a:t>最后一位。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模块实例化格式：模块名</a:t>
            </a:r>
            <a:r>
              <a:rPr lang="en-US" altLang="zh-CN"/>
              <a:t>  </a:t>
            </a:r>
            <a:r>
              <a:rPr lang="zh-CN" altLang="en-US"/>
              <a:t>实例名</a:t>
            </a:r>
            <a:r>
              <a:rPr lang="en-US" altLang="zh-CN"/>
              <a:t>(.</a:t>
            </a:r>
            <a:r>
              <a:rPr lang="zh-CN" altLang="en-US"/>
              <a:t>模块变量名</a:t>
            </a:r>
            <a:r>
              <a:rPr lang="en-US" altLang="zh-CN"/>
              <a:t>(</a:t>
            </a:r>
            <a:r>
              <a:rPr lang="zh-CN" altLang="en-US"/>
              <a:t>顶层变量名</a:t>
            </a:r>
            <a:r>
              <a:rPr lang="en-US" altLang="zh-CN"/>
              <a:t>)</a:t>
            </a:r>
            <a:r>
              <a:rPr lang="zh-CN" altLang="en-US"/>
              <a:t>，</a:t>
            </a:r>
            <a:r>
              <a:rPr lang="en-US" altLang="zh-CN"/>
              <a:t>……)</a:t>
            </a:r>
            <a:r>
              <a:rPr lang="zh-CN" altLang="en-US"/>
              <a:t>；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模块调用出现蓝色，是使用了未定义的变量，通常都是连线出错</a:t>
            </a:r>
            <a:r>
              <a:rPr lang="zh-CN" altLang="en-US"/>
              <a:t>了。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730" y="4627880"/>
            <a:ext cx="59817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985" y="1554480"/>
            <a:ext cx="5638800" cy="1676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16933" y="970825"/>
            <a:ext cx="615812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/>
            <a:r>
              <a:rPr lang="zh-CN" altLang="en-US" sz="3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报错解决</a:t>
            </a:r>
            <a:r>
              <a:rPr lang="zh-CN" altLang="en-US" sz="3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endParaRPr lang="zh-CN" altLang="en-US" sz="32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3005" y="1494155"/>
            <a:ext cx="4145280" cy="4696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/>
              <a:t>1. </a:t>
            </a:r>
            <a:r>
              <a:rPr lang="zh-CN" altLang="en-US"/>
              <a:t>编译</a:t>
            </a:r>
            <a:r>
              <a:rPr lang="zh-CN" altLang="en-US"/>
              <a:t>报错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在右边会有红色（警告是黄色）横条，鼠标移动到上面即可查看为何报错，按照报错信息去解决</a:t>
            </a:r>
            <a:r>
              <a:rPr lang="zh-CN" altLang="en-US"/>
              <a:t>即可。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2. </a:t>
            </a:r>
            <a:r>
              <a:rPr lang="zh-CN" altLang="en-US"/>
              <a:t>运行</a:t>
            </a:r>
            <a:r>
              <a:rPr lang="zh-CN" altLang="en-US"/>
              <a:t>报错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代码界面下方</a:t>
            </a:r>
            <a:r>
              <a:rPr lang="en-US" altLang="zh-CN"/>
              <a:t>Message</a:t>
            </a:r>
            <a:r>
              <a:rPr lang="zh-CN" altLang="en-US"/>
              <a:t>一栏，勾选</a:t>
            </a:r>
            <a:r>
              <a:rPr lang="en-US" altLang="zh-CN"/>
              <a:t>Error</a:t>
            </a:r>
            <a:r>
              <a:rPr lang="zh-CN" altLang="en-US"/>
              <a:t>、</a:t>
            </a:r>
            <a:r>
              <a:rPr lang="en-US" altLang="zh-CN"/>
              <a:t>Critical warning</a:t>
            </a:r>
            <a:r>
              <a:rPr lang="zh-CN" altLang="en-US"/>
              <a:t>、</a:t>
            </a:r>
            <a:r>
              <a:rPr lang="en-US" altLang="zh-CN"/>
              <a:t>Warning</a:t>
            </a:r>
            <a:r>
              <a:rPr lang="zh-CN" altLang="en-US"/>
              <a:t>查看报错信息，点击蓝色处即可跳转到出错的</a:t>
            </a:r>
            <a:r>
              <a:rPr lang="zh-CN" altLang="en-US"/>
              <a:t>代码。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部分报错没有对应的出错代码，可以直接搜索报错信息，网上会提供一些解决方案（尤其是</a:t>
            </a:r>
            <a:r>
              <a:rPr lang="en-US" altLang="zh-CN"/>
              <a:t>CSDN</a:t>
            </a:r>
            <a:r>
              <a:rPr lang="zh-CN" altLang="en-US"/>
              <a:t>、知乎</a:t>
            </a:r>
            <a:r>
              <a:rPr lang="zh-CN" altLang="en-US"/>
              <a:t>等）。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10627360" y="2379345"/>
            <a:ext cx="607060" cy="596900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645" y="3281680"/>
            <a:ext cx="5692140" cy="18288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l="3684" t="38216" r="54599"/>
          <a:stretch>
            <a:fillRect/>
          </a:stretch>
        </p:blipFill>
        <p:spPr>
          <a:xfrm>
            <a:off x="5414645" y="5161280"/>
            <a:ext cx="5751195" cy="11087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684" t="38216" r="41751"/>
          <a:stretch>
            <a:fillRect/>
          </a:stretch>
        </p:blipFill>
        <p:spPr>
          <a:xfrm>
            <a:off x="1492885" y="3062605"/>
            <a:ext cx="9433560" cy="139001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5" y="5233670"/>
            <a:ext cx="9444990" cy="8445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025" y="4232275"/>
            <a:ext cx="9456420" cy="11125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16933" y="970825"/>
            <a:ext cx="615812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ctr"/>
            <a:r>
              <a:rPr lang="zh-CN" altLang="en-US" sz="3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报错</a:t>
            </a:r>
            <a:r>
              <a:rPr lang="zh-CN" altLang="en-US" sz="3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类型</a:t>
            </a:r>
            <a:endParaRPr lang="zh-CN" altLang="en-US" sz="32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43050" y="1504315"/>
            <a:ext cx="9434195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20000"/>
              </a:lnSpc>
            </a:pPr>
            <a:r>
              <a:rPr lang="zh-CN" altLang="en-US"/>
              <a:t>红色</a:t>
            </a:r>
            <a:r>
              <a:rPr lang="en-US" altLang="zh-CN"/>
              <a:t>error</a:t>
            </a:r>
            <a:r>
              <a:rPr lang="zh-CN" altLang="en-US"/>
              <a:t>：优先解决，不解决无法</a:t>
            </a:r>
            <a:r>
              <a:rPr lang="zh-CN" altLang="en-US"/>
              <a:t>跑通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/>
              <a:t>橙色</a:t>
            </a:r>
            <a:r>
              <a:rPr lang="en-US" altLang="zh-CN"/>
              <a:t>critical warning</a:t>
            </a:r>
            <a:r>
              <a:rPr lang="zh-CN" altLang="en-US"/>
              <a:t>：通常是由代码错误造成的，出现基本代表</a:t>
            </a:r>
            <a:r>
              <a:rPr lang="zh-CN" altLang="en-US"/>
              <a:t>有错误</a:t>
            </a:r>
            <a:endParaRPr lang="zh-CN" altLang="en-US"/>
          </a:p>
          <a:p>
            <a:pPr indent="0" fontAlgn="auto">
              <a:lnSpc>
                <a:spcPct val="120000"/>
              </a:lnSpc>
            </a:pPr>
            <a:r>
              <a:rPr lang="zh-CN" altLang="en-US"/>
              <a:t>黄色</a:t>
            </a:r>
            <a:r>
              <a:rPr lang="en-US" altLang="zh-CN"/>
              <a:t>warning</a:t>
            </a:r>
            <a:r>
              <a:rPr lang="zh-CN" altLang="en-US"/>
              <a:t>：部分</a:t>
            </a:r>
            <a:r>
              <a:rPr lang="en-US" altLang="zh-CN"/>
              <a:t>warning</a:t>
            </a:r>
            <a:r>
              <a:rPr lang="zh-CN" altLang="en-US"/>
              <a:t>不会影响正常运行，但如果出现对应行提示的，通常是代码有问题，点击可以跳转到出错的</a:t>
            </a:r>
            <a:r>
              <a:rPr lang="zh-CN" altLang="en-US"/>
              <a:t>行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22640" y="5286375"/>
            <a:ext cx="842645" cy="382905"/>
          </a:xfrm>
          <a:prstGeom prst="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16933" y="2250350"/>
            <a:ext cx="6158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zh-CN" altLang="en-US" sz="32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仿真和</a:t>
            </a:r>
            <a:r>
              <a:rPr lang="en-US" altLang="zh-CN" sz="3200" dirty="0">
                <a:solidFill>
                  <a:prstClr val="black"/>
                </a:solidFill>
                <a:latin typeface="+mj-lt"/>
                <a:ea typeface="楷体" panose="02010609060101010101" pitchFamily="49" charset="-122"/>
              </a:rPr>
              <a:t>Debug</a:t>
            </a:r>
            <a:endParaRPr lang="en-US" altLang="zh-CN" sz="3200" dirty="0">
              <a:solidFill>
                <a:prstClr val="black"/>
              </a:solidFill>
              <a:latin typeface="+mj-lt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415560" y="1279052"/>
            <a:ext cx="201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仿真必要性</a:t>
            </a:r>
            <a:endParaRPr lang="zh-CN" altLang="en-US" sz="2800" dirty="0"/>
          </a:p>
        </p:txBody>
      </p:sp>
      <p:sp>
        <p:nvSpPr>
          <p:cNvPr id="8" name="文本框 7"/>
          <p:cNvSpPr txBox="1"/>
          <p:nvPr/>
        </p:nvSpPr>
        <p:spPr>
          <a:xfrm>
            <a:off x="4738217" y="2367357"/>
            <a:ext cx="34506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tabLst>
                <a:tab pos="228600" algn="l"/>
                <a:tab pos="457200" algn="l"/>
                <a:tab pos="685800" algn="l"/>
                <a:tab pos="5943600" algn="r"/>
              </a:tabLst>
            </a:pPr>
            <a:r>
              <a:rPr lang="zh-CN" altLang="en-US" sz="2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程序上板子不工作没反应</a:t>
            </a:r>
            <a:endParaRPr lang="zh-CN" altLang="zh-CN" sz="20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83068" y="4011565"/>
            <a:ext cx="31073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tabLst>
                <a:tab pos="228600" algn="l"/>
                <a:tab pos="457200" algn="l"/>
                <a:tab pos="685800" algn="l"/>
                <a:tab pos="5943600" algn="r"/>
              </a:tabLst>
            </a:pPr>
            <a:r>
              <a:rPr lang="en-US" altLang="zh-CN" sz="2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、摆脱硬件局限性</a:t>
            </a:r>
            <a:endParaRPr lang="zh-CN" altLang="zh-CN" sz="20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38216" y="2849159"/>
            <a:ext cx="32624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tabLst>
                <a:tab pos="228600" algn="l"/>
                <a:tab pos="457200" algn="l"/>
                <a:tab pos="685800" algn="l"/>
                <a:tab pos="5943600" algn="r"/>
              </a:tabLst>
            </a:pPr>
            <a:r>
              <a:rPr lang="zh-CN" altLang="en-US" sz="2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板子工作但是逻辑不对</a:t>
            </a:r>
            <a:endParaRPr lang="zh-CN" altLang="zh-CN" sz="20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83068" y="3409385"/>
            <a:ext cx="40128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tabLst>
                <a:tab pos="228600" algn="l"/>
                <a:tab pos="457200" algn="l"/>
                <a:tab pos="685800" algn="l"/>
                <a:tab pos="5943600" algn="r"/>
              </a:tabLst>
            </a:pPr>
            <a:r>
              <a:rPr lang="en-US" altLang="zh-CN" sz="2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sz="200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上板前就可以检验代码功能</a:t>
            </a:r>
            <a:endParaRPr lang="zh-CN" altLang="zh-CN" sz="200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46254" y="4791603"/>
            <a:ext cx="6231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仿真（</a:t>
            </a:r>
            <a:r>
              <a:rPr lang="en-US" altLang="zh-CN" sz="2000" dirty="0"/>
              <a:t>simulation</a:t>
            </a:r>
            <a:r>
              <a:rPr lang="zh-CN" altLang="en-US" sz="2000" dirty="0"/>
              <a:t>）是对所设计电路进行功能和时序验证的一种手段。</a:t>
            </a:r>
            <a:endParaRPr lang="zh-CN" altLang="en-US" sz="2000" dirty="0"/>
          </a:p>
        </p:txBody>
      </p:sp>
      <p:sp>
        <p:nvSpPr>
          <p:cNvPr id="2" name="左大括号 1"/>
          <p:cNvSpPr/>
          <p:nvPr/>
        </p:nvSpPr>
        <p:spPr>
          <a:xfrm>
            <a:off x="4478240" y="2576189"/>
            <a:ext cx="259977" cy="523220"/>
          </a:xfrm>
          <a:prstGeom prst="lef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83068" y="262217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Debug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067418" y="981714"/>
            <a:ext cx="2010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基础设置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3183" y="612536"/>
            <a:ext cx="7948905" cy="56329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77570" y="3509010"/>
            <a:ext cx="259588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</a:rPr>
              <a:t>默认仿真时间为</a:t>
            </a:r>
            <a:r>
              <a:rPr lang="en-US" altLang="zh-CN">
                <a:solidFill>
                  <a:srgbClr val="FF0000"/>
                </a:solidFill>
              </a:rPr>
              <a:t>1000ns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如果需要更长时间，在这里改仿真</a:t>
            </a:r>
            <a:r>
              <a:rPr lang="zh-CN" altLang="en-US"/>
              <a:t>设置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25287"/>
          <a:stretch>
            <a:fillRect/>
          </a:stretch>
        </p:blipFill>
        <p:spPr>
          <a:xfrm>
            <a:off x="877570" y="1726565"/>
            <a:ext cx="2877185" cy="135699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65505" y="1703705"/>
            <a:ext cx="2394585" cy="62293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04465" y="1262380"/>
            <a:ext cx="431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1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GRhMzcyMzEyODlhOWM2Njg5MjExZjU2M2JhNTg5NzE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自定义 1">
      <a:majorFont>
        <a:latin typeface="Times New Roman"/>
        <a:ea typeface="华文楷体"/>
        <a:cs typeface=""/>
      </a:majorFont>
      <a:minorFont>
        <a:latin typeface="Times New Roman"/>
        <a:ea typeface="华文楷体"/>
        <a:cs typeface="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1413</Words>
  <Application>WPS 演示</Application>
  <PresentationFormat>宽屏</PresentationFormat>
  <Paragraphs>127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Arial</vt:lpstr>
      <vt:lpstr>楷体</vt:lpstr>
      <vt:lpstr>仿宋</vt:lpstr>
      <vt:lpstr>-apple-system</vt:lpstr>
      <vt:lpstr>Segoe Print</vt:lpstr>
      <vt:lpstr>Times New Roman</vt:lpstr>
      <vt:lpstr>微软雅黑</vt:lpstr>
      <vt:lpstr>Arial Unicode MS</vt:lpstr>
      <vt:lpstr>华文楷体</vt:lpstr>
      <vt:lpstr>等线</vt:lpstr>
      <vt:lpstr>环保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卓 若凡</dc:creator>
  <cp:lastModifiedBy>楚佳</cp:lastModifiedBy>
  <cp:revision>118</cp:revision>
  <dcterms:created xsi:type="dcterms:W3CDTF">2020-03-05T07:00:00Z</dcterms:created>
  <dcterms:modified xsi:type="dcterms:W3CDTF">2025-03-04T02:44:01Z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6BB3A73EE63943E482810F2048C19B9A_12</vt:lpwstr>
  </property>
  <property fmtid="{D5CDD505-2E9C-101B-9397-08002B2CF9AE}" pid="3" name="KSOProductBuildVer">
    <vt:lpwstr>2052-12.1.0.20305</vt:lpwstr>
  </property>
</Properties>
</file>