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1"/>
  </p:notesMasterIdLst>
  <p:sldIdLst>
    <p:sldId id="282" r:id="rId3"/>
    <p:sldId id="313" r:id="rId4"/>
    <p:sldId id="314" r:id="rId5"/>
    <p:sldId id="315" r:id="rId6"/>
    <p:sldId id="320" r:id="rId7"/>
    <p:sldId id="316" r:id="rId8"/>
    <p:sldId id="317" r:id="rId9"/>
    <p:sldId id="318" r:id="rId10"/>
    <p:sldId id="321" r:id="rId12"/>
    <p:sldId id="283" r:id="rId13"/>
    <p:sldId id="307" r:id="rId14"/>
    <p:sldId id="285" r:id="rId15"/>
    <p:sldId id="299" r:id="rId16"/>
    <p:sldId id="301" r:id="rId17"/>
    <p:sldId id="303" r:id="rId18"/>
    <p:sldId id="302" r:id="rId19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若凡 卓" initials="若凡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725" autoAdjust="0"/>
  </p:normalViewPr>
  <p:slideViewPr>
    <p:cSldViewPr snapToGrid="0">
      <p:cViewPr varScale="1">
        <p:scale>
          <a:sx n="104" d="100"/>
          <a:sy n="104" d="100"/>
        </p:scale>
        <p:origin x="292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6T15:07:44.869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33B53-E84E-4664-8863-E0D117BCB4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ACA4F-244B-43D4-B65C-9E6B183DB6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ACA4F-244B-43D4-B65C-9E6B183DB6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81145" y="2783840"/>
            <a:ext cx="3689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pre lab4 + 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lab4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45178" y="734699"/>
            <a:ext cx="10623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2.lab4</a:t>
            </a:r>
            <a:endParaRPr lang="zh-CN" altLang="en-US" sz="2800" dirty="0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816744" y="2064692"/>
            <a:ext cx="4405619" cy="28706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17820" y="1861185"/>
            <a:ext cx="6094730" cy="36017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spcBef>
                <a:spcPts val="600"/>
              </a:spcBef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en-US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Implement the Electronic lock learnt in class with the following function diagram (see slides of lecture 5).</a:t>
            </a:r>
            <a:endParaRPr lang="en-US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arenR"/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绘制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的状态图。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arenR"/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编写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的行为级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Verilog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模块。</a:t>
            </a:r>
            <a:endParaRPr lang="en-US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arenR"/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Lab 3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中的方法编写一个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测试文件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arenR"/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在上图中写下整个设计的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Verilog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描述，并在开发板中进行测试。</a:t>
            </a:r>
            <a:endParaRPr lang="zh-CN" altLang="en-US" sz="1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 algn="just">
              <a:spcBef>
                <a:spcPts val="600"/>
              </a:spcBef>
              <a:buFont typeface="+mj-lt"/>
              <a:buNone/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下面的内容不要求验收，附在实验报告中即可。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arenR"/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手动计算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以仅使用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触发器和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and/OR/NOT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门绘制</a:t>
            </a:r>
            <a:r>
              <a:rPr lang="en-US" altLang="zh-CN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的电路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arenR"/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根据自己计算的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电路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，编写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Verilog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模块：对于下一个状态逻辑和输出逻辑，使用“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assign”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语句来描述组合逻辑，对于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触发器，使用“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always”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语句来进行描述。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Bef>
                <a:spcPts val="600"/>
              </a:spcBef>
              <a:buFont typeface="+mj-lt"/>
              <a:buAutoNum type="arabicParenR"/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对于整个设计，将步骤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）中设计的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FSM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模块替换为步骤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）中设计，并在您的板中实现整个设计。</a:t>
            </a:r>
            <a:endParaRPr lang="zh-CN" altLang="zh-CN" sz="1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32735" y="1883862"/>
            <a:ext cx="6526530" cy="2722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实验报告的内容：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 prelab4</a:t>
            </a:r>
            <a:r>
              <a:rPr lang="zh-CN" altLang="en-US" dirty="0"/>
              <a:t>文档要求中</a:t>
            </a:r>
            <a:r>
              <a:rPr lang="zh-CN" altLang="en-US" dirty="0"/>
              <a:t>的测试结果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行为级</a:t>
            </a:r>
            <a:r>
              <a:rPr lang="zh-CN" altLang="en-US" dirty="0">
                <a:solidFill>
                  <a:srgbClr val="FF0000"/>
                </a:solidFill>
              </a:rPr>
              <a:t>代码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仿真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板子</a:t>
            </a:r>
            <a:r>
              <a:rPr lang="zh-CN" altLang="en-US" dirty="0"/>
              <a:t>上的结果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>
                <a:solidFill>
                  <a:srgbClr val="FF0000"/>
                </a:solidFill>
              </a:rPr>
              <a:t>手写状态图</a:t>
            </a:r>
            <a:r>
              <a:rPr lang="zh-CN" altLang="en-US" dirty="0"/>
              <a:t>，由状态转换表获得状态方程、驱动方程的过程，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zh-CN" altLang="en-US" dirty="0"/>
              <a:t>以及最后的状态机电路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根据手写的状态机电路写成的电路级代码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580224" y="2091325"/>
            <a:ext cx="5385309" cy="350901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13275" y="2635381"/>
            <a:ext cx="32431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input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按钮：</a:t>
            </a:r>
            <a:r>
              <a:rPr lang="en-US" altLang="zh-CN" dirty="0"/>
              <a:t>reset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按钮：按下一次输入一个</a:t>
            </a:r>
            <a:r>
              <a:rPr lang="en-US" altLang="zh-CN" dirty="0"/>
              <a:t>0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按钮：按下一次输入一个</a:t>
            </a:r>
            <a:r>
              <a:rPr lang="en-US" altLang="zh-CN" dirty="0"/>
              <a:t>1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输出</a:t>
            </a:r>
            <a:r>
              <a:rPr lang="en-US" altLang="zh-CN" dirty="0"/>
              <a:t>output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LED</a:t>
            </a:r>
            <a:r>
              <a:rPr lang="zh-CN" altLang="en-US" dirty="0"/>
              <a:t>：亮起来表明已解锁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七段数码管：显示当前状态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85521" y="125766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功能介绍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2188" y="952157"/>
            <a:ext cx="7447619" cy="52476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79057" y="47051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FSM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1885" y="93568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三段式状态机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551885" y="2183907"/>
            <a:ext cx="13965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次态逻辑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现态赋值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979" y="1313895"/>
            <a:ext cx="6581159" cy="43052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15704" y="701392"/>
            <a:ext cx="42524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module E_LOCK_FSM(</a:t>
            </a:r>
            <a:endParaRPr lang="en-US" altLang="zh-CN" sz="1200" dirty="0"/>
          </a:p>
          <a:p>
            <a:r>
              <a:rPr lang="en-US" altLang="zh-CN" sz="1200" dirty="0"/>
              <a:t>   input clk,reset,b0,b1,</a:t>
            </a:r>
            <a:endParaRPr lang="en-US" altLang="zh-CN" sz="1200" dirty="0"/>
          </a:p>
          <a:p>
            <a:r>
              <a:rPr lang="en-US" altLang="zh-CN" sz="1200" dirty="0"/>
              <a:t>   output out, </a:t>
            </a:r>
            <a:endParaRPr lang="en-US" altLang="zh-CN" sz="1200" dirty="0"/>
          </a:p>
          <a:p>
            <a:r>
              <a:rPr lang="en-US" altLang="zh-CN" sz="1200" dirty="0"/>
              <a:t>   output [3:0] </a:t>
            </a:r>
            <a:r>
              <a:rPr lang="en-US" altLang="zh-CN" sz="1200" dirty="0" err="1"/>
              <a:t>hex_display</a:t>
            </a:r>
            <a:endParaRPr lang="en-US" altLang="zh-CN" sz="1200" dirty="0"/>
          </a:p>
          <a:p>
            <a:r>
              <a:rPr lang="en-US" altLang="zh-CN" sz="1200" dirty="0"/>
              <a:t>   );</a:t>
            </a:r>
            <a:endParaRPr lang="en-US" altLang="zh-CN" sz="1200" dirty="0"/>
          </a:p>
          <a:p>
            <a:r>
              <a:rPr lang="en-US" altLang="zh-CN" sz="1200" dirty="0"/>
              <a:t>//</a:t>
            </a:r>
            <a:r>
              <a:rPr lang="zh-CN" altLang="en-US" sz="1200" dirty="0"/>
              <a:t>定义状态</a:t>
            </a:r>
            <a:endParaRPr lang="en-US" altLang="zh-CN" sz="1200" dirty="0"/>
          </a:p>
          <a:p>
            <a:r>
              <a:rPr lang="en-US" altLang="zh-CN" sz="1200" dirty="0"/>
              <a:t>parameter S_RESET = 0; parameter S_0 = 1;</a:t>
            </a:r>
            <a:endParaRPr lang="en-US" altLang="zh-CN" sz="1200" dirty="0"/>
          </a:p>
          <a:p>
            <a:r>
              <a:rPr lang="en-US" altLang="zh-CN" sz="1200" dirty="0"/>
              <a:t>parameter S_01 = 2; parameter S_010 = 3;</a:t>
            </a:r>
            <a:endParaRPr lang="en-US" altLang="zh-CN" sz="1200" dirty="0"/>
          </a:p>
          <a:p>
            <a:r>
              <a:rPr lang="en-US" altLang="zh-CN" sz="1200" dirty="0"/>
              <a:t>parameter S_0101 = 4; parameter S_01011 = 5;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reg [2:0] state, </a:t>
            </a:r>
            <a:r>
              <a:rPr lang="en-US" altLang="zh-CN" sz="1200" dirty="0" err="1"/>
              <a:t>next_state</a:t>
            </a:r>
            <a:r>
              <a:rPr lang="en-US" altLang="zh-CN" sz="1200" dirty="0"/>
              <a:t>;</a:t>
            </a:r>
            <a:endParaRPr lang="en-US" altLang="zh-CN" sz="1200" dirty="0"/>
          </a:p>
          <a:p>
            <a:r>
              <a:rPr lang="en-US" altLang="zh-CN" sz="1200" dirty="0"/>
              <a:t>//</a:t>
            </a:r>
            <a:r>
              <a:rPr lang="zh-CN" altLang="en-US" sz="1200" dirty="0"/>
              <a:t>次态逻辑</a:t>
            </a:r>
            <a:endParaRPr lang="en-US" altLang="zh-CN" sz="1200" dirty="0"/>
          </a:p>
          <a:p>
            <a:r>
              <a:rPr lang="en-US" altLang="zh-CN" sz="1200" dirty="0"/>
              <a:t>   always@(*) begin</a:t>
            </a:r>
            <a:endParaRPr lang="en-US" altLang="zh-CN" sz="1200" dirty="0"/>
          </a:p>
          <a:p>
            <a:r>
              <a:rPr lang="en-US" altLang="zh-CN" sz="1200" dirty="0"/>
              <a:t>   if(reset) </a:t>
            </a:r>
            <a:r>
              <a:rPr lang="en-US" altLang="zh-CN" sz="1200" dirty="0" err="1"/>
              <a:t>next_state</a:t>
            </a:r>
            <a:r>
              <a:rPr lang="en-US" altLang="zh-CN" sz="1200" dirty="0"/>
              <a:t> = S_RESET;</a:t>
            </a:r>
            <a:endParaRPr lang="en-US" altLang="zh-CN" sz="1200" dirty="0"/>
          </a:p>
          <a:p>
            <a:r>
              <a:rPr lang="en-US" altLang="zh-CN" sz="1200" dirty="0"/>
              <a:t>   else case (state)</a:t>
            </a:r>
            <a:endParaRPr lang="en-US" altLang="zh-CN" sz="1200" dirty="0"/>
          </a:p>
          <a:p>
            <a:r>
              <a:rPr lang="en-US" altLang="zh-CN" sz="1200" dirty="0"/>
              <a:t>        S_RESET: </a:t>
            </a:r>
            <a:r>
              <a:rPr lang="en-US" altLang="zh-CN" sz="1200" dirty="0" err="1"/>
              <a:t>next_state</a:t>
            </a:r>
            <a:r>
              <a:rPr lang="en-US" altLang="zh-CN" sz="1200" dirty="0"/>
              <a:t> = b0 ? S_0  :b1 ? </a:t>
            </a:r>
            <a:r>
              <a:rPr lang="en-US" altLang="zh-CN" sz="1200" dirty="0" err="1"/>
              <a:t>S_RESET:state</a:t>
            </a:r>
            <a:r>
              <a:rPr lang="en-US" altLang="zh-CN" sz="1200" dirty="0"/>
              <a:t>;</a:t>
            </a:r>
            <a:endParaRPr lang="en-US" altLang="zh-CN" sz="1200" dirty="0"/>
          </a:p>
          <a:p>
            <a:r>
              <a:rPr lang="en-US" altLang="zh-CN" sz="1200" dirty="0"/>
              <a:t>       //</a:t>
            </a:r>
            <a:r>
              <a:rPr lang="zh-CN" altLang="en-US" sz="1200" dirty="0"/>
              <a:t>根据状态图编写补全</a:t>
            </a:r>
            <a:r>
              <a:rPr lang="en-US" altLang="zh-CN" sz="1200" dirty="0"/>
              <a:t>       </a:t>
            </a:r>
            <a:endParaRPr lang="en-US" altLang="zh-CN" sz="1200" dirty="0"/>
          </a:p>
          <a:p>
            <a:r>
              <a:rPr lang="en-US" altLang="zh-CN" sz="1200" dirty="0"/>
              <a:t>        default: </a:t>
            </a:r>
            <a:r>
              <a:rPr lang="en-US" altLang="zh-CN" sz="1200" dirty="0" err="1"/>
              <a:t>next_state</a:t>
            </a:r>
            <a:r>
              <a:rPr lang="en-US" altLang="zh-CN" sz="1200" dirty="0"/>
              <a:t> = S_RESET;</a:t>
            </a:r>
            <a:endParaRPr lang="en-US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endcase</a:t>
            </a:r>
            <a:endParaRPr lang="en-US" altLang="zh-CN" sz="1200" dirty="0"/>
          </a:p>
          <a:p>
            <a:r>
              <a:rPr lang="en-US" altLang="zh-CN" sz="1200" dirty="0"/>
              <a:t>    end</a:t>
            </a:r>
            <a:endParaRPr lang="en-US" altLang="zh-CN" sz="1200" dirty="0"/>
          </a:p>
          <a:p>
            <a:r>
              <a:rPr lang="en-US" altLang="zh-CN" sz="1200" dirty="0"/>
              <a:t>//</a:t>
            </a:r>
            <a:r>
              <a:rPr lang="zh-CN" altLang="en-US" sz="1200" dirty="0"/>
              <a:t>现态赋值</a:t>
            </a:r>
            <a:endParaRPr lang="en-US" altLang="zh-CN" sz="1200" dirty="0"/>
          </a:p>
          <a:p>
            <a:r>
              <a:rPr lang="en-US" altLang="zh-CN" sz="1200" dirty="0"/>
              <a:t>    always@(</a:t>
            </a:r>
            <a:r>
              <a:rPr lang="en-US" altLang="zh-CN" sz="1200" dirty="0" err="1"/>
              <a:t>posedge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clk</a:t>
            </a:r>
            <a:r>
              <a:rPr lang="en-US" altLang="zh-CN" sz="1200" dirty="0"/>
              <a:t>) state&lt;= </a:t>
            </a:r>
            <a:r>
              <a:rPr lang="en-US" altLang="zh-CN" sz="1200" dirty="0" err="1"/>
              <a:t>next_state</a:t>
            </a:r>
            <a:r>
              <a:rPr lang="en-US" altLang="zh-CN" sz="1200" dirty="0"/>
              <a:t>;</a:t>
            </a:r>
            <a:endParaRPr lang="en-US" altLang="zh-CN" sz="1200" dirty="0"/>
          </a:p>
          <a:p>
            <a:r>
              <a:rPr lang="en-US" altLang="zh-CN" sz="1200" dirty="0"/>
              <a:t>//</a:t>
            </a:r>
            <a:r>
              <a:rPr lang="zh-CN" altLang="en-US" sz="1200" dirty="0"/>
              <a:t>输出</a:t>
            </a:r>
            <a:endParaRPr lang="en-US" altLang="zh-CN" sz="1200" dirty="0"/>
          </a:p>
          <a:p>
            <a:r>
              <a:rPr lang="en-US" altLang="zh-CN" sz="1200" dirty="0"/>
              <a:t>    assign out = (state == S_01011);</a:t>
            </a:r>
            <a:endParaRPr lang="en-US" altLang="zh-CN" sz="1200" dirty="0"/>
          </a:p>
          <a:p>
            <a:r>
              <a:rPr lang="en-US" altLang="zh-CN" sz="1200" dirty="0"/>
              <a:t>    assign </a:t>
            </a:r>
            <a:r>
              <a:rPr lang="en-US" altLang="zh-CN" sz="1200" dirty="0" err="1"/>
              <a:t>hex_display</a:t>
            </a:r>
            <a:r>
              <a:rPr lang="en-US" altLang="zh-CN" sz="1200" dirty="0"/>
              <a:t> = {1'b0,state};</a:t>
            </a:r>
            <a:endParaRPr lang="en-US" altLang="zh-CN" sz="1200" dirty="0"/>
          </a:p>
          <a:p>
            <a:r>
              <a:rPr lang="en-US" altLang="zh-CN" sz="1200" dirty="0" err="1"/>
              <a:t>endmodule</a:t>
            </a:r>
            <a:endParaRPr lang="en-US" altLang="zh-CN" sz="1200" dirty="0"/>
          </a:p>
          <a:p>
            <a:r>
              <a:rPr lang="en-US" altLang="zh-CN" sz="1200" dirty="0"/>
              <a:t> </a:t>
            </a:r>
            <a:endParaRPr lang="zh-CN" altLang="en-US" sz="1200" dirty="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76036" y="1993671"/>
            <a:ext cx="4405619" cy="2870657"/>
          </a:xfrm>
          <a:prstGeom prst="rect">
            <a:avLst/>
          </a:prstGeom>
        </p:spPr>
      </p:pic>
      <p:sp>
        <p:nvSpPr>
          <p:cNvPr id="4" name="矩形: 圆角 3"/>
          <p:cNvSpPr/>
          <p:nvPr/>
        </p:nvSpPr>
        <p:spPr>
          <a:xfrm>
            <a:off x="3578845" y="2434700"/>
            <a:ext cx="975400" cy="2350363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圆角右 4"/>
          <p:cNvSpPr/>
          <p:nvPr/>
        </p:nvSpPr>
        <p:spPr>
          <a:xfrm>
            <a:off x="4066545" y="1559331"/>
            <a:ext cx="2717236" cy="868680"/>
          </a:xfrm>
          <a:prstGeom prst="bentArrow">
            <a:avLst>
              <a:gd name="adj1" fmla="val 4273"/>
              <a:gd name="adj2" fmla="val 7000"/>
              <a:gd name="adj3" fmla="val 17364"/>
              <a:gd name="adj4" fmla="val 2956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53235" y="5362575"/>
            <a:ext cx="4626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注意：不要在两个</a:t>
            </a:r>
            <a:r>
              <a:rPr lang="en-US" altLang="zh-CN" sz="1600"/>
              <a:t>always</a:t>
            </a:r>
            <a:r>
              <a:rPr lang="zh-CN" altLang="en-US" sz="1600"/>
              <a:t>语句里给同一变量赋值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908" y="1411133"/>
            <a:ext cx="3661903" cy="468342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951131" y="861461"/>
            <a:ext cx="10883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EGO 1</a:t>
            </a:r>
            <a:endParaRPr lang="en-US" altLang="zh-CN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230" y="799465"/>
            <a:ext cx="4791600" cy="29017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960" y="3701415"/>
            <a:ext cx="4792980" cy="23926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1475" y="1626870"/>
            <a:ext cx="3683635" cy="147574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41475" y="4580890"/>
            <a:ext cx="3683635" cy="151384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31019" y="1330003"/>
            <a:ext cx="17138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1. Pre lab4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4554501" y="2784604"/>
            <a:ext cx="3843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设计和实现 </a:t>
            </a:r>
            <a:r>
              <a:rPr lang="en-US" altLang="zh-CN" dirty="0"/>
              <a:t>ON/OFF button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考虑亚稳态（</a:t>
            </a:r>
            <a:r>
              <a:rPr lang="en-US" altLang="zh-CN" dirty="0"/>
              <a:t>metastability</a:t>
            </a:r>
            <a:r>
              <a:rPr lang="zh-CN" altLang="en-US" dirty="0"/>
              <a:t>）问题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考虑抖动（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bounce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考虑脉宽变换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4477" y="63919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Pre lab4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54477" y="1100667"/>
            <a:ext cx="10785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开关和按钮有什么区别？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开关：状态性的，开关处于拨下的状态时状态一直不变。</a:t>
            </a:r>
            <a:endParaRPr lang="en-US" altLang="zh-CN" dirty="0"/>
          </a:p>
          <a:p>
            <a:r>
              <a:rPr lang="zh-CN" altLang="en-US" dirty="0"/>
              <a:t>按钮：触发性的，重点是</a:t>
            </a:r>
            <a:r>
              <a:rPr lang="zh-CN" altLang="en-US" dirty="0">
                <a:solidFill>
                  <a:srgbClr val="FF0000"/>
                </a:solidFill>
              </a:rPr>
              <a:t>每按下“一次”按钮算作一次输入</a:t>
            </a:r>
            <a:r>
              <a:rPr lang="zh-CN" altLang="en-US" dirty="0"/>
              <a:t>。因此不管按了多久，按钮输出信号时长都不能超过一个时钟周期。</a:t>
            </a:r>
            <a:endParaRPr lang="en-US" altLang="zh-CN" dirty="0"/>
          </a:p>
        </p:txBody>
      </p:sp>
      <p:grpSp>
        <p:nvGrpSpPr>
          <p:cNvPr id="53" name="组合 52"/>
          <p:cNvGrpSpPr/>
          <p:nvPr/>
        </p:nvGrpSpPr>
        <p:grpSpPr>
          <a:xfrm>
            <a:off x="1271327" y="3059668"/>
            <a:ext cx="7008673" cy="369332"/>
            <a:chOff x="1271327" y="5040000"/>
            <a:chExt cx="7008673" cy="369332"/>
          </a:xfrm>
        </p:grpSpPr>
        <p:grpSp>
          <p:nvGrpSpPr>
            <p:cNvPr id="50" name="组合 49"/>
            <p:cNvGrpSpPr/>
            <p:nvPr/>
          </p:nvGrpSpPr>
          <p:grpSpPr>
            <a:xfrm>
              <a:off x="2520000" y="5078059"/>
              <a:ext cx="5760000" cy="288000"/>
              <a:chOff x="2520000" y="5400000"/>
              <a:chExt cx="5760000" cy="28800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2520000" y="5400000"/>
                <a:ext cx="1440000" cy="288000"/>
                <a:chOff x="2520000" y="5400000"/>
                <a:chExt cx="1440000" cy="288000"/>
              </a:xfrm>
            </p:grpSpPr>
            <p:cxnSp>
              <p:nvCxnSpPr>
                <p:cNvPr id="37" name="连接符: 肘形 36"/>
                <p:cNvCxnSpPr/>
                <p:nvPr/>
              </p:nvCxnSpPr>
              <p:spPr>
                <a:xfrm flipV="1">
                  <a:off x="252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连接符: 肘形 38"/>
                <p:cNvCxnSpPr/>
                <p:nvPr/>
              </p:nvCxnSpPr>
              <p:spPr>
                <a:xfrm>
                  <a:off x="324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/>
              <p:cNvGrpSpPr/>
              <p:nvPr/>
            </p:nvGrpSpPr>
            <p:grpSpPr>
              <a:xfrm>
                <a:off x="3960000" y="5400000"/>
                <a:ext cx="1440000" cy="288000"/>
                <a:chOff x="2520000" y="5400000"/>
                <a:chExt cx="1440000" cy="288000"/>
              </a:xfrm>
            </p:grpSpPr>
            <p:cxnSp>
              <p:nvCxnSpPr>
                <p:cNvPr id="42" name="连接符: 肘形 41"/>
                <p:cNvCxnSpPr/>
                <p:nvPr/>
              </p:nvCxnSpPr>
              <p:spPr>
                <a:xfrm flipV="1">
                  <a:off x="252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连接符: 肘形 42"/>
                <p:cNvCxnSpPr/>
                <p:nvPr/>
              </p:nvCxnSpPr>
              <p:spPr>
                <a:xfrm>
                  <a:off x="324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组合 43"/>
              <p:cNvGrpSpPr/>
              <p:nvPr/>
            </p:nvGrpSpPr>
            <p:grpSpPr>
              <a:xfrm>
                <a:off x="5400000" y="5400000"/>
                <a:ext cx="1440000" cy="288000"/>
                <a:chOff x="2520000" y="5400000"/>
                <a:chExt cx="1440000" cy="288000"/>
              </a:xfrm>
            </p:grpSpPr>
            <p:cxnSp>
              <p:nvCxnSpPr>
                <p:cNvPr id="45" name="连接符: 肘形 44"/>
                <p:cNvCxnSpPr/>
                <p:nvPr/>
              </p:nvCxnSpPr>
              <p:spPr>
                <a:xfrm flipV="1">
                  <a:off x="252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连接符: 肘形 45"/>
                <p:cNvCxnSpPr/>
                <p:nvPr/>
              </p:nvCxnSpPr>
              <p:spPr>
                <a:xfrm>
                  <a:off x="324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组合 46"/>
              <p:cNvGrpSpPr/>
              <p:nvPr/>
            </p:nvGrpSpPr>
            <p:grpSpPr>
              <a:xfrm>
                <a:off x="6840000" y="5400000"/>
                <a:ext cx="1440000" cy="288000"/>
                <a:chOff x="2520000" y="5400000"/>
                <a:chExt cx="1440000" cy="288000"/>
              </a:xfrm>
            </p:grpSpPr>
            <p:cxnSp>
              <p:nvCxnSpPr>
                <p:cNvPr id="48" name="连接符: 肘形 47"/>
                <p:cNvCxnSpPr/>
                <p:nvPr/>
              </p:nvCxnSpPr>
              <p:spPr>
                <a:xfrm flipV="1">
                  <a:off x="252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连接符: 肘形 48"/>
                <p:cNvCxnSpPr/>
                <p:nvPr/>
              </p:nvCxnSpPr>
              <p:spPr>
                <a:xfrm>
                  <a:off x="324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文本框 51"/>
            <p:cNvSpPr txBox="1"/>
            <p:nvPr/>
          </p:nvSpPr>
          <p:spPr>
            <a:xfrm>
              <a:off x="1271327" y="5040000"/>
              <a:ext cx="12486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时钟周期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271327" y="3735934"/>
            <a:ext cx="7008673" cy="369332"/>
            <a:chOff x="1271327" y="5539334"/>
            <a:chExt cx="7008673" cy="369332"/>
          </a:xfrm>
        </p:grpSpPr>
        <p:grpSp>
          <p:nvGrpSpPr>
            <p:cNvPr id="58" name="组合 57"/>
            <p:cNvGrpSpPr/>
            <p:nvPr/>
          </p:nvGrpSpPr>
          <p:grpSpPr>
            <a:xfrm>
              <a:off x="2520000" y="5580000"/>
              <a:ext cx="5760000" cy="288000"/>
              <a:chOff x="2520000" y="5580000"/>
              <a:chExt cx="5760000" cy="288000"/>
            </a:xfrm>
          </p:grpSpPr>
          <p:cxnSp>
            <p:nvCxnSpPr>
              <p:cNvPr id="54" name="连接符: 肘形 53"/>
              <p:cNvCxnSpPr/>
              <p:nvPr/>
            </p:nvCxnSpPr>
            <p:spPr>
              <a:xfrm flipV="1">
                <a:off x="2520000" y="5580000"/>
                <a:ext cx="540000" cy="288000"/>
              </a:xfrm>
              <a:prstGeom prst="bent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3060000" y="5580000"/>
                <a:ext cx="4680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连接符: 肘形 56"/>
              <p:cNvCxnSpPr/>
              <p:nvPr/>
            </p:nvCxnSpPr>
            <p:spPr>
              <a:xfrm>
                <a:off x="7740000" y="5580000"/>
                <a:ext cx="540000" cy="288000"/>
              </a:xfrm>
              <a:prstGeom prst="bent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/>
            <p:cNvSpPr txBox="1"/>
            <p:nvPr/>
          </p:nvSpPr>
          <p:spPr>
            <a:xfrm>
              <a:off x="1271327" y="5539334"/>
              <a:ext cx="12022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开关输出</a:t>
              </a:r>
              <a:endParaRPr lang="zh-CN" altLang="en-US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271327" y="4320958"/>
            <a:ext cx="7008673" cy="369332"/>
            <a:chOff x="1271327" y="4639334"/>
            <a:chExt cx="7008673" cy="369332"/>
          </a:xfrm>
        </p:grpSpPr>
        <p:grpSp>
          <p:nvGrpSpPr>
            <p:cNvPr id="66" name="组合 65"/>
            <p:cNvGrpSpPr/>
            <p:nvPr/>
          </p:nvGrpSpPr>
          <p:grpSpPr>
            <a:xfrm>
              <a:off x="2520000" y="4680000"/>
              <a:ext cx="5760000" cy="288000"/>
              <a:chOff x="2520000" y="4680000"/>
              <a:chExt cx="5760000" cy="288000"/>
            </a:xfrm>
          </p:grpSpPr>
          <p:cxnSp>
            <p:nvCxnSpPr>
              <p:cNvPr id="62" name="连接符: 肘形 61"/>
              <p:cNvCxnSpPr/>
              <p:nvPr/>
            </p:nvCxnSpPr>
            <p:spPr>
              <a:xfrm flipV="1">
                <a:off x="2520000" y="4680000"/>
                <a:ext cx="540000" cy="288000"/>
              </a:xfrm>
              <a:prstGeom prst="bent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连接符: 肘形 62"/>
              <p:cNvCxnSpPr/>
              <p:nvPr/>
            </p:nvCxnSpPr>
            <p:spPr>
              <a:xfrm>
                <a:off x="3060000" y="4680000"/>
                <a:ext cx="720000" cy="288000"/>
              </a:xfrm>
              <a:prstGeom prst="bent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3780000" y="4968000"/>
                <a:ext cx="4500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" name="文本框 67"/>
            <p:cNvSpPr txBox="1"/>
            <p:nvPr/>
          </p:nvSpPr>
          <p:spPr>
            <a:xfrm>
              <a:off x="1271327" y="4639334"/>
              <a:ext cx="12486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按钮输出</a:t>
              </a:r>
              <a:endParaRPr lang="zh-CN" altLang="en-US" dirty="0"/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2790000" y="4690290"/>
            <a:ext cx="0" cy="533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473594" y="5275313"/>
            <a:ext cx="73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按下</a:t>
            </a:r>
            <a:endParaRPr lang="zh-CN" altLang="en-US" dirty="0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8129867" y="4690290"/>
            <a:ext cx="0" cy="533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763867" y="5223933"/>
            <a:ext cx="73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松开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4477" y="63919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Pre lab4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54477" y="1100667"/>
            <a:ext cx="1078516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按钮输入自身还有几个特点：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按钮是异步输入，存在</a:t>
            </a:r>
            <a:r>
              <a:rPr lang="zh-CN" altLang="en-US" dirty="0">
                <a:solidFill>
                  <a:srgbClr val="FF0000"/>
                </a:solidFill>
              </a:rPr>
              <a:t>亚稳态问题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按钮的弹簧开关被按下或释放时，机械触点将立刻振动几 毫秒，</a:t>
            </a:r>
            <a:r>
              <a:rPr lang="zh-CN" altLang="en-US" dirty="0">
                <a:solidFill>
                  <a:srgbClr val="FF0000"/>
                </a:solidFill>
              </a:rPr>
              <a:t>产生一个不稳定的开关信号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按钮按下的时间不能满足一个时钟周期的条件，需要进行</a:t>
            </a:r>
            <a:r>
              <a:rPr lang="zh-CN" altLang="en-US" dirty="0">
                <a:solidFill>
                  <a:srgbClr val="FF0000"/>
                </a:solidFill>
              </a:rPr>
              <a:t>脉宽变换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53" name="组合 52"/>
          <p:cNvGrpSpPr/>
          <p:nvPr/>
        </p:nvGrpSpPr>
        <p:grpSpPr>
          <a:xfrm>
            <a:off x="1271327" y="3059668"/>
            <a:ext cx="7008673" cy="369332"/>
            <a:chOff x="1271327" y="5040000"/>
            <a:chExt cx="7008673" cy="369332"/>
          </a:xfrm>
        </p:grpSpPr>
        <p:grpSp>
          <p:nvGrpSpPr>
            <p:cNvPr id="50" name="组合 49"/>
            <p:cNvGrpSpPr/>
            <p:nvPr/>
          </p:nvGrpSpPr>
          <p:grpSpPr>
            <a:xfrm>
              <a:off x="2520000" y="5078059"/>
              <a:ext cx="5760000" cy="288000"/>
              <a:chOff x="2520000" y="5400000"/>
              <a:chExt cx="5760000" cy="288000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2520000" y="5400000"/>
                <a:ext cx="1440000" cy="288000"/>
                <a:chOff x="2520000" y="5400000"/>
                <a:chExt cx="1440000" cy="288000"/>
              </a:xfrm>
            </p:grpSpPr>
            <p:cxnSp>
              <p:nvCxnSpPr>
                <p:cNvPr id="37" name="连接符: 肘形 36"/>
                <p:cNvCxnSpPr/>
                <p:nvPr/>
              </p:nvCxnSpPr>
              <p:spPr>
                <a:xfrm flipV="1">
                  <a:off x="252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连接符: 肘形 38"/>
                <p:cNvCxnSpPr/>
                <p:nvPr/>
              </p:nvCxnSpPr>
              <p:spPr>
                <a:xfrm>
                  <a:off x="324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/>
              <p:cNvGrpSpPr/>
              <p:nvPr/>
            </p:nvGrpSpPr>
            <p:grpSpPr>
              <a:xfrm>
                <a:off x="3960000" y="5400000"/>
                <a:ext cx="1440000" cy="288000"/>
                <a:chOff x="2520000" y="5400000"/>
                <a:chExt cx="1440000" cy="288000"/>
              </a:xfrm>
            </p:grpSpPr>
            <p:cxnSp>
              <p:nvCxnSpPr>
                <p:cNvPr id="42" name="连接符: 肘形 41"/>
                <p:cNvCxnSpPr/>
                <p:nvPr/>
              </p:nvCxnSpPr>
              <p:spPr>
                <a:xfrm flipV="1">
                  <a:off x="252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连接符: 肘形 42"/>
                <p:cNvCxnSpPr/>
                <p:nvPr/>
              </p:nvCxnSpPr>
              <p:spPr>
                <a:xfrm>
                  <a:off x="324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组合 43"/>
              <p:cNvGrpSpPr/>
              <p:nvPr/>
            </p:nvGrpSpPr>
            <p:grpSpPr>
              <a:xfrm>
                <a:off x="5400000" y="5400000"/>
                <a:ext cx="1440000" cy="288000"/>
                <a:chOff x="2520000" y="5400000"/>
                <a:chExt cx="1440000" cy="288000"/>
              </a:xfrm>
            </p:grpSpPr>
            <p:cxnSp>
              <p:nvCxnSpPr>
                <p:cNvPr id="45" name="连接符: 肘形 44"/>
                <p:cNvCxnSpPr/>
                <p:nvPr/>
              </p:nvCxnSpPr>
              <p:spPr>
                <a:xfrm flipV="1">
                  <a:off x="252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连接符: 肘形 45"/>
                <p:cNvCxnSpPr/>
                <p:nvPr/>
              </p:nvCxnSpPr>
              <p:spPr>
                <a:xfrm>
                  <a:off x="324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组合 46"/>
              <p:cNvGrpSpPr/>
              <p:nvPr/>
            </p:nvGrpSpPr>
            <p:grpSpPr>
              <a:xfrm>
                <a:off x="6840000" y="5400000"/>
                <a:ext cx="1440000" cy="288000"/>
                <a:chOff x="2520000" y="5400000"/>
                <a:chExt cx="1440000" cy="288000"/>
              </a:xfrm>
            </p:grpSpPr>
            <p:cxnSp>
              <p:nvCxnSpPr>
                <p:cNvPr id="48" name="连接符: 肘形 47"/>
                <p:cNvCxnSpPr/>
                <p:nvPr/>
              </p:nvCxnSpPr>
              <p:spPr>
                <a:xfrm flipV="1">
                  <a:off x="252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连接符: 肘形 48"/>
                <p:cNvCxnSpPr/>
                <p:nvPr/>
              </p:nvCxnSpPr>
              <p:spPr>
                <a:xfrm>
                  <a:off x="324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文本框 51"/>
            <p:cNvSpPr txBox="1"/>
            <p:nvPr/>
          </p:nvSpPr>
          <p:spPr>
            <a:xfrm>
              <a:off x="1271327" y="5040000"/>
              <a:ext cx="12486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时钟周期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271327" y="3735934"/>
            <a:ext cx="7188673" cy="369332"/>
            <a:chOff x="1271327" y="5539334"/>
            <a:chExt cx="7188673" cy="369332"/>
          </a:xfrm>
        </p:grpSpPr>
        <p:grpSp>
          <p:nvGrpSpPr>
            <p:cNvPr id="58" name="组合 57"/>
            <p:cNvGrpSpPr/>
            <p:nvPr/>
          </p:nvGrpSpPr>
          <p:grpSpPr>
            <a:xfrm>
              <a:off x="2520000" y="5580000"/>
              <a:ext cx="5940000" cy="288000"/>
              <a:chOff x="2520000" y="5580000"/>
              <a:chExt cx="5940000" cy="288000"/>
            </a:xfrm>
          </p:grpSpPr>
          <p:cxnSp>
            <p:nvCxnSpPr>
              <p:cNvPr id="54" name="连接符: 肘形 53"/>
              <p:cNvCxnSpPr/>
              <p:nvPr/>
            </p:nvCxnSpPr>
            <p:spPr>
              <a:xfrm flipV="1">
                <a:off x="2520000" y="5580000"/>
                <a:ext cx="540000" cy="288000"/>
              </a:xfrm>
              <a:prstGeom prst="bent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3060000" y="5580000"/>
                <a:ext cx="4680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连接符: 肘形 56"/>
              <p:cNvCxnSpPr/>
              <p:nvPr/>
            </p:nvCxnSpPr>
            <p:spPr>
              <a:xfrm>
                <a:off x="7740000" y="5580000"/>
                <a:ext cx="720000" cy="288000"/>
              </a:xfrm>
              <a:prstGeom prst="bent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/>
            <p:cNvSpPr txBox="1"/>
            <p:nvPr/>
          </p:nvSpPr>
          <p:spPr>
            <a:xfrm>
              <a:off x="1271327" y="5539334"/>
              <a:ext cx="12022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开关输出</a:t>
              </a:r>
              <a:endParaRPr lang="zh-CN" altLang="en-US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271327" y="4320958"/>
            <a:ext cx="7008673" cy="369332"/>
            <a:chOff x="1271327" y="4639334"/>
            <a:chExt cx="7008673" cy="369332"/>
          </a:xfrm>
        </p:grpSpPr>
        <p:grpSp>
          <p:nvGrpSpPr>
            <p:cNvPr id="66" name="组合 65"/>
            <p:cNvGrpSpPr/>
            <p:nvPr/>
          </p:nvGrpSpPr>
          <p:grpSpPr>
            <a:xfrm>
              <a:off x="2520000" y="4680000"/>
              <a:ext cx="5760000" cy="288000"/>
              <a:chOff x="2520000" y="4680000"/>
              <a:chExt cx="5760000" cy="288000"/>
            </a:xfrm>
          </p:grpSpPr>
          <p:cxnSp>
            <p:nvCxnSpPr>
              <p:cNvPr id="62" name="连接符: 肘形 61"/>
              <p:cNvCxnSpPr/>
              <p:nvPr/>
            </p:nvCxnSpPr>
            <p:spPr>
              <a:xfrm flipV="1">
                <a:off x="2520000" y="4680000"/>
                <a:ext cx="540000" cy="288000"/>
              </a:xfrm>
              <a:prstGeom prst="bent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连接符: 肘形 62"/>
              <p:cNvCxnSpPr/>
              <p:nvPr/>
            </p:nvCxnSpPr>
            <p:spPr>
              <a:xfrm>
                <a:off x="3060000" y="4680000"/>
                <a:ext cx="720000" cy="288000"/>
              </a:xfrm>
              <a:prstGeom prst="bent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3780000" y="4968000"/>
                <a:ext cx="4500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" name="文本框 67"/>
            <p:cNvSpPr txBox="1"/>
            <p:nvPr/>
          </p:nvSpPr>
          <p:spPr>
            <a:xfrm>
              <a:off x="1271327" y="4639334"/>
              <a:ext cx="12486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按钮输出</a:t>
              </a:r>
              <a:endParaRPr lang="zh-CN" altLang="en-US" dirty="0"/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2790000" y="4690290"/>
            <a:ext cx="0" cy="533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473594" y="5275313"/>
            <a:ext cx="73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按下</a:t>
            </a:r>
            <a:endParaRPr lang="zh-CN" altLang="en-US" dirty="0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8129867" y="4690290"/>
            <a:ext cx="0" cy="533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763867" y="5223933"/>
            <a:ext cx="73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松开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442510" y="1046244"/>
            <a:ext cx="7137647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/>
              <a:t>Metastability</a:t>
            </a:r>
            <a:endParaRPr lang="en-US" altLang="zh-CN" sz="2400" b="1" dirty="0"/>
          </a:p>
          <a:p>
            <a:r>
              <a:rPr lang="zh-CN" altLang="en-US" dirty="0">
                <a:sym typeface="+mn-ea"/>
              </a:rPr>
              <a:t>亚稳态多见于异步信号中，</a:t>
            </a:r>
            <a:r>
              <a:rPr lang="zh-CN" altLang="en-US" dirty="0">
                <a:sym typeface="+mn-ea"/>
              </a:rPr>
              <a:t>但任何时序电路亚稳态都可能出现。</a:t>
            </a:r>
            <a:r>
              <a:rPr lang="zh-CN" altLang="en-US" dirty="0"/>
              <a:t>此时触发器输出端Q在有效时钟沿之后比较长的一段时间处于不确定的状态，</a:t>
            </a:r>
            <a:r>
              <a:rPr lang="en-US" altLang="zh-CN" dirty="0"/>
              <a:t>在稳定下来之前可能是毛刺、振荡、固定的某一电压值。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477" y="2384615"/>
            <a:ext cx="5588532" cy="312957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92570" y="2338705"/>
            <a:ext cx="51098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Tsu</a:t>
            </a:r>
            <a:r>
              <a:rPr lang="zh-CN" altLang="en-US"/>
              <a:t>：</a:t>
            </a:r>
            <a:r>
              <a:rPr lang="en-US" altLang="zh-CN"/>
              <a:t>set up time</a:t>
            </a:r>
            <a:r>
              <a:rPr lang="zh-CN" altLang="en-US"/>
              <a:t>，指在触发器的时钟信号上升沿到来以前，数据稳定不变的时间。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92570" y="3032125"/>
            <a:ext cx="51098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Th</a:t>
            </a:r>
            <a:r>
              <a:rPr lang="zh-CN" altLang="en-US"/>
              <a:t>：</a:t>
            </a:r>
            <a:r>
              <a:rPr lang="en-US" altLang="zh-CN"/>
              <a:t>hold time</a:t>
            </a:r>
            <a:r>
              <a:rPr lang="zh-CN" altLang="en-US"/>
              <a:t>，在触发器的时钟信号上升沿到来以后，数据稳定不变的时间。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92570" y="3725545"/>
            <a:ext cx="51098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Tco</a:t>
            </a:r>
            <a:r>
              <a:rPr lang="zh-CN" altLang="en-US"/>
              <a:t>：</a:t>
            </a:r>
            <a:r>
              <a:rPr lang="en-US" altLang="zh-CN"/>
              <a:t>clock output delay</a:t>
            </a:r>
            <a:r>
              <a:rPr lang="zh-CN" altLang="en-US"/>
              <a:t>，由 clk 触发到输出数据有效之间最大延迟时间。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92570" y="4490720"/>
            <a:ext cx="51098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如果</a:t>
            </a:r>
            <a:r>
              <a:rPr lang="en-US" altLang="zh-CN">
                <a:sym typeface="+mn-ea"/>
              </a:rPr>
              <a:t>Tsu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Th</a:t>
            </a:r>
            <a:r>
              <a:rPr lang="zh-CN" altLang="en-US">
                <a:sym typeface="+mn-ea"/>
              </a:rPr>
              <a:t>不够，数据将不能在这个时钟上升沿被稳定的打入触发器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4477" y="63919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Pre lab4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42510" y="1046244"/>
            <a:ext cx="7137647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Remove Metastability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阻止亚稳态的传播并提供时间使其稳定下来：</a:t>
            </a:r>
            <a:r>
              <a:rPr lang="zh-CN" altLang="en-US" dirty="0">
                <a:solidFill>
                  <a:srgbClr val="FF0000"/>
                </a:solidFill>
              </a:rPr>
              <a:t>使用多级触发器连接</a:t>
            </a:r>
            <a:r>
              <a:rPr lang="zh-CN" altLang="en-US" dirty="0"/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一般来讲，使用两级触发器的级联就足够了。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477" y="2384615"/>
            <a:ext cx="5588532" cy="31295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009" y="2384615"/>
            <a:ext cx="4711583" cy="19504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009" y="4634175"/>
            <a:ext cx="4711583" cy="531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4477" y="63919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Pre lab4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270541" y="1194523"/>
            <a:ext cx="63287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第二个问题：机械触点的颤动。</a:t>
            </a:r>
            <a:endParaRPr lang="en-US" altLang="zh-CN" dirty="0"/>
          </a:p>
          <a:p>
            <a:r>
              <a:rPr lang="zh-CN" altLang="en-US" dirty="0"/>
              <a:t>最简单的想法：在颤动的时间内不采样，等到颤动结束采样。</a:t>
            </a:r>
            <a:endParaRPr lang="en-US" altLang="zh-CN" dirty="0"/>
          </a:p>
          <a:p>
            <a:r>
              <a:rPr lang="zh-CN" altLang="en-US" dirty="0"/>
              <a:t>经验结果：一般延迟</a:t>
            </a:r>
            <a:r>
              <a:rPr lang="en-US" altLang="zh-CN" dirty="0"/>
              <a:t>6.5-10ms</a:t>
            </a:r>
            <a:r>
              <a:rPr lang="zh-CN" altLang="en-US" dirty="0"/>
              <a:t>比较合适。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检测到按钮被按下时</a:t>
            </a:r>
            <a:r>
              <a:rPr lang="zh-CN" altLang="en-US" dirty="0"/>
              <a:t>，定时器开始计时，计时</a:t>
            </a:r>
            <a:r>
              <a:rPr lang="en-US" altLang="zh-CN" dirty="0"/>
              <a:t>10ms</a:t>
            </a:r>
            <a:r>
              <a:rPr lang="zh-CN" altLang="en-US" dirty="0"/>
              <a:t>再采样按钮的值，如果发现按钮没被按下，认为是噪声，舍弃；否则就开始采样按钮的输出。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采样输出直至</a:t>
            </a:r>
            <a:r>
              <a:rPr lang="zh-CN" altLang="en-US" dirty="0">
                <a:solidFill>
                  <a:srgbClr val="FF0000"/>
                </a:solidFill>
              </a:rPr>
              <a:t>检测到按钮被松开</a:t>
            </a:r>
            <a:r>
              <a:rPr lang="zh-CN" altLang="en-US" dirty="0"/>
              <a:t>，同样延时</a:t>
            </a:r>
            <a:r>
              <a:rPr lang="en-US" altLang="zh-CN" dirty="0"/>
              <a:t>10ms</a:t>
            </a:r>
            <a:r>
              <a:rPr lang="zh-CN" altLang="en-US" dirty="0"/>
              <a:t>再采样，若采样结果为按钮没被松开，认为是噪声，舍弃；否则认为按钮被松开，结束采样。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887" y="1194523"/>
            <a:ext cx="4189644" cy="44689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77340" y="3429000"/>
            <a:ext cx="1005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未按下高</a:t>
            </a:r>
            <a:r>
              <a:rPr lang="zh-CN" altLang="en-US"/>
              <a:t>电平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59810" y="4913630"/>
            <a:ext cx="977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按下</a:t>
            </a:r>
            <a:endParaRPr lang="zh-CN" altLang="en-US"/>
          </a:p>
          <a:p>
            <a:pPr algn="ctr"/>
            <a:r>
              <a:rPr lang="zh-CN" altLang="en-US"/>
              <a:t>低</a:t>
            </a:r>
            <a:r>
              <a:rPr lang="zh-CN" altLang="en-US"/>
              <a:t>电平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60015" y="5190490"/>
            <a:ext cx="69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抖动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98770" y="4464685"/>
            <a:ext cx="5914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注意：我们的板子（</a:t>
            </a:r>
            <a:r>
              <a:rPr lang="en-US" altLang="zh-CN" sz="2400"/>
              <a:t>EGO1</a:t>
            </a:r>
            <a:r>
              <a:rPr lang="zh-CN" altLang="en-US" sz="2400"/>
              <a:t>和</a:t>
            </a:r>
            <a:r>
              <a:rPr lang="en-US" altLang="zh-CN" sz="2400"/>
              <a:t>Basys3</a:t>
            </a:r>
            <a:r>
              <a:rPr lang="zh-CN" altLang="en-US" sz="2400"/>
              <a:t>）按键的电路结构与图中不同，都是</a:t>
            </a:r>
            <a:r>
              <a:rPr lang="zh-CN" altLang="en-US" sz="2400" b="1"/>
              <a:t>按下输出高电平，未按下低电平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4477" y="63919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Pre lab4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73667" y="1194523"/>
            <a:ext cx="10625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第三个问题：</a:t>
            </a:r>
            <a:r>
              <a:rPr lang="zh-CN" altLang="en-US" dirty="0">
                <a:solidFill>
                  <a:srgbClr val="FF0000"/>
                </a:solidFill>
              </a:rPr>
              <a:t>脉宽变换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目前已知输入是同步的（已消除亚稳态），时长大于一个时钟周期（</a:t>
            </a:r>
            <a:r>
              <a:rPr lang="en-US" altLang="zh-CN" dirty="0"/>
              <a:t>10ns</a:t>
            </a:r>
            <a:r>
              <a:rPr lang="zh-CN" altLang="en-US" dirty="0"/>
              <a:t>），希望将该输入的长度变为仅被一个时钟周期采样，只需使用下图所示的电路即可。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8334" y="4521201"/>
            <a:ext cx="3921504" cy="1782502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101994" y="2149717"/>
            <a:ext cx="7008673" cy="369332"/>
            <a:chOff x="1271327" y="5040000"/>
            <a:chExt cx="7008673" cy="369332"/>
          </a:xfrm>
        </p:grpSpPr>
        <p:grpSp>
          <p:nvGrpSpPr>
            <p:cNvPr id="8" name="组合 7"/>
            <p:cNvGrpSpPr/>
            <p:nvPr/>
          </p:nvGrpSpPr>
          <p:grpSpPr>
            <a:xfrm>
              <a:off x="2520000" y="5078059"/>
              <a:ext cx="5760000" cy="288000"/>
              <a:chOff x="2520000" y="5400000"/>
              <a:chExt cx="5760000" cy="288000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2520000" y="5400000"/>
                <a:ext cx="1440000" cy="288000"/>
                <a:chOff x="2520000" y="5400000"/>
                <a:chExt cx="1440000" cy="288000"/>
              </a:xfrm>
            </p:grpSpPr>
            <p:cxnSp>
              <p:nvCxnSpPr>
                <p:cNvPr id="20" name="连接符: 肘形 19"/>
                <p:cNvCxnSpPr/>
                <p:nvPr/>
              </p:nvCxnSpPr>
              <p:spPr>
                <a:xfrm flipV="1">
                  <a:off x="252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连接符: 肘形 20"/>
                <p:cNvCxnSpPr/>
                <p:nvPr/>
              </p:nvCxnSpPr>
              <p:spPr>
                <a:xfrm>
                  <a:off x="324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/>
              <p:cNvGrpSpPr/>
              <p:nvPr/>
            </p:nvGrpSpPr>
            <p:grpSpPr>
              <a:xfrm>
                <a:off x="3960000" y="5400000"/>
                <a:ext cx="1440000" cy="288000"/>
                <a:chOff x="2520000" y="5400000"/>
                <a:chExt cx="1440000" cy="288000"/>
              </a:xfrm>
            </p:grpSpPr>
            <p:cxnSp>
              <p:nvCxnSpPr>
                <p:cNvPr id="18" name="连接符: 肘形 17"/>
                <p:cNvCxnSpPr/>
                <p:nvPr/>
              </p:nvCxnSpPr>
              <p:spPr>
                <a:xfrm flipV="1">
                  <a:off x="252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连接符: 肘形 18"/>
                <p:cNvCxnSpPr/>
                <p:nvPr/>
              </p:nvCxnSpPr>
              <p:spPr>
                <a:xfrm>
                  <a:off x="324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组合 11"/>
              <p:cNvGrpSpPr/>
              <p:nvPr/>
            </p:nvGrpSpPr>
            <p:grpSpPr>
              <a:xfrm>
                <a:off x="5400000" y="5400000"/>
                <a:ext cx="1440000" cy="288000"/>
                <a:chOff x="2520000" y="5400000"/>
                <a:chExt cx="1440000" cy="288000"/>
              </a:xfrm>
            </p:grpSpPr>
            <p:cxnSp>
              <p:nvCxnSpPr>
                <p:cNvPr id="16" name="连接符: 肘形 15"/>
                <p:cNvCxnSpPr/>
                <p:nvPr/>
              </p:nvCxnSpPr>
              <p:spPr>
                <a:xfrm flipV="1">
                  <a:off x="252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连接符: 肘形 16"/>
                <p:cNvCxnSpPr/>
                <p:nvPr/>
              </p:nvCxnSpPr>
              <p:spPr>
                <a:xfrm>
                  <a:off x="324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组合 12"/>
              <p:cNvGrpSpPr/>
              <p:nvPr/>
            </p:nvGrpSpPr>
            <p:grpSpPr>
              <a:xfrm>
                <a:off x="6840000" y="5400000"/>
                <a:ext cx="1440000" cy="288000"/>
                <a:chOff x="2520000" y="5400000"/>
                <a:chExt cx="1440000" cy="288000"/>
              </a:xfrm>
            </p:grpSpPr>
            <p:cxnSp>
              <p:nvCxnSpPr>
                <p:cNvPr id="14" name="连接符: 肘形 13"/>
                <p:cNvCxnSpPr/>
                <p:nvPr/>
              </p:nvCxnSpPr>
              <p:spPr>
                <a:xfrm flipV="1">
                  <a:off x="252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连接符: 肘形 14"/>
                <p:cNvCxnSpPr/>
                <p:nvPr/>
              </p:nvCxnSpPr>
              <p:spPr>
                <a:xfrm>
                  <a:off x="3240000" y="5400000"/>
                  <a:ext cx="720000" cy="2880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文本框 8"/>
            <p:cNvSpPr txBox="1"/>
            <p:nvPr/>
          </p:nvSpPr>
          <p:spPr>
            <a:xfrm>
              <a:off x="1271327" y="5040000"/>
              <a:ext cx="12486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clk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101994" y="2825983"/>
            <a:ext cx="7008673" cy="369332"/>
            <a:chOff x="1271327" y="5539334"/>
            <a:chExt cx="7008673" cy="369332"/>
          </a:xfrm>
        </p:grpSpPr>
        <p:grpSp>
          <p:nvGrpSpPr>
            <p:cNvPr id="23" name="组合 22"/>
            <p:cNvGrpSpPr/>
            <p:nvPr/>
          </p:nvGrpSpPr>
          <p:grpSpPr>
            <a:xfrm>
              <a:off x="2520000" y="5580000"/>
              <a:ext cx="5760000" cy="288000"/>
              <a:chOff x="2520000" y="5580000"/>
              <a:chExt cx="5760000" cy="288000"/>
            </a:xfrm>
          </p:grpSpPr>
          <p:cxnSp>
            <p:nvCxnSpPr>
              <p:cNvPr id="25" name="连接符: 肘形 24"/>
              <p:cNvCxnSpPr/>
              <p:nvPr/>
            </p:nvCxnSpPr>
            <p:spPr>
              <a:xfrm flipV="1">
                <a:off x="2520000" y="5580000"/>
                <a:ext cx="1620000" cy="288000"/>
              </a:xfrm>
              <a:prstGeom prst="bent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4140133" y="5580000"/>
                <a:ext cx="3600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连接符: 肘形 26"/>
              <p:cNvCxnSpPr/>
              <p:nvPr/>
            </p:nvCxnSpPr>
            <p:spPr>
              <a:xfrm>
                <a:off x="7740000" y="5580000"/>
                <a:ext cx="540000" cy="288000"/>
              </a:xfrm>
              <a:prstGeom prst="bentConnector3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/>
            <p:cNvSpPr txBox="1"/>
            <p:nvPr/>
          </p:nvSpPr>
          <p:spPr>
            <a:xfrm>
              <a:off x="1271327" y="5539334"/>
              <a:ext cx="12022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in</a:t>
              </a:r>
              <a:endParaRPr lang="zh-CN" altLang="en-US" dirty="0"/>
            </a:p>
          </p:txBody>
        </p:sp>
      </p:grpSp>
      <p:cxnSp>
        <p:nvCxnSpPr>
          <p:cNvPr id="28" name="连接符: 肘形 27"/>
          <p:cNvCxnSpPr/>
          <p:nvPr/>
        </p:nvCxnSpPr>
        <p:spPr>
          <a:xfrm flipV="1">
            <a:off x="2350667" y="3406470"/>
            <a:ext cx="3600000" cy="28800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750800" y="3406470"/>
            <a:ext cx="36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118102" y="3365804"/>
            <a:ext cx="30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5950800" y="3405600"/>
            <a:ext cx="180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/>
          <p:cNvCxnSpPr/>
          <p:nvPr/>
        </p:nvCxnSpPr>
        <p:spPr>
          <a:xfrm flipV="1">
            <a:off x="2350667" y="3982249"/>
            <a:ext cx="1620000" cy="28800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970800" y="3981600"/>
            <a:ext cx="18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150667" y="3981599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150667" y="4269599"/>
            <a:ext cx="396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101994" y="3974733"/>
            <a:ext cx="567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out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04175" y="5227955"/>
            <a:ext cx="2519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参照电路图编写</a:t>
            </a:r>
            <a:r>
              <a:rPr lang="zh-CN" altLang="en-US"/>
              <a:t>代码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842489"/>
            <a:ext cx="4553746" cy="5172549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3345815" y="1905000"/>
            <a:ext cx="929005" cy="36385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23715" y="1626235"/>
            <a:ext cx="1588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仿真时建议将该参数改小，比如改成</a:t>
            </a:r>
            <a:r>
              <a:rPr lang="en-US" altLang="zh-CN"/>
              <a:t>10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965" y="842645"/>
            <a:ext cx="4421505" cy="51536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23080" y="2613660"/>
            <a:ext cx="1609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综合时记得</a:t>
            </a:r>
            <a:r>
              <a:rPr lang="zh-CN" altLang="en-US"/>
              <a:t>改回去！！！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RhMzcyMzEyODlhOWM2Njg5MjExZjU2M2JhNTg5NzE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2326</Words>
  <Application>WPS 演示</Application>
  <PresentationFormat>宽屏</PresentationFormat>
  <Paragraphs>173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Arial</vt:lpstr>
      <vt:lpstr>楷体</vt:lpstr>
      <vt:lpstr>Times New Roman</vt:lpstr>
      <vt:lpstr>微软雅黑</vt:lpstr>
      <vt:lpstr>Arial Unicode MS</vt:lpstr>
      <vt:lpstr>华文楷体</vt:lpstr>
      <vt:lpstr>等线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若凡</dc:creator>
  <cp:lastModifiedBy>楚佳</cp:lastModifiedBy>
  <cp:revision>104</cp:revision>
  <dcterms:created xsi:type="dcterms:W3CDTF">2020-03-05T07:00:00Z</dcterms:created>
  <dcterms:modified xsi:type="dcterms:W3CDTF">2025-03-11T05:23:50Z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D7B5E64E3776424EBBEDA60AC96E0C88_12</vt:lpwstr>
  </property>
  <property fmtid="{D5CDD505-2E9C-101B-9397-08002B2CF9AE}" pid="3" name="KSOProductBuildVer">
    <vt:lpwstr>2052-12.1.0.20305</vt:lpwstr>
  </property>
</Properties>
</file>